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2" r:id="rId9"/>
    <p:sldId id="266" r:id="rId10"/>
    <p:sldId id="267" r:id="rId11"/>
    <p:sldId id="268" r:id="rId12"/>
    <p:sldId id="270" r:id="rId13"/>
    <p:sldId id="269" r:id="rId14"/>
    <p:sldId id="277" r:id="rId15"/>
    <p:sldId id="271" r:id="rId16"/>
    <p:sldId id="274"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2024-02-11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Delta r </a:t>
            </a:r>
            <a:r>
              <a:rPr lang="en-CA" dirty="0" err="1"/>
              <a:t>c’est</a:t>
            </a:r>
            <a:r>
              <a:rPr lang="en-CA" dirty="0"/>
              <a:t> des metres pas des m-1</a:t>
            </a:r>
          </a:p>
          <a:p>
            <a:endParaRPr lang="en-CA" dirty="0"/>
          </a:p>
        </p:txBody>
      </p:sp>
      <p:sp>
        <p:nvSpPr>
          <p:cNvPr id="4" name="Slide Number Placeholder 3"/>
          <p:cNvSpPr>
            <a:spLocks noGrp="1"/>
          </p:cNvSpPr>
          <p:nvPr>
            <p:ph type="sldNum" sz="quarter" idx="5"/>
          </p:nvPr>
        </p:nvSpPr>
        <p:spPr/>
        <p:txBody>
          <a:bodyPr/>
          <a:lstStyle/>
          <a:p>
            <a:fld id="{603E9730-38DB-4F77-A139-6CE923099591}" type="slidenum">
              <a:rPr lang="en-CA" smtClean="0"/>
              <a:t>11</a:t>
            </a:fld>
            <a:endParaRPr lang="en-CA"/>
          </a:p>
        </p:txBody>
      </p:sp>
    </p:spTree>
    <p:extLst>
      <p:ext uri="{BB962C8B-B14F-4D97-AF65-F5344CB8AC3E}">
        <p14:creationId xmlns:p14="http://schemas.microsoft.com/office/powerpoint/2010/main" val="131828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03E9730-38DB-4F77-A139-6CE923099591}" type="slidenum">
              <a:rPr lang="en-CA" smtClean="0"/>
              <a:t>13</a:t>
            </a:fld>
            <a:endParaRPr lang="en-CA"/>
          </a:p>
        </p:txBody>
      </p:sp>
    </p:spTree>
    <p:extLst>
      <p:ext uri="{BB962C8B-B14F-4D97-AF65-F5344CB8AC3E}">
        <p14:creationId xmlns:p14="http://schemas.microsoft.com/office/powerpoint/2010/main" val="109679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03E9730-38DB-4F77-A139-6CE923099591}" type="slidenum">
              <a:rPr lang="en-CA" smtClean="0"/>
              <a:t>14</a:t>
            </a:fld>
            <a:endParaRPr lang="en-CA"/>
          </a:p>
        </p:txBody>
      </p:sp>
    </p:spTree>
    <p:extLst>
      <p:ext uri="{BB962C8B-B14F-4D97-AF65-F5344CB8AC3E}">
        <p14:creationId xmlns:p14="http://schemas.microsoft.com/office/powerpoint/2010/main" val="2290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2024-02-11</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2024-02-11</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a:solidFill>
                  <a:schemeClr val="bg1"/>
                </a:solidFill>
              </a:rPr>
              <a:t>Devoir 1 – Vérification de code</a:t>
            </a: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a:t>Deschenes, Alexandre</a:t>
            </a:r>
          </a:p>
          <a:p>
            <a:pPr algn="l"/>
            <a:endParaRPr lang="en-CA" dirty="0"/>
          </a:p>
          <a:p>
            <a:pPr algn="l"/>
            <a:r>
              <a:rPr lang="en-CA" sz="2000" i="1" dirty="0">
                <a:hlinkClick r:id="rId2"/>
              </a:rPr>
              <a:t>https://github.com/mehdibendaya/MEC8211-DEV1.git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BFEC6-8B41-2833-2E13-FCE043A17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793E2-A2AA-FCBC-76ED-29F41AA44CEA}"/>
              </a:ext>
            </a:extLst>
          </p:cNvPr>
          <p:cNvSpPr>
            <a:spLocks noGrp="1"/>
          </p:cNvSpPr>
          <p:nvPr>
            <p:ph type="title"/>
          </p:nvPr>
        </p:nvSpPr>
        <p:spPr/>
        <p:txBody>
          <a:bodyPr>
            <a:normAutofit/>
          </a:bodyPr>
          <a:lstStyle/>
          <a:p>
            <a:r>
              <a:rPr lang="en-CA" sz="3600" dirty="0"/>
              <a:t>C) Solution </a:t>
            </a:r>
            <a:r>
              <a:rPr lang="en-CA" sz="3600" dirty="0" err="1"/>
              <a:t>analytique</a:t>
            </a:r>
            <a:r>
              <a:rPr lang="en-CA" sz="3600" dirty="0"/>
              <a:t> </a:t>
            </a:r>
            <a:r>
              <a:rPr lang="en-CA" sz="3600" dirty="0" err="1"/>
              <a:t>en</a:t>
            </a:r>
            <a:r>
              <a:rPr lang="en-CA" sz="3600" dirty="0"/>
              <a:t> </a:t>
            </a:r>
            <a:r>
              <a:rPr lang="en-CA" sz="3600" dirty="0" err="1"/>
              <a:t>régime</a:t>
            </a:r>
            <a:r>
              <a:rPr lang="en-CA" sz="3600" dirty="0"/>
              <a:t> </a:t>
            </a:r>
            <a:r>
              <a:rPr lang="en-CA" sz="3600" dirty="0" err="1"/>
              <a:t>stationnaire</a:t>
            </a:r>
            <a:r>
              <a:rPr lang="en-CA" sz="3600" dirty="0"/>
              <a:t> (suite)</a:t>
            </a:r>
            <a:endParaRPr lang="en-CA" sz="36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15E12-CFE4-B5CB-D479-9E8928859D5C}"/>
                  </a:ext>
                </a:extLst>
              </p:cNvPr>
              <p:cNvSpPr>
                <a:spLocks noGrp="1"/>
              </p:cNvSpPr>
              <p:nvPr>
                <p:ph idx="1"/>
              </p:nvPr>
            </p:nvSpPr>
            <p:spPr>
              <a:xfrm>
                <a:off x="838200" y="1621115"/>
                <a:ext cx="10515600" cy="5032375"/>
              </a:xfrm>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𝑑𝑟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𝑺</m:t>
                          </m:r>
                        </m:num>
                        <m:den>
                          <m:sSub>
                            <m:sSubPr>
                              <m:ctrlPr>
                                <a:rPr lang="en-US" b="1" i="1">
                                  <a:latin typeface="Cambria Math" panose="02040503050406030204" pitchFamily="18" charset="0"/>
                                </a:rPr>
                              </m:ctrlPr>
                            </m:sSubPr>
                            <m:e>
                              <m:r>
                                <a:rPr lang="en-US" b="1" i="1">
                                  <a:latin typeface="Cambria Math" panose="02040503050406030204" pitchFamily="18" charset="0"/>
                                </a:rPr>
                                <m:t>𝑫</m:t>
                              </m:r>
                            </m:e>
                            <m:sub>
                              <m:r>
                                <a:rPr lang="en-US" b="1" i="1">
                                  <a:latin typeface="Cambria Math" panose="02040503050406030204" pitchFamily="18" charset="0"/>
                                </a:rPr>
                                <m:t>𝒆𝒇𝒇</m:t>
                              </m:r>
                            </m:sub>
                          </m:sSub>
                        </m:den>
                      </m:f>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num>
                        <m:den>
                          <m:r>
                            <a:rPr lang="en-US" b="1" i="1" smtClean="0">
                              <a:latin typeface="Cambria Math" panose="02040503050406030204" pitchFamily="18" charset="0"/>
                            </a:rPr>
                            <m:t>𝟐</m:t>
                          </m:r>
                        </m:den>
                      </m:f>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𝑲</m:t>
                          </m:r>
                        </m:e>
                        <m:sub>
                          <m:r>
                            <a:rPr lang="en-US" b="1" i="1" smtClean="0">
                              <a:latin typeface="Cambria Math" panose="02040503050406030204" pitchFamily="18" charset="0"/>
                            </a:rPr>
                            <m:t>𝟐</m:t>
                          </m:r>
                        </m:sub>
                      </m:sSub>
                    </m:oMath>
                  </m:oMathPara>
                </a14:m>
                <a:endParaRPr lang="en-US" b="1" dirty="0"/>
              </a:p>
              <a:p>
                <a:pPr marL="0" indent="0">
                  <a:lnSpc>
                    <a:spcPct val="120000"/>
                  </a:lnSpc>
                  <a:buNone/>
                </a:pPr>
                <a:r>
                  <a:rPr lang="en-US" dirty="0" err="1"/>
                  <a:t>Puisque</a:t>
                </a:r>
                <a:r>
                  <a:rPr lang="en-US" dirty="0"/>
                  <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r>
                          <a:rPr lang="en-US" b="0" i="1" smtClean="0">
                            <a:latin typeface="Cambria Math" panose="02040503050406030204" pitchFamily="18" charset="0"/>
                          </a:rPr>
                          <m:t>𝑟</m:t>
                        </m:r>
                      </m:den>
                    </m:f>
                  </m:oMath>
                </a14:m>
                <a:r>
                  <a:rPr lang="en-US" b="0" dirty="0"/>
                  <a:t>, on applique la condition </a:t>
                </a:r>
                <a:r>
                  <a:rPr lang="en-US" b="0" dirty="0" err="1"/>
                  <a:t>frontière</a:t>
                </a:r>
                <a:r>
                  <a:rPr lang="en-US" b="0" dirty="0"/>
                  <a:t> de Neumann </a:t>
                </a:r>
                <a:r>
                  <a:rPr lang="en-US" b="0" dirty="0" err="1"/>
                  <a:t>en</a:t>
                </a:r>
                <a:r>
                  <a:rPr lang="en-US" b="0" dirty="0"/>
                  <a:t> r=0:</a:t>
                </a: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𝑟</m:t>
                                  </m:r>
                                </m:den>
                              </m:f>
                            </m:e>
                          </m:d>
                        </m:e>
                        <m:sub>
                          <m:r>
                            <a:rPr lang="en-US" b="0" i="1" smtClean="0">
                              <a:latin typeface="Cambria Math" panose="02040503050406030204" pitchFamily="18" charset="0"/>
                            </a:rPr>
                            <m:t>𝑟</m:t>
                          </m:r>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=0 →</m:t>
                      </m:r>
                      <m:r>
                        <a:rPr lang="en-US" b="0" i="1" smtClean="0">
                          <a:latin typeface="Cambria Math" panose="02040503050406030204" pitchFamily="18" charset="0"/>
                        </a:rPr>
                        <m:t>𝑟</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𝑟</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b="1" i="1">
                              <a:latin typeface="Cambria Math" panose="02040503050406030204" pitchFamily="18" charset="0"/>
                            </a:rPr>
                          </m:ctrlPr>
                        </m:fPr>
                        <m:num>
                          <m:r>
                            <a:rPr lang="en-US" b="1" i="1">
                              <a:latin typeface="Cambria Math" panose="02040503050406030204" pitchFamily="18" charset="0"/>
                            </a:rPr>
                            <m:t>𝝏</m:t>
                          </m:r>
                          <m:r>
                            <a:rPr lang="en-US" b="1" i="1">
                              <a:latin typeface="Cambria Math" panose="02040503050406030204" pitchFamily="18" charset="0"/>
                            </a:rPr>
                            <m:t>𝑪</m:t>
                          </m:r>
                        </m:num>
                        <m:den>
                          <m:r>
                            <a:rPr lang="en-US" b="1" i="1">
                              <a:latin typeface="Cambria Math" panose="02040503050406030204" pitchFamily="18" charset="0"/>
                            </a:rPr>
                            <m:t>𝝏</m:t>
                          </m:r>
                          <m:r>
                            <a:rPr lang="en-US" b="1" i="1">
                              <a:latin typeface="Cambria Math" panose="02040503050406030204" pitchFamily="18" charset="0"/>
                            </a:rPr>
                            <m:t>𝒓</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𝑺</m:t>
                          </m:r>
                        </m:num>
                        <m:den>
                          <m:sSub>
                            <m:sSubPr>
                              <m:ctrlPr>
                                <a:rPr lang="en-US" b="1" i="1">
                                  <a:latin typeface="Cambria Math" panose="02040503050406030204" pitchFamily="18" charset="0"/>
                                </a:rPr>
                              </m:ctrlPr>
                            </m:sSubPr>
                            <m:e>
                              <m:r>
                                <a:rPr lang="en-US" b="1" i="1" smtClean="0">
                                  <a:latin typeface="Cambria Math" panose="02040503050406030204" pitchFamily="18" charset="0"/>
                                </a:rPr>
                                <m:t>𝟐</m:t>
                              </m:r>
                              <m:r>
                                <a:rPr lang="en-US" b="1" i="1">
                                  <a:latin typeface="Cambria Math" panose="02040503050406030204" pitchFamily="18" charset="0"/>
                                </a:rPr>
                                <m:t>𝑫</m:t>
                              </m:r>
                            </m:e>
                            <m:sub>
                              <m:r>
                                <a:rPr lang="en-US" b="1" i="1">
                                  <a:latin typeface="Cambria Math" panose="02040503050406030204" pitchFamily="18" charset="0"/>
                                </a:rPr>
                                <m:t>𝒆𝒇𝒇</m:t>
                              </m:r>
                            </m:sub>
                          </m:sSub>
                        </m:den>
                      </m:f>
                      <m:r>
                        <a:rPr lang="en-US" b="1" i="1" smtClean="0">
                          <a:latin typeface="Cambria Math" panose="02040503050406030204" pitchFamily="18" charset="0"/>
                        </a:rPr>
                        <m:t>𝒓</m:t>
                      </m:r>
                    </m:oMath>
                  </m:oMathPara>
                </a14:m>
                <a:endParaRPr lang="en-US" b="1" dirty="0"/>
              </a:p>
              <a:p>
                <a:pPr marL="0" indent="0">
                  <a:lnSpc>
                    <a:spcPct val="120000"/>
                  </a:lnSpc>
                  <a:buNone/>
                </a:pPr>
                <a:r>
                  <a:rPr lang="en-US" dirty="0"/>
                  <a:t>On </a:t>
                </a:r>
                <a:r>
                  <a:rPr lang="en-US" dirty="0" err="1"/>
                  <a:t>intègre</a:t>
                </a:r>
                <a:r>
                  <a:rPr lang="en-US" dirty="0"/>
                  <a:t> </a:t>
                </a:r>
                <a:r>
                  <a:rPr lang="en-US" dirty="0" err="1"/>
                  <a:t>une</a:t>
                </a:r>
                <a:r>
                  <a:rPr lang="en-US" dirty="0"/>
                  <a:t> </a:t>
                </a:r>
                <a:r>
                  <a:rPr lang="en-US" dirty="0" err="1"/>
                  <a:t>deuxième</a:t>
                </a:r>
                <a:r>
                  <a:rPr lang="en-US" dirty="0"/>
                  <a:t> </a:t>
                </a:r>
                <a:r>
                  <a:rPr lang="en-US" dirty="0" err="1"/>
                  <a:t>fois</a:t>
                </a:r>
                <a:r>
                  <a:rPr lang="en-US" dirty="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𝒓</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m:t>
                      </m:r>
                      <m:r>
                        <a:rPr lang="en-US" i="1">
                          <a:latin typeface="Cambria Math" panose="02040503050406030204" pitchFamily="18" charset="0"/>
                        </a:rPr>
                        <m:t>𝑟</m:t>
                      </m:r>
                      <m:r>
                        <a:rPr lang="en-US" b="0" i="1" smtClean="0">
                          <a:latin typeface="Cambria Math" panose="02040503050406030204" pitchFamily="18" charset="0"/>
                        </a:rPr>
                        <m:t>𝑑𝑟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𝐷</m:t>
                              </m:r>
                            </m:e>
                            <m:sub>
                              <m:r>
                                <a:rPr lang="en-US" i="1">
                                  <a:latin typeface="Cambria Math" panose="02040503050406030204" pitchFamily="18" charset="0"/>
                                </a:rPr>
                                <m:t>𝑒𝑓𝑓</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4</m:t>
                          </m:r>
                        </m:sub>
                      </m:sSub>
                      <m:r>
                        <a:rPr lang="en-US" b="0"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𝟒</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𝑺</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𝒆𝒇𝒇</m:t>
                              </m:r>
                            </m:sub>
                          </m:sSub>
                        </m:den>
                      </m:f>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𝑲</m:t>
                          </m:r>
                        </m:e>
                        <m:sub>
                          <m:r>
                            <a:rPr lang="en-US" b="1" i="1" smtClean="0">
                              <a:latin typeface="Cambria Math" panose="02040503050406030204" pitchFamily="18" charset="0"/>
                            </a:rPr>
                            <m:t>𝟒</m:t>
                          </m:r>
                        </m:sub>
                      </m:sSub>
                    </m:oMath>
                  </m:oMathPara>
                </a14:m>
                <a:endParaRPr lang="en-US" b="1" dirty="0"/>
              </a:p>
              <a:p>
                <a:pPr marL="0" indent="0">
                  <a:lnSpc>
                    <a:spcPct val="120000"/>
                  </a:lnSpc>
                  <a:buNone/>
                </a:pPr>
                <a:r>
                  <a:rPr lang="en-US" dirty="0"/>
                  <a:t>On applique la condition </a:t>
                </a:r>
                <a:r>
                  <a:rPr lang="en-US" dirty="0" err="1"/>
                  <a:t>frontière</a:t>
                </a:r>
                <a:r>
                  <a:rPr lang="en-US" dirty="0"/>
                  <a:t> de Dirichlet </a:t>
                </a:r>
                <a:r>
                  <a:rPr lang="en-US" dirty="0" err="1"/>
                  <a:t>en</a:t>
                </a:r>
                <a:r>
                  <a:rPr lang="en-US" dirty="0"/>
                  <a:t> r=R:</a:t>
                </a: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sSup>
                        <m:sSupPr>
                          <m:ctrlPr>
                            <a:rPr lang="en-US" i="1">
                              <a:latin typeface="Cambria Math" panose="02040503050406030204" pitchFamily="18" charset="0"/>
                            </a:rPr>
                          </m:ctrlPr>
                        </m:sSupPr>
                        <m:e>
                          <m:r>
                            <a:rPr lang="en-US" b="0" i="1" smtClean="0">
                              <a:latin typeface="Cambria Math" panose="02040503050406030204" pitchFamily="18" charset="0"/>
                            </a:rPr>
                            <m:t>𝑅</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4</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𝑲</m:t>
                          </m:r>
                        </m:e>
                        <m:sub>
                          <m:r>
                            <a:rPr lang="en-US" b="1" i="1" smtClean="0">
                              <a:latin typeface="Cambria Math" panose="02040503050406030204" pitchFamily="18" charset="0"/>
                            </a:rPr>
                            <m:t>𝟒</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𝒆</m:t>
                          </m:r>
                        </m:sub>
                      </m:sSub>
                      <m:r>
                        <a:rPr lang="en-US" b="1" i="1" smtClean="0">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num>
                        <m:den>
                          <m:r>
                            <a:rPr lang="en-US" b="1" i="1">
                              <a:latin typeface="Cambria Math" panose="02040503050406030204" pitchFamily="18" charset="0"/>
                            </a:rPr>
                            <m:t>𝟒</m:t>
                          </m:r>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𝑺</m:t>
                          </m:r>
                        </m:num>
                        <m:den>
                          <m:sSub>
                            <m:sSubPr>
                              <m:ctrlPr>
                                <a:rPr lang="en-US" b="1" i="1">
                                  <a:latin typeface="Cambria Math" panose="02040503050406030204" pitchFamily="18" charset="0"/>
                                </a:rPr>
                              </m:ctrlPr>
                            </m:sSubPr>
                            <m:e>
                              <m:r>
                                <a:rPr lang="en-US" b="1" i="1">
                                  <a:latin typeface="Cambria Math" panose="02040503050406030204" pitchFamily="18" charset="0"/>
                                </a:rPr>
                                <m:t>𝑫</m:t>
                              </m:r>
                            </m:e>
                            <m:sub>
                              <m:r>
                                <a:rPr lang="en-US" b="1" i="1">
                                  <a:latin typeface="Cambria Math" panose="02040503050406030204" pitchFamily="18" charset="0"/>
                                </a:rPr>
                                <m:t>𝒆𝒇𝒇</m:t>
                              </m:r>
                            </m:sub>
                          </m:sSub>
                        </m:den>
                      </m:f>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𝟐</m:t>
                          </m:r>
                        </m:sup>
                      </m:sSup>
                    </m:oMath>
                  </m:oMathPara>
                </a14:m>
                <a:endParaRPr lang="en-US" b="1" i="1" dirty="0">
                  <a:latin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sSup>
                        <m:sSupPr>
                          <m:ctrlPr>
                            <a:rPr lang="en-US" i="1">
                              <a:latin typeface="Cambria Math" panose="02040503050406030204" pitchFamily="18" charset="0"/>
                            </a:rPr>
                          </m:ctrlPr>
                        </m:sSupPr>
                        <m:e>
                          <m:r>
                            <a:rPr lang="en-US" b="0" i="1" smtClean="0">
                              <a:latin typeface="Cambria Math" panose="02040503050406030204" pitchFamily="18" charset="0"/>
                            </a:rPr>
                            <m:t>𝑅</m:t>
                          </m:r>
                        </m:e>
                        <m:sup>
                          <m:r>
                            <a:rPr lang="en-US" i="1">
                              <a:latin typeface="Cambria Math" panose="02040503050406030204" pitchFamily="18" charset="0"/>
                            </a:rPr>
                            <m:t>2</m:t>
                          </m:r>
                        </m:sup>
                      </m:sSup>
                    </m:oMath>
                  </m:oMathPara>
                </a14:m>
                <a:endParaRPr lang="en-US" b="0" i="1" dirty="0">
                  <a:latin typeface="Cambria Math" panose="02040503050406030204" pitchFamily="18" charset="0"/>
                </a:endParaRPr>
              </a:p>
              <a:p>
                <a:pPr marL="0" indent="0" algn="ctr">
                  <a:lnSpc>
                    <a:spcPct val="120000"/>
                  </a:lnSpc>
                  <a:buNone/>
                </a:pPr>
                <a14:m>
                  <m:oMath xmlns:m="http://schemas.openxmlformats.org/officeDocument/2006/math">
                    <m:r>
                      <a:rPr lang="en-CA" b="1" i="1" smtClean="0">
                        <a:latin typeface="Cambria Math" panose="02040503050406030204" pitchFamily="18" charset="0"/>
                      </a:rPr>
                      <m:t>𝑪</m:t>
                    </m:r>
                    <m:d>
                      <m:dPr>
                        <m:ctrlPr>
                          <a:rPr lang="en-CA" b="1" i="1" smtClean="0">
                            <a:latin typeface="Cambria Math" panose="02040503050406030204" pitchFamily="18" charset="0"/>
                          </a:rPr>
                        </m:ctrlPr>
                      </m:dPr>
                      <m:e>
                        <m:r>
                          <a:rPr lang="en-CA" b="1" i="1" smtClean="0">
                            <a:latin typeface="Cambria Math" panose="02040503050406030204" pitchFamily="18" charset="0"/>
                          </a:rPr>
                          <m:t>𝒓</m:t>
                        </m:r>
                      </m:e>
                    </m:d>
                    <m:r>
                      <a:rPr lang="en-CA" b="1" i="1" smtClean="0">
                        <a:latin typeface="Cambria Math" panose="02040503050406030204" pitchFamily="18" charset="0"/>
                      </a:rPr>
                      <m:t>=</m:t>
                    </m:r>
                    <m:f>
                      <m:fPr>
                        <m:ctrlPr>
                          <a:rPr lang="en-CA" b="1" i="1" smtClean="0">
                            <a:latin typeface="Cambria Math" panose="02040503050406030204" pitchFamily="18" charset="0"/>
                          </a:rPr>
                        </m:ctrlPr>
                      </m:fPr>
                      <m:num>
                        <m:r>
                          <a:rPr lang="en-CA" b="1" i="1">
                            <a:latin typeface="Cambria Math" panose="02040503050406030204" pitchFamily="18" charset="0"/>
                          </a:rPr>
                          <m:t>𝟏</m:t>
                        </m:r>
                      </m:num>
                      <m:den>
                        <m:r>
                          <a:rPr lang="en-CA" b="1" i="1" smtClean="0">
                            <a:latin typeface="Cambria Math" panose="02040503050406030204" pitchFamily="18" charset="0"/>
                          </a:rPr>
                          <m:t>𝟒</m:t>
                        </m:r>
                      </m:den>
                    </m:f>
                    <m:f>
                      <m:fPr>
                        <m:ctrlPr>
                          <a:rPr lang="en-CA" b="1" i="1" smtClean="0">
                            <a:latin typeface="Cambria Math" panose="02040503050406030204" pitchFamily="18" charset="0"/>
                          </a:rPr>
                        </m:ctrlPr>
                      </m:fPr>
                      <m:num>
                        <m:r>
                          <a:rPr lang="en-CA" b="1" i="1" smtClean="0">
                            <a:latin typeface="Cambria Math" panose="02040503050406030204" pitchFamily="18" charset="0"/>
                          </a:rPr>
                          <m:t>𝑺</m:t>
                        </m:r>
                      </m:num>
                      <m:den>
                        <m:sSub>
                          <m:sSubPr>
                            <m:ctrlPr>
                              <a:rPr lang="en-CA" b="1" i="1">
                                <a:latin typeface="Cambria Math" panose="02040503050406030204" pitchFamily="18" charset="0"/>
                              </a:rPr>
                            </m:ctrlPr>
                          </m:sSubPr>
                          <m:e>
                            <m:r>
                              <a:rPr lang="en-CA" b="1" i="1">
                                <a:latin typeface="Cambria Math" panose="02040503050406030204" pitchFamily="18" charset="0"/>
                              </a:rPr>
                              <m:t>𝑫</m:t>
                            </m:r>
                          </m:e>
                          <m:sub>
                            <m:r>
                              <a:rPr lang="en-CA" b="1" i="1">
                                <a:latin typeface="Cambria Math" panose="02040503050406030204" pitchFamily="18" charset="0"/>
                              </a:rPr>
                              <m:t>𝒆𝒇𝒇</m:t>
                            </m:r>
                          </m:sub>
                        </m:sSub>
                      </m:den>
                    </m:f>
                    <m:sSup>
                      <m:sSupPr>
                        <m:ctrlPr>
                          <a:rPr lang="en-CA" b="1" i="1" smtClean="0">
                            <a:latin typeface="Cambria Math" panose="02040503050406030204" pitchFamily="18" charset="0"/>
                          </a:rPr>
                        </m:ctrlPr>
                      </m:sSupPr>
                      <m:e>
                        <m:r>
                          <a:rPr lang="en-CA" b="1" i="1" smtClean="0">
                            <a:latin typeface="Cambria Math" panose="02040503050406030204" pitchFamily="18" charset="0"/>
                          </a:rPr>
                          <m:t>𝑹</m:t>
                        </m:r>
                      </m:e>
                      <m:sup>
                        <m:r>
                          <a:rPr lang="en-CA" b="1" i="1" smtClean="0">
                            <a:latin typeface="Cambria Math" panose="02040503050406030204" pitchFamily="18" charset="0"/>
                          </a:rPr>
                          <m:t>𝟐</m:t>
                        </m:r>
                      </m:sup>
                    </m:sSup>
                    <m:d>
                      <m:dPr>
                        <m:ctrlPr>
                          <a:rPr lang="en-CA" b="1" i="1" smtClean="0">
                            <a:latin typeface="Cambria Math" panose="02040503050406030204" pitchFamily="18" charset="0"/>
                          </a:rPr>
                        </m:ctrlPr>
                      </m:dPr>
                      <m:e>
                        <m:f>
                          <m:fPr>
                            <m:ctrlPr>
                              <a:rPr lang="en-CA" b="1" i="1">
                                <a:latin typeface="Cambria Math" panose="02040503050406030204" pitchFamily="18" charset="0"/>
                              </a:rPr>
                            </m:ctrlPr>
                          </m:fPr>
                          <m:num>
                            <m:sSup>
                              <m:sSupPr>
                                <m:ctrlPr>
                                  <a:rPr lang="en-CA" b="1" i="1" smtClean="0">
                                    <a:latin typeface="Cambria Math" panose="02040503050406030204" pitchFamily="18" charset="0"/>
                                  </a:rPr>
                                </m:ctrlPr>
                              </m:sSupPr>
                              <m:e>
                                <m:r>
                                  <a:rPr lang="en-CA" b="1" i="1">
                                    <a:latin typeface="Cambria Math" panose="02040503050406030204" pitchFamily="18" charset="0"/>
                                  </a:rPr>
                                  <m:t>𝒓</m:t>
                                </m:r>
                              </m:e>
                              <m:sup>
                                <m:r>
                                  <a:rPr lang="en-CA" b="1" i="1" smtClean="0">
                                    <a:latin typeface="Cambria Math" panose="02040503050406030204" pitchFamily="18" charset="0"/>
                                  </a:rPr>
                                  <m:t>𝟐</m:t>
                                </m:r>
                              </m:sup>
                            </m:sSup>
                          </m:num>
                          <m:den>
                            <m:sSup>
                              <m:sSupPr>
                                <m:ctrlPr>
                                  <a:rPr lang="en-CA" b="1" i="1" smtClean="0">
                                    <a:latin typeface="Cambria Math" panose="02040503050406030204" pitchFamily="18" charset="0"/>
                                  </a:rPr>
                                </m:ctrlPr>
                              </m:sSupPr>
                              <m:e>
                                <m:r>
                                  <a:rPr lang="en-CA" b="1" i="1">
                                    <a:latin typeface="Cambria Math" panose="02040503050406030204" pitchFamily="18" charset="0"/>
                                  </a:rPr>
                                  <m:t>𝑹</m:t>
                                </m:r>
                              </m:e>
                              <m:sup>
                                <m:r>
                                  <a:rPr lang="en-CA" b="1" i="1" smtClean="0">
                                    <a:latin typeface="Cambria Math" panose="02040503050406030204" pitchFamily="18" charset="0"/>
                                  </a:rPr>
                                  <m:t>𝟐</m:t>
                                </m:r>
                              </m:sup>
                            </m:sSup>
                          </m:den>
                        </m:f>
                        <m:r>
                          <a:rPr lang="en-CA" b="1" i="1">
                            <a:latin typeface="Cambria Math" panose="02040503050406030204" pitchFamily="18" charset="0"/>
                          </a:rPr>
                          <m:t>−</m:t>
                        </m:r>
                        <m:r>
                          <a:rPr lang="en-CA" b="1" i="1">
                            <a:latin typeface="Cambria Math" panose="02040503050406030204" pitchFamily="18" charset="0"/>
                          </a:rPr>
                          <m:t>𝟏</m:t>
                        </m:r>
                        <m:r>
                          <m:rPr>
                            <m:nor/>
                          </m:rPr>
                          <a:rPr lang="en-CA" b="1" dirty="0"/>
                          <m:t> </m:t>
                        </m:r>
                      </m:e>
                    </m:d>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𝑪</m:t>
                        </m:r>
                      </m:e>
                      <m:sub>
                        <m:r>
                          <a:rPr lang="en-CA" b="1" i="1" smtClean="0">
                            <a:latin typeface="Cambria Math" panose="02040503050406030204" pitchFamily="18" charset="0"/>
                          </a:rPr>
                          <m:t>𝒆</m:t>
                        </m:r>
                      </m:sub>
                    </m:sSub>
                  </m:oMath>
                </a14:m>
                <a:r>
                  <a:rPr lang="en-CA" b="1" dirty="0"/>
                  <a:t>     (CQFD)</a:t>
                </a:r>
              </a:p>
            </p:txBody>
          </p:sp>
        </mc:Choice>
        <mc:Fallback xmlns="">
          <p:sp>
            <p:nvSpPr>
              <p:cNvPr id="3" name="Content Placeholder 2">
                <a:extLst>
                  <a:ext uri="{FF2B5EF4-FFF2-40B4-BE49-F238E27FC236}">
                    <a16:creationId xmlns:a16="http://schemas.microsoft.com/office/drawing/2014/main" id="{76F15E12-CFE4-B5CB-D479-9E8928859D5C}"/>
                  </a:ext>
                </a:extLst>
              </p:cNvPr>
              <p:cNvSpPr>
                <a:spLocks noGrp="1" noRot="1" noChangeAspect="1" noMove="1" noResize="1" noEditPoints="1" noAdjustHandles="1" noChangeArrowheads="1" noChangeShapeType="1" noTextEdit="1"/>
              </p:cNvSpPr>
              <p:nvPr>
                <p:ph idx="1"/>
              </p:nvPr>
            </p:nvSpPr>
            <p:spPr>
              <a:xfrm>
                <a:off x="838200" y="1621115"/>
                <a:ext cx="10515600" cy="5032375"/>
              </a:xfrm>
              <a:blipFill>
                <a:blip r:embed="rId3"/>
                <a:stretch>
                  <a:fillRect l="-232"/>
                </a:stretch>
              </a:blipFill>
            </p:spPr>
            <p:txBody>
              <a:bodyPr/>
              <a:lstStyle/>
              <a:p>
                <a:r>
                  <a:rPr lang="en-CA">
                    <a:noFill/>
                  </a:rPr>
                  <a:t> </a:t>
                </a:r>
              </a:p>
            </p:txBody>
          </p:sp>
        </mc:Fallback>
      </mc:AlternateContent>
    </p:spTree>
    <p:extLst>
      <p:ext uri="{BB962C8B-B14F-4D97-AF65-F5344CB8AC3E}">
        <p14:creationId xmlns:p14="http://schemas.microsoft.com/office/powerpoint/2010/main" val="336324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54F0-3E66-F13E-0173-C98843B0C7D0}"/>
              </a:ext>
            </a:extLst>
          </p:cNvPr>
          <p:cNvSpPr>
            <a:spLocks noGrp="1"/>
          </p:cNvSpPr>
          <p:nvPr>
            <p:ph type="title"/>
          </p:nvPr>
        </p:nvSpPr>
        <p:spPr>
          <a:xfrm>
            <a:off x="838200" y="158646"/>
            <a:ext cx="10515600" cy="1325563"/>
          </a:xfrm>
        </p:spPr>
        <p:txBody>
          <a:bodyPr>
            <a:normAutofit/>
          </a:bodyPr>
          <a:lstStyle/>
          <a:p>
            <a:r>
              <a:rPr lang="en-US" sz="3600" dirty="0"/>
              <a:t>D) </a:t>
            </a:r>
            <a:r>
              <a:rPr lang="en-US" sz="3600" dirty="0" err="1"/>
              <a:t>Profil</a:t>
            </a:r>
            <a:r>
              <a:rPr lang="en-US" sz="3600" dirty="0"/>
              <a:t> de concentration à </a:t>
            </a:r>
            <a:r>
              <a:rPr lang="en-US" sz="3600" dirty="0" err="1"/>
              <a:t>l’état</a:t>
            </a:r>
            <a:r>
              <a:rPr lang="en-US" sz="3600" dirty="0"/>
              <a:t> </a:t>
            </a:r>
            <a:r>
              <a:rPr lang="en-US" sz="3600" dirty="0" err="1"/>
              <a:t>stationnaire</a:t>
            </a:r>
            <a:endParaRPr lang="en-CA" sz="3600" dirty="0"/>
          </a:p>
        </p:txBody>
      </p:sp>
      <p:pic>
        <p:nvPicPr>
          <p:cNvPr id="6" name="Picture 5" descr="A graph with a line&#10;&#10;Description automatically generated">
            <a:extLst>
              <a:ext uri="{FF2B5EF4-FFF2-40B4-BE49-F238E27FC236}">
                <a16:creationId xmlns:a16="http://schemas.microsoft.com/office/drawing/2014/main" id="{E99B7338-7C7C-2CB1-BE54-20F030F8F24A}"/>
              </a:ext>
            </a:extLst>
          </p:cNvPr>
          <p:cNvPicPr>
            <a:picLocks noChangeAspect="1"/>
          </p:cNvPicPr>
          <p:nvPr/>
        </p:nvPicPr>
        <p:blipFill rotWithShape="1">
          <a:blip r:embed="rId3">
            <a:extLst>
              <a:ext uri="{28A0092B-C50C-407E-A947-70E740481C1C}">
                <a14:useLocalDpi xmlns:a14="http://schemas.microsoft.com/office/drawing/2010/main" val="0"/>
              </a:ext>
            </a:extLst>
          </a:blip>
          <a:srcRect t="6059" b="1791"/>
          <a:stretch/>
        </p:blipFill>
        <p:spPr>
          <a:xfrm>
            <a:off x="1248696" y="1327355"/>
            <a:ext cx="8850591" cy="5437239"/>
          </a:xfrm>
          <a:prstGeom prst="rect">
            <a:avLst/>
          </a:prstGeom>
        </p:spPr>
      </p:pic>
    </p:spTree>
    <p:extLst>
      <p:ext uri="{BB962C8B-B14F-4D97-AF65-F5344CB8AC3E}">
        <p14:creationId xmlns:p14="http://schemas.microsoft.com/office/powerpoint/2010/main" val="368223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A5AC1-4B88-82EA-D1C5-B84A8384B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00779-5958-F263-6DEA-3CB3806443FD}"/>
              </a:ext>
            </a:extLst>
          </p:cNvPr>
          <p:cNvSpPr>
            <a:spLocks noGrp="1"/>
          </p:cNvSpPr>
          <p:nvPr>
            <p:ph type="title"/>
          </p:nvPr>
        </p:nvSpPr>
        <p:spPr/>
        <p:txBody>
          <a:bodyPr>
            <a:normAutofit/>
          </a:bodyPr>
          <a:lstStyle/>
          <a:p>
            <a:r>
              <a:rPr lang="en-US" sz="3600" dirty="0"/>
              <a:t>E-a) </a:t>
            </a:r>
            <a:r>
              <a:rPr lang="en-US" sz="3600" dirty="0" err="1"/>
              <a:t>Paramètres</a:t>
            </a:r>
            <a:r>
              <a:rPr lang="en-US" sz="3600" dirty="0"/>
              <a:t> de la simulation </a:t>
            </a:r>
            <a:r>
              <a:rPr lang="en-US" sz="3600" dirty="0" err="1"/>
              <a:t>stationnaire</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A01AB2-1BC1-1766-DF80-633ACD82EC7F}"/>
                  </a:ext>
                </a:extLst>
              </p:cNvPr>
              <p:cNvSpPr>
                <a:spLocks noGrp="1"/>
              </p:cNvSpPr>
              <p:nvPr>
                <p:ph idx="1"/>
              </p:nvPr>
            </p:nvSpPr>
            <p:spPr>
              <a:xfrm>
                <a:off x="838200" y="1576251"/>
                <a:ext cx="10515600" cy="4600712"/>
              </a:xfrm>
            </p:spPr>
            <p:txBody>
              <a:bodyPr>
                <a:normAutofit/>
              </a:bodyPr>
              <a:lstStyle/>
              <a:p>
                <a:pPr algn="just"/>
                <a:r>
                  <a:rPr lang="fr-FR" sz="1800" b="1" dirty="0"/>
                  <a:t>NOTE</a:t>
                </a:r>
                <a:r>
                  <a:rPr lang="fr-FR" sz="1800" dirty="0"/>
                  <a:t>: le code a été commencé en régime transitoire, mais pour simplifier le travail a ensuite été construit pour le régime stationnaire directement (les deux figurent dans le fichier python).</a:t>
                </a:r>
              </a:p>
              <a:p>
                <a:r>
                  <a:rPr lang="fr-FR" sz="1800" dirty="0"/>
                  <a:t>Param</a:t>
                </a:r>
                <a:r>
                  <a:rPr lang="en-US" sz="1800" dirty="0" err="1"/>
                  <a:t>ètres</a:t>
                </a:r>
                <a:r>
                  <a:rPr lang="en-US" sz="1800" dirty="0"/>
                  <a:t> de la simulation </a:t>
                </a:r>
                <a:r>
                  <a:rPr lang="en-US" sz="1800" dirty="0" err="1"/>
                  <a:t>stationnaire</a:t>
                </a:r>
                <a:r>
                  <a:rPr lang="en-US" sz="1800" dirty="0"/>
                  <a:t>:</a:t>
                </a:r>
              </a:p>
              <a:p>
                <a:pPr lvl="1"/>
                <a:r>
                  <a:rPr lang="en-CA" sz="1600" b="0" dirty="0" err="1">
                    <a:solidFill>
                      <a:schemeClr val="tx1">
                        <a:lumMod val="50000"/>
                        <a:lumOff val="50000"/>
                      </a:schemeClr>
                    </a:solidFill>
                    <a:effectLst/>
                    <a:latin typeface="Consolas" panose="020B0609020204030204" pitchFamily="49" charset="0"/>
                  </a:rPr>
                  <a:t>n_test</a:t>
                </a:r>
                <a:r>
                  <a:rPr lang="en-CA" sz="1600" b="0" dirty="0">
                    <a:solidFill>
                      <a:schemeClr val="tx1">
                        <a:lumMod val="50000"/>
                        <a:lumOff val="50000"/>
                      </a:schemeClr>
                    </a:solidFill>
                    <a:effectLst/>
                    <a:latin typeface="Consolas" panose="020B0609020204030204" pitchFamily="49" charset="0"/>
                  </a:rPr>
                  <a:t>=[3,5,10,20,40,80,160,320,640,1280,2560,3000,4000,5000] : </a:t>
                </a:r>
                <a:r>
                  <a:rPr lang="en-CA" sz="1600" b="0" dirty="0" err="1">
                    <a:solidFill>
                      <a:schemeClr val="tx1">
                        <a:lumMod val="50000"/>
                        <a:lumOff val="50000"/>
                      </a:schemeClr>
                    </a:solidFill>
                    <a:effectLst/>
                    <a:latin typeface="Consolas" panose="020B0609020204030204" pitchFamily="49" charset="0"/>
                  </a:rPr>
                  <a:t>vecteur</a:t>
                </a:r>
                <a:r>
                  <a:rPr lang="en-CA" sz="1600" dirty="0">
                    <a:solidFill>
                      <a:schemeClr val="tx1">
                        <a:lumMod val="50000"/>
                        <a:lumOff val="50000"/>
                      </a:schemeClr>
                    </a:solidFill>
                    <a:latin typeface="Consolas" panose="020B0609020204030204" pitchFamily="49" charset="0"/>
                  </a:rPr>
                  <a:t> </a:t>
                </a:r>
                <a:r>
                  <a:rPr lang="en-CA" sz="1600" b="0" dirty="0" err="1">
                    <a:solidFill>
                      <a:schemeClr val="tx1">
                        <a:lumMod val="50000"/>
                        <a:lumOff val="50000"/>
                      </a:schemeClr>
                    </a:solidFill>
                    <a:effectLst/>
                    <a:latin typeface="Consolas" panose="020B0609020204030204" pitchFamily="49" charset="0"/>
                  </a:rPr>
                  <a:t>faisant</a:t>
                </a:r>
                <a:r>
                  <a:rPr lang="en-CA" sz="1600" b="0" dirty="0">
                    <a:solidFill>
                      <a:schemeClr val="tx1">
                        <a:lumMod val="50000"/>
                        <a:lumOff val="50000"/>
                      </a:schemeClr>
                    </a:solidFill>
                    <a:effectLst/>
                    <a:latin typeface="Consolas" panose="020B0609020204030204" pitchFamily="49" charset="0"/>
                  </a:rPr>
                  <a:t> varier le </a:t>
                </a:r>
                <a:r>
                  <a:rPr lang="en-CA" sz="1600" b="0" dirty="0" err="1">
                    <a:solidFill>
                      <a:schemeClr val="tx1">
                        <a:lumMod val="50000"/>
                        <a:lumOff val="50000"/>
                      </a:schemeClr>
                    </a:solidFill>
                    <a:effectLst/>
                    <a:latin typeface="Consolas" panose="020B0609020204030204" pitchFamily="49" charset="0"/>
                  </a:rPr>
                  <a:t>nombre</a:t>
                </a:r>
                <a:r>
                  <a:rPr lang="en-CA" sz="1600" b="0" dirty="0">
                    <a:solidFill>
                      <a:schemeClr val="tx1">
                        <a:lumMod val="50000"/>
                        <a:lumOff val="50000"/>
                      </a:schemeClr>
                    </a:solidFill>
                    <a:effectLst/>
                    <a:latin typeface="Consolas" panose="020B0609020204030204" pitchFamily="49" charset="0"/>
                  </a:rPr>
                  <a:t> de </a:t>
                </a:r>
                <a:r>
                  <a:rPr lang="en-CA" sz="1600" b="0" dirty="0" err="1">
                    <a:solidFill>
                      <a:schemeClr val="tx1">
                        <a:lumMod val="50000"/>
                        <a:lumOff val="50000"/>
                      </a:schemeClr>
                    </a:solidFill>
                    <a:effectLst/>
                    <a:latin typeface="Consolas" panose="020B0609020204030204" pitchFamily="49" charset="0"/>
                  </a:rPr>
                  <a:t>noeuds</a:t>
                </a:r>
                <a:r>
                  <a:rPr lang="en-CA" sz="1600" b="0" dirty="0">
                    <a:solidFill>
                      <a:schemeClr val="tx1">
                        <a:lumMod val="50000"/>
                        <a:lumOff val="50000"/>
                      </a:schemeClr>
                    </a:solidFill>
                    <a:effectLst/>
                    <a:latin typeface="Consolas" panose="020B0609020204030204" pitchFamily="49" charset="0"/>
                  </a:rPr>
                  <a:t> de 3 à 5000 pou</a:t>
                </a:r>
                <a:r>
                  <a:rPr lang="en-CA" sz="1600" dirty="0">
                    <a:solidFill>
                      <a:schemeClr val="tx1">
                        <a:lumMod val="50000"/>
                        <a:lumOff val="50000"/>
                      </a:schemeClr>
                    </a:solidFill>
                    <a:latin typeface="Consolas" panose="020B0609020204030204" pitchFamily="49" charset="0"/>
                  </a:rPr>
                  <a:t>r la </a:t>
                </a:r>
                <a:r>
                  <a:rPr lang="en-CA" sz="1600" dirty="0" err="1">
                    <a:solidFill>
                      <a:schemeClr val="tx1">
                        <a:lumMod val="50000"/>
                        <a:lumOff val="50000"/>
                      </a:schemeClr>
                    </a:solidFill>
                    <a:latin typeface="Consolas" panose="020B0609020204030204" pitchFamily="49" charset="0"/>
                  </a:rPr>
                  <a:t>discrétisation</a:t>
                </a:r>
                <a:r>
                  <a:rPr lang="en-CA" sz="1600" dirty="0">
                    <a:solidFill>
                      <a:schemeClr val="tx1">
                        <a:lumMod val="50000"/>
                        <a:lumOff val="50000"/>
                      </a:schemeClr>
                    </a:solidFill>
                    <a:latin typeface="Consolas" panose="020B0609020204030204" pitchFamily="49" charset="0"/>
                  </a:rPr>
                  <a:t> de R</a:t>
                </a:r>
                <a:r>
                  <a:rPr lang="en-CA" sz="1600" b="0" dirty="0">
                    <a:solidFill>
                      <a:schemeClr val="tx1">
                        <a:lumMod val="50000"/>
                        <a:lumOff val="50000"/>
                      </a:schemeClr>
                    </a:solidFill>
                    <a:effectLst/>
                    <a:latin typeface="Consolas" panose="020B0609020204030204" pitchFamily="49" charset="0"/>
                  </a:rPr>
                  <a:t>.</a:t>
                </a:r>
                <a:endParaRPr lang="en-US" sz="1600" dirty="0">
                  <a:solidFill>
                    <a:schemeClr val="tx1">
                      <a:lumMod val="50000"/>
                      <a:lumOff val="50000"/>
                    </a:schemeClr>
                  </a:solidFill>
                </a:endParaRPr>
              </a:p>
              <a:p>
                <a:pPr lvl="1"/>
                <a:r>
                  <a:rPr lang="fr-FR" sz="1600" b="0" dirty="0">
                    <a:solidFill>
                      <a:schemeClr val="tx1">
                        <a:lumMod val="50000"/>
                        <a:lumOff val="50000"/>
                      </a:schemeClr>
                    </a:solidFill>
                    <a:effectLst/>
                    <a:latin typeface="Consolas" panose="020B0609020204030204" pitchFamily="49" charset="0"/>
                  </a:rPr>
                  <a:t>S=8e-9   :Terme source [mol/m3/s]</a:t>
                </a:r>
              </a:p>
              <a:p>
                <a:pPr lvl="1"/>
                <a:r>
                  <a:rPr lang="fr-FR" sz="1600" b="0" dirty="0">
                    <a:solidFill>
                      <a:schemeClr val="tx1">
                        <a:lumMod val="50000"/>
                        <a:lumOff val="50000"/>
                      </a:schemeClr>
                    </a:solidFill>
                    <a:effectLst/>
                    <a:latin typeface="Consolas" panose="020B0609020204030204" pitchFamily="49" charset="0"/>
                  </a:rPr>
                  <a:t>D=1      :Diamètre de la colonne [m]</a:t>
                </a:r>
              </a:p>
              <a:p>
                <a:pPr lvl="1"/>
                <a:r>
                  <a:rPr lang="fr-FR" sz="1600" b="0" dirty="0">
                    <a:solidFill>
                      <a:schemeClr val="tx1">
                        <a:lumMod val="50000"/>
                        <a:lumOff val="50000"/>
                      </a:schemeClr>
                    </a:solidFill>
                    <a:effectLst/>
                    <a:latin typeface="Consolas" panose="020B0609020204030204" pitchFamily="49" charset="0"/>
                  </a:rPr>
                  <a:t>R=D/2    :Rayon de la colonne [m]</a:t>
                </a:r>
              </a:p>
              <a:p>
                <a:pPr lvl="1"/>
                <a:r>
                  <a:rPr lang="fr-FR" sz="1600" b="0" dirty="0">
                    <a:solidFill>
                      <a:schemeClr val="tx1">
                        <a:lumMod val="50000"/>
                        <a:lumOff val="50000"/>
                      </a:schemeClr>
                    </a:solidFill>
                    <a:effectLst/>
                    <a:latin typeface="Consolas" panose="020B0609020204030204" pitchFamily="49" charset="0"/>
                  </a:rPr>
                  <a:t>Ce=12    :Concentration en sel de l'eau [mol/m3]</a:t>
                </a:r>
              </a:p>
              <a:p>
                <a:pPr lvl="1"/>
                <a:r>
                  <a:rPr lang="fr-FR" sz="1600" b="0" dirty="0" err="1">
                    <a:solidFill>
                      <a:schemeClr val="tx1">
                        <a:lumMod val="50000"/>
                        <a:lumOff val="50000"/>
                      </a:schemeClr>
                    </a:solidFill>
                    <a:effectLst/>
                    <a:latin typeface="Consolas" panose="020B0609020204030204" pitchFamily="49" charset="0"/>
                  </a:rPr>
                  <a:t>D_eff</a:t>
                </a:r>
                <a:r>
                  <a:rPr lang="fr-FR" sz="1600" b="0" dirty="0">
                    <a:solidFill>
                      <a:schemeClr val="tx1">
                        <a:lumMod val="50000"/>
                        <a:lumOff val="50000"/>
                      </a:schemeClr>
                    </a:solidFill>
                    <a:effectLst/>
                    <a:latin typeface="Consolas" panose="020B0609020204030204" pitchFamily="49" charset="0"/>
                  </a:rPr>
                  <a:t>=10e-10 :Coefficient de diffusion du sel dans le béton [m2/s]</a:t>
                </a:r>
              </a:p>
              <a:p>
                <a:pPr marL="0" indent="0">
                  <a:buNone/>
                </a:pPr>
                <a:endParaRPr lang="fr-FR" sz="1800" dirty="0"/>
              </a:p>
              <a:p>
                <a:pPr algn="just"/>
                <a:r>
                  <a:rPr lang="fr-FR" sz="1800" dirty="0"/>
                  <a:t>La vérification du code de résolution a été mené par le calcul de la norme des 3 types d’erreur (</a:t>
                </a:r>
                <a14:m>
                  <m:oMath xmlns:m="http://schemas.openxmlformats.org/officeDocument/2006/math">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1</m:t>
                        </m:r>
                      </m:sub>
                    </m:sSub>
                    <m:r>
                      <a:rPr lang="fr-FR" sz="1800" i="1" dirty="0" smtClean="0">
                        <a:latin typeface="Cambria Math" panose="02040503050406030204" pitchFamily="18" charset="0"/>
                      </a:rPr>
                      <m:t>, </m:t>
                    </m:r>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2</m:t>
                        </m:r>
                      </m:sub>
                    </m:sSub>
                    <m:r>
                      <a:rPr lang="fr-FR" sz="1800" i="1" dirty="0" smtClean="0">
                        <a:latin typeface="Cambria Math" panose="02040503050406030204" pitchFamily="18" charset="0"/>
                      </a:rPr>
                      <m:t> </m:t>
                    </m:r>
                    <m:r>
                      <a:rPr lang="fr-FR" sz="1800" i="1" dirty="0" smtClean="0">
                        <a:latin typeface="Cambria Math" panose="02040503050406030204" pitchFamily="18" charset="0"/>
                      </a:rPr>
                      <m:t>𝑒𝑡</m:t>
                    </m:r>
                    <m:r>
                      <a:rPr lang="fr-FR" sz="1800" i="1" dirty="0" smtClean="0">
                        <a:latin typeface="Cambria Math" panose="02040503050406030204" pitchFamily="18" charset="0"/>
                      </a:rPr>
                      <m:t> </m:t>
                    </m:r>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m:t>
                        </m:r>
                      </m:sub>
                    </m:sSub>
                  </m:oMath>
                </a14:m>
                <a:r>
                  <a:rPr lang="fr-FR" sz="1800" dirty="0"/>
                  <a:t>), une étude de convergence en utilisant l’erreur </a:t>
                </a:r>
                <a14:m>
                  <m:oMath xmlns:m="http://schemas.openxmlformats.org/officeDocument/2006/math">
                    <m:sSub>
                      <m:sSubPr>
                        <m:ctrlPr>
                          <a:rPr lang="en-CA" sz="1800" b="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2</m:t>
                        </m:r>
                      </m:sub>
                    </m:sSub>
                  </m:oMath>
                </a14:m>
                <a:r>
                  <a:rPr lang="fr-FR" sz="1800" dirty="0"/>
                  <a:t>, ainsi que quelques tests unitaires (test pour des conditions frontières nulles + test de reconnaissance du nombre d’éléments) que le code réussit sans problème. </a:t>
                </a:r>
                <a:endParaRPr lang="en-CA" sz="1800" dirty="0"/>
              </a:p>
            </p:txBody>
          </p:sp>
        </mc:Choice>
        <mc:Fallback xmlns="">
          <p:sp>
            <p:nvSpPr>
              <p:cNvPr id="3" name="Content Placeholder 2">
                <a:extLst>
                  <a:ext uri="{FF2B5EF4-FFF2-40B4-BE49-F238E27FC236}">
                    <a16:creationId xmlns:a16="http://schemas.microsoft.com/office/drawing/2014/main" id="{E6A01AB2-1BC1-1766-DF80-633ACD82EC7F}"/>
                  </a:ext>
                </a:extLst>
              </p:cNvPr>
              <p:cNvSpPr>
                <a:spLocks noGrp="1" noRot="1" noChangeAspect="1" noMove="1" noResize="1" noEditPoints="1" noAdjustHandles="1" noChangeArrowheads="1" noChangeShapeType="1" noTextEdit="1"/>
              </p:cNvSpPr>
              <p:nvPr>
                <p:ph idx="1"/>
              </p:nvPr>
            </p:nvSpPr>
            <p:spPr>
              <a:xfrm>
                <a:off x="838200" y="1576251"/>
                <a:ext cx="10515600" cy="4600712"/>
              </a:xfrm>
              <a:blipFill>
                <a:blip r:embed="rId2"/>
                <a:stretch>
                  <a:fillRect l="-406" t="-1326" r="-522"/>
                </a:stretch>
              </a:blipFill>
            </p:spPr>
            <p:txBody>
              <a:bodyPr/>
              <a:lstStyle/>
              <a:p>
                <a:r>
                  <a:rPr lang="en-CA">
                    <a:noFill/>
                  </a:rPr>
                  <a:t> </a:t>
                </a:r>
              </a:p>
            </p:txBody>
          </p:sp>
        </mc:Fallback>
      </mc:AlternateContent>
    </p:spTree>
    <p:extLst>
      <p:ext uri="{BB962C8B-B14F-4D97-AF65-F5344CB8AC3E}">
        <p14:creationId xmlns:p14="http://schemas.microsoft.com/office/powerpoint/2010/main" val="15494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DB91-2171-0585-EDF1-6999E4B93A1A}"/>
              </a:ext>
            </a:extLst>
          </p:cNvPr>
          <p:cNvSpPr>
            <a:spLocks noGrp="1"/>
          </p:cNvSpPr>
          <p:nvPr>
            <p:ph type="title"/>
          </p:nvPr>
        </p:nvSpPr>
        <p:spPr/>
        <p:txBody>
          <a:bodyPr>
            <a:normAutofit/>
          </a:bodyPr>
          <a:lstStyle/>
          <a:p>
            <a:r>
              <a:rPr lang="en-US" sz="3600" dirty="0"/>
              <a:t>E-b) </a:t>
            </a:r>
            <a:r>
              <a:rPr lang="en-US" sz="3600" dirty="0" err="1"/>
              <a:t>Vérification</a:t>
            </a:r>
            <a:r>
              <a:rPr lang="en-US" sz="3600" dirty="0"/>
              <a:t> avec la </a:t>
            </a:r>
            <a:r>
              <a:rPr lang="en-US" sz="3600" dirty="0" err="1"/>
              <a:t>norme</a:t>
            </a:r>
            <a:r>
              <a:rPr lang="en-US" sz="3600" dirty="0"/>
              <a:t> de </a:t>
            </a:r>
            <a:r>
              <a:rPr lang="en-US" sz="3600" dirty="0" err="1"/>
              <a:t>l’erreur</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4A8010-B541-576B-B2F1-01BEE57375C3}"/>
                  </a:ext>
                </a:extLst>
              </p:cNvPr>
              <p:cNvSpPr>
                <a:spLocks noGrp="1"/>
              </p:cNvSpPr>
              <p:nvPr>
                <p:ph idx="1"/>
              </p:nvPr>
            </p:nvSpPr>
            <p:spPr>
              <a:xfrm>
                <a:off x="6776884" y="1690688"/>
                <a:ext cx="4576915" cy="4892992"/>
              </a:xfrm>
            </p:spPr>
            <p:txBody>
              <a:bodyPr>
                <a:normAutofit/>
              </a:bodyPr>
              <a:lstStyle/>
              <a:p>
                <a:pPr marL="0" indent="0" algn="just">
                  <a:buNone/>
                </a:pPr>
                <a:r>
                  <a:rPr lang="fr-FR" sz="1800" dirty="0"/>
                  <a:t>D’après le graphe des erreurs on constate l’apparition d’une zone de convergence asymptotique à partir de </a:t>
                </a:r>
                <a14:m>
                  <m:oMath xmlns:m="http://schemas.openxmlformats.org/officeDocument/2006/math">
                    <m:r>
                      <m:rPr>
                        <m:sty m:val="p"/>
                      </m:rPr>
                      <a:rPr lang="en-CA" sz="1800" b="0" i="0" dirty="0" smtClean="0">
                        <a:latin typeface="Cambria Math" panose="02040503050406030204" pitchFamily="18" charset="0"/>
                      </a:rPr>
                      <m:t>Δ</m:t>
                    </m:r>
                    <m:r>
                      <a:rPr lang="en-CA" sz="1800" b="0" i="1" dirty="0" smtClean="0">
                        <a:latin typeface="Cambria Math" panose="02040503050406030204" pitchFamily="18" charset="0"/>
                      </a:rPr>
                      <m:t>𝑟</m:t>
                    </m:r>
                    <m:r>
                      <a:rPr lang="en-CA" sz="1800" b="0" i="1" dirty="0" smtClean="0">
                        <a:latin typeface="Cambria Math" panose="02040503050406030204" pitchFamily="18" charset="0"/>
                      </a:rPr>
                      <m:t>=</m:t>
                    </m:r>
                    <m:sSup>
                      <m:sSupPr>
                        <m:ctrlPr>
                          <a:rPr lang="en-CA" sz="1800" b="0" i="1" dirty="0" smtClean="0">
                            <a:latin typeface="Cambria Math" panose="02040503050406030204" pitchFamily="18" charset="0"/>
                          </a:rPr>
                        </m:ctrlPr>
                      </m:sSupPr>
                      <m:e>
                        <m:r>
                          <a:rPr lang="fr-FR" sz="1800" i="1" dirty="0" smtClean="0">
                            <a:latin typeface="Cambria Math" panose="02040503050406030204" pitchFamily="18" charset="0"/>
                          </a:rPr>
                          <m:t>10</m:t>
                        </m:r>
                      </m:e>
                      <m:sup>
                        <m:r>
                          <a:rPr lang="en-CA" sz="1800" b="0" i="1" dirty="0" smtClean="0">
                            <a:latin typeface="Cambria Math" panose="02040503050406030204" pitchFamily="18" charset="0"/>
                          </a:rPr>
                          <m:t>−2</m:t>
                        </m:r>
                      </m:sup>
                    </m:sSup>
                  </m:oMath>
                </a14:m>
                <a:r>
                  <a:rPr lang="fr-FR" sz="1800" dirty="0"/>
                  <a:t> environ pour les trois types d’erreur. Comme attendu, l’erreur </a:t>
                </a:r>
                <a14:m>
                  <m:oMath xmlns:m="http://schemas.openxmlformats.org/officeDocument/2006/math">
                    <m:sSub>
                      <m:sSubPr>
                        <m:ctrlPr>
                          <a:rPr lang="fr-FR" sz="1800" i="1" dirty="0" smtClean="0">
                            <a:latin typeface="Cambria Math" panose="02040503050406030204" pitchFamily="18" charset="0"/>
                          </a:rPr>
                        </m:ctrlPr>
                      </m:sSubPr>
                      <m:e>
                        <m:r>
                          <a:rPr lang="fr-FR" sz="1800" i="1" dirty="0" smtClean="0">
                            <a:latin typeface="Cambria Math" panose="02040503050406030204" pitchFamily="18" charset="0"/>
                          </a:rPr>
                          <m:t>𝐿</m:t>
                        </m:r>
                      </m:e>
                      <m:sub>
                        <m:r>
                          <a:rPr lang="fr-FR" sz="1800" i="1" dirty="0" smtClean="0">
                            <a:latin typeface="Cambria Math" panose="02040503050406030204" pitchFamily="18" charset="0"/>
                          </a:rPr>
                          <m:t>∞</m:t>
                        </m:r>
                      </m:sub>
                    </m:sSub>
                    <m:r>
                      <a:rPr lang="fr-FR" sz="1800" i="1" dirty="0" smtClean="0">
                        <a:latin typeface="Cambria Math" panose="02040503050406030204" pitchFamily="18" charset="0"/>
                      </a:rPr>
                      <m:t>⁡</m:t>
                    </m:r>
                  </m:oMath>
                </a14:m>
                <a:r>
                  <a:rPr lang="fr-FR" sz="1800" dirty="0"/>
                  <a:t>est la plus  sévère et affiche les erreurs les plus élevées. Mais pour les pas les plus petits (en dessous de </a:t>
                </a:r>
                <a14:m>
                  <m:oMath xmlns:m="http://schemas.openxmlformats.org/officeDocument/2006/math">
                    <m:sSup>
                      <m:sSupPr>
                        <m:ctrlPr>
                          <a:rPr lang="en-CA" sz="1800" i="1" dirty="0">
                            <a:latin typeface="Cambria Math" panose="02040503050406030204" pitchFamily="18" charset="0"/>
                          </a:rPr>
                        </m:ctrlPr>
                      </m:sSupPr>
                      <m:e>
                        <m:r>
                          <m:rPr>
                            <m:sty m:val="p"/>
                          </m:rPr>
                          <a:rPr lang="en-CA" sz="1800" b="0" i="0" dirty="0" smtClean="0">
                            <a:latin typeface="Cambria Math" panose="02040503050406030204" pitchFamily="18" charset="0"/>
                          </a:rPr>
                          <m:t>Δ</m:t>
                        </m:r>
                        <m:r>
                          <a:rPr lang="en-CA" sz="1800" b="0" i="1" dirty="0" smtClean="0">
                            <a:latin typeface="Cambria Math" panose="02040503050406030204" pitchFamily="18" charset="0"/>
                          </a:rPr>
                          <m:t>𝑟</m:t>
                        </m:r>
                        <m:r>
                          <a:rPr lang="en-CA" sz="1800" b="0" i="1" dirty="0" smtClean="0">
                            <a:latin typeface="Cambria Math" panose="02040503050406030204" pitchFamily="18" charset="0"/>
                          </a:rPr>
                          <m:t>=10</m:t>
                        </m:r>
                      </m:e>
                      <m:sup>
                        <m:r>
                          <a:rPr lang="en-CA" sz="1800" i="1" dirty="0">
                            <a:latin typeface="Cambria Math" panose="02040503050406030204" pitchFamily="18" charset="0"/>
                          </a:rPr>
                          <m:t>−</m:t>
                        </m:r>
                        <m:r>
                          <a:rPr lang="en-CA" sz="1800" b="0" i="1" dirty="0" smtClean="0">
                            <a:latin typeface="Cambria Math" panose="02040503050406030204" pitchFamily="18" charset="0"/>
                          </a:rPr>
                          <m:t>3</m:t>
                        </m:r>
                      </m:sup>
                    </m:sSup>
                    <m:r>
                      <a:rPr lang="en-CA" sz="1800" b="0" i="1" dirty="0" smtClean="0">
                        <a:latin typeface="Cambria Math" panose="02040503050406030204" pitchFamily="18" charset="0"/>
                      </a:rPr>
                      <m:t>)</m:t>
                    </m:r>
                  </m:oMath>
                </a14:m>
                <a:r>
                  <a:rPr lang="fr-FR" sz="1800" dirty="0"/>
                  <a:t> elle affiche quand même des valeurs d’erreur</a:t>
                </a:r>
                <a14:m>
                  <m:oMath xmlns:m="http://schemas.openxmlformats.org/officeDocument/2006/math">
                    <m:sSup>
                      <m:sSupPr>
                        <m:ctrlPr>
                          <a:rPr lang="en-CA" sz="1800" i="1" dirty="0">
                            <a:latin typeface="Cambria Math" panose="02040503050406030204" pitchFamily="18" charset="0"/>
                          </a:rPr>
                        </m:ctrlPr>
                      </m:sSupPr>
                      <m:e>
                        <m:r>
                          <a:rPr lang="en-CA" sz="1800" b="0" i="1" dirty="0" smtClean="0">
                            <a:latin typeface="Cambria Math" panose="02040503050406030204" pitchFamily="18" charset="0"/>
                          </a:rPr>
                          <m:t> &lt;</m:t>
                        </m:r>
                        <m:r>
                          <a:rPr lang="fr-FR" sz="1800" i="1" dirty="0">
                            <a:latin typeface="Cambria Math" panose="02040503050406030204" pitchFamily="18" charset="0"/>
                          </a:rPr>
                          <m:t>10</m:t>
                        </m:r>
                      </m:e>
                      <m:sup>
                        <m:r>
                          <a:rPr lang="en-CA" sz="1800" i="1" dirty="0">
                            <a:latin typeface="Cambria Math" panose="02040503050406030204" pitchFamily="18" charset="0"/>
                          </a:rPr>
                          <m:t>−2</m:t>
                        </m:r>
                      </m:sup>
                    </m:sSup>
                    <m:r>
                      <a:rPr lang="en-CA" sz="1800" b="0" i="1" dirty="0" smtClean="0">
                        <a:latin typeface="Cambria Math" panose="02040503050406030204" pitchFamily="18" charset="0"/>
                      </a:rPr>
                      <m:t>,</m:t>
                    </m:r>
                  </m:oMath>
                </a14:m>
                <a:r>
                  <a:rPr lang="fr-FR" sz="1800" dirty="0"/>
                  <a:t> alors que </a:t>
                </a:r>
                <a14:m>
                  <m:oMath xmlns:m="http://schemas.openxmlformats.org/officeDocument/2006/math">
                    <m:sSub>
                      <m:sSubPr>
                        <m:ctrlPr>
                          <a:rPr lang="en-CA" sz="1800" b="0" i="1" dirty="0" smtClean="0">
                            <a:latin typeface="Cambria Math" panose="02040503050406030204" pitchFamily="18" charset="0"/>
                          </a:rPr>
                        </m:ctrlPr>
                      </m:sSubPr>
                      <m:e>
                        <m:r>
                          <a:rPr lang="en-CA" sz="1800" b="0" i="1" dirty="0" smtClean="0">
                            <a:latin typeface="Cambria Math" panose="02040503050406030204" pitchFamily="18" charset="0"/>
                          </a:rPr>
                          <m:t>𝐿</m:t>
                        </m:r>
                      </m:e>
                      <m:sub>
                        <m:r>
                          <a:rPr lang="en-CA" sz="1800" b="0" i="1" dirty="0" smtClean="0">
                            <a:latin typeface="Cambria Math" panose="02040503050406030204" pitchFamily="18" charset="0"/>
                          </a:rPr>
                          <m:t>1</m:t>
                        </m:r>
                      </m:sub>
                    </m:sSub>
                    <m:r>
                      <a:rPr lang="en-CA" sz="1800" b="0" i="1" dirty="0" smtClean="0">
                        <a:latin typeface="Cambria Math" panose="02040503050406030204" pitchFamily="18" charset="0"/>
                      </a:rPr>
                      <m:t> </m:t>
                    </m:r>
                    <m:r>
                      <a:rPr lang="en-CA" sz="1800" b="0" i="1" dirty="0" smtClean="0">
                        <a:latin typeface="Cambria Math" panose="02040503050406030204" pitchFamily="18" charset="0"/>
                      </a:rPr>
                      <m:t>𝑒𝑡</m:t>
                    </m:r>
                    <m:r>
                      <a:rPr lang="en-CA" sz="1800" b="0" i="1" dirty="0" smtClean="0">
                        <a:latin typeface="Cambria Math" panose="02040503050406030204" pitchFamily="18" charset="0"/>
                      </a:rPr>
                      <m:t>  </m:t>
                    </m:r>
                    <m:sSub>
                      <m:sSubPr>
                        <m:ctrlPr>
                          <a:rPr lang="en-CA" sz="1800" b="0" i="1" dirty="0" smtClean="0">
                            <a:latin typeface="Cambria Math" panose="02040503050406030204" pitchFamily="18" charset="0"/>
                          </a:rPr>
                        </m:ctrlPr>
                      </m:sSubPr>
                      <m:e>
                        <m:r>
                          <a:rPr lang="en-CA" sz="1800" b="0" i="1" dirty="0" smtClean="0">
                            <a:latin typeface="Cambria Math" panose="02040503050406030204" pitchFamily="18" charset="0"/>
                          </a:rPr>
                          <m:t>𝐿</m:t>
                        </m:r>
                      </m:e>
                      <m:sub>
                        <m:r>
                          <a:rPr lang="en-CA" sz="1800" b="0" i="1" dirty="0" smtClean="0">
                            <a:latin typeface="Cambria Math" panose="02040503050406030204" pitchFamily="18" charset="0"/>
                          </a:rPr>
                          <m:t>2</m:t>
                        </m:r>
                      </m:sub>
                    </m:sSub>
                  </m:oMath>
                </a14:m>
                <a:r>
                  <a:rPr lang="fr-FR" sz="1800" dirty="0"/>
                  <a:t> affichent des erreurs &lt;</a:t>
                </a:r>
                <a:r>
                  <a:rPr lang="en-CA" sz="1800" dirty="0"/>
                  <a:t> </a:t>
                </a:r>
                <a14:m>
                  <m:oMath xmlns:m="http://schemas.openxmlformats.org/officeDocument/2006/math">
                    <m:sSup>
                      <m:sSupPr>
                        <m:ctrlPr>
                          <a:rPr lang="en-CA" sz="1800" i="1" dirty="0">
                            <a:latin typeface="Cambria Math" panose="02040503050406030204" pitchFamily="18" charset="0"/>
                          </a:rPr>
                        </m:ctrlPr>
                      </m:sSupPr>
                      <m:e>
                        <m:r>
                          <a:rPr lang="fr-FR" sz="1800" i="1" dirty="0">
                            <a:latin typeface="Cambria Math" panose="02040503050406030204" pitchFamily="18" charset="0"/>
                          </a:rPr>
                          <m:t>10</m:t>
                        </m:r>
                      </m:e>
                      <m:sup>
                        <m:r>
                          <a:rPr lang="en-CA" sz="1800" i="1" dirty="0">
                            <a:latin typeface="Cambria Math" panose="02040503050406030204" pitchFamily="18" charset="0"/>
                          </a:rPr>
                          <m:t>−</m:t>
                        </m:r>
                        <m:r>
                          <a:rPr lang="en-CA" sz="1800" b="0" i="1" dirty="0" smtClean="0">
                            <a:latin typeface="Cambria Math" panose="02040503050406030204" pitchFamily="18" charset="0"/>
                          </a:rPr>
                          <m:t>3</m:t>
                        </m:r>
                      </m:sup>
                    </m:sSup>
                  </m:oMath>
                </a14:m>
                <a:r>
                  <a:rPr lang="fr-FR" sz="1800" dirty="0"/>
                  <a:t> .</a:t>
                </a:r>
              </a:p>
              <a:p>
                <a:pPr marL="0" indent="0" algn="just">
                  <a:buNone/>
                </a:pPr>
                <a:endParaRPr lang="fr-FR" sz="1800" dirty="0">
                  <a:highlight>
                    <a:srgbClr val="FFFF00"/>
                  </a:highlight>
                </a:endParaRPr>
              </a:p>
              <a:p>
                <a:pPr marL="0" indent="0" algn="just">
                  <a:buNone/>
                </a:pPr>
                <a:r>
                  <a:rPr lang="fr-FR" sz="1800" dirty="0"/>
                  <a:t>Cette évaluation à elle seule n’est pas suffisante pour la vérification du code. Dans la hiérarchie des procédures de vérification on veut idéalement réaliser une étude de convergence. Cependant, la norme de L2 déjà calculée pourra servir de base pour cette étude (voir diapo suivante).</a:t>
                </a:r>
                <a:endParaRPr lang="en-CA" sz="1800" dirty="0"/>
              </a:p>
            </p:txBody>
          </p:sp>
        </mc:Choice>
        <mc:Fallback xmlns="">
          <p:sp>
            <p:nvSpPr>
              <p:cNvPr id="3" name="Content Placeholder 2">
                <a:extLst>
                  <a:ext uri="{FF2B5EF4-FFF2-40B4-BE49-F238E27FC236}">
                    <a16:creationId xmlns:a16="http://schemas.microsoft.com/office/drawing/2014/main" id="{654A8010-B541-576B-B2F1-01BEE57375C3}"/>
                  </a:ext>
                </a:extLst>
              </p:cNvPr>
              <p:cNvSpPr>
                <a:spLocks noGrp="1" noRot="1" noChangeAspect="1" noMove="1" noResize="1" noEditPoints="1" noAdjustHandles="1" noChangeArrowheads="1" noChangeShapeType="1" noTextEdit="1"/>
              </p:cNvSpPr>
              <p:nvPr>
                <p:ph idx="1"/>
              </p:nvPr>
            </p:nvSpPr>
            <p:spPr>
              <a:xfrm>
                <a:off x="6776884" y="1690688"/>
                <a:ext cx="4576915" cy="4892992"/>
              </a:xfrm>
              <a:blipFill>
                <a:blip r:embed="rId3"/>
                <a:stretch>
                  <a:fillRect l="-1200" t="-1121" r="-1200"/>
                </a:stretch>
              </a:blipFill>
            </p:spPr>
            <p:txBody>
              <a:bodyPr/>
              <a:lstStyle/>
              <a:p>
                <a:r>
                  <a:rPr lang="en-CA">
                    <a:noFill/>
                  </a:rPr>
                  <a:t> </a:t>
                </a:r>
              </a:p>
            </p:txBody>
          </p:sp>
        </mc:Fallback>
      </mc:AlternateContent>
      <p:pic>
        <p:nvPicPr>
          <p:cNvPr id="7" name="Picture 6" descr="A graph with lines and numbers&#10;&#10;Description automatically generated">
            <a:extLst>
              <a:ext uri="{FF2B5EF4-FFF2-40B4-BE49-F238E27FC236}">
                <a16:creationId xmlns:a16="http://schemas.microsoft.com/office/drawing/2014/main" id="{CBA8E41D-8039-CB40-6D0C-6A9E5B42F816}"/>
              </a:ext>
            </a:extLst>
          </p:cNvPr>
          <p:cNvPicPr>
            <a:picLocks noChangeAspect="1"/>
          </p:cNvPicPr>
          <p:nvPr/>
        </p:nvPicPr>
        <p:blipFill rotWithShape="1">
          <a:blip r:embed="rId4">
            <a:extLst>
              <a:ext uri="{28A0092B-C50C-407E-A947-70E740481C1C}">
                <a14:useLocalDpi xmlns:a14="http://schemas.microsoft.com/office/drawing/2010/main" val="0"/>
              </a:ext>
            </a:extLst>
          </a:blip>
          <a:srcRect l="2434" t="4331" r="7818"/>
          <a:stretch/>
        </p:blipFill>
        <p:spPr>
          <a:xfrm>
            <a:off x="209898" y="1522483"/>
            <a:ext cx="6566985" cy="4666847"/>
          </a:xfrm>
          <a:prstGeom prst="rect">
            <a:avLst/>
          </a:prstGeom>
        </p:spPr>
      </p:pic>
    </p:spTree>
    <p:extLst>
      <p:ext uri="{BB962C8B-B14F-4D97-AF65-F5344CB8AC3E}">
        <p14:creationId xmlns:p14="http://schemas.microsoft.com/office/powerpoint/2010/main" val="175861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67B85450-2852-301A-1D61-D2CC7534B14B}"/>
                  </a:ext>
                </a:extLst>
              </p:cNvPr>
              <p:cNvSpPr txBox="1">
                <a:spLocks/>
              </p:cNvSpPr>
              <p:nvPr/>
            </p:nvSpPr>
            <p:spPr>
              <a:xfrm>
                <a:off x="7639664" y="1690688"/>
                <a:ext cx="3714135" cy="42659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CA" sz="1800" dirty="0"/>
                  <a:t>Calcul de la </a:t>
                </a:r>
                <a:r>
                  <a:rPr lang="en-CA" sz="1800" dirty="0" err="1"/>
                  <a:t>pente</a:t>
                </a:r>
                <a:r>
                  <a:rPr lang="en-CA" sz="1800" dirty="0"/>
                  <a:t> de la droite de regression:</a:t>
                </a:r>
              </a:p>
              <a:p>
                <a:pPr marL="0" indent="0" algn="just">
                  <a:buNone/>
                </a:pPr>
                <a:endParaRPr lang="en-CA" sz="1800" dirty="0"/>
              </a:p>
              <a:p>
                <a:pPr marL="0" indent="0" algn="just">
                  <a:buNone/>
                </a:pPr>
                <a14:m>
                  <m:oMathPara xmlns:m="http://schemas.openxmlformats.org/officeDocument/2006/math">
                    <m:oMathParaPr>
                      <m:jc m:val="centerGroup"/>
                    </m:oMathParaPr>
                    <m:oMath xmlns:m="http://schemas.openxmlformats.org/officeDocument/2006/math">
                      <m:acc>
                        <m:accPr>
                          <m:chr m:val="̂"/>
                          <m:ctrlPr>
                            <a:rPr lang="en-CA" sz="1800" i="1" smtClean="0">
                              <a:latin typeface="Cambria Math" panose="02040503050406030204" pitchFamily="18" charset="0"/>
                            </a:rPr>
                          </m:ctrlPr>
                        </m:accPr>
                        <m:e>
                          <m:r>
                            <a:rPr lang="en-CA" sz="1800" i="1">
                              <a:latin typeface="Cambria Math" panose="02040503050406030204" pitchFamily="18" charset="0"/>
                            </a:rPr>
                            <m:t>𝑝</m:t>
                          </m:r>
                        </m:e>
                      </m:acc>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f>
                                    <m:fPr>
                                      <m:ctrlPr>
                                        <a:rPr lang="en-CA" sz="1800" b="0" i="1" smtClean="0">
                                          <a:latin typeface="Cambria Math" panose="02040503050406030204" pitchFamily="18" charset="0"/>
                                        </a:rPr>
                                      </m:ctrlPr>
                                    </m:fPr>
                                    <m:num>
                                      <m:d>
                                        <m:dPr>
                                          <m:begChr m:val="‖"/>
                                          <m:endChr m:val="‖"/>
                                          <m:ctrlPr>
                                            <a:rPr lang="en-CA" sz="1800" b="0" i="1" smtClean="0">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𝜖</m:t>
                                              </m:r>
                                            </m:e>
                                            <m:sub>
                                              <m:r>
                                                <a:rPr lang="en-CA" sz="1800" i="1">
                                                  <a:latin typeface="Cambria Math" panose="02040503050406030204" pitchFamily="18" charset="0"/>
                                                </a:rPr>
                                                <m:t>2</m:t>
                                              </m:r>
                                              <m:r>
                                                <a:rPr lang="en-CA" sz="1800" i="1">
                                                  <a:latin typeface="Cambria Math" panose="02040503050406030204" pitchFamily="18" charset="0"/>
                                                </a:rPr>
                                                <m:t>h</m:t>
                                              </m:r>
                                            </m:sub>
                                          </m:sSub>
                                        </m:e>
                                      </m:d>
                                    </m:num>
                                    <m:den>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𝜖</m:t>
                                              </m:r>
                                            </m:e>
                                            <m:sub>
                                              <m:r>
                                                <a:rPr lang="en-CA" sz="1800" i="1">
                                                  <a:latin typeface="Cambria Math" panose="02040503050406030204" pitchFamily="18" charset="0"/>
                                                </a:rPr>
                                                <m:t>h</m:t>
                                              </m:r>
                                            </m:sub>
                                          </m:sSub>
                                        </m:e>
                                      </m:d>
                                    </m:den>
                                  </m:f>
                                </m:e>
                              </m:d>
                            </m:e>
                          </m:func>
                        </m:num>
                        <m:den>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r>
                                <a:rPr lang="en-CA" sz="1800" b="0" i="1" smtClean="0">
                                  <a:latin typeface="Cambria Math" panose="02040503050406030204" pitchFamily="18" charset="0"/>
                                </a:rPr>
                                <m:t>(2)</m:t>
                              </m:r>
                            </m:e>
                          </m:func>
                        </m:den>
                      </m:f>
                      <m:r>
                        <a:rPr lang="en-CA" sz="1800" b="0" i="1" smtClean="0">
                          <a:latin typeface="Cambria Math" panose="02040503050406030204" pitchFamily="18" charset="0"/>
                        </a:rPr>
                        <m:t>≅0.999</m:t>
                      </m:r>
                      <m:r>
                        <a:rPr lang="en-CA" sz="1800" b="0" i="1" smtClean="0">
                          <a:latin typeface="Cambria Math" panose="02040503050406030204" pitchFamily="18" charset="0"/>
                        </a:rPr>
                        <m:t>3</m:t>
                      </m:r>
                      <m:r>
                        <a:rPr lang="en-CA" sz="1800" b="0" i="1" smtClean="0">
                          <a:latin typeface="Cambria Math" panose="02040503050406030204" pitchFamily="18" charset="0"/>
                        </a:rPr>
                        <m:t>≅1</m:t>
                      </m:r>
                    </m:oMath>
                  </m:oMathPara>
                </a14:m>
                <a:endParaRPr lang="en-CA" sz="1800" b="0" dirty="0"/>
              </a:p>
              <a:p>
                <a:pPr marL="0" indent="0" algn="just">
                  <a:buNone/>
                </a:pPr>
                <a:endParaRPr lang="fr-FR" sz="1800" dirty="0"/>
              </a:p>
              <a:p>
                <a:pPr marL="0" indent="0" algn="just">
                  <a:buNone/>
                </a:pPr>
                <a:r>
                  <a:rPr lang="fr-FR" sz="1800" dirty="0"/>
                  <a:t>D’où l’équation (avec b=0):</a:t>
                </a:r>
              </a:p>
              <a:p>
                <a:pPr marL="0" indent="0" algn="just">
                  <a:buNone/>
                </a:pPr>
                <a:endParaRPr lang="fr-FR" sz="1800" dirty="0"/>
              </a:p>
              <a:p>
                <a:pPr marL="0" indent="0" algn="just">
                  <a:buNone/>
                </a:pPr>
                <a14:m>
                  <m:oMathPara xmlns:m="http://schemas.openxmlformats.org/officeDocument/2006/math">
                    <m:oMathParaPr>
                      <m:jc m:val="centerGroup"/>
                    </m:oMathParaPr>
                    <m:oMath xmlns:m="http://schemas.openxmlformats.org/officeDocument/2006/math">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𝜖</m:t>
                                      </m:r>
                                    </m:e>
                                    <m:sub>
                                      <m:r>
                                        <a:rPr lang="en-CA" sz="1800" i="1">
                                          <a:latin typeface="Cambria Math" panose="02040503050406030204" pitchFamily="18" charset="0"/>
                                        </a:rPr>
                                        <m:t>h</m:t>
                                      </m:r>
                                    </m:sub>
                                  </m:sSub>
                                </m:e>
                              </m:d>
                            </m:e>
                          </m:d>
                          <m:r>
                            <a:rPr lang="en-CA" sz="1800" b="0" i="1" smtClean="0">
                              <a:latin typeface="Cambria Math" panose="02040503050406030204" pitchFamily="18" charset="0"/>
                            </a:rPr>
                            <m:t>=</m:t>
                          </m:r>
                        </m:e>
                      </m:func>
                      <m:acc>
                        <m:accPr>
                          <m:chr m:val="̂"/>
                          <m:ctrlPr>
                            <a:rPr lang="en-CA" sz="1800" i="1">
                              <a:latin typeface="Cambria Math" panose="02040503050406030204" pitchFamily="18" charset="0"/>
                            </a:rPr>
                          </m:ctrlPr>
                        </m:accPr>
                        <m:e>
                          <m:r>
                            <a:rPr lang="en-CA" sz="1800" i="1">
                              <a:latin typeface="Cambria Math" panose="02040503050406030204" pitchFamily="18" charset="0"/>
                            </a:rPr>
                            <m:t>𝑝</m:t>
                          </m:r>
                        </m:e>
                      </m:acc>
                      <m:r>
                        <a:rPr lang="en-CA" sz="1800" b="0" i="0" smtClean="0">
                          <a:latin typeface="Cambria Math" panose="02040503050406030204" pitchFamily="18" charset="0"/>
                        </a:rPr>
                        <m:t>.</m:t>
                      </m:r>
                      <m:r>
                        <m:rPr>
                          <m:sty m:val="p"/>
                        </m:rPr>
                        <a:rPr lang="en-CA" sz="1800" b="0" i="0" smtClean="0">
                          <a:latin typeface="Cambria Math" panose="02040503050406030204" pitchFamily="18" charset="0"/>
                        </a:rPr>
                        <m:t>ln</m:t>
                      </m:r>
                      <m:d>
                        <m:dPr>
                          <m:ctrlPr>
                            <a:rPr lang="en-CA" sz="1800" b="0" i="1" smtClean="0">
                              <a:latin typeface="Cambria Math" panose="02040503050406030204" pitchFamily="18" charset="0"/>
                            </a:rPr>
                          </m:ctrlPr>
                        </m:dPr>
                        <m:e>
                          <m:r>
                            <m:rPr>
                              <m:sty m:val="p"/>
                            </m:rPr>
                            <a:rPr lang="en-CA" sz="1800" b="0" i="0" smtClean="0">
                              <a:latin typeface="Cambria Math" panose="02040503050406030204" pitchFamily="18" charset="0"/>
                            </a:rPr>
                            <m:t>h</m:t>
                          </m:r>
                        </m:e>
                      </m:d>
                      <m:r>
                        <a:rPr lang="en-CA" sz="1800" b="0" i="0" smtClean="0">
                          <a:latin typeface="Cambria Math" panose="02040503050406030204" pitchFamily="18" charset="0"/>
                        </a:rPr>
                        <m:t>+</m:t>
                      </m:r>
                      <m:r>
                        <m:rPr>
                          <m:sty m:val="p"/>
                        </m:rPr>
                        <a:rPr lang="en-CA" sz="1800" b="0" i="0" smtClean="0">
                          <a:latin typeface="Cambria Math" panose="02040503050406030204" pitchFamily="18" charset="0"/>
                        </a:rPr>
                        <m:t>b</m:t>
                      </m:r>
                    </m:oMath>
                  </m:oMathPara>
                </a14:m>
                <a:endParaRPr lang="fr-FR" sz="1800" dirty="0"/>
              </a:p>
              <a:p>
                <a:pPr marL="0" indent="0" algn="just">
                  <a:buNone/>
                </a:pPr>
                <a:endParaRPr lang="fr-FR" sz="1800" dirty="0"/>
              </a:p>
              <a:p>
                <a:pPr marL="0" indent="0" algn="just">
                  <a:buNone/>
                </a:pPr>
                <a:r>
                  <a:rPr lang="fr-FR" sz="1800" dirty="0"/>
                  <a:t>Ainsi l’ordre de précision formel (question B-c) est presqu’égal à l’ordre de précision observé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m:t>
                    </m:r>
                  </m:oMath>
                </a14:m>
                <a:endParaRPr lang="fr-FR" sz="1800" dirty="0"/>
              </a:p>
              <a:p>
                <a:pPr marL="0" indent="0" algn="just">
                  <a:buNone/>
                </a:pPr>
                <a:endParaRPr lang="en-CA" sz="1800" dirty="0"/>
              </a:p>
            </p:txBody>
          </p:sp>
        </mc:Choice>
        <mc:Fallback>
          <p:sp>
            <p:nvSpPr>
              <p:cNvPr id="6" name="Content Placeholder 2">
                <a:extLst>
                  <a:ext uri="{FF2B5EF4-FFF2-40B4-BE49-F238E27FC236}">
                    <a16:creationId xmlns:a16="http://schemas.microsoft.com/office/drawing/2014/main" id="{67B85450-2852-301A-1D61-D2CC7534B14B}"/>
                  </a:ext>
                </a:extLst>
              </p:cNvPr>
              <p:cNvSpPr txBox="1">
                <a:spLocks noRot="1" noChangeAspect="1" noMove="1" noResize="1" noEditPoints="1" noAdjustHandles="1" noChangeArrowheads="1" noChangeShapeType="1" noTextEdit="1"/>
              </p:cNvSpPr>
              <p:nvPr/>
            </p:nvSpPr>
            <p:spPr>
              <a:xfrm>
                <a:off x="7639664" y="1690688"/>
                <a:ext cx="3714135" cy="4265975"/>
              </a:xfrm>
              <a:prstGeom prst="rect">
                <a:avLst/>
              </a:prstGeom>
              <a:blipFill>
                <a:blip r:embed="rId3"/>
                <a:stretch>
                  <a:fillRect l="-1314" t="-1714" r="-1478"/>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EC629024-A92A-7073-A568-0DDF11F3731E}"/>
              </a:ext>
            </a:extLst>
          </p:cNvPr>
          <p:cNvSpPr>
            <a:spLocks noGrp="1"/>
          </p:cNvSpPr>
          <p:nvPr>
            <p:ph type="title"/>
          </p:nvPr>
        </p:nvSpPr>
        <p:spPr>
          <a:xfrm>
            <a:off x="838200" y="365125"/>
            <a:ext cx="10515600" cy="1325563"/>
          </a:xfrm>
        </p:spPr>
        <p:txBody>
          <a:bodyPr>
            <a:normAutofit/>
          </a:bodyPr>
          <a:lstStyle/>
          <a:p>
            <a:r>
              <a:rPr lang="en-US" sz="3600" dirty="0"/>
              <a:t>E-b) </a:t>
            </a:r>
            <a:r>
              <a:rPr lang="en-US" sz="3600" dirty="0" err="1"/>
              <a:t>Vérification</a:t>
            </a:r>
            <a:r>
              <a:rPr lang="en-US" sz="3600" dirty="0"/>
              <a:t> avec </a:t>
            </a:r>
            <a:r>
              <a:rPr lang="en-US" sz="3600" dirty="0" err="1"/>
              <a:t>l’étude</a:t>
            </a:r>
            <a:r>
              <a:rPr lang="en-US" sz="3600" dirty="0"/>
              <a:t> de convergence</a:t>
            </a:r>
            <a:endParaRPr lang="en-CA" sz="3600" dirty="0"/>
          </a:p>
        </p:txBody>
      </p:sp>
      <p:pic>
        <p:nvPicPr>
          <p:cNvPr id="12" name="Content Placeholder 11" descr="A graph with blue dots and a red line&#10;&#10;Description automatically generated">
            <a:extLst>
              <a:ext uri="{FF2B5EF4-FFF2-40B4-BE49-F238E27FC236}">
                <a16:creationId xmlns:a16="http://schemas.microsoft.com/office/drawing/2014/main" id="{DE21FE1A-9BF2-30D4-7412-80F5E5C7718D}"/>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5959" t="3995" r="8297" b="1995"/>
          <a:stretch/>
        </p:blipFill>
        <p:spPr>
          <a:xfrm>
            <a:off x="636638" y="1294676"/>
            <a:ext cx="6685935" cy="5371595"/>
          </a:xfrm>
        </p:spPr>
      </p:pic>
    </p:spTree>
    <p:extLst>
      <p:ext uri="{BB962C8B-B14F-4D97-AF65-F5344CB8AC3E}">
        <p14:creationId xmlns:p14="http://schemas.microsoft.com/office/powerpoint/2010/main" val="107101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47E2E-AC85-D215-CAF4-7ED0DD47EB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9CC3B-A4AF-17FC-9AE2-F22D28CBB55B}"/>
              </a:ext>
            </a:extLst>
          </p:cNvPr>
          <p:cNvSpPr>
            <a:spLocks noGrp="1"/>
          </p:cNvSpPr>
          <p:nvPr>
            <p:ph type="title"/>
          </p:nvPr>
        </p:nvSpPr>
        <p:spPr/>
        <p:txBody>
          <a:bodyPr>
            <a:normAutofit/>
          </a:bodyPr>
          <a:lstStyle/>
          <a:p>
            <a:r>
              <a:rPr lang="en-US" sz="3600" dirty="0"/>
              <a:t>F-a) Reprise avec </a:t>
            </a:r>
            <a:r>
              <a:rPr lang="en-US" sz="3600" dirty="0" err="1"/>
              <a:t>schémas</a:t>
            </a:r>
            <a:r>
              <a:rPr lang="en-US" sz="3600" dirty="0"/>
              <a:t> </a:t>
            </a:r>
            <a:r>
              <a:rPr lang="en-US" sz="3600" dirty="0" err="1"/>
              <a:t>d’ordre</a:t>
            </a:r>
            <a:r>
              <a:rPr lang="en-US" sz="3600" dirty="0"/>
              <a:t> 2 - </a:t>
            </a:r>
            <a:r>
              <a:rPr lang="en-US" sz="3600" dirty="0" err="1"/>
              <a:t>vérification</a:t>
            </a:r>
            <a:endParaRPr lang="en-CA" sz="3600" dirty="0"/>
          </a:p>
        </p:txBody>
      </p:sp>
      <p:pic>
        <p:nvPicPr>
          <p:cNvPr id="6" name="Picture 5" descr="A graph with numbers and lines&#10;&#10;Description automatically generated">
            <a:extLst>
              <a:ext uri="{FF2B5EF4-FFF2-40B4-BE49-F238E27FC236}">
                <a16:creationId xmlns:a16="http://schemas.microsoft.com/office/drawing/2014/main" id="{C007ECF8-467D-5DC4-CC5D-57EF45FCC80B}"/>
              </a:ext>
            </a:extLst>
          </p:cNvPr>
          <p:cNvPicPr>
            <a:picLocks noChangeAspect="1"/>
          </p:cNvPicPr>
          <p:nvPr/>
        </p:nvPicPr>
        <p:blipFill rotWithShape="1">
          <a:blip r:embed="rId2">
            <a:extLst>
              <a:ext uri="{28A0092B-C50C-407E-A947-70E740481C1C}">
                <a14:useLocalDpi xmlns:a14="http://schemas.microsoft.com/office/drawing/2010/main" val="0"/>
              </a:ext>
            </a:extLst>
          </a:blip>
          <a:srcRect r="6965"/>
          <a:stretch/>
        </p:blipFill>
        <p:spPr>
          <a:xfrm>
            <a:off x="307258" y="1274404"/>
            <a:ext cx="7224252" cy="5176684"/>
          </a:xfrm>
          <a:prstGeom prst="rect">
            <a:avLst/>
          </a:prstGeom>
        </p:spPr>
      </p:pic>
      <p:sp>
        <p:nvSpPr>
          <p:cNvPr id="7" name="Content Placeholder 2">
            <a:extLst>
              <a:ext uri="{FF2B5EF4-FFF2-40B4-BE49-F238E27FC236}">
                <a16:creationId xmlns:a16="http://schemas.microsoft.com/office/drawing/2014/main" id="{71D63772-1890-177A-D242-F7236EBBDBC7}"/>
              </a:ext>
            </a:extLst>
          </p:cNvPr>
          <p:cNvSpPr>
            <a:spLocks noGrp="1"/>
          </p:cNvSpPr>
          <p:nvPr>
            <p:ph idx="1"/>
          </p:nvPr>
        </p:nvSpPr>
        <p:spPr>
          <a:xfrm>
            <a:off x="7713133" y="1690688"/>
            <a:ext cx="3640666" cy="4030844"/>
          </a:xfrm>
        </p:spPr>
        <p:txBody>
          <a:bodyPr>
            <a:normAutofit/>
          </a:bodyPr>
          <a:lstStyle/>
          <a:p>
            <a:pPr marL="0" indent="0" algn="just">
              <a:buNone/>
            </a:pPr>
            <a:r>
              <a:rPr lang="fr-FR" sz="1800" dirty="0"/>
              <a:t>On observe que le schéma d’ordre 2 converge avec un nombre très petit de nœuds. Dès N=12 la solution numérique est presque confondue avec la solution analytique.</a:t>
            </a:r>
          </a:p>
          <a:p>
            <a:pPr marL="0" indent="0" algn="just">
              <a:buNone/>
            </a:pPr>
            <a:r>
              <a:rPr lang="fr-FR" sz="1800" dirty="0"/>
              <a:t>On observe aussi que les courbes se rejoignent non seulement à r=0.5m (condition de Dirichlet), mais aussi à r=0 (condition de Neumann), et ceci grâce au schéma centré choisi pour représenter la dérivée première.</a:t>
            </a:r>
            <a:endParaRPr lang="en-CA" sz="1800" dirty="0">
              <a:highlight>
                <a:srgbClr val="FFFF00"/>
              </a:highlight>
            </a:endParaRPr>
          </a:p>
        </p:txBody>
      </p:sp>
    </p:spTree>
    <p:extLst>
      <p:ext uri="{BB962C8B-B14F-4D97-AF65-F5344CB8AC3E}">
        <p14:creationId xmlns:p14="http://schemas.microsoft.com/office/powerpoint/2010/main" val="1371653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lines and dots&#10;&#10;Description automatically generated with medium confidence">
            <a:extLst>
              <a:ext uri="{FF2B5EF4-FFF2-40B4-BE49-F238E27FC236}">
                <a16:creationId xmlns:a16="http://schemas.microsoft.com/office/drawing/2014/main" id="{84DCCB87-A39B-D45E-7CD0-D1A894E3BB53}"/>
              </a:ext>
            </a:extLst>
          </p:cNvPr>
          <p:cNvPicPr>
            <a:picLocks noChangeAspect="1"/>
          </p:cNvPicPr>
          <p:nvPr/>
        </p:nvPicPr>
        <p:blipFill rotWithShape="1">
          <a:blip r:embed="rId2">
            <a:extLst>
              <a:ext uri="{28A0092B-C50C-407E-A947-70E740481C1C}">
                <a14:useLocalDpi xmlns:a14="http://schemas.microsoft.com/office/drawing/2010/main" val="0"/>
              </a:ext>
            </a:extLst>
          </a:blip>
          <a:srcRect l="1469" t="5512" r="6944" b="2107"/>
          <a:stretch/>
        </p:blipFill>
        <p:spPr>
          <a:xfrm>
            <a:off x="236713" y="1338873"/>
            <a:ext cx="5711644" cy="3840759"/>
          </a:xfrm>
          <a:prstGeom prst="rect">
            <a:avLst/>
          </a:prstGeom>
        </p:spPr>
      </p:pic>
      <p:sp>
        <p:nvSpPr>
          <p:cNvPr id="8" name="Title 1">
            <a:extLst>
              <a:ext uri="{FF2B5EF4-FFF2-40B4-BE49-F238E27FC236}">
                <a16:creationId xmlns:a16="http://schemas.microsoft.com/office/drawing/2014/main" id="{6F9F99F7-4512-B22E-5B48-7A179F3AED06}"/>
              </a:ext>
            </a:extLst>
          </p:cNvPr>
          <p:cNvSpPr>
            <a:spLocks noGrp="1"/>
          </p:cNvSpPr>
          <p:nvPr>
            <p:ph type="title"/>
          </p:nvPr>
        </p:nvSpPr>
        <p:spPr>
          <a:xfrm>
            <a:off x="838200" y="256971"/>
            <a:ext cx="10515600" cy="1325563"/>
          </a:xfrm>
        </p:spPr>
        <p:txBody>
          <a:bodyPr>
            <a:normAutofit/>
          </a:bodyPr>
          <a:lstStyle/>
          <a:p>
            <a:r>
              <a:rPr lang="en-US" sz="3500" dirty="0"/>
              <a:t>F-a) Reprise avec </a:t>
            </a:r>
            <a:r>
              <a:rPr lang="en-US" sz="3500" dirty="0" err="1"/>
              <a:t>schémas</a:t>
            </a:r>
            <a:r>
              <a:rPr lang="en-US" sz="3500" dirty="0"/>
              <a:t> </a:t>
            </a:r>
            <a:r>
              <a:rPr lang="en-US" sz="3500" dirty="0" err="1"/>
              <a:t>d’ordre</a:t>
            </a:r>
            <a:r>
              <a:rPr lang="en-US" sz="3500" dirty="0"/>
              <a:t> 2 – </a:t>
            </a:r>
            <a:r>
              <a:rPr lang="en-US" sz="3500" dirty="0" err="1"/>
              <a:t>vérification</a:t>
            </a:r>
            <a:r>
              <a:rPr lang="en-US" sz="3500" dirty="0"/>
              <a:t> (suite)</a:t>
            </a:r>
            <a:endParaRPr lang="en-CA" sz="3500" dirty="0"/>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15C19C9-3D6B-204F-9020-7758952EB54A}"/>
                  </a:ext>
                </a:extLst>
              </p:cNvPr>
              <p:cNvSpPr txBox="1">
                <a:spLocks/>
              </p:cNvSpPr>
              <p:nvPr/>
            </p:nvSpPr>
            <p:spPr>
              <a:xfrm>
                <a:off x="679268" y="5335828"/>
                <a:ext cx="10432869" cy="1201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800" dirty="0"/>
                  <a:t>En tentant la vérification par calcul des normes d’erreur</a:t>
                </a:r>
                <a:r>
                  <a:rPr lang="en-CA" sz="1800" dirty="0"/>
                  <a:t> pour le </a:t>
                </a:r>
                <a:r>
                  <a:rPr lang="en-CA" sz="1800" dirty="0" err="1"/>
                  <a:t>schéma</a:t>
                </a:r>
                <a:r>
                  <a:rPr lang="en-CA" sz="1800" dirty="0"/>
                  <a:t> </a:t>
                </a:r>
                <a:r>
                  <a:rPr lang="en-CA" sz="1800" dirty="0" err="1"/>
                  <a:t>d’ordre</a:t>
                </a:r>
                <a:r>
                  <a:rPr lang="en-CA" sz="1800" dirty="0"/>
                  <a:t> 2, on observe que </a:t>
                </a:r>
                <a:r>
                  <a:rPr lang="en-CA" sz="1800" dirty="0" err="1"/>
                  <a:t>l’erreur</a:t>
                </a:r>
                <a:r>
                  <a:rPr lang="en-CA" sz="1800" dirty="0"/>
                  <a:t> descend </a:t>
                </a:r>
                <a:r>
                  <a:rPr lang="en-CA" sz="1800" dirty="0" err="1"/>
                  <a:t>rapidement</a:t>
                </a:r>
                <a:r>
                  <a:rPr lang="en-CA" sz="1800" dirty="0"/>
                  <a:t> à des </a:t>
                </a:r>
                <a:r>
                  <a:rPr lang="en-CA" sz="1800" dirty="0" err="1"/>
                  <a:t>valeurs</a:t>
                </a:r>
                <a:r>
                  <a:rPr lang="en-CA" sz="1800" dirty="0"/>
                  <a:t> de </a:t>
                </a:r>
                <a:r>
                  <a:rPr lang="en-CA" sz="1800" dirty="0" err="1"/>
                  <a:t>l’ordre</a:t>
                </a:r>
                <a:r>
                  <a:rPr lang="en-CA" sz="1800" dirty="0"/>
                  <a:t> de </a:t>
                </a:r>
                <a:r>
                  <a:rPr lang="en-CA" sz="1800" dirty="0" err="1"/>
                  <a:t>l’erreur</a:t>
                </a:r>
                <a:r>
                  <a:rPr lang="en-CA" sz="1800" dirty="0"/>
                  <a:t> machine (</a:t>
                </a:r>
                <a14:m>
                  <m:oMath xmlns:m="http://schemas.openxmlformats.org/officeDocument/2006/math">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10</m:t>
                        </m:r>
                      </m:e>
                      <m:sup>
                        <m:r>
                          <a:rPr lang="en-US" sz="1800" b="0" i="1" dirty="0" smtClean="0">
                            <a:latin typeface="Cambria Math" panose="02040503050406030204" pitchFamily="18" charset="0"/>
                          </a:rPr>
                          <m:t>−14</m:t>
                        </m:r>
                      </m:sup>
                    </m:sSup>
                    <m:r>
                      <a:rPr lang="en-US" sz="1800" b="0" i="1" dirty="0" smtClean="0">
                        <a:latin typeface="Cambria Math" panose="02040503050406030204" pitchFamily="18" charset="0"/>
                      </a:rPr>
                      <m:t>)</m:t>
                    </m:r>
                  </m:oMath>
                </a14:m>
                <a:r>
                  <a:rPr lang="en-CA" sz="1800" dirty="0"/>
                  <a:t>, </a:t>
                </a:r>
                <a:r>
                  <a:rPr lang="en-CA" sz="1800" dirty="0" err="1"/>
                  <a:t>ce</a:t>
                </a:r>
                <a:r>
                  <a:rPr lang="en-CA" sz="1800" dirty="0"/>
                  <a:t> qui </a:t>
                </a:r>
                <a:r>
                  <a:rPr lang="en-CA" sz="1800" dirty="0" err="1"/>
                  <a:t>explique</a:t>
                </a:r>
                <a:r>
                  <a:rPr lang="en-CA" sz="1800" dirty="0"/>
                  <a:t> le  </a:t>
                </a:r>
                <a:r>
                  <a:rPr lang="en-CA" sz="1800" dirty="0" err="1"/>
                  <a:t>comportement</a:t>
                </a:r>
                <a:r>
                  <a:rPr lang="en-CA" sz="1800" dirty="0"/>
                  <a:t> </a:t>
                </a:r>
                <a:r>
                  <a:rPr lang="en-CA" sz="1800" dirty="0" err="1"/>
                  <a:t>erratique</a:t>
                </a:r>
                <a:r>
                  <a:rPr lang="en-CA" sz="1800" dirty="0"/>
                  <a:t> des </a:t>
                </a:r>
                <a:r>
                  <a:rPr lang="en-CA" sz="1800" dirty="0" err="1"/>
                  <a:t>graphes</a:t>
                </a:r>
                <a:r>
                  <a:rPr lang="en-CA" sz="1800" dirty="0"/>
                  <a:t> ci-dessus et </a:t>
                </a:r>
                <a:r>
                  <a:rPr lang="en-CA" sz="1800" dirty="0" err="1"/>
                  <a:t>l’exposant</a:t>
                </a:r>
                <a:r>
                  <a:rPr lang="en-CA" sz="1800" dirty="0"/>
                  <a:t> </a:t>
                </a:r>
                <a:r>
                  <a:rPr lang="en-CA" sz="1800" dirty="0" err="1"/>
                  <a:t>négatif</a:t>
                </a:r>
                <a:r>
                  <a:rPr lang="en-CA" sz="1800" dirty="0"/>
                  <a:t> de la regression (</a:t>
                </a:r>
                <a:r>
                  <a:rPr lang="en-CA" sz="1800" dirty="0" err="1"/>
                  <a:t>voir</a:t>
                </a:r>
                <a:r>
                  <a:rPr lang="en-CA" sz="1800" dirty="0"/>
                  <a:t> explication à la question F-c). A noter que le </a:t>
                </a:r>
                <a:r>
                  <a:rPr lang="en-CA" sz="1800" dirty="0" err="1"/>
                  <a:t>schéma</a:t>
                </a:r>
                <a:r>
                  <a:rPr lang="en-CA" sz="1800" dirty="0"/>
                  <a:t> </a:t>
                </a:r>
                <a:r>
                  <a:rPr lang="en-CA" sz="1800" dirty="0" err="1"/>
                  <a:t>d’ordre</a:t>
                </a:r>
                <a:r>
                  <a:rPr lang="en-CA" sz="1800" dirty="0"/>
                  <a:t> 2 passe </a:t>
                </a:r>
                <a:r>
                  <a:rPr lang="en-CA" sz="1800" dirty="0" err="1"/>
                  <a:t>aussi</a:t>
                </a:r>
                <a:r>
                  <a:rPr lang="en-CA" sz="1800" dirty="0"/>
                  <a:t> les tests </a:t>
                </a:r>
                <a:r>
                  <a:rPr lang="en-CA" sz="1800" dirty="0" err="1"/>
                  <a:t>unitaires</a:t>
                </a:r>
                <a:r>
                  <a:rPr lang="en-CA" sz="1800" dirty="0"/>
                  <a:t>.</a:t>
                </a:r>
              </a:p>
            </p:txBody>
          </p:sp>
        </mc:Choice>
        <mc:Fallback>
          <p:sp>
            <p:nvSpPr>
              <p:cNvPr id="9" name="Content Placeholder 2">
                <a:extLst>
                  <a:ext uri="{FF2B5EF4-FFF2-40B4-BE49-F238E27FC236}">
                    <a16:creationId xmlns:a16="http://schemas.microsoft.com/office/drawing/2014/main" id="{115C19C9-3D6B-204F-9020-7758952EB54A}"/>
                  </a:ext>
                </a:extLst>
              </p:cNvPr>
              <p:cNvSpPr txBox="1">
                <a:spLocks noRot="1" noChangeAspect="1" noMove="1" noResize="1" noEditPoints="1" noAdjustHandles="1" noChangeArrowheads="1" noChangeShapeType="1" noTextEdit="1"/>
              </p:cNvSpPr>
              <p:nvPr/>
            </p:nvSpPr>
            <p:spPr>
              <a:xfrm>
                <a:off x="679268" y="5335828"/>
                <a:ext cx="10432869" cy="1201782"/>
              </a:xfrm>
              <a:prstGeom prst="rect">
                <a:avLst/>
              </a:prstGeom>
              <a:blipFill>
                <a:blip r:embed="rId3"/>
                <a:stretch>
                  <a:fillRect l="-467" t="-4569" r="-467"/>
                </a:stretch>
              </a:blipFill>
            </p:spPr>
            <p:txBody>
              <a:bodyPr/>
              <a:lstStyle/>
              <a:p>
                <a:r>
                  <a:rPr lang="en-CA">
                    <a:noFill/>
                  </a:rPr>
                  <a:t> </a:t>
                </a:r>
              </a:p>
            </p:txBody>
          </p:sp>
        </mc:Fallback>
      </mc:AlternateContent>
      <p:pic>
        <p:nvPicPr>
          <p:cNvPr id="6" name="Content Placeholder 5" descr="A graph with a line and dots&#10;&#10;Description automatically generated with medium confidence">
            <a:extLst>
              <a:ext uri="{FF2B5EF4-FFF2-40B4-BE49-F238E27FC236}">
                <a16:creationId xmlns:a16="http://schemas.microsoft.com/office/drawing/2014/main" id="{1A7E8EAD-055C-4708-EF9C-6640DFF98C7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533" t="5836" r="8384" b="2807"/>
          <a:stretch/>
        </p:blipFill>
        <p:spPr>
          <a:xfrm>
            <a:off x="6097803" y="1340842"/>
            <a:ext cx="5534012" cy="3840759"/>
          </a:xfrm>
        </p:spPr>
      </p:pic>
    </p:spTree>
    <p:extLst>
      <p:ext uri="{BB962C8B-B14F-4D97-AF65-F5344CB8AC3E}">
        <p14:creationId xmlns:p14="http://schemas.microsoft.com/office/powerpoint/2010/main" val="409623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64F1C-57DC-EAEA-CF3E-47F854D44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E2BA8-0946-602E-EB84-4324B372F7E6}"/>
              </a:ext>
            </a:extLst>
          </p:cNvPr>
          <p:cNvSpPr>
            <a:spLocks noGrp="1"/>
          </p:cNvSpPr>
          <p:nvPr>
            <p:ph type="title"/>
          </p:nvPr>
        </p:nvSpPr>
        <p:spPr/>
        <p:txBody>
          <a:bodyPr>
            <a:normAutofit/>
          </a:bodyPr>
          <a:lstStyle/>
          <a:p>
            <a:r>
              <a:rPr lang="en-US" sz="3600" dirty="0"/>
              <a:t>F-b) </a:t>
            </a:r>
            <a:r>
              <a:rPr lang="en-US" sz="3600" dirty="0" err="1"/>
              <a:t>Comparaison</a:t>
            </a:r>
            <a:r>
              <a:rPr lang="en-US" sz="3600" dirty="0"/>
              <a:t> des </a:t>
            </a:r>
            <a:r>
              <a:rPr lang="en-US" sz="3600" dirty="0" err="1"/>
              <a:t>profils</a:t>
            </a:r>
            <a:r>
              <a:rPr lang="en-US" sz="3600" dirty="0"/>
              <a:t> de concentration</a:t>
            </a:r>
            <a:endParaRPr lang="en-CA" sz="3600" dirty="0"/>
          </a:p>
        </p:txBody>
      </p:sp>
      <p:graphicFrame>
        <p:nvGraphicFramePr>
          <p:cNvPr id="10" name="Table 9">
            <a:extLst>
              <a:ext uri="{FF2B5EF4-FFF2-40B4-BE49-F238E27FC236}">
                <a16:creationId xmlns:a16="http://schemas.microsoft.com/office/drawing/2014/main" id="{AB6BA399-A3CA-DBFB-E3A9-006FB746BCDC}"/>
              </a:ext>
            </a:extLst>
          </p:cNvPr>
          <p:cNvGraphicFramePr>
            <a:graphicFrameLocks noGrp="1"/>
          </p:cNvGraphicFramePr>
          <p:nvPr>
            <p:extLst>
              <p:ext uri="{D42A27DB-BD31-4B8C-83A1-F6EECF244321}">
                <p14:modId xmlns:p14="http://schemas.microsoft.com/office/powerpoint/2010/main" val="3828470228"/>
              </p:ext>
            </p:extLst>
          </p:nvPr>
        </p:nvGraphicFramePr>
        <p:xfrm>
          <a:off x="364067" y="1523999"/>
          <a:ext cx="11201400" cy="4257867"/>
        </p:xfrm>
        <a:graphic>
          <a:graphicData uri="http://schemas.openxmlformats.org/drawingml/2006/table">
            <a:tbl>
              <a:tblPr firstRow="1" bandRow="1">
                <a:tableStyleId>{2D5ABB26-0587-4C30-8999-92F81FD0307C}</a:tableStyleId>
              </a:tblPr>
              <a:tblGrid>
                <a:gridCol w="5600700">
                  <a:extLst>
                    <a:ext uri="{9D8B030D-6E8A-4147-A177-3AD203B41FA5}">
                      <a16:colId xmlns:a16="http://schemas.microsoft.com/office/drawing/2014/main" val="2489684144"/>
                    </a:ext>
                  </a:extLst>
                </a:gridCol>
                <a:gridCol w="5600700">
                  <a:extLst>
                    <a:ext uri="{9D8B030D-6E8A-4147-A177-3AD203B41FA5}">
                      <a16:colId xmlns:a16="http://schemas.microsoft.com/office/drawing/2014/main" val="1560203193"/>
                    </a:ext>
                  </a:extLst>
                </a:gridCol>
              </a:tblGrid>
              <a:tr h="4257867">
                <a:tc>
                  <a:txBody>
                    <a:bodyPr/>
                    <a:lstStyle/>
                    <a:p>
                      <a:r>
                        <a:rPr lang="en-US" b="1" dirty="0" err="1"/>
                        <a:t>Schéma</a:t>
                      </a:r>
                      <a:r>
                        <a:rPr lang="en-US" b="1" dirty="0"/>
                        <a:t> </a:t>
                      </a:r>
                      <a:r>
                        <a:rPr lang="en-US" b="1" dirty="0" err="1"/>
                        <a:t>d’ordre</a:t>
                      </a:r>
                      <a:r>
                        <a:rPr lang="en-US" b="1" dirty="0"/>
                        <a:t> 1</a:t>
                      </a:r>
                      <a:endParaRPr lang="en-C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err="1"/>
                        <a:t>Schéma</a:t>
                      </a:r>
                      <a:r>
                        <a:rPr lang="en-US" b="1" dirty="0"/>
                        <a:t> </a:t>
                      </a:r>
                      <a:r>
                        <a:rPr lang="en-US" b="1" dirty="0" err="1"/>
                        <a:t>d’ordre</a:t>
                      </a:r>
                      <a:r>
                        <a:rPr lang="en-US" b="1" dirty="0"/>
                        <a:t> 2</a:t>
                      </a:r>
                      <a:endParaRPr lang="en-C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7227332"/>
                  </a:ext>
                </a:extLst>
              </a:tr>
            </a:tbl>
          </a:graphicData>
        </a:graphic>
      </p:graphicFrame>
      <p:pic>
        <p:nvPicPr>
          <p:cNvPr id="13" name="Picture 12" descr="A graph with a line&#10;&#10;Description automatically generated">
            <a:extLst>
              <a:ext uri="{FF2B5EF4-FFF2-40B4-BE49-F238E27FC236}">
                <a16:creationId xmlns:a16="http://schemas.microsoft.com/office/drawing/2014/main" id="{F12BC2C6-AF41-05C9-2CA9-ED8B3B560E3E}"/>
              </a:ext>
            </a:extLst>
          </p:cNvPr>
          <p:cNvPicPr>
            <a:picLocks noChangeAspect="1"/>
          </p:cNvPicPr>
          <p:nvPr/>
        </p:nvPicPr>
        <p:blipFill rotWithShape="1">
          <a:blip r:embed="rId2">
            <a:extLst>
              <a:ext uri="{28A0092B-C50C-407E-A947-70E740481C1C}">
                <a14:useLocalDpi xmlns:a14="http://schemas.microsoft.com/office/drawing/2010/main" val="0"/>
              </a:ext>
            </a:extLst>
          </a:blip>
          <a:srcRect l="4249" t="6059" r="7973" b="1791"/>
          <a:stretch/>
        </p:blipFill>
        <p:spPr>
          <a:xfrm>
            <a:off x="457199" y="1971868"/>
            <a:ext cx="5381111" cy="3766100"/>
          </a:xfrm>
          <a:prstGeom prst="rect">
            <a:avLst/>
          </a:prstGeom>
        </p:spPr>
      </p:pic>
      <p:pic>
        <p:nvPicPr>
          <p:cNvPr id="15" name="Picture 14" descr="A graph with numbers and lines&#10;&#10;Description automatically generated">
            <a:extLst>
              <a:ext uri="{FF2B5EF4-FFF2-40B4-BE49-F238E27FC236}">
                <a16:creationId xmlns:a16="http://schemas.microsoft.com/office/drawing/2014/main" id="{A1C11A69-B7EE-53AC-9580-85E3E4004BAB}"/>
              </a:ext>
            </a:extLst>
          </p:cNvPr>
          <p:cNvPicPr>
            <a:picLocks noChangeAspect="1"/>
          </p:cNvPicPr>
          <p:nvPr/>
        </p:nvPicPr>
        <p:blipFill rotWithShape="1">
          <a:blip r:embed="rId3">
            <a:extLst>
              <a:ext uri="{28A0092B-C50C-407E-A947-70E740481C1C}">
                <a14:useLocalDpi xmlns:a14="http://schemas.microsoft.com/office/drawing/2010/main" val="0"/>
              </a:ext>
            </a:extLst>
          </a:blip>
          <a:srcRect l="4850" t="5782" r="8380" b="1184"/>
          <a:stretch/>
        </p:blipFill>
        <p:spPr>
          <a:xfrm>
            <a:off x="6076948" y="1946467"/>
            <a:ext cx="5365754" cy="3835400"/>
          </a:xfrm>
          <a:prstGeom prst="rect">
            <a:avLst/>
          </a:prstGeom>
        </p:spPr>
      </p:pic>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B395597E-573C-91EF-8225-8AAB70E3472F}"/>
                  </a:ext>
                </a:extLst>
              </p:cNvPr>
              <p:cNvSpPr>
                <a:spLocks noGrp="1"/>
              </p:cNvSpPr>
              <p:nvPr>
                <p:ph idx="1"/>
              </p:nvPr>
            </p:nvSpPr>
            <p:spPr>
              <a:xfrm>
                <a:off x="364068" y="5878286"/>
                <a:ext cx="11201399" cy="835782"/>
              </a:xfrm>
            </p:spPr>
            <p:txBody>
              <a:bodyPr>
                <a:normAutofit/>
              </a:bodyPr>
              <a:lstStyle/>
              <a:p>
                <a:pPr marL="0" indent="0" algn="just">
                  <a:buNone/>
                </a:pPr>
                <a:r>
                  <a:rPr lang="fr-FR" sz="1800" dirty="0"/>
                  <a:t>Les deux schémas se rapprochent éventuellement de la solution analytique. Mais on observe que pour l’ordre 1, les courbes ne se superposent pas avant un pas </a:t>
                </a:r>
                <a14:m>
                  <m:oMath xmlns:m="http://schemas.openxmlformats.org/officeDocument/2006/math">
                    <m:r>
                      <m:rPr>
                        <m:sty m:val="p"/>
                      </m:rPr>
                      <a:rPr lang="en-US" sz="1800" b="0" i="0" smtClean="0">
                        <a:latin typeface="Cambria Math" panose="02040503050406030204" pitchFamily="18" charset="0"/>
                      </a:rPr>
                      <m:t>Δ</m:t>
                    </m:r>
                    <m:r>
                      <a:rPr lang="en-US" sz="1800" b="0" i="1" smtClean="0">
                        <a:latin typeface="Cambria Math" panose="02040503050406030204" pitchFamily="18" charset="0"/>
                      </a:rPr>
                      <m:t>𝑟</m:t>
                    </m:r>
                    <m:r>
                      <a:rPr lang="en-US" sz="1800" b="0" i="1" smtClean="0">
                        <a:latin typeface="Cambria Math" panose="02040503050406030204" pitchFamily="18" charset="0"/>
                      </a:rPr>
                      <m:t>=0.0001 </m:t>
                    </m:r>
                    <m:r>
                      <a:rPr lang="en-US" sz="1800" b="0" i="1" smtClean="0">
                        <a:latin typeface="Cambria Math" panose="02040503050406030204" pitchFamily="18" charset="0"/>
                      </a:rPr>
                      <m:t>𝑚</m:t>
                    </m:r>
                    <m:r>
                      <a:rPr lang="en-US" sz="1800" b="0" i="1" smtClean="0">
                        <a:latin typeface="Cambria Math" panose="02040503050406030204" pitchFamily="18" charset="0"/>
                      </a:rPr>
                      <m:t> </m:t>
                    </m:r>
                  </m:oMath>
                </a14:m>
                <a:r>
                  <a:rPr lang="fr-FR" sz="1800" dirty="0"/>
                  <a:t>(courbe rouge: 5000 nœuds). Alors que pour l’ordre 2, il suffit de 12 points avec un pas ~ 450 fois plus grand pour atteindre le même résultat.</a:t>
                </a:r>
                <a:endParaRPr lang="en-CA" sz="1800" dirty="0">
                  <a:highlight>
                    <a:srgbClr val="FFFF00"/>
                  </a:highlight>
                </a:endParaRPr>
              </a:p>
            </p:txBody>
          </p:sp>
        </mc:Choice>
        <mc:Fallback xmlns="">
          <p:sp>
            <p:nvSpPr>
              <p:cNvPr id="16" name="Content Placeholder 2">
                <a:extLst>
                  <a:ext uri="{FF2B5EF4-FFF2-40B4-BE49-F238E27FC236}">
                    <a16:creationId xmlns:a16="http://schemas.microsoft.com/office/drawing/2014/main" id="{B395597E-573C-91EF-8225-8AAB70E3472F}"/>
                  </a:ext>
                </a:extLst>
              </p:cNvPr>
              <p:cNvSpPr>
                <a:spLocks noGrp="1" noRot="1" noChangeAspect="1" noMove="1" noResize="1" noEditPoints="1" noAdjustHandles="1" noChangeArrowheads="1" noChangeShapeType="1" noTextEdit="1"/>
              </p:cNvSpPr>
              <p:nvPr>
                <p:ph idx="1"/>
              </p:nvPr>
            </p:nvSpPr>
            <p:spPr>
              <a:xfrm>
                <a:off x="364068" y="5878286"/>
                <a:ext cx="11201399" cy="835782"/>
              </a:xfrm>
              <a:blipFill>
                <a:blip r:embed="rId4"/>
                <a:stretch>
                  <a:fillRect l="-490" t="-6569" r="-435" b="-11679"/>
                </a:stretch>
              </a:blipFill>
            </p:spPr>
            <p:txBody>
              <a:bodyPr/>
              <a:lstStyle/>
              <a:p>
                <a:r>
                  <a:rPr lang="en-CA">
                    <a:noFill/>
                  </a:rPr>
                  <a:t> </a:t>
                </a:r>
              </a:p>
            </p:txBody>
          </p:sp>
        </mc:Fallback>
      </mc:AlternateContent>
    </p:spTree>
    <p:extLst>
      <p:ext uri="{BB962C8B-B14F-4D97-AF65-F5344CB8AC3E}">
        <p14:creationId xmlns:p14="http://schemas.microsoft.com/office/powerpoint/2010/main" val="264219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B8EE4-930B-6D97-EB2B-1B03CE236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F1B1AF-8E5A-D995-180C-39E557D09817}"/>
              </a:ext>
            </a:extLst>
          </p:cNvPr>
          <p:cNvSpPr>
            <a:spLocks noGrp="1"/>
          </p:cNvSpPr>
          <p:nvPr>
            <p:ph type="title"/>
          </p:nvPr>
        </p:nvSpPr>
        <p:spPr/>
        <p:txBody>
          <a:bodyPr>
            <a:normAutofit/>
          </a:bodyPr>
          <a:lstStyle/>
          <a:p>
            <a:r>
              <a:rPr lang="en-US" sz="4000" dirty="0"/>
              <a:t>F-c) </a:t>
            </a:r>
            <a:r>
              <a:rPr lang="en-US" sz="3600" dirty="0" err="1"/>
              <a:t>Commentaires</a:t>
            </a:r>
            <a:endParaRPr lang="en-CA" sz="4000" dirty="0"/>
          </a:p>
        </p:txBody>
      </p:sp>
      <p:sp>
        <p:nvSpPr>
          <p:cNvPr id="3" name="Content Placeholder 2">
            <a:extLst>
              <a:ext uri="{FF2B5EF4-FFF2-40B4-BE49-F238E27FC236}">
                <a16:creationId xmlns:a16="http://schemas.microsoft.com/office/drawing/2014/main" id="{8BF5A1EC-E298-0AA9-CD0B-613EFE7549AA}"/>
              </a:ext>
            </a:extLst>
          </p:cNvPr>
          <p:cNvSpPr>
            <a:spLocks noGrp="1"/>
          </p:cNvSpPr>
          <p:nvPr>
            <p:ph idx="1"/>
          </p:nvPr>
        </p:nvSpPr>
        <p:spPr/>
        <p:txBody>
          <a:bodyPr>
            <a:normAutofit/>
          </a:bodyPr>
          <a:lstStyle/>
          <a:p>
            <a:pPr marL="0" indent="0" algn="just">
              <a:buNone/>
            </a:pPr>
            <a:r>
              <a:rPr lang="en-CA" sz="2000" dirty="0"/>
              <a:t>La solution numérique </a:t>
            </a:r>
            <a:r>
              <a:rPr lang="en-CA" sz="2000" dirty="0" err="1"/>
              <a:t>obtenue</a:t>
            </a:r>
            <a:r>
              <a:rPr lang="en-CA" sz="2000" dirty="0"/>
              <a:t> par le </a:t>
            </a:r>
            <a:r>
              <a:rPr lang="en-CA" sz="2000" dirty="0" err="1"/>
              <a:t>schéma</a:t>
            </a:r>
            <a:r>
              <a:rPr lang="en-CA" sz="2000" dirty="0"/>
              <a:t> </a:t>
            </a:r>
            <a:r>
              <a:rPr lang="en-CA" sz="2000" dirty="0" err="1"/>
              <a:t>d’ordre</a:t>
            </a:r>
            <a:r>
              <a:rPr lang="en-CA" sz="2000" dirty="0"/>
              <a:t> 2 </a:t>
            </a:r>
            <a:r>
              <a:rPr lang="en-CA" sz="2000" dirty="0" err="1"/>
              <a:t>épouse</a:t>
            </a:r>
            <a:r>
              <a:rPr lang="en-CA" sz="2000" dirty="0"/>
              <a:t> Presque </a:t>
            </a:r>
            <a:r>
              <a:rPr lang="en-CA" sz="2000" dirty="0" err="1"/>
              <a:t>parfaitement</a:t>
            </a:r>
            <a:r>
              <a:rPr lang="en-CA" sz="2000" dirty="0"/>
              <a:t> la solution </a:t>
            </a:r>
            <a:r>
              <a:rPr lang="en-CA" sz="2000" dirty="0" err="1"/>
              <a:t>analytique</a:t>
            </a:r>
            <a:r>
              <a:rPr lang="en-CA" sz="2000" dirty="0"/>
              <a:t>. Mais </a:t>
            </a:r>
            <a:r>
              <a:rPr lang="en-CA" sz="2000" dirty="0" err="1"/>
              <a:t>l’analyse</a:t>
            </a:r>
            <a:r>
              <a:rPr lang="en-CA" sz="2000" dirty="0"/>
              <a:t> de convergence </a:t>
            </a:r>
            <a:r>
              <a:rPr lang="en-CA" sz="2000" dirty="0" err="1"/>
              <a:t>n’aboutit</a:t>
            </a:r>
            <a:r>
              <a:rPr lang="en-CA" sz="2000" dirty="0"/>
              <a:t> pas. Ceci </a:t>
            </a:r>
            <a:r>
              <a:rPr lang="en-CA" sz="2000" dirty="0" err="1"/>
              <a:t>est</a:t>
            </a:r>
            <a:r>
              <a:rPr lang="en-CA" sz="2000" dirty="0"/>
              <a:t> </a:t>
            </a:r>
            <a:r>
              <a:rPr lang="en-CA" sz="2000" dirty="0" err="1"/>
              <a:t>dû</a:t>
            </a:r>
            <a:r>
              <a:rPr lang="en-CA" sz="2000" dirty="0"/>
              <a:t> au fait que </a:t>
            </a:r>
            <a:r>
              <a:rPr lang="en-CA" sz="2000" dirty="0" err="1"/>
              <a:t>l’ordre</a:t>
            </a:r>
            <a:r>
              <a:rPr lang="en-CA" sz="2000" dirty="0"/>
              <a:t> du </a:t>
            </a:r>
            <a:r>
              <a:rPr lang="en-CA" sz="2000" dirty="0" err="1"/>
              <a:t>schéma</a:t>
            </a:r>
            <a:r>
              <a:rPr lang="en-CA" sz="2000" dirty="0"/>
              <a:t> </a:t>
            </a:r>
            <a:r>
              <a:rPr lang="en-CA" sz="2000" dirty="0" err="1"/>
              <a:t>choisi</a:t>
            </a:r>
            <a:r>
              <a:rPr lang="en-CA" sz="2000" dirty="0"/>
              <a:t> pour la MDF </a:t>
            </a:r>
            <a:r>
              <a:rPr lang="en-CA" sz="2000" dirty="0" err="1"/>
              <a:t>est</a:t>
            </a:r>
            <a:r>
              <a:rPr lang="en-CA" sz="2000" dirty="0"/>
              <a:t> </a:t>
            </a:r>
            <a:r>
              <a:rPr lang="en-CA" sz="2000" dirty="0" err="1"/>
              <a:t>égal</a:t>
            </a:r>
            <a:r>
              <a:rPr lang="en-CA" sz="2000" dirty="0"/>
              <a:t> à </a:t>
            </a:r>
            <a:r>
              <a:rPr lang="en-CA" sz="2000" dirty="0" err="1"/>
              <a:t>l’ordre</a:t>
            </a:r>
            <a:r>
              <a:rPr lang="en-CA" sz="2000" dirty="0"/>
              <a:t> de </a:t>
            </a:r>
            <a:r>
              <a:rPr lang="en-CA" sz="2000" dirty="0" err="1"/>
              <a:t>l’équation</a:t>
            </a:r>
            <a:r>
              <a:rPr lang="en-CA" sz="2000" dirty="0"/>
              <a:t> </a:t>
            </a:r>
            <a:r>
              <a:rPr lang="en-CA" sz="2000" dirty="0" err="1"/>
              <a:t>différentielle</a:t>
            </a:r>
            <a:r>
              <a:rPr lang="en-CA" sz="2000" dirty="0"/>
              <a:t>, </a:t>
            </a:r>
            <a:r>
              <a:rPr lang="en-CA" sz="2000" dirty="0" err="1"/>
              <a:t>ce</a:t>
            </a:r>
            <a:r>
              <a:rPr lang="en-CA" sz="2000" dirty="0"/>
              <a:t> qui </a:t>
            </a:r>
            <a:r>
              <a:rPr lang="en-CA" sz="2000" dirty="0" err="1"/>
              <a:t>mène</a:t>
            </a:r>
            <a:r>
              <a:rPr lang="en-CA" sz="2000" dirty="0"/>
              <a:t> à </a:t>
            </a:r>
            <a:r>
              <a:rPr lang="en-CA" sz="2000" dirty="0" err="1"/>
              <a:t>une</a:t>
            </a:r>
            <a:r>
              <a:rPr lang="en-CA" sz="2000" dirty="0"/>
              <a:t> representation </a:t>
            </a:r>
            <a:r>
              <a:rPr lang="en-CA" sz="2000" dirty="0" err="1"/>
              <a:t>exacte</a:t>
            </a:r>
            <a:r>
              <a:rPr lang="en-CA" sz="2000" dirty="0"/>
              <a:t> du </a:t>
            </a:r>
            <a:r>
              <a:rPr lang="en-CA" sz="2000" dirty="0" err="1"/>
              <a:t>problème</a:t>
            </a:r>
            <a:r>
              <a:rPr lang="en-CA" sz="2000" dirty="0"/>
              <a:t> et </a:t>
            </a:r>
            <a:r>
              <a:rPr lang="en-CA" sz="2000" dirty="0" err="1"/>
              <a:t>donc</a:t>
            </a:r>
            <a:r>
              <a:rPr lang="en-CA" sz="2000" dirty="0"/>
              <a:t> à des </a:t>
            </a:r>
            <a:r>
              <a:rPr lang="en-CA" sz="2000" dirty="0" err="1"/>
              <a:t>erreurs</a:t>
            </a:r>
            <a:r>
              <a:rPr lang="en-CA" sz="2000" dirty="0"/>
              <a:t> </a:t>
            </a:r>
            <a:r>
              <a:rPr lang="en-CA" sz="2000" dirty="0" err="1"/>
              <a:t>negligeables</a:t>
            </a:r>
            <a:r>
              <a:rPr lang="en-CA" sz="2000" dirty="0"/>
              <a:t>.</a:t>
            </a:r>
          </a:p>
          <a:p>
            <a:pPr marL="0" indent="0" algn="just">
              <a:buNone/>
            </a:pPr>
            <a:endParaRPr lang="en-CA" sz="2000" dirty="0"/>
          </a:p>
          <a:p>
            <a:pPr marL="0" indent="0" algn="just">
              <a:buNone/>
            </a:pPr>
            <a:r>
              <a:rPr lang="en-CA" sz="2000" dirty="0"/>
              <a:t>Le code de </a:t>
            </a:r>
            <a:r>
              <a:rPr lang="en-CA" sz="2000" dirty="0" err="1"/>
              <a:t>résolution</a:t>
            </a:r>
            <a:r>
              <a:rPr lang="en-CA" sz="2000" dirty="0"/>
              <a:t> du </a:t>
            </a:r>
            <a:r>
              <a:rPr lang="en-CA" sz="2000" dirty="0" err="1"/>
              <a:t>problème</a:t>
            </a:r>
            <a:r>
              <a:rPr lang="en-CA" sz="2000" dirty="0"/>
              <a:t> </a:t>
            </a:r>
            <a:r>
              <a:rPr lang="en-CA" sz="2000" dirty="0" err="1"/>
              <a:t>stationnaire</a:t>
            </a:r>
            <a:r>
              <a:rPr lang="en-CA" sz="2000" dirty="0"/>
              <a:t> par MDF </a:t>
            </a:r>
            <a:r>
              <a:rPr lang="en-CA" sz="2000" dirty="0" err="1"/>
              <a:t>semble</a:t>
            </a:r>
            <a:r>
              <a:rPr lang="en-CA" sz="2000" dirty="0"/>
              <a:t> </a:t>
            </a:r>
            <a:r>
              <a:rPr lang="en-CA" sz="2000" dirty="0" err="1"/>
              <a:t>donc</a:t>
            </a:r>
            <a:r>
              <a:rPr lang="en-CA" sz="2000" dirty="0"/>
              <a:t> </a:t>
            </a:r>
            <a:r>
              <a:rPr lang="en-CA" sz="2000" dirty="0" err="1"/>
              <a:t>jusqu’à</a:t>
            </a:r>
            <a:r>
              <a:rPr lang="en-CA" sz="2000" dirty="0"/>
              <a:t> </a:t>
            </a:r>
            <a:r>
              <a:rPr lang="en-CA" sz="2000" dirty="0" err="1"/>
              <a:t>là</a:t>
            </a:r>
            <a:r>
              <a:rPr lang="en-CA" sz="2000" dirty="0"/>
              <a:t> </a:t>
            </a:r>
            <a:r>
              <a:rPr lang="en-CA" sz="2000" dirty="0" err="1"/>
              <a:t>vérifié</a:t>
            </a:r>
            <a:r>
              <a:rPr lang="en-CA" sz="2000" dirty="0"/>
              <a:t>.</a:t>
            </a:r>
          </a:p>
        </p:txBody>
      </p:sp>
    </p:spTree>
    <p:extLst>
      <p:ext uri="{BB962C8B-B14F-4D97-AF65-F5344CB8AC3E}">
        <p14:creationId xmlns:p14="http://schemas.microsoft.com/office/powerpoint/2010/main" val="62806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Type de </a:t>
            </a:r>
            <a:r>
              <a:rPr lang="en-CA" sz="3600" dirty="0" err="1"/>
              <a:t>l’équation</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543665"/>
                <a:ext cx="10515600" cy="4829942"/>
              </a:xfrm>
            </p:spPr>
            <p:txBody>
              <a:bodyPr>
                <a:normAutofit fontScale="55000" lnSpcReduction="20000"/>
              </a:bodyPr>
              <a:lstStyle/>
              <a:p>
                <a:pPr marL="0" indent="0">
                  <a:buNone/>
                </a:pPr>
                <a:r>
                  <a:rPr lang="en-CA" dirty="0"/>
                  <a:t>Le </a:t>
                </a:r>
                <a:r>
                  <a:rPr lang="en-CA" dirty="0" err="1"/>
                  <a:t>problème</a:t>
                </a:r>
                <a:r>
                  <a:rPr lang="en-CA" dirty="0"/>
                  <a:t> </a:t>
                </a:r>
                <a:r>
                  <a:rPr lang="en-CA" dirty="0" err="1"/>
                  <a:t>est</a:t>
                </a:r>
                <a:r>
                  <a:rPr lang="en-CA" dirty="0"/>
                  <a:t> un </a:t>
                </a:r>
                <a:r>
                  <a:rPr lang="en-CA" dirty="0" err="1"/>
                  <a:t>problème</a:t>
                </a:r>
                <a:r>
                  <a:rPr lang="en-CA" dirty="0"/>
                  <a:t> </a:t>
                </a:r>
                <a:r>
                  <a:rPr lang="en-CA" dirty="0" err="1"/>
                  <a:t>instationnaire</a:t>
                </a:r>
                <a:r>
                  <a:rPr lang="en-CA" dirty="0"/>
                  <a:t> de diffusion, </a:t>
                </a:r>
                <a:r>
                  <a:rPr lang="en-CA" dirty="0" err="1"/>
                  <a:t>l’équation</a:t>
                </a:r>
                <a:r>
                  <a:rPr lang="en-CA" dirty="0"/>
                  <a:t> </a:t>
                </a:r>
                <a:r>
                  <a:rPr lang="en-CA" dirty="0" err="1"/>
                  <a:t>différentielle</a:t>
                </a:r>
                <a:r>
                  <a:rPr lang="en-CA" dirty="0"/>
                  <a:t> qui </a:t>
                </a:r>
                <a:r>
                  <a:rPr lang="en-CA" dirty="0" err="1"/>
                  <a:t>l’illustre</a:t>
                </a:r>
                <a:r>
                  <a:rPr lang="en-CA" dirty="0"/>
                  <a:t> </a:t>
                </a:r>
                <a:r>
                  <a:rPr lang="en-CA" dirty="0" err="1"/>
                  <a:t>est</a:t>
                </a:r>
                <a:r>
                  <a:rPr lang="en-CA" dirty="0"/>
                  <a:t> </a:t>
                </a:r>
                <a:r>
                  <a:rPr lang="en-CA" dirty="0" err="1"/>
                  <a:t>donc</a:t>
                </a:r>
                <a:r>
                  <a:rPr lang="en-CA" dirty="0"/>
                  <a:t> </a:t>
                </a:r>
                <a:r>
                  <a:rPr lang="en-CA" b="1" dirty="0" err="1"/>
                  <a:t>parabolique</a:t>
                </a:r>
                <a:r>
                  <a:rPr lang="en-CA" dirty="0"/>
                  <a:t>.</a:t>
                </a:r>
              </a:p>
              <a:p>
                <a:pPr marL="0" indent="0">
                  <a:buNone/>
                </a:pPr>
                <a:r>
                  <a:rPr lang="en-CA" b="1" u="sng" dirty="0" err="1"/>
                  <a:t>Preuve</a:t>
                </a:r>
                <a:r>
                  <a:rPr lang="en-CA" b="1" u="sng" dirty="0"/>
                  <a:t> avec la </a:t>
                </a:r>
                <a:r>
                  <a:rPr lang="en-CA" b="1" u="sng" dirty="0" err="1"/>
                  <a:t>méthode</a:t>
                </a:r>
                <a:r>
                  <a:rPr lang="en-CA" b="1" u="sng" dirty="0"/>
                  <a:t> de </a:t>
                </a:r>
                <a:r>
                  <a:rPr lang="en-CA" b="1" u="sng" dirty="0" err="1"/>
                  <a:t>l’équation</a:t>
                </a:r>
                <a:r>
                  <a:rPr lang="en-CA" b="1" u="sng" dirty="0"/>
                  <a:t> </a:t>
                </a:r>
                <a:r>
                  <a:rPr lang="en-CA" b="1" u="sng" dirty="0" err="1"/>
                  <a:t>caractéristique</a:t>
                </a:r>
                <a:r>
                  <a:rPr lang="en-CA" b="1" u="sng" dirty="0"/>
                  <a:t>:</a:t>
                </a:r>
              </a:p>
              <a:p>
                <a:pPr marL="0" indent="0">
                  <a:buNone/>
                </a:pPr>
                <a:r>
                  <a:rPr lang="en-CA" dirty="0" err="1"/>
                  <a:t>Forme</a:t>
                </a:r>
                <a:r>
                  <a:rPr lang="en-CA" dirty="0"/>
                  <a:t> </a:t>
                </a:r>
                <a:r>
                  <a:rPr lang="en-CA" dirty="0" err="1"/>
                  <a:t>générale</a:t>
                </a:r>
                <a:r>
                  <a:rPr lang="en-CA" dirty="0"/>
                  <a:t> de </a:t>
                </a:r>
                <a:r>
                  <a:rPr lang="en-CA" dirty="0" err="1"/>
                  <a:t>toutes</a:t>
                </a:r>
                <a:r>
                  <a:rPr lang="en-CA" dirty="0"/>
                  <a:t> les EDP </a:t>
                </a:r>
                <a:r>
                  <a:rPr lang="en-CA" dirty="0" err="1"/>
                  <a:t>d’ordre</a:t>
                </a:r>
                <a:r>
                  <a:rPr lang="en-CA" dirty="0"/>
                  <a:t> 2 (</a:t>
                </a:r>
                <a:r>
                  <a:rPr lang="en-CA" dirty="0" err="1"/>
                  <a:t>espace</a:t>
                </a:r>
                <a:r>
                  <a:rPr lang="en-CA" dirty="0"/>
                  <a:t> 1D + temps):</a:t>
                </a:r>
              </a:p>
              <a:p>
                <a:pPr marL="0" indent="0">
                  <a:buNone/>
                </a:pPr>
                <a:endParaRPr lang="en-C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𝐴</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2</m:t>
                              </m:r>
                            </m:sup>
                          </m:sSup>
                        </m:den>
                      </m:f>
                      <m:r>
                        <a:rPr lang="en-CA" b="0" i="1" smtClean="0">
                          <a:latin typeface="Cambria Math" panose="02040503050406030204" pitchFamily="18" charset="0"/>
                        </a:rPr>
                        <m:t>+</m:t>
                      </m:r>
                      <m:r>
                        <a:rPr lang="en-CA" b="0" i="1" smtClean="0">
                          <a:latin typeface="Cambria Math" panose="02040503050406030204" pitchFamily="18" charset="0"/>
                        </a:rPr>
                        <m:t>𝐵</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𝐶</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𝑡</m:t>
                              </m:r>
                            </m:e>
                            <m:sup>
                              <m:r>
                                <a:rPr lang="en-CA" b="0" i="1" smtClean="0">
                                  <a:latin typeface="Cambria Math" panose="02040503050406030204" pitchFamily="18" charset="0"/>
                                </a:rPr>
                                <m:t>2</m:t>
                              </m:r>
                            </m:sup>
                          </m:sSup>
                        </m:den>
                      </m:f>
                      <m:r>
                        <a:rPr lang="en-CA" b="0" i="1" smtClean="0">
                          <a:latin typeface="Cambria Math" panose="02040503050406030204" pitchFamily="18" charset="0"/>
                        </a:rPr>
                        <m:t>+</m:t>
                      </m:r>
                      <m:r>
                        <a:rPr lang="en-CA" b="0" i="1" smtClean="0">
                          <a:latin typeface="Cambria Math" panose="02040503050406030204" pitchFamily="18" charset="0"/>
                        </a:rPr>
                        <m:t>𝐷</m:t>
                      </m:r>
                      <m:f>
                        <m:fPr>
                          <m:ctrlPr>
                            <a:rPr lang="en-CA" b="0" i="1" smtClean="0">
                              <a:latin typeface="Cambria Math" panose="02040503050406030204" pitchFamily="18" charset="0"/>
                            </a:rPr>
                          </m:ctrlPr>
                        </m:fPr>
                        <m:num>
                          <m:r>
                            <a:rPr lang="en-CA" b="0" i="1" smtClean="0">
                              <a:latin typeface="Cambria Math" panose="02040503050406030204" pitchFamily="18" charset="0"/>
                            </a:rPr>
                            <m:t>𝜕</m:t>
                          </m:r>
                        </m:num>
                        <m:den>
                          <m:r>
                            <a:rPr lang="en-CA" b="0" i="1" smtClean="0">
                              <a:latin typeface="Cambria Math" panose="02040503050406030204" pitchFamily="18" charset="0"/>
                            </a:rPr>
                            <m:t>𝜕</m:t>
                          </m:r>
                          <m:r>
                            <a:rPr lang="en-CA" b="0" i="1" smtClean="0">
                              <a:latin typeface="Cambria Math" panose="02040503050406030204" pitchFamily="18" charset="0"/>
                            </a:rPr>
                            <m:t>𝑥</m:t>
                          </m:r>
                        </m:den>
                      </m:f>
                      <m:r>
                        <a:rPr lang="en-CA" b="0" i="1" smtClean="0">
                          <a:latin typeface="Cambria Math" panose="02040503050406030204" pitchFamily="18" charset="0"/>
                        </a:rPr>
                        <m:t>+</m:t>
                      </m:r>
                      <m:r>
                        <a:rPr lang="en-CA" b="0" i="1" smtClean="0">
                          <a:latin typeface="Cambria Math" panose="02040503050406030204" pitchFamily="18" charset="0"/>
                        </a:rPr>
                        <m:t>𝐸</m:t>
                      </m:r>
                      <m:f>
                        <m:fPr>
                          <m:ctrlPr>
                            <a:rPr lang="en-CA" b="0" i="1" smtClean="0">
                              <a:latin typeface="Cambria Math" panose="02040503050406030204" pitchFamily="18" charset="0"/>
                            </a:rPr>
                          </m:ctrlPr>
                        </m:fPr>
                        <m:num>
                          <m:r>
                            <a:rPr lang="en-CA" b="0" i="1" smtClean="0">
                              <a:latin typeface="Cambria Math" panose="02040503050406030204" pitchFamily="18" charset="0"/>
                            </a:rPr>
                            <m:t>𝜕</m:t>
                          </m:r>
                        </m:num>
                        <m:den>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𝐹𝑓</m:t>
                      </m:r>
                      <m:r>
                        <a:rPr lang="en-CA" b="0" i="1" smtClean="0">
                          <a:latin typeface="Cambria Math" panose="02040503050406030204" pitchFamily="18" charset="0"/>
                        </a:rPr>
                        <m:t>=0</m:t>
                      </m:r>
                    </m:oMath>
                  </m:oMathPara>
                </a14:m>
                <a:endParaRPr lang="en-CA" dirty="0"/>
              </a:p>
              <a:p>
                <a:pPr marL="0" indent="0">
                  <a:buNone/>
                </a:pPr>
                <a:endParaRPr lang="en-CA" dirty="0"/>
              </a:p>
              <a:p>
                <a:pPr marL="0" indent="0">
                  <a:buNone/>
                </a:pPr>
                <a:r>
                  <a:rPr lang="en-CA" dirty="0"/>
                  <a:t>Les </a:t>
                </a:r>
                <a:r>
                  <a:rPr lang="en-CA" dirty="0" err="1"/>
                  <a:t>dérivées</a:t>
                </a:r>
                <a:r>
                  <a:rPr lang="en-CA" dirty="0"/>
                  <a:t> </a:t>
                </a:r>
                <a:r>
                  <a:rPr lang="en-CA" dirty="0" err="1"/>
                  <a:t>d’ordre</a:t>
                </a:r>
                <a:r>
                  <a:rPr lang="en-CA" dirty="0"/>
                  <a:t> 2 </a:t>
                </a:r>
                <a:r>
                  <a:rPr lang="en-CA" dirty="0" err="1"/>
                  <a:t>vont</a:t>
                </a:r>
                <a:r>
                  <a:rPr lang="en-CA" dirty="0"/>
                  <a:t> </a:t>
                </a:r>
                <a:r>
                  <a:rPr lang="en-CA" dirty="0" err="1"/>
                  <a:t>dominer</a:t>
                </a:r>
                <a:r>
                  <a:rPr lang="en-CA" dirty="0"/>
                  <a:t> la solution, </a:t>
                </a:r>
                <a:r>
                  <a:rPr lang="en-CA" dirty="0" err="1"/>
                  <a:t>donc</a:t>
                </a:r>
                <a:r>
                  <a:rPr lang="en-CA" dirty="0"/>
                  <a:t> on </a:t>
                </a:r>
                <a:r>
                  <a:rPr lang="en-CA" dirty="0" err="1"/>
                  <a:t>approxime</a:t>
                </a:r>
                <a:r>
                  <a:rPr lang="en-CA" dirty="0"/>
                  <a:t> </a:t>
                </a:r>
                <a:r>
                  <a:rPr lang="en-CA" dirty="0" err="1"/>
                  <a:t>l’équation</a:t>
                </a:r>
                <a:r>
                  <a:rPr lang="en-CA" dirty="0"/>
                  <a:t> par : </a:t>
                </a:r>
                <a14:m>
                  <m:oMath xmlns:m="http://schemas.openxmlformats.org/officeDocument/2006/math">
                    <m:r>
                      <a:rPr lang="en-CA" b="0" i="1" smtClean="0">
                        <a:latin typeface="Cambria Math" panose="02040503050406030204" pitchFamily="18" charset="0"/>
                      </a:rPr>
                      <m:t>𝐴</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𝑥</m:t>
                            </m:r>
                          </m:e>
                          <m:sup>
                            <m:r>
                              <a:rPr lang="en-CA" b="0" i="1" smtClean="0">
                                <a:latin typeface="Cambria Math" panose="02040503050406030204" pitchFamily="18" charset="0"/>
                              </a:rPr>
                              <m:t>2</m:t>
                            </m:r>
                          </m:sup>
                        </m:sSup>
                      </m:den>
                    </m:f>
                    <m:r>
                      <a:rPr lang="en-CA" b="0" i="1" smtClean="0">
                        <a:latin typeface="Cambria Math" panose="02040503050406030204" pitchFamily="18" charset="0"/>
                      </a:rPr>
                      <m:t>+</m:t>
                    </m:r>
                    <m:r>
                      <a:rPr lang="en-CA" b="0" i="1" smtClean="0">
                        <a:latin typeface="Cambria Math" panose="02040503050406030204" pitchFamily="18" charset="0"/>
                      </a:rPr>
                      <m:t>𝐵</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𝐶</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𝑓</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𝑡</m:t>
                            </m:r>
                          </m:e>
                          <m:sup>
                            <m:r>
                              <a:rPr lang="en-CA" b="0" i="1" smtClean="0">
                                <a:latin typeface="Cambria Math" panose="02040503050406030204" pitchFamily="18" charset="0"/>
                              </a:rPr>
                              <m:t>2</m:t>
                            </m:r>
                          </m:sup>
                        </m:sSup>
                      </m:den>
                    </m:f>
                    <m:r>
                      <a:rPr lang="en-CA" b="0" i="1" smtClean="0">
                        <a:latin typeface="Cambria Math" panose="02040503050406030204" pitchFamily="18" charset="0"/>
                      </a:rPr>
                      <m:t>=0</m:t>
                    </m:r>
                  </m:oMath>
                </a14:m>
                <a:endParaRPr lang="en-CA" b="0" dirty="0"/>
              </a:p>
              <a:p>
                <a:pPr marL="0" indent="0">
                  <a:buNone/>
                </a:pPr>
                <a:endParaRPr lang="en-CA" b="0" dirty="0"/>
              </a:p>
              <a:p>
                <a:pPr marL="0" indent="0">
                  <a:buNone/>
                </a:pPr>
                <a:r>
                  <a:rPr lang="en-CA" dirty="0"/>
                  <a:t>Son </a:t>
                </a:r>
                <a:r>
                  <a:rPr lang="en-CA" dirty="0" err="1"/>
                  <a:t>équation</a:t>
                </a:r>
                <a:r>
                  <a:rPr lang="en-CA" dirty="0"/>
                  <a:t> </a:t>
                </a:r>
                <a:r>
                  <a:rPr lang="en-CA" dirty="0" err="1"/>
                  <a:t>caractéristique</a:t>
                </a:r>
                <a:r>
                  <a:rPr lang="en-CA" dirty="0"/>
                  <a:t> (EC) </a:t>
                </a:r>
                <a:r>
                  <a:rPr lang="en-CA" dirty="0" err="1"/>
                  <a:t>s’écrit</a:t>
                </a:r>
                <a:r>
                  <a:rPr lang="en-CA" dirty="0"/>
                  <a:t>: </a:t>
                </a:r>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𝐵</m:t>
                        </m:r>
                      </m:e>
                      <m:sup>
                        <m:r>
                          <a:rPr lang="en-CA" b="0" i="1" smtClean="0">
                            <a:latin typeface="Cambria Math" panose="02040503050406030204" pitchFamily="18" charset="0"/>
                          </a:rPr>
                          <m:t>2</m:t>
                        </m:r>
                      </m:sup>
                    </m:sSup>
                    <m:r>
                      <a:rPr lang="en-CA" b="0" i="1" smtClean="0">
                        <a:latin typeface="Cambria Math" panose="02040503050406030204" pitchFamily="18" charset="0"/>
                      </a:rPr>
                      <m:t>−4</m:t>
                    </m:r>
                    <m:r>
                      <a:rPr lang="en-CA" b="0" i="1" smtClean="0">
                        <a:latin typeface="Cambria Math" panose="02040503050406030204" pitchFamily="18" charset="0"/>
                      </a:rPr>
                      <m:t>𝐴𝐶</m:t>
                    </m:r>
                  </m:oMath>
                </a14:m>
                <a:endParaRPr lang="en-CA" b="0" dirty="0"/>
              </a:p>
              <a:p>
                <a:r>
                  <a:rPr lang="en-CA" dirty="0"/>
                  <a:t>Si EC &lt; 0 : EDP </a:t>
                </a:r>
                <a:r>
                  <a:rPr lang="en-CA" dirty="0" err="1"/>
                  <a:t>elliptique</a:t>
                </a:r>
                <a:endParaRPr lang="en-CA" dirty="0"/>
              </a:p>
              <a:p>
                <a:r>
                  <a:rPr lang="en-CA" dirty="0"/>
                  <a:t>Si EC = 0 : EDP </a:t>
                </a:r>
                <a:r>
                  <a:rPr lang="en-CA" dirty="0" err="1"/>
                  <a:t>parabolique</a:t>
                </a:r>
                <a:endParaRPr lang="en-CA" dirty="0"/>
              </a:p>
              <a:p>
                <a:r>
                  <a:rPr lang="en-CA" dirty="0"/>
                  <a:t>Si EC &gt; 0 : EDP </a:t>
                </a:r>
                <a:r>
                  <a:rPr lang="en-CA" dirty="0" err="1"/>
                  <a:t>hyperbolique</a:t>
                </a:r>
                <a:endParaRPr lang="en-CA" dirty="0"/>
              </a:p>
              <a:p>
                <a:pPr marL="0" indent="0">
                  <a:buNone/>
                </a:pPr>
                <a:r>
                  <a:rPr lang="en-CA" dirty="0"/>
                  <a:t>Après simplification de </a:t>
                </a:r>
                <a:r>
                  <a:rPr lang="en-CA" dirty="0" err="1"/>
                  <a:t>l’équation</a:t>
                </a:r>
                <a:r>
                  <a:rPr lang="en-CA" dirty="0"/>
                  <a:t> de diffusion (</a:t>
                </a:r>
                <a:r>
                  <a:rPr lang="en-CA" dirty="0" err="1"/>
                  <a:t>voir</a:t>
                </a:r>
                <a:r>
                  <a:rPr lang="en-CA" dirty="0"/>
                  <a:t> question </a:t>
                </a:r>
                <a:r>
                  <a:rPr lang="en-CA" dirty="0" err="1"/>
                  <a:t>A.b</a:t>
                </a:r>
                <a:r>
                  <a:rPr lang="en-CA" dirty="0"/>
                  <a:t>), </a:t>
                </a:r>
                <a:r>
                  <a:rPr lang="en-CA" dirty="0" err="1"/>
                  <a:t>l’approximation</a:t>
                </a:r>
                <a:r>
                  <a:rPr lang="en-CA" dirty="0"/>
                  <a:t> par les </a:t>
                </a:r>
                <a:r>
                  <a:rPr lang="en-CA" dirty="0" err="1"/>
                  <a:t>dérivées</a:t>
                </a:r>
                <a:r>
                  <a:rPr lang="en-CA" dirty="0"/>
                  <a:t> </a:t>
                </a:r>
                <a:r>
                  <a:rPr lang="en-CA" dirty="0" err="1"/>
                  <a:t>secondes</a:t>
                </a:r>
                <a:r>
                  <a:rPr lang="en-CA" dirty="0"/>
                  <a:t> </a:t>
                </a:r>
                <a:r>
                  <a:rPr lang="en-CA" dirty="0" err="1"/>
                  <a:t>donne</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r>
                        <a:rPr lang="en-CA" b="0" i="1" smtClean="0">
                          <a:latin typeface="Cambria Math" panose="02040503050406030204" pitchFamily="18" charset="0"/>
                        </a:rPr>
                        <m:t>+0∗</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+0∗</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𝑡</m:t>
                              </m:r>
                            </m:e>
                            <m:sup>
                              <m:r>
                                <a:rPr lang="en-CA" b="0" i="1" smtClean="0">
                                  <a:latin typeface="Cambria Math" panose="02040503050406030204" pitchFamily="18" charset="0"/>
                                </a:rPr>
                                <m:t>2</m:t>
                              </m:r>
                            </m:sup>
                          </m:sSup>
                        </m:den>
                      </m:f>
                      <m:r>
                        <a:rPr lang="en-CA" b="0" i="1" smtClean="0">
                          <a:latin typeface="Cambria Math" panose="02040503050406030204" pitchFamily="18" charset="0"/>
                        </a:rPr>
                        <m:t>=0→</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𝐵</m:t>
                          </m:r>
                        </m:e>
                        <m:sup>
                          <m:r>
                            <a:rPr lang="en-CA" b="0" i="1" smtClean="0">
                              <a:latin typeface="Cambria Math" panose="02040503050406030204" pitchFamily="18" charset="0"/>
                            </a:rPr>
                            <m:t>2</m:t>
                          </m:r>
                        </m:sup>
                      </m:sSup>
                      <m:r>
                        <a:rPr lang="en-CA" b="0" i="1" smtClean="0">
                          <a:latin typeface="Cambria Math" panose="02040503050406030204" pitchFamily="18" charset="0"/>
                        </a:rPr>
                        <m:t>−4</m:t>
                      </m:r>
                      <m:r>
                        <a:rPr lang="en-CA" b="0" i="1" smtClean="0">
                          <a:latin typeface="Cambria Math" panose="02040503050406030204" pitchFamily="18" charset="0"/>
                        </a:rPr>
                        <m:t>𝐴𝐶</m:t>
                      </m:r>
                      <m:r>
                        <a:rPr lang="en-CA" b="0" i="1" smtClean="0">
                          <a:latin typeface="Cambria Math" panose="02040503050406030204" pitchFamily="18" charset="0"/>
                        </a:rPr>
                        <m:t>=0−4∗0∗</m:t>
                      </m:r>
                      <m:d>
                        <m:dPr>
                          <m:ctrlPr>
                            <a:rPr lang="en-CA" b="0" i="1" smtClean="0">
                              <a:latin typeface="Cambria Math" panose="02040503050406030204" pitchFamily="18" charset="0"/>
                            </a:rPr>
                          </m:ctrlPr>
                        </m:dPr>
                        <m:e>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e>
                      </m:d>
                      <m:r>
                        <a:rPr lang="en-CA" b="0" i="1" smtClean="0">
                          <a:latin typeface="Cambria Math" panose="02040503050406030204" pitchFamily="18" charset="0"/>
                        </a:rPr>
                        <m:t>=0 →</m:t>
                      </m:r>
                      <m:r>
                        <a:rPr lang="en-CA" b="0" i="1" smtClean="0">
                          <a:latin typeface="Cambria Math" panose="02040503050406030204" pitchFamily="18" charset="0"/>
                        </a:rPr>
                        <m:t>𝐸𝐷𝑃</m:t>
                      </m:r>
                      <m:r>
                        <a:rPr lang="en-CA" b="0" i="1" smtClean="0">
                          <a:latin typeface="Cambria Math" panose="02040503050406030204" pitchFamily="18" charset="0"/>
                        </a:rPr>
                        <m:t> </m:t>
                      </m:r>
                      <m:r>
                        <a:rPr lang="en-CA" b="0" i="1" smtClean="0">
                          <a:latin typeface="Cambria Math" panose="02040503050406030204" pitchFamily="18" charset="0"/>
                        </a:rPr>
                        <m:t>𝑝𝑎𝑟𝑎𝑏𝑜𝑙𝑖𝑞𝑢𝑒</m:t>
                      </m:r>
                    </m:oMath>
                  </m:oMathPara>
                </a14:m>
                <a:endParaRPr lang="en-CA"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543665"/>
                <a:ext cx="10515600" cy="4829942"/>
              </a:xfrm>
              <a:blipFill>
                <a:blip r:embed="rId2"/>
                <a:stretch>
                  <a:fillRect l="-232" t="-1261"/>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p:txBody>
          <a:bodyPr>
            <a:normAutofit/>
          </a:bodyPr>
          <a:lstStyle/>
          <a:p>
            <a:r>
              <a:rPr lang="en-CA" sz="3600" dirty="0"/>
              <a:t>A-b) Dimension du </a:t>
            </a:r>
            <a:r>
              <a:rPr lang="en-CA" sz="3600" dirty="0" err="1"/>
              <a:t>problème</a:t>
            </a:r>
            <a:r>
              <a:rPr lang="en-CA" sz="3600" dirty="0"/>
              <a:t> et  </a:t>
            </a:r>
            <a:r>
              <a:rPr lang="en-CA" sz="3600" dirty="0" err="1"/>
              <a:t>symétrie</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69E0AE-C463-7B09-65E1-D12FA5E15B6A}"/>
                  </a:ext>
                </a:extLst>
              </p:cNvPr>
              <p:cNvSpPr>
                <a:spLocks noGrp="1"/>
              </p:cNvSpPr>
              <p:nvPr>
                <p:ph idx="1"/>
              </p:nvPr>
            </p:nvSpPr>
            <p:spPr>
              <a:xfrm>
                <a:off x="838200" y="1552940"/>
                <a:ext cx="10515600" cy="4780782"/>
              </a:xfrm>
            </p:spPr>
            <p:txBody>
              <a:bodyPr>
                <a:normAutofit fontScale="62500" lnSpcReduction="20000"/>
              </a:bodyPr>
              <a:lstStyle/>
              <a:p>
                <a:pPr marL="0" indent="0">
                  <a:buNone/>
                </a:pPr>
                <a:r>
                  <a:rPr lang="fr-FR" dirty="0"/>
                  <a:t>Poteau infiniment haut donc pas de variation en z </a:t>
                </a:r>
                <a14:m>
                  <m:oMath xmlns:m="http://schemas.openxmlformats.org/officeDocument/2006/math">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𝑧</m:t>
                        </m:r>
                      </m:den>
                    </m:f>
                    <m:r>
                      <a:rPr lang="en-CA" b="0" i="1" smtClean="0">
                        <a:latin typeface="Cambria Math" panose="02040503050406030204" pitchFamily="18" charset="0"/>
                      </a:rPr>
                      <m:t>=0</m:t>
                    </m:r>
                  </m:oMath>
                </a14:m>
                <a:endParaRPr lang="en-CA" b="0" dirty="0"/>
              </a:p>
              <a:p>
                <a:pPr marL="0" indent="0">
                  <a:lnSpc>
                    <a:spcPct val="170000"/>
                  </a:lnSpc>
                  <a:buNone/>
                </a:pPr>
                <a:r>
                  <a:rPr lang="en-CA" dirty="0"/>
                  <a:t>Poteau </a:t>
                </a:r>
                <a:r>
                  <a:rPr lang="en-CA" dirty="0" err="1"/>
                  <a:t>homogène</a:t>
                </a:r>
                <a:r>
                  <a:rPr lang="en-CA" dirty="0"/>
                  <a:t> et </a:t>
                </a:r>
                <a:r>
                  <a:rPr lang="en-CA" dirty="0" err="1"/>
                  <a:t>poreux</a:t>
                </a:r>
                <a:r>
                  <a:rPr lang="en-CA" dirty="0"/>
                  <a:t> (1 seul </a:t>
                </a:r>
                <a:r>
                  <a:rPr lang="en-CA" dirty="0" err="1"/>
                  <a:t>matériau</a:t>
                </a:r>
                <a:r>
                  <a:rPr lang="en-CA" dirty="0"/>
                  <a:t>) + </a:t>
                </a:r>
                <a:r>
                  <a:rPr lang="en-CA" dirty="0" err="1"/>
                  <a:t>axisymétrique</a:t>
                </a:r>
                <a:r>
                  <a:rPr lang="en-CA" dirty="0"/>
                  <a:t> </a:t>
                </a:r>
                <a:r>
                  <a:rPr lang="en-CA" dirty="0" err="1"/>
                  <a:t>donc</a:t>
                </a:r>
                <a:r>
                  <a:rPr lang="en-CA" dirty="0"/>
                  <a:t> pas de variation </a:t>
                </a:r>
                <a:r>
                  <a:rPr lang="en-CA" dirty="0" err="1"/>
                  <a:t>en</a:t>
                </a:r>
                <a:r>
                  <a:rPr lang="en-CA" dirty="0"/>
                  <a:t> </a:t>
                </a:r>
                <a14:m>
                  <m:oMath xmlns:m="http://schemas.openxmlformats.org/officeDocument/2006/math">
                    <m:r>
                      <a:rPr lang="en-CA" b="0" i="1" smtClean="0">
                        <a:latin typeface="Cambria Math" panose="02040503050406030204" pitchFamily="18" charset="0"/>
                      </a:rPr>
                      <m:t>𝜃</m:t>
                    </m:r>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𝜕𝜃</m:t>
                        </m:r>
                      </m:num>
                      <m:den>
                        <m:r>
                          <a:rPr lang="en-CA" b="0" i="1" smtClean="0">
                            <a:latin typeface="Cambria Math" panose="02040503050406030204" pitchFamily="18" charset="0"/>
                          </a:rPr>
                          <m:t>𝜕</m:t>
                        </m:r>
                        <m:r>
                          <a:rPr lang="en-CA" b="0" i="1" smtClean="0">
                            <a:latin typeface="Cambria Math" panose="02040503050406030204" pitchFamily="18" charset="0"/>
                          </a:rPr>
                          <m:t>𝑧</m:t>
                        </m:r>
                      </m:den>
                    </m:f>
                    <m:r>
                      <a:rPr lang="en-CA" b="0" i="1" smtClean="0">
                        <a:latin typeface="Cambria Math" panose="02040503050406030204" pitchFamily="18" charset="0"/>
                      </a:rPr>
                      <m:t>=0</m:t>
                    </m:r>
                  </m:oMath>
                </a14:m>
                <a:endParaRPr lang="en-CA" b="0" dirty="0"/>
              </a:p>
              <a:p>
                <a:pPr marL="0" indent="0">
                  <a:buNone/>
                </a:pPr>
                <a:r>
                  <a:rPr lang="en-CA" b="0" dirty="0"/>
                  <a:t>La </a:t>
                </a:r>
                <a:r>
                  <a:rPr lang="en-CA" b="0" dirty="0" err="1"/>
                  <a:t>seule</a:t>
                </a:r>
                <a:r>
                  <a:rPr lang="en-CA" b="0" dirty="0"/>
                  <a:t> dimension restante </a:t>
                </a:r>
                <a:r>
                  <a:rPr lang="en-CA" b="0" dirty="0" err="1"/>
                  <a:t>est</a:t>
                </a:r>
                <a:r>
                  <a:rPr lang="en-CA" b="0" dirty="0"/>
                  <a:t> </a:t>
                </a:r>
                <a14:m>
                  <m:oMath xmlns:m="http://schemas.openxmlformats.org/officeDocument/2006/math">
                    <m:r>
                      <a:rPr lang="en-CA" b="0" i="1" smtClean="0">
                        <a:latin typeface="Cambria Math" panose="02040503050406030204" pitchFamily="18" charset="0"/>
                      </a:rPr>
                      <m:t>𝑟</m:t>
                    </m:r>
                    <m:r>
                      <a:rPr lang="en-CA" b="0" i="1" smtClean="0">
                        <a:latin typeface="Cambria Math" panose="02040503050406030204" pitchFamily="18" charset="0"/>
                      </a:rPr>
                      <m:t>.</m:t>
                    </m:r>
                  </m:oMath>
                </a14:m>
                <a:r>
                  <a:rPr lang="en-CA" b="0" dirty="0"/>
                  <a:t> Le </a:t>
                </a:r>
                <a:r>
                  <a:rPr lang="en-CA" b="0" dirty="0" err="1"/>
                  <a:t>laplacien</a:t>
                </a:r>
                <a:r>
                  <a:rPr lang="en-CA" b="0" dirty="0"/>
                  <a:t> se </a:t>
                </a:r>
                <a:r>
                  <a:rPr lang="en-CA" b="0" dirty="0" err="1"/>
                  <a:t>simplifie</a:t>
                </a:r>
                <a:r>
                  <a:rPr lang="en-CA" b="0"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sSup>
                        <m:sSupPr>
                          <m:ctrlPr>
                            <a:rPr lang="en-CA" b="0" i="1" smtClean="0">
                              <a:latin typeface="Cambria Math" panose="02040503050406030204" pitchFamily="18" charset="0"/>
                            </a:rPr>
                          </m:ctrlPr>
                        </m:sSupPr>
                        <m:e>
                          <m:r>
                            <m:rPr>
                              <m:sty m:val="p"/>
                            </m:rPr>
                            <a:rPr lang="en-CA" b="0" i="0"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f>
                        <m:fPr>
                          <m:ctrlPr>
                            <a:rPr lang="en-CA" b="0" i="1" smtClean="0">
                              <a:latin typeface="Cambria Math" panose="02040503050406030204" pitchFamily="18" charset="0"/>
                            </a:rPr>
                          </m:ctrlPr>
                        </m:fPr>
                        <m:num>
                          <m:r>
                            <a:rPr lang="en-CA" b="0" i="1" smtClean="0">
                              <a:latin typeface="Cambria Math" panose="02040503050406030204" pitchFamily="18" charset="0"/>
                            </a:rPr>
                            <m:t>𝜕</m:t>
                          </m:r>
                        </m:num>
                        <m:den>
                          <m:r>
                            <a:rPr lang="en-CA" b="0" i="1" smtClean="0">
                              <a:latin typeface="Cambria Math" panose="02040503050406030204" pitchFamily="18" charset="0"/>
                            </a:rPr>
                            <m:t>𝜕</m:t>
                          </m:r>
                          <m:r>
                            <a:rPr lang="en-CA" b="0" i="1" smtClean="0">
                              <a:latin typeface="Cambria Math" panose="02040503050406030204" pitchFamily="18" charset="0"/>
                            </a:rPr>
                            <m:t>𝑟</m:t>
                          </m:r>
                        </m:den>
                      </m:f>
                      <m:d>
                        <m:dPr>
                          <m:ctrlPr>
                            <a:rPr lang="en-CA" b="0" i="1" smtClean="0">
                              <a:latin typeface="Cambria Math" panose="02040503050406030204" pitchFamily="18" charset="0"/>
                            </a:rPr>
                          </m:ctrlPr>
                        </m:dPr>
                        <m:e>
                          <m:r>
                            <a:rPr lang="en-CA" b="0" i="1" smtClean="0">
                              <a:latin typeface="Cambria Math" panose="02040503050406030204" pitchFamily="18" charset="0"/>
                            </a:rPr>
                            <m:t>𝑟</m:t>
                          </m:r>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e>
                      </m:d>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m:t>
                              </m:r>
                              <m:r>
                                <a:rPr lang="en-CA" b="0" i="1" smtClean="0">
                                  <a:latin typeface="Cambria Math" panose="02040503050406030204" pitchFamily="18" charset="0"/>
                                </a:rPr>
                                <m:t>𝑟</m:t>
                              </m:r>
                            </m:num>
                            <m:den>
                              <m:r>
                                <a:rPr lang="en-CA" i="1">
                                  <a:latin typeface="Cambria Math" panose="02040503050406030204" pitchFamily="18" charset="0"/>
                                </a:rPr>
                                <m:t>𝜕</m:t>
                              </m:r>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b="0" i="1" smtClean="0">
                              <a:latin typeface="Cambria Math" panose="02040503050406030204" pitchFamily="18" charset="0"/>
                            </a:rPr>
                            <m:t>+</m:t>
                          </m:r>
                          <m:r>
                            <a:rPr lang="en-CA" b="0" i="1" smtClean="0">
                              <a:latin typeface="Cambria Math" panose="02040503050406030204" pitchFamily="18" charset="0"/>
                            </a:rPr>
                            <m:t>𝑟</m:t>
                          </m:r>
                          <m:f>
                            <m:fPr>
                              <m:ctrlPr>
                                <a:rPr lang="en-CA" i="1">
                                  <a:latin typeface="Cambria Math" panose="02040503050406030204" pitchFamily="18" charset="0"/>
                                </a:rPr>
                              </m:ctrlPr>
                            </m:fPr>
                            <m:num>
                              <m:sSup>
                                <m:sSupPr>
                                  <m:ctrlPr>
                                    <a:rPr lang="en-CA" b="0" i="1" smtClean="0">
                                      <a:latin typeface="Cambria Math" panose="02040503050406030204" pitchFamily="18" charset="0"/>
                                    </a:rPr>
                                  </m:ctrlPr>
                                </m:sSupPr>
                                <m:e>
                                  <m:r>
                                    <a:rPr lang="en-CA" i="1">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i="1">
                                  <a:latin typeface="Cambria Math" panose="02040503050406030204" pitchFamily="18" charset="0"/>
                                </a:rPr>
                                <m:t>𝜕</m:t>
                              </m:r>
                              <m:sSup>
                                <m:sSupPr>
                                  <m:ctrlPr>
                                    <a:rPr lang="en-CA" b="0" i="1" smtClean="0">
                                      <a:latin typeface="Cambria Math" panose="02040503050406030204" pitchFamily="18" charset="0"/>
                                    </a:rPr>
                                  </m:ctrlPr>
                                </m:sSupPr>
                                <m:e>
                                  <m:r>
                                    <a:rPr lang="en-CA" i="1">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i="1">
                          <a:latin typeface="Cambria Math" panose="02040503050406030204" pitchFamily="18" charset="0"/>
                        </a:rPr>
                        <m:t>+</m:t>
                      </m:r>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oMath>
                  </m:oMathPara>
                </a14:m>
                <a:endParaRPr lang="en-CA" b="0" dirty="0"/>
              </a:p>
              <a:p>
                <a:pPr marL="0" indent="0">
                  <a:buNone/>
                </a:pPr>
                <a:r>
                  <a:rPr lang="en-CA" dirty="0"/>
                  <a:t>Et </a:t>
                </a:r>
                <a:r>
                  <a:rPr lang="en-CA" dirty="0" err="1"/>
                  <a:t>l’équation</a:t>
                </a:r>
                <a:r>
                  <a:rPr lang="en-CA" b="0" dirty="0"/>
                  <a:t> de diffusion </a:t>
                </a:r>
                <a:r>
                  <a:rPr lang="en-CA" b="0" dirty="0" err="1"/>
                  <a:t>devient</a:t>
                </a:r>
                <a:r>
                  <a:rPr lang="en-CA" b="0"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dirty="0"/>
              </a:p>
              <a:p>
                <a:pPr marL="0" indent="0">
                  <a:buNone/>
                </a:pPr>
                <a:endParaRPr lang="en-CA" dirty="0"/>
              </a:p>
              <a:p>
                <a:pPr marL="0" indent="0">
                  <a:buNone/>
                </a:pPr>
                <a:r>
                  <a:rPr lang="en-CA" b="0" dirty="0"/>
                  <a:t>Poteau </a:t>
                </a:r>
                <a:r>
                  <a:rPr lang="en-CA" b="0" dirty="0" err="1"/>
                  <a:t>circulaire</a:t>
                </a:r>
                <a:r>
                  <a:rPr lang="en-CA" b="0" dirty="0"/>
                  <a:t> </a:t>
                </a:r>
                <a:r>
                  <a:rPr lang="en-CA" b="0" dirty="0" err="1"/>
                  <a:t>donc</a:t>
                </a:r>
                <a:r>
                  <a:rPr lang="en-CA" b="0" dirty="0"/>
                  <a:t> </a:t>
                </a:r>
                <a:r>
                  <a:rPr lang="en-CA" b="0" dirty="0" err="1"/>
                  <a:t>axisymétrique</a:t>
                </a:r>
                <a:r>
                  <a:rPr lang="en-CA" b="0" dirty="0"/>
                  <a:t> </a:t>
                </a:r>
                <a:r>
                  <a:rPr lang="en-CA" b="0" dirty="0" err="1"/>
                  <a:t>en</a:t>
                </a:r>
                <a:r>
                  <a:rPr lang="en-CA" b="0" dirty="0"/>
                  <a:t> son centre; on </a:t>
                </a:r>
                <a:r>
                  <a:rPr lang="en-CA" b="0" dirty="0" err="1"/>
                  <a:t>peut</a:t>
                </a:r>
                <a:r>
                  <a:rPr lang="en-CA" b="0" dirty="0"/>
                  <a:t> applique la MDF sur un seul rayon (</a:t>
                </a:r>
                <a:r>
                  <a:rPr lang="en-CA" b="0" dirty="0" err="1"/>
                  <a:t>domaine</a:t>
                </a:r>
                <a:r>
                  <a:rPr lang="en-CA" b="0" dirty="0"/>
                  <a:t> r = [0,R]) et la solution sera </a:t>
                </a:r>
                <a:r>
                  <a:rPr lang="en-CA" b="0" dirty="0" err="1"/>
                  <a:t>identique</a:t>
                </a:r>
                <a:r>
                  <a:rPr lang="en-CA" b="0" dirty="0"/>
                  <a:t> tout </a:t>
                </a:r>
                <a:r>
                  <a:rPr lang="en-CA" b="0" dirty="0" err="1"/>
                  <a:t>autour</a:t>
                </a:r>
                <a:r>
                  <a:rPr lang="en-CA" b="0" dirty="0"/>
                  <a:t> de son axe de </a:t>
                </a:r>
                <a:r>
                  <a:rPr lang="en-CA" b="0" dirty="0" err="1"/>
                  <a:t>révolution</a:t>
                </a:r>
                <a:r>
                  <a:rPr lang="en-CA" b="0" dirty="0"/>
                  <a:t>.</a:t>
                </a:r>
              </a:p>
              <a:p>
                <a:pPr marL="0" indent="0">
                  <a:buNone/>
                </a:pPr>
                <a:endParaRPr lang="en-CA" dirty="0"/>
              </a:p>
            </p:txBody>
          </p:sp>
        </mc:Choice>
        <mc:Fallback xmlns="">
          <p:sp>
            <p:nvSpPr>
              <p:cNvPr id="3" name="Content Placeholder 2">
                <a:extLst>
                  <a:ext uri="{FF2B5EF4-FFF2-40B4-BE49-F238E27FC236}">
                    <a16:creationId xmlns:a16="http://schemas.microsoft.com/office/drawing/2014/main" id="{BC69E0AE-C463-7B09-65E1-D12FA5E15B6A}"/>
                  </a:ext>
                </a:extLst>
              </p:cNvPr>
              <p:cNvSpPr>
                <a:spLocks noGrp="1" noRot="1" noChangeAspect="1" noMove="1" noResize="1" noEditPoints="1" noAdjustHandles="1" noChangeArrowheads="1" noChangeShapeType="1" noTextEdit="1"/>
              </p:cNvSpPr>
              <p:nvPr>
                <p:ph idx="1"/>
              </p:nvPr>
            </p:nvSpPr>
            <p:spPr>
              <a:xfrm>
                <a:off x="838200" y="1552940"/>
                <a:ext cx="10515600" cy="4780782"/>
              </a:xfrm>
              <a:blipFill>
                <a:blip r:embed="rId2"/>
                <a:stretch>
                  <a:fillRect l="-522" t="-1020"/>
                </a:stretch>
              </a:blipFill>
            </p:spPr>
            <p:txBody>
              <a:bodyPr/>
              <a:lstStyle/>
              <a:p>
                <a:r>
                  <a:rPr lang="en-CA">
                    <a:noFill/>
                  </a:rPr>
                  <a:t> </a:t>
                </a:r>
              </a:p>
            </p:txBody>
          </p:sp>
        </mc:Fallback>
      </mc:AlternateContent>
    </p:spTree>
    <p:extLst>
      <p:ext uri="{BB962C8B-B14F-4D97-AF65-F5344CB8AC3E}">
        <p14:creationId xmlns:p14="http://schemas.microsoft.com/office/powerpoint/2010/main" val="240018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43AD-AB58-7419-6A3F-95FA5D773291}"/>
              </a:ext>
            </a:extLst>
          </p:cNvPr>
          <p:cNvSpPr>
            <a:spLocks noGrp="1"/>
          </p:cNvSpPr>
          <p:nvPr>
            <p:ph type="title"/>
          </p:nvPr>
        </p:nvSpPr>
        <p:spPr/>
        <p:txBody>
          <a:bodyPr>
            <a:normAutofit/>
          </a:bodyPr>
          <a:lstStyle/>
          <a:p>
            <a:r>
              <a:rPr lang="en-CA" sz="3600" dirty="0"/>
              <a:t>A-c) </a:t>
            </a:r>
            <a:r>
              <a:rPr lang="en-CA" sz="3600" dirty="0" err="1"/>
              <a:t>Discrétisation</a:t>
            </a:r>
            <a:r>
              <a:rPr lang="en-CA" sz="3600" dirty="0"/>
              <a:t> du </a:t>
            </a:r>
            <a:r>
              <a:rPr lang="en-CA" sz="3600" dirty="0" err="1"/>
              <a:t>domaine</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88ADA9-69BB-35AD-3B5E-4F651B79D01C}"/>
                  </a:ext>
                </a:extLst>
              </p:cNvPr>
              <p:cNvSpPr>
                <a:spLocks noGrp="1"/>
              </p:cNvSpPr>
              <p:nvPr>
                <p:ph idx="1"/>
              </p:nvPr>
            </p:nvSpPr>
            <p:spPr>
              <a:xfrm>
                <a:off x="838200" y="1550322"/>
                <a:ext cx="10515600" cy="947072"/>
              </a:xfrm>
            </p:spPr>
            <p:txBody>
              <a:bodyPr>
                <a:normAutofit/>
              </a:bodyPr>
              <a:lstStyle/>
              <a:p>
                <a:pPr marL="0" indent="0">
                  <a:buNone/>
                </a:pPr>
                <a:r>
                  <a:rPr lang="en-CA" sz="2000" dirty="0"/>
                  <a:t>A cause de </a:t>
                </a:r>
                <a:r>
                  <a:rPr lang="en-CA" sz="2000" dirty="0" err="1"/>
                  <a:t>l’axisymétrie</a:t>
                </a:r>
                <a:r>
                  <a:rPr lang="en-CA" sz="2000" dirty="0"/>
                  <a:t>, et </a:t>
                </a:r>
                <a:r>
                  <a:rPr lang="en-CA" sz="2000" dirty="0" err="1"/>
                  <a:t>l’unidimensionnalité</a:t>
                </a:r>
                <a:r>
                  <a:rPr lang="en-CA" sz="2000" dirty="0"/>
                  <a:t> du </a:t>
                </a:r>
                <a:r>
                  <a:rPr lang="en-CA" sz="2000" dirty="0" err="1"/>
                  <a:t>problème</a:t>
                </a:r>
                <a:r>
                  <a:rPr lang="en-CA" sz="2000" dirty="0"/>
                  <a:t>, le </a:t>
                </a:r>
                <a:r>
                  <a:rPr lang="en-CA" sz="2000" dirty="0" err="1"/>
                  <a:t>domaine</a:t>
                </a:r>
                <a:r>
                  <a:rPr lang="en-CA" sz="2000" dirty="0"/>
                  <a:t> </a:t>
                </a:r>
                <a:r>
                  <a:rPr lang="en-CA" sz="2000" dirty="0" err="1"/>
                  <a:t>est</a:t>
                </a:r>
                <a:r>
                  <a:rPr lang="en-CA" sz="2000" dirty="0"/>
                  <a:t> </a:t>
                </a:r>
                <a14:m>
                  <m:oMath xmlns:m="http://schemas.openxmlformats.org/officeDocument/2006/math">
                    <m:r>
                      <a:rPr lang="en-US" sz="2000" b="0" i="1" smtClean="0">
                        <a:latin typeface="Cambria Math" panose="02040503050406030204" pitchFamily="18" charset="0"/>
                      </a:rPr>
                      <m:t>𝑟</m:t>
                    </m:r>
                    <m:r>
                      <a:rPr lang="en-US" sz="2000" b="0" i="1" smtClean="0">
                        <a:latin typeface="Cambria Math" panose="02040503050406030204" pitchFamily="18" charset="0"/>
                      </a:rPr>
                      <m:t>∈[0,</m:t>
                    </m:r>
                    <m:r>
                      <a:rPr lang="en-US" sz="2000" b="0" i="1" smtClean="0">
                        <a:latin typeface="Cambria Math" panose="02040503050406030204" pitchFamily="18" charset="0"/>
                      </a:rPr>
                      <m:t>𝑅</m:t>
                    </m:r>
                    <m:r>
                      <a:rPr lang="en-US" sz="2000" b="0" i="1" smtClean="0">
                        <a:latin typeface="Cambria Math" panose="02040503050406030204" pitchFamily="18" charset="0"/>
                      </a:rPr>
                      <m:t>]</m:t>
                    </m:r>
                  </m:oMath>
                </a14:m>
                <a:r>
                  <a:rPr lang="en-CA" sz="2000" dirty="0"/>
                  <a:t> avec R=0.5m. </a:t>
                </a:r>
                <a:r>
                  <a:rPr lang="en-CA" sz="2000" dirty="0" err="1"/>
                  <a:t>D’où</a:t>
                </a:r>
                <a:r>
                  <a:rPr lang="en-CA" sz="2000" dirty="0"/>
                  <a:t> la </a:t>
                </a:r>
                <a:r>
                  <a:rPr lang="en-CA" sz="2000" dirty="0" err="1"/>
                  <a:t>discrétisation</a:t>
                </a:r>
                <a:r>
                  <a:rPr lang="en-CA" sz="2000" dirty="0"/>
                  <a:t>:</a:t>
                </a:r>
              </a:p>
            </p:txBody>
          </p:sp>
        </mc:Choice>
        <mc:Fallback xmlns="">
          <p:sp>
            <p:nvSpPr>
              <p:cNvPr id="3" name="Content Placeholder 2">
                <a:extLst>
                  <a:ext uri="{FF2B5EF4-FFF2-40B4-BE49-F238E27FC236}">
                    <a16:creationId xmlns:a16="http://schemas.microsoft.com/office/drawing/2014/main" id="{A288ADA9-69BB-35AD-3B5E-4F651B79D01C}"/>
                  </a:ext>
                </a:extLst>
              </p:cNvPr>
              <p:cNvSpPr>
                <a:spLocks noGrp="1" noRot="1" noChangeAspect="1" noMove="1" noResize="1" noEditPoints="1" noAdjustHandles="1" noChangeArrowheads="1" noChangeShapeType="1" noTextEdit="1"/>
              </p:cNvSpPr>
              <p:nvPr>
                <p:ph idx="1"/>
              </p:nvPr>
            </p:nvSpPr>
            <p:spPr>
              <a:xfrm>
                <a:off x="838200" y="1550322"/>
                <a:ext cx="10515600" cy="947072"/>
              </a:xfrm>
              <a:blipFill>
                <a:blip r:embed="rId2"/>
                <a:stretch>
                  <a:fillRect l="-638" t="-5769"/>
                </a:stretch>
              </a:blipFill>
            </p:spPr>
            <p:txBody>
              <a:bodyPr/>
              <a:lstStyle/>
              <a:p>
                <a:r>
                  <a:rPr lang="en-CA">
                    <a:noFill/>
                  </a:rPr>
                  <a:t> </a:t>
                </a:r>
              </a:p>
            </p:txBody>
          </p:sp>
        </mc:Fallback>
      </mc:AlternateContent>
      <p:sp>
        <p:nvSpPr>
          <p:cNvPr id="4" name="Oval 3">
            <a:extLst>
              <a:ext uri="{FF2B5EF4-FFF2-40B4-BE49-F238E27FC236}">
                <a16:creationId xmlns:a16="http://schemas.microsoft.com/office/drawing/2014/main" id="{216AF41A-CB93-8178-E01E-30B8BAA55803}"/>
              </a:ext>
            </a:extLst>
          </p:cNvPr>
          <p:cNvSpPr/>
          <p:nvPr/>
        </p:nvSpPr>
        <p:spPr>
          <a:xfrm>
            <a:off x="3637935" y="2497394"/>
            <a:ext cx="4041058" cy="404105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843B6F68-F014-E7C3-620C-F01934B5721F}"/>
              </a:ext>
            </a:extLst>
          </p:cNvPr>
          <p:cNvCxnSpPr/>
          <p:nvPr/>
        </p:nvCxnSpPr>
        <p:spPr>
          <a:xfrm>
            <a:off x="5658464" y="4517923"/>
            <a:ext cx="35052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243B0658-BF75-B86C-65F1-30C6DA48C0DA}"/>
              </a:ext>
            </a:extLst>
          </p:cNvPr>
          <p:cNvSpPr/>
          <p:nvPr/>
        </p:nvSpPr>
        <p:spPr>
          <a:xfrm>
            <a:off x="5599582"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C9D1F5B6-3219-5A1E-A7FB-31C696A28270}"/>
              </a:ext>
            </a:extLst>
          </p:cNvPr>
          <p:cNvSpPr/>
          <p:nvPr/>
        </p:nvSpPr>
        <p:spPr>
          <a:xfrm>
            <a:off x="7620111"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57B4549F-B091-6BFB-6F29-4471620DE77C}"/>
              </a:ext>
            </a:extLst>
          </p:cNvPr>
          <p:cNvSpPr/>
          <p:nvPr/>
        </p:nvSpPr>
        <p:spPr>
          <a:xfrm>
            <a:off x="6609846"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a:extLst>
              <a:ext uri="{FF2B5EF4-FFF2-40B4-BE49-F238E27FC236}">
                <a16:creationId xmlns:a16="http://schemas.microsoft.com/office/drawing/2014/main" id="{4B158A76-8642-2705-BFBC-3FA1A0EA7050}"/>
              </a:ext>
            </a:extLst>
          </p:cNvPr>
          <p:cNvSpPr/>
          <p:nvPr/>
        </p:nvSpPr>
        <p:spPr>
          <a:xfrm>
            <a:off x="6104714"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0A303E3F-711A-6C06-D255-88807746A908}"/>
              </a:ext>
            </a:extLst>
          </p:cNvPr>
          <p:cNvSpPr/>
          <p:nvPr/>
        </p:nvSpPr>
        <p:spPr>
          <a:xfrm>
            <a:off x="7114978" y="4459041"/>
            <a:ext cx="117764" cy="117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8784DC65-6C3E-61E9-0D0E-E165BF9E7734}"/>
              </a:ext>
            </a:extLst>
          </p:cNvPr>
          <p:cNvSpPr txBox="1"/>
          <p:nvPr/>
        </p:nvSpPr>
        <p:spPr>
          <a:xfrm>
            <a:off x="9146571" y="4333257"/>
            <a:ext cx="482562" cy="369332"/>
          </a:xfrm>
          <a:prstGeom prst="rect">
            <a:avLst/>
          </a:prstGeom>
          <a:noFill/>
        </p:spPr>
        <p:txBody>
          <a:bodyPr wrap="square" rtlCol="0">
            <a:spAutoFit/>
          </a:bodyPr>
          <a:lstStyle/>
          <a:p>
            <a:r>
              <a:rPr lang="en-US" dirty="0"/>
              <a:t>r</a:t>
            </a:r>
            <a:endParaRPr lang="en-CA" dirty="0"/>
          </a:p>
        </p:txBody>
      </p:sp>
      <p:sp>
        <p:nvSpPr>
          <p:cNvPr id="13" name="TextBox 12">
            <a:extLst>
              <a:ext uri="{FF2B5EF4-FFF2-40B4-BE49-F238E27FC236}">
                <a16:creationId xmlns:a16="http://schemas.microsoft.com/office/drawing/2014/main" id="{E09B3318-E873-2E6A-CEEC-CB7267227DD8}"/>
              </a:ext>
            </a:extLst>
          </p:cNvPr>
          <p:cNvSpPr txBox="1"/>
          <p:nvPr/>
        </p:nvSpPr>
        <p:spPr>
          <a:xfrm>
            <a:off x="5396461" y="4576805"/>
            <a:ext cx="482562" cy="261610"/>
          </a:xfrm>
          <a:prstGeom prst="rect">
            <a:avLst/>
          </a:prstGeom>
          <a:noFill/>
        </p:spPr>
        <p:txBody>
          <a:bodyPr wrap="square" rtlCol="0">
            <a:spAutoFit/>
          </a:bodyPr>
          <a:lstStyle/>
          <a:p>
            <a:pPr algn="ctr"/>
            <a:r>
              <a:rPr lang="en-US" sz="1100" dirty="0"/>
              <a:t>r1=0</a:t>
            </a:r>
            <a:endParaRPr lang="en-CA" sz="1100" dirty="0"/>
          </a:p>
        </p:txBody>
      </p:sp>
      <p:sp>
        <p:nvSpPr>
          <p:cNvPr id="15" name="TextBox 14">
            <a:extLst>
              <a:ext uri="{FF2B5EF4-FFF2-40B4-BE49-F238E27FC236}">
                <a16:creationId xmlns:a16="http://schemas.microsoft.com/office/drawing/2014/main" id="{6F204BA9-04B4-85AF-B83C-4A867E95F100}"/>
              </a:ext>
            </a:extLst>
          </p:cNvPr>
          <p:cNvSpPr txBox="1"/>
          <p:nvPr/>
        </p:nvSpPr>
        <p:spPr>
          <a:xfrm>
            <a:off x="5837463" y="4576805"/>
            <a:ext cx="650562" cy="430887"/>
          </a:xfrm>
          <a:prstGeom prst="rect">
            <a:avLst/>
          </a:prstGeom>
          <a:noFill/>
        </p:spPr>
        <p:txBody>
          <a:bodyPr wrap="square" rtlCol="0">
            <a:spAutoFit/>
          </a:bodyPr>
          <a:lstStyle/>
          <a:p>
            <a:pPr algn="ctr"/>
            <a:r>
              <a:rPr lang="en-US" sz="1100" dirty="0"/>
              <a:t>r2=</a:t>
            </a:r>
          </a:p>
          <a:p>
            <a:pPr algn="ctr"/>
            <a:r>
              <a:rPr lang="en-US" sz="1100" dirty="0"/>
              <a:t>0.125</a:t>
            </a:r>
            <a:endParaRPr lang="en-CA" sz="1100" dirty="0"/>
          </a:p>
        </p:txBody>
      </p:sp>
      <p:sp>
        <p:nvSpPr>
          <p:cNvPr id="16" name="TextBox 15">
            <a:extLst>
              <a:ext uri="{FF2B5EF4-FFF2-40B4-BE49-F238E27FC236}">
                <a16:creationId xmlns:a16="http://schemas.microsoft.com/office/drawing/2014/main" id="{184ED807-0A71-5AC3-7381-905C827CAFFC}"/>
              </a:ext>
            </a:extLst>
          </p:cNvPr>
          <p:cNvSpPr txBox="1"/>
          <p:nvPr/>
        </p:nvSpPr>
        <p:spPr>
          <a:xfrm>
            <a:off x="6425332" y="4586910"/>
            <a:ext cx="482562" cy="430887"/>
          </a:xfrm>
          <a:prstGeom prst="rect">
            <a:avLst/>
          </a:prstGeom>
          <a:noFill/>
        </p:spPr>
        <p:txBody>
          <a:bodyPr wrap="square" rtlCol="0">
            <a:spAutoFit/>
          </a:bodyPr>
          <a:lstStyle/>
          <a:p>
            <a:pPr algn="ctr"/>
            <a:r>
              <a:rPr lang="en-US" sz="1100" dirty="0"/>
              <a:t>r3=</a:t>
            </a:r>
          </a:p>
          <a:p>
            <a:pPr algn="ctr"/>
            <a:r>
              <a:rPr lang="en-US" sz="1100" dirty="0"/>
              <a:t>0.25</a:t>
            </a:r>
            <a:endParaRPr lang="en-CA" sz="1100" dirty="0"/>
          </a:p>
        </p:txBody>
      </p:sp>
      <p:sp>
        <p:nvSpPr>
          <p:cNvPr id="17" name="TextBox 16">
            <a:extLst>
              <a:ext uri="{FF2B5EF4-FFF2-40B4-BE49-F238E27FC236}">
                <a16:creationId xmlns:a16="http://schemas.microsoft.com/office/drawing/2014/main" id="{788E24B3-A210-F515-62DA-A74E4BE73812}"/>
              </a:ext>
            </a:extLst>
          </p:cNvPr>
          <p:cNvSpPr txBox="1"/>
          <p:nvPr/>
        </p:nvSpPr>
        <p:spPr>
          <a:xfrm>
            <a:off x="6882915" y="4571784"/>
            <a:ext cx="678313" cy="430887"/>
          </a:xfrm>
          <a:prstGeom prst="rect">
            <a:avLst/>
          </a:prstGeom>
          <a:noFill/>
        </p:spPr>
        <p:txBody>
          <a:bodyPr wrap="square" rtlCol="0">
            <a:spAutoFit/>
          </a:bodyPr>
          <a:lstStyle/>
          <a:p>
            <a:pPr algn="ctr"/>
            <a:r>
              <a:rPr lang="en-US" sz="1100" dirty="0"/>
              <a:t>r4=</a:t>
            </a:r>
          </a:p>
          <a:p>
            <a:pPr algn="ctr"/>
            <a:r>
              <a:rPr lang="en-US" sz="1100" dirty="0"/>
              <a:t>0.375</a:t>
            </a:r>
            <a:endParaRPr lang="en-CA" sz="1100" dirty="0"/>
          </a:p>
        </p:txBody>
      </p:sp>
      <p:sp>
        <p:nvSpPr>
          <p:cNvPr id="18" name="TextBox 17">
            <a:extLst>
              <a:ext uri="{FF2B5EF4-FFF2-40B4-BE49-F238E27FC236}">
                <a16:creationId xmlns:a16="http://schemas.microsoft.com/office/drawing/2014/main" id="{576F252F-775C-9036-C0CB-6CD620D03D97}"/>
              </a:ext>
            </a:extLst>
          </p:cNvPr>
          <p:cNvSpPr txBox="1"/>
          <p:nvPr/>
        </p:nvSpPr>
        <p:spPr>
          <a:xfrm>
            <a:off x="7529313" y="4571784"/>
            <a:ext cx="568034" cy="430887"/>
          </a:xfrm>
          <a:prstGeom prst="rect">
            <a:avLst/>
          </a:prstGeom>
          <a:noFill/>
        </p:spPr>
        <p:txBody>
          <a:bodyPr wrap="square" rtlCol="0">
            <a:spAutoFit/>
          </a:bodyPr>
          <a:lstStyle/>
          <a:p>
            <a:pPr algn="ctr"/>
            <a:r>
              <a:rPr lang="en-US" sz="1100" dirty="0"/>
              <a:t>r5=</a:t>
            </a:r>
          </a:p>
          <a:p>
            <a:pPr algn="ctr"/>
            <a:r>
              <a:rPr lang="en-US" sz="1100" dirty="0"/>
              <a:t>0.5</a:t>
            </a:r>
            <a:endParaRPr lang="en-CA" sz="1100" dirty="0"/>
          </a:p>
        </p:txBody>
      </p:sp>
      <p:sp>
        <p:nvSpPr>
          <p:cNvPr id="19" name="TextBox 18">
            <a:extLst>
              <a:ext uri="{FF2B5EF4-FFF2-40B4-BE49-F238E27FC236}">
                <a16:creationId xmlns:a16="http://schemas.microsoft.com/office/drawing/2014/main" id="{5E9BF3A9-E225-C6E6-0BC7-1C03568ABF3D}"/>
              </a:ext>
            </a:extLst>
          </p:cNvPr>
          <p:cNvSpPr txBox="1"/>
          <p:nvPr/>
        </p:nvSpPr>
        <p:spPr>
          <a:xfrm>
            <a:off x="5411769" y="4149261"/>
            <a:ext cx="482562" cy="261610"/>
          </a:xfrm>
          <a:prstGeom prst="rect">
            <a:avLst/>
          </a:prstGeom>
          <a:noFill/>
        </p:spPr>
        <p:txBody>
          <a:bodyPr wrap="square" rtlCol="0">
            <a:spAutoFit/>
          </a:bodyPr>
          <a:lstStyle/>
          <a:p>
            <a:pPr algn="ctr"/>
            <a:r>
              <a:rPr lang="en-US" sz="1100" dirty="0"/>
              <a:t>1</a:t>
            </a:r>
            <a:endParaRPr lang="en-CA" sz="1100" dirty="0"/>
          </a:p>
        </p:txBody>
      </p:sp>
      <p:sp>
        <p:nvSpPr>
          <p:cNvPr id="20" name="TextBox 19">
            <a:extLst>
              <a:ext uri="{FF2B5EF4-FFF2-40B4-BE49-F238E27FC236}">
                <a16:creationId xmlns:a16="http://schemas.microsoft.com/office/drawing/2014/main" id="{4C3C64CF-F327-601A-1F07-CE5C72D9CC7D}"/>
              </a:ext>
            </a:extLst>
          </p:cNvPr>
          <p:cNvSpPr txBox="1"/>
          <p:nvPr/>
        </p:nvSpPr>
        <p:spPr>
          <a:xfrm>
            <a:off x="5873556" y="4142334"/>
            <a:ext cx="568034" cy="261610"/>
          </a:xfrm>
          <a:prstGeom prst="rect">
            <a:avLst/>
          </a:prstGeom>
          <a:noFill/>
        </p:spPr>
        <p:txBody>
          <a:bodyPr wrap="square" rtlCol="0">
            <a:spAutoFit/>
          </a:bodyPr>
          <a:lstStyle/>
          <a:p>
            <a:pPr algn="ctr"/>
            <a:r>
              <a:rPr lang="en-US" sz="1100" dirty="0"/>
              <a:t>2</a:t>
            </a:r>
            <a:endParaRPr lang="en-CA" sz="1100" dirty="0"/>
          </a:p>
        </p:txBody>
      </p:sp>
      <p:sp>
        <p:nvSpPr>
          <p:cNvPr id="21" name="TextBox 20">
            <a:extLst>
              <a:ext uri="{FF2B5EF4-FFF2-40B4-BE49-F238E27FC236}">
                <a16:creationId xmlns:a16="http://schemas.microsoft.com/office/drawing/2014/main" id="{CF1B165E-0988-8C39-1B8E-B2AAF5C88114}"/>
              </a:ext>
            </a:extLst>
          </p:cNvPr>
          <p:cNvSpPr txBox="1"/>
          <p:nvPr/>
        </p:nvSpPr>
        <p:spPr>
          <a:xfrm>
            <a:off x="6376513" y="4152439"/>
            <a:ext cx="568034" cy="261610"/>
          </a:xfrm>
          <a:prstGeom prst="rect">
            <a:avLst/>
          </a:prstGeom>
          <a:noFill/>
        </p:spPr>
        <p:txBody>
          <a:bodyPr wrap="square" rtlCol="0">
            <a:spAutoFit/>
          </a:bodyPr>
          <a:lstStyle/>
          <a:p>
            <a:pPr algn="ctr"/>
            <a:r>
              <a:rPr lang="en-US" sz="1100" dirty="0"/>
              <a:t>3</a:t>
            </a:r>
            <a:endParaRPr lang="en-CA" sz="1100" dirty="0"/>
          </a:p>
        </p:txBody>
      </p:sp>
      <p:sp>
        <p:nvSpPr>
          <p:cNvPr id="22" name="TextBox 21">
            <a:extLst>
              <a:ext uri="{FF2B5EF4-FFF2-40B4-BE49-F238E27FC236}">
                <a16:creationId xmlns:a16="http://schemas.microsoft.com/office/drawing/2014/main" id="{F3B0DDF4-DDF6-FA9F-F814-752620D83C50}"/>
              </a:ext>
            </a:extLst>
          </p:cNvPr>
          <p:cNvSpPr txBox="1"/>
          <p:nvPr/>
        </p:nvSpPr>
        <p:spPr>
          <a:xfrm>
            <a:off x="6863593" y="4137313"/>
            <a:ext cx="568034" cy="261610"/>
          </a:xfrm>
          <a:prstGeom prst="rect">
            <a:avLst/>
          </a:prstGeom>
          <a:noFill/>
        </p:spPr>
        <p:txBody>
          <a:bodyPr wrap="square" rtlCol="0">
            <a:spAutoFit/>
          </a:bodyPr>
          <a:lstStyle/>
          <a:p>
            <a:pPr algn="ctr"/>
            <a:r>
              <a:rPr lang="en-US" sz="1100" dirty="0"/>
              <a:t>4</a:t>
            </a:r>
            <a:endParaRPr lang="en-CA" sz="1100" dirty="0"/>
          </a:p>
        </p:txBody>
      </p:sp>
      <p:sp>
        <p:nvSpPr>
          <p:cNvPr id="23" name="TextBox 22">
            <a:extLst>
              <a:ext uri="{FF2B5EF4-FFF2-40B4-BE49-F238E27FC236}">
                <a16:creationId xmlns:a16="http://schemas.microsoft.com/office/drawing/2014/main" id="{C643983C-B988-03EA-FE29-2A044F249A2F}"/>
              </a:ext>
            </a:extLst>
          </p:cNvPr>
          <p:cNvSpPr txBox="1"/>
          <p:nvPr/>
        </p:nvSpPr>
        <p:spPr>
          <a:xfrm>
            <a:off x="7303027" y="4142793"/>
            <a:ext cx="568034" cy="261610"/>
          </a:xfrm>
          <a:prstGeom prst="rect">
            <a:avLst/>
          </a:prstGeom>
          <a:noFill/>
        </p:spPr>
        <p:txBody>
          <a:bodyPr wrap="square" rtlCol="0">
            <a:spAutoFit/>
          </a:bodyPr>
          <a:lstStyle/>
          <a:p>
            <a:pPr algn="ctr"/>
            <a:r>
              <a:rPr lang="en-US" sz="1100" dirty="0"/>
              <a:t>5</a:t>
            </a:r>
            <a:endParaRPr lang="en-CA" sz="1100" dirty="0"/>
          </a:p>
        </p:txBody>
      </p:sp>
      <p:cxnSp>
        <p:nvCxnSpPr>
          <p:cNvPr id="25" name="Straight Arrow Connector 24">
            <a:extLst>
              <a:ext uri="{FF2B5EF4-FFF2-40B4-BE49-F238E27FC236}">
                <a16:creationId xmlns:a16="http://schemas.microsoft.com/office/drawing/2014/main" id="{E83DD17F-81B4-6D18-62E5-F2DC1331DF27}"/>
              </a:ext>
            </a:extLst>
          </p:cNvPr>
          <p:cNvCxnSpPr>
            <a:stCxn id="7" idx="0"/>
            <a:endCxn id="4" idx="1"/>
          </p:cNvCxnSpPr>
          <p:nvPr/>
        </p:nvCxnSpPr>
        <p:spPr>
          <a:xfrm flipH="1" flipV="1">
            <a:off x="4229734" y="3089193"/>
            <a:ext cx="1428730" cy="136984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FB093B9A-D8D5-C836-5F9D-94729728C433}"/>
              </a:ext>
            </a:extLst>
          </p:cNvPr>
          <p:cNvSpPr txBox="1"/>
          <p:nvPr/>
        </p:nvSpPr>
        <p:spPr>
          <a:xfrm rot="2662248">
            <a:off x="4635189" y="3536707"/>
            <a:ext cx="974771" cy="338554"/>
          </a:xfrm>
          <a:prstGeom prst="rect">
            <a:avLst/>
          </a:prstGeom>
          <a:noFill/>
        </p:spPr>
        <p:txBody>
          <a:bodyPr wrap="square" rtlCol="0">
            <a:spAutoFit/>
          </a:bodyPr>
          <a:lstStyle/>
          <a:p>
            <a:r>
              <a:rPr lang="en-US" sz="1600" dirty="0"/>
              <a:t>R=0.5m</a:t>
            </a:r>
            <a:endParaRPr lang="en-CA" sz="1600" dirty="0"/>
          </a:p>
        </p:txBody>
      </p:sp>
    </p:spTree>
    <p:extLst>
      <p:ext uri="{BB962C8B-B14F-4D97-AF65-F5344CB8AC3E}">
        <p14:creationId xmlns:p14="http://schemas.microsoft.com/office/powerpoint/2010/main" val="204893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42B-D704-5E18-210F-359C5D37DF5E}"/>
              </a:ext>
            </a:extLst>
          </p:cNvPr>
          <p:cNvSpPr>
            <a:spLocks noGrp="1"/>
          </p:cNvSpPr>
          <p:nvPr>
            <p:ph type="title"/>
          </p:nvPr>
        </p:nvSpPr>
        <p:spPr/>
        <p:txBody>
          <a:bodyPr>
            <a:normAutofit/>
          </a:bodyPr>
          <a:lstStyle/>
          <a:p>
            <a:r>
              <a:rPr lang="en-CA" sz="3600" dirty="0"/>
              <a:t>A-d) Conditions </a:t>
            </a:r>
            <a:r>
              <a:rPr lang="en-CA" sz="3600" dirty="0" err="1"/>
              <a:t>frontières</a:t>
            </a:r>
            <a:r>
              <a:rPr lang="en-CA" sz="3600" dirty="0"/>
              <a:t> et </a:t>
            </a:r>
            <a:r>
              <a:rPr lang="en-CA" sz="3600" dirty="0" err="1"/>
              <a:t>initiales</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9EC9AA-4F08-C8EC-2036-B120EBB011D8}"/>
                  </a:ext>
                </a:extLst>
              </p:cNvPr>
              <p:cNvSpPr>
                <a:spLocks noGrp="1"/>
              </p:cNvSpPr>
              <p:nvPr>
                <p:ph idx="1"/>
              </p:nvPr>
            </p:nvSpPr>
            <p:spPr/>
            <p:txBody>
              <a:bodyPr>
                <a:normAutofit fontScale="92500" lnSpcReduction="20000"/>
              </a:bodyPr>
              <a:lstStyle/>
              <a:p>
                <a:pPr marL="571500" indent="-571500">
                  <a:buAutoNum type="romanLcPeriod"/>
                </a:pPr>
                <a:r>
                  <a:rPr lang="fr-FR" dirty="0"/>
                  <a:t>Conditions frontières et leurs types:</a:t>
                </a:r>
                <a:br>
                  <a:rPr lang="fr-FR" dirty="0"/>
                </a:br>
                <a:r>
                  <a:rPr lang="fr-FR" dirty="0"/>
                  <a:t>On a une dérivée d’ordre 2 en </a:t>
                </a:r>
                <a14:m>
                  <m:oMath xmlns:m="http://schemas.openxmlformats.org/officeDocument/2006/math">
                    <m:r>
                      <a:rPr lang="en-CA" b="0" i="1" smtClean="0">
                        <a:latin typeface="Cambria Math" panose="02040503050406030204" pitchFamily="18" charset="0"/>
                      </a:rPr>
                      <m:t>𝑟</m:t>
                    </m:r>
                  </m:oMath>
                </a14:m>
                <a:r>
                  <a:rPr lang="fr-FR" dirty="0"/>
                  <a:t> donc besoin de 2 conditions frontières:</a:t>
                </a:r>
              </a:p>
              <a:p>
                <a:pPr lvl="1"/>
                <a:r>
                  <a:rPr lang="fr-FR" dirty="0"/>
                  <a:t>En r=0 : condition de Neumann (car centre de symétrie) donc: </a:t>
                </a:r>
                <a14:m>
                  <m:oMath xmlns:m="http://schemas.openxmlformats.org/officeDocument/2006/math">
                    <m:sSub>
                      <m:sSubPr>
                        <m:ctrlPr>
                          <a:rPr lang="en-CA" b="0" i="1" smtClean="0">
                            <a:latin typeface="Cambria Math" panose="02040503050406030204" pitchFamily="18" charset="0"/>
                          </a:rPr>
                        </m:ctrlPr>
                      </m:sSubPr>
                      <m:e>
                        <m:d>
                          <m:dPr>
                            <m:begChr m:val=""/>
                            <m:endChr m:val="|"/>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e>
                        </m:d>
                      </m:e>
                      <m:sub>
                        <m:r>
                          <a:rPr lang="en-CA" b="0" i="1" smtClean="0">
                            <a:latin typeface="Cambria Math" panose="02040503050406030204" pitchFamily="18" charset="0"/>
                          </a:rPr>
                          <m:t>𝑟</m:t>
                        </m:r>
                        <m:r>
                          <a:rPr lang="en-CA" b="0" i="1" smtClean="0">
                            <a:latin typeface="Cambria Math" panose="02040503050406030204" pitchFamily="18" charset="0"/>
                          </a:rPr>
                          <m:t>=0</m:t>
                        </m:r>
                      </m:sub>
                    </m:sSub>
                    <m:r>
                      <a:rPr lang="en-CA" b="0" i="1" smtClean="0">
                        <a:latin typeface="Cambria Math" panose="02040503050406030204" pitchFamily="18" charset="0"/>
                      </a:rPr>
                      <m:t>=0 ∀ </m:t>
                    </m:r>
                    <m:r>
                      <a:rPr lang="en-CA" b="0" i="1" smtClean="0">
                        <a:latin typeface="Cambria Math" panose="02040503050406030204" pitchFamily="18" charset="0"/>
                      </a:rPr>
                      <m:t>𝑡</m:t>
                    </m:r>
                  </m:oMath>
                </a14:m>
                <a:endParaRPr lang="fr-FR" dirty="0"/>
              </a:p>
              <a:p>
                <a:pPr lvl="1"/>
                <a:r>
                  <a:rPr lang="fr-FR" dirty="0"/>
                  <a:t>En r=R : condition de Dirichlet (car concentration connue/imposée et invariable dans le temps):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m:t>
                        </m:r>
                        <m:r>
                          <a:rPr lang="en-CA" b="0" i="1" smtClean="0">
                            <a:latin typeface="Cambria Math" panose="02040503050406030204" pitchFamily="18" charset="0"/>
                          </a:rPr>
                          <m:t>𝑅</m:t>
                        </m:r>
                        <m:r>
                          <a:rPr lang="en-CA" b="0" i="1" smtClean="0">
                            <a:latin typeface="Cambria Math" panose="02040503050406030204" pitchFamily="18" charset="0"/>
                          </a:rPr>
                          <m:t>)</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𝑒</m:t>
                        </m:r>
                      </m:sub>
                    </m:sSub>
                    <m:r>
                      <a:rPr lang="en-CA" b="0" i="1" smtClean="0">
                        <a:latin typeface="Cambria Math" panose="02040503050406030204" pitchFamily="18" charset="0"/>
                      </a:rPr>
                      <m:t> ∀ </m:t>
                    </m:r>
                    <m:r>
                      <a:rPr lang="en-CA" b="0" i="1" smtClean="0">
                        <a:latin typeface="Cambria Math" panose="02040503050406030204" pitchFamily="18" charset="0"/>
                      </a:rPr>
                      <m:t>𝑡</m:t>
                    </m:r>
                  </m:oMath>
                </a14:m>
                <a:endParaRPr lang="fr-FR" dirty="0"/>
              </a:p>
              <a:p>
                <a:pPr marL="571500" indent="-571500">
                  <a:buAutoNum type="romanLcPeriod"/>
                </a:pPr>
                <a:endParaRPr lang="fr-FR" dirty="0"/>
              </a:p>
              <a:p>
                <a:pPr marL="571500" indent="-571500">
                  <a:buAutoNum type="romanLcPeriod"/>
                </a:pPr>
                <a:r>
                  <a:rPr lang="fr-FR" dirty="0"/>
                  <a:t>Conditions initiales requises:</a:t>
                </a:r>
                <a:br>
                  <a:rPr lang="fr-FR" dirty="0"/>
                </a:br>
                <a:r>
                  <a:rPr lang="fr-FR" dirty="0"/>
                  <a:t>La condition initiale est nécessaire pour la résolution du problème transitoire à cause de la dérivée temporelle:</a:t>
                </a:r>
              </a:p>
              <a:p>
                <a:pPr lvl="1"/>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m:t>
                        </m:r>
                        <m:r>
                          <a:rPr lang="en-CA" b="0" i="1" smtClean="0">
                            <a:latin typeface="Cambria Math" panose="02040503050406030204" pitchFamily="18" charset="0"/>
                          </a:rPr>
                          <m:t>𝑟</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=0)</m:t>
                        </m:r>
                      </m:sub>
                    </m:sSub>
                    <m:r>
                      <a:rPr lang="en-CA" b="0" i="1" smtClean="0">
                        <a:latin typeface="Cambria Math" panose="02040503050406030204" pitchFamily="18" charset="0"/>
                      </a:rPr>
                      <m:t>=0 </m:t>
                    </m:r>
                    <m:r>
                      <a:rPr lang="en-CA" b="0" i="1" smtClean="0">
                        <a:latin typeface="Cambria Math" panose="02040503050406030204" pitchFamily="18" charset="0"/>
                      </a:rPr>
                      <m:t>𝑚𝑜𝑙</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𝑚</m:t>
                        </m:r>
                      </m:e>
                      <m:sup>
                        <m:r>
                          <a:rPr lang="en-CA" b="0" i="1" smtClean="0">
                            <a:latin typeface="Cambria Math" panose="02040503050406030204" pitchFamily="18" charset="0"/>
                          </a:rPr>
                          <m:t>3</m:t>
                        </m:r>
                      </m:sup>
                    </m:sSup>
                    <m:r>
                      <a:rPr lang="en-CA" b="0" i="1" smtClean="0">
                        <a:latin typeface="Cambria Math" panose="02040503050406030204" pitchFamily="18" charset="0"/>
                      </a:rPr>
                      <m:t> ∀ </m:t>
                    </m:r>
                    <m:r>
                      <a:rPr lang="en-CA" b="0" i="1" smtClean="0">
                        <a:latin typeface="Cambria Math" panose="02040503050406030204" pitchFamily="18" charset="0"/>
                      </a:rPr>
                      <m:t>𝑟</m:t>
                    </m:r>
                    <m:r>
                      <a:rPr lang="en-CA" b="0" i="1" smtClean="0">
                        <a:latin typeface="Cambria Math" panose="02040503050406030204" pitchFamily="18" charset="0"/>
                      </a:rPr>
                      <m:t>≠</m:t>
                    </m:r>
                    <m:r>
                      <a:rPr lang="en-CA" b="0" i="1" smtClean="0">
                        <a:latin typeface="Cambria Math" panose="02040503050406030204" pitchFamily="18" charset="0"/>
                      </a:rPr>
                      <m:t>𝑅</m:t>
                    </m:r>
                  </m:oMath>
                </a14:m>
                <a:endParaRPr lang="en-CA" dirty="0"/>
              </a:p>
              <a:p>
                <a:pPr lvl="1"/>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m:t>
                        </m:r>
                        <m:r>
                          <a:rPr lang="en-CA" b="0" i="1" smtClean="0">
                            <a:latin typeface="Cambria Math" panose="02040503050406030204" pitchFamily="18" charset="0"/>
                          </a:rPr>
                          <m:t>𝑅</m:t>
                        </m:r>
                        <m:r>
                          <a:rPr lang="en-CA" b="0" i="1" smtClean="0">
                            <a:latin typeface="Cambria Math" panose="02040503050406030204" pitchFamily="18" charset="0"/>
                          </a:rPr>
                          <m:t>,</m:t>
                        </m:r>
                        <m:r>
                          <a:rPr lang="en-CA" b="0" i="1" smtClean="0">
                            <a:latin typeface="Cambria Math" panose="02040503050406030204" pitchFamily="18" charset="0"/>
                          </a:rPr>
                          <m:t>𝑡</m:t>
                        </m:r>
                        <m:r>
                          <a:rPr lang="en-CA" b="0" i="1" smtClean="0">
                            <a:latin typeface="Cambria Math" panose="02040503050406030204" pitchFamily="18" charset="0"/>
                          </a:rPr>
                          <m:t>=0)</m:t>
                        </m:r>
                      </m:sub>
                    </m:sSub>
                    <m:r>
                      <a:rPr lang="en-CA" b="0" i="1" smtClean="0">
                        <a:latin typeface="Cambria Math" panose="02040503050406030204" pitchFamily="18" charset="0"/>
                      </a:rPr>
                      <m:t>=12 </m:t>
                    </m:r>
                    <m:r>
                      <a:rPr lang="en-CA" b="0" i="1" smtClean="0">
                        <a:latin typeface="Cambria Math" panose="02040503050406030204" pitchFamily="18" charset="0"/>
                      </a:rPr>
                      <m:t>𝑚𝑜𝑙</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𝑚</m:t>
                        </m:r>
                      </m:e>
                      <m:sup>
                        <m:r>
                          <a:rPr lang="en-CA" b="0" i="1" smtClean="0">
                            <a:latin typeface="Cambria Math" panose="02040503050406030204" pitchFamily="18" charset="0"/>
                          </a:rPr>
                          <m:t>3</m:t>
                        </m:r>
                      </m:sup>
                    </m:sSup>
                  </m:oMath>
                </a14:m>
                <a:endParaRPr lang="en-CA" dirty="0"/>
              </a:p>
            </p:txBody>
          </p:sp>
        </mc:Choice>
        <mc:Fallback xmlns="">
          <p:sp>
            <p:nvSpPr>
              <p:cNvPr id="3" name="Content Placeholder 2">
                <a:extLst>
                  <a:ext uri="{FF2B5EF4-FFF2-40B4-BE49-F238E27FC236}">
                    <a16:creationId xmlns:a16="http://schemas.microsoft.com/office/drawing/2014/main" id="{E29EC9AA-4F08-C8EC-2036-B120EBB011D8}"/>
                  </a:ext>
                </a:extLst>
              </p:cNvPr>
              <p:cNvSpPr>
                <a:spLocks noGrp="1" noRot="1" noChangeAspect="1" noMove="1" noResize="1" noEditPoints="1" noAdjustHandles="1" noChangeArrowheads="1" noChangeShapeType="1" noTextEdit="1"/>
              </p:cNvSpPr>
              <p:nvPr>
                <p:ph idx="1"/>
              </p:nvPr>
            </p:nvSpPr>
            <p:spPr>
              <a:blipFill>
                <a:blip r:embed="rId2"/>
                <a:stretch>
                  <a:fillRect l="-1101" t="-3641"/>
                </a:stretch>
              </a:blipFill>
            </p:spPr>
            <p:txBody>
              <a:bodyPr/>
              <a:lstStyle/>
              <a:p>
                <a:r>
                  <a:rPr lang="en-CA">
                    <a:noFill/>
                  </a:rPr>
                  <a:t> </a:t>
                </a:r>
              </a:p>
            </p:txBody>
          </p:sp>
        </mc:Fallback>
      </mc:AlternateContent>
    </p:spTree>
    <p:extLst>
      <p:ext uri="{BB962C8B-B14F-4D97-AF65-F5344CB8AC3E}">
        <p14:creationId xmlns:p14="http://schemas.microsoft.com/office/powerpoint/2010/main" val="99122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6759-D1C1-2735-483C-A88123FB68C6}"/>
              </a:ext>
            </a:extLst>
          </p:cNvPr>
          <p:cNvSpPr>
            <a:spLocks noGrp="1"/>
          </p:cNvSpPr>
          <p:nvPr>
            <p:ph type="title"/>
          </p:nvPr>
        </p:nvSpPr>
        <p:spPr/>
        <p:txBody>
          <a:bodyPr>
            <a:normAutofit/>
          </a:bodyPr>
          <a:lstStyle/>
          <a:p>
            <a:r>
              <a:rPr lang="en-CA" sz="3600" dirty="0"/>
              <a:t>B-a) Equation aux </a:t>
            </a:r>
            <a:r>
              <a:rPr lang="en-CA" sz="3600" dirty="0" err="1"/>
              <a:t>différences</a:t>
            </a:r>
            <a:r>
              <a:rPr lang="en-CA" sz="3600" dirty="0"/>
              <a:t> </a:t>
            </a:r>
            <a:r>
              <a:rPr lang="en-CA" sz="3600" dirty="0" err="1"/>
              <a:t>finies</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777374-03DB-98EE-B862-DBAC994A6EB9}"/>
                  </a:ext>
                </a:extLst>
              </p:cNvPr>
              <p:cNvSpPr>
                <a:spLocks noGrp="1"/>
              </p:cNvSpPr>
              <p:nvPr>
                <p:ph idx="1"/>
              </p:nvPr>
            </p:nvSpPr>
            <p:spPr>
              <a:xfrm>
                <a:off x="838200" y="1364713"/>
                <a:ext cx="10515600" cy="5289755"/>
              </a:xfrm>
            </p:spPr>
            <p:txBody>
              <a:bodyPr>
                <a:normAutofit fontScale="62500" lnSpcReduction="20000"/>
              </a:bodyPr>
              <a:lstStyle/>
              <a:p>
                <a:pPr marL="0" indent="0">
                  <a:buNone/>
                </a:pPr>
                <a:r>
                  <a:rPr lang="en-CA" b="0" dirty="0"/>
                  <a:t>En </a:t>
                </a:r>
                <a:r>
                  <a:rPr lang="en-CA" b="0" dirty="0" err="1"/>
                  <a:t>utilisant</a:t>
                </a:r>
                <a:r>
                  <a:rPr lang="en-CA" b="0" dirty="0"/>
                  <a:t> les </a:t>
                </a:r>
                <a:r>
                  <a:rPr lang="en-CA" b="0" dirty="0" err="1"/>
                  <a:t>schémas</a:t>
                </a:r>
                <a:r>
                  <a:rPr lang="en-CA" b="0" dirty="0"/>
                  <a:t> </a:t>
                </a:r>
                <a:r>
                  <a:rPr lang="en-CA" b="0" dirty="0" err="1"/>
                  <a:t>demandés</a:t>
                </a:r>
                <a:r>
                  <a:rPr lang="en-CA" b="0" dirty="0"/>
                  <a:t> pour la </a:t>
                </a:r>
                <a:r>
                  <a:rPr lang="en-CA" b="0" dirty="0" err="1"/>
                  <a:t>dérivation</a:t>
                </a:r>
                <a:r>
                  <a:rPr lang="en-CA" b="0" dirty="0"/>
                  <a:t> </a:t>
                </a:r>
                <a:r>
                  <a:rPr lang="en-CA" b="0" dirty="0" err="1"/>
                  <a:t>en</a:t>
                </a:r>
                <a:r>
                  <a:rPr lang="en-CA" b="0" dirty="0"/>
                  <a:t> </a:t>
                </a:r>
                <a:r>
                  <a:rPr lang="en-CA" b="0" dirty="0" err="1"/>
                  <a:t>espace</a:t>
                </a:r>
                <a:r>
                  <a:rPr lang="en-CA" b="0" dirty="0"/>
                  <a:t>, il faut </a:t>
                </a:r>
                <a:r>
                  <a:rPr lang="en-CA" b="0" dirty="0" err="1"/>
                  <a:t>aussi</a:t>
                </a:r>
                <a:r>
                  <a:rPr lang="en-CA" b="0" dirty="0"/>
                  <a:t> </a:t>
                </a:r>
                <a:r>
                  <a:rPr lang="en-CA" b="0" dirty="0" err="1"/>
                  <a:t>discrétiser</a:t>
                </a:r>
                <a:r>
                  <a:rPr lang="en-CA" b="0" dirty="0"/>
                  <a:t> </a:t>
                </a:r>
                <a:r>
                  <a:rPr lang="en-CA" b="0" dirty="0" err="1"/>
                  <a:t>en</a:t>
                </a:r>
                <a:r>
                  <a:rPr lang="en-CA" b="0" dirty="0"/>
                  <a:t> temps avec un </a:t>
                </a:r>
                <a:r>
                  <a:rPr lang="en-CA" b="0" dirty="0" err="1"/>
                  <a:t>schéma</a:t>
                </a:r>
                <a:r>
                  <a:rPr lang="en-CA" b="0" dirty="0"/>
                  <a:t> </a:t>
                </a:r>
                <a:r>
                  <a:rPr lang="en-CA" b="0" dirty="0" err="1"/>
                  <a:t>d’Euler</a:t>
                </a:r>
                <a:r>
                  <a:rPr lang="en-CA" b="0" dirty="0"/>
                  <a:t> </a:t>
                </a:r>
                <a:r>
                  <a:rPr lang="en-CA" b="0" dirty="0" err="1"/>
                  <a:t>implicite</a:t>
                </a:r>
                <a:r>
                  <a:rPr lang="en-CA" b="0" dirty="0"/>
                  <a:t>. On </a:t>
                </a:r>
                <a:r>
                  <a:rPr lang="en-CA" b="0" dirty="0" err="1"/>
                  <a:t>choisit</a:t>
                </a:r>
                <a:r>
                  <a:rPr lang="en-CA" b="0" dirty="0"/>
                  <a:t> </a:t>
                </a:r>
                <a:r>
                  <a:rPr lang="en-CA" b="0" dirty="0" err="1"/>
                  <a:t>une</a:t>
                </a:r>
                <a:r>
                  <a:rPr lang="en-CA" b="0" dirty="0"/>
                  <a:t> </a:t>
                </a:r>
                <a:r>
                  <a:rPr lang="en-CA" b="0" dirty="0" err="1"/>
                  <a:t>dérivée</a:t>
                </a:r>
                <a:r>
                  <a:rPr lang="en-CA" b="0" dirty="0"/>
                  <a:t> </a:t>
                </a:r>
                <a:r>
                  <a:rPr lang="en-CA" b="0" dirty="0" err="1"/>
                  <a:t>avant</a:t>
                </a:r>
                <a:r>
                  <a:rPr lang="en-CA" b="0" dirty="0"/>
                  <a:t>, </a:t>
                </a:r>
                <a:r>
                  <a:rPr lang="en-CA" b="0" dirty="0" err="1"/>
                  <a:t>donc</a:t>
                </a:r>
                <a:r>
                  <a:rPr lang="en-CA" b="0" dirty="0"/>
                  <a:t> </a:t>
                </a:r>
                <a:r>
                  <a:rPr lang="en-CA" b="0" dirty="0" err="1"/>
                  <a:t>l’EDP</a:t>
                </a:r>
                <a:r>
                  <a:rPr lang="en-CA" b="0" dirty="0"/>
                  <a:t> </a:t>
                </a:r>
                <a:r>
                  <a:rPr lang="en-CA" b="0" dirty="0" err="1"/>
                  <a:t>devient</a:t>
                </a:r>
                <a:r>
                  <a:rPr lang="en-CA" b="0" dirty="0"/>
                  <a:t>:</a:t>
                </a:r>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𝑟</m:t>
                              </m:r>
                            </m:den>
                          </m:f>
                          <m:f>
                            <m:fPr>
                              <m:ctrlPr>
                                <a:rPr lang="en-CA" b="0" i="1" smtClean="0">
                                  <a:latin typeface="Cambria Math" panose="02040503050406030204" pitchFamily="18" charset="0"/>
                                </a:rPr>
                              </m:ctrlPr>
                            </m:fPr>
                            <m:num>
                              <m:r>
                                <a:rPr lang="en-CA" b="0" i="1" smtClean="0">
                                  <a:latin typeface="Cambria Math" panose="02040503050406030204" pitchFamily="18" charset="0"/>
                                </a:rPr>
                                <m:t>𝜕</m:t>
                              </m:r>
                              <m:r>
                                <a:rPr lang="en-CA" b="0" i="1" smtClean="0">
                                  <a:latin typeface="Cambria Math" panose="02040503050406030204" pitchFamily="18" charset="0"/>
                                </a:rPr>
                                <m:t>𝐶</m:t>
                              </m:r>
                            </m:num>
                            <m:den>
                              <m:r>
                                <a:rPr lang="en-CA" b="0" i="1" smtClean="0">
                                  <a:latin typeface="Cambria Math" panose="02040503050406030204" pitchFamily="18" charset="0"/>
                                </a:rPr>
                                <m:t>𝜕</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e>
                                <m:sup>
                                  <m:r>
                                    <a:rPr lang="en-CA" b="0" i="1" smtClean="0">
                                      <a:latin typeface="Cambria Math" panose="02040503050406030204" pitchFamily="18" charset="0"/>
                                    </a:rPr>
                                    <m:t>2</m:t>
                                  </m:r>
                                </m:sup>
                              </m:sSup>
                              <m:r>
                                <a:rPr lang="en-CA" b="0" i="1" smtClean="0">
                                  <a:latin typeface="Cambria Math" panose="02040503050406030204" pitchFamily="18" charset="0"/>
                                </a:rPr>
                                <m:t>𝐶</m:t>
                              </m:r>
                            </m:num>
                            <m:den>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𝐶</m:t>
                              </m:r>
                            </m:e>
                            <m:sub>
                              <m:r>
                                <a:rPr lang="en-CA" b="0" i="1" smtClean="0">
                                  <a:latin typeface="Cambria Math" panose="02040503050406030204" pitchFamily="18" charset="0"/>
                                </a:rPr>
                                <m:t>𝑖</m:t>
                              </m:r>
                            </m:sub>
                            <m:sup>
                              <m:r>
                                <a:rPr lang="en-CA" b="0" i="1" smtClean="0">
                                  <a:latin typeface="Cambria Math" panose="02040503050406030204" pitchFamily="18" charset="0"/>
                                </a:rPr>
                                <m:t>𝑡</m:t>
                              </m:r>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𝐶</m:t>
                              </m:r>
                            </m:e>
                            <m:sub>
                              <m:r>
                                <a:rPr lang="en-CA" b="0" i="1" smtClean="0">
                                  <a:latin typeface="Cambria Math" panose="02040503050406030204" pitchFamily="18" charset="0"/>
                                </a:rPr>
                                <m:t>𝑖</m:t>
                              </m:r>
                            </m:sub>
                            <m:sup>
                              <m:r>
                                <a:rPr lang="en-CA" b="0" i="1" smtClean="0">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b="0"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rPr>
                          </m:ctrlPr>
                        </m:fPr>
                        <m:num>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𝐶</m:t>
                              </m:r>
                            </m:e>
                            <m:sub>
                              <m:r>
                                <a:rPr lang="en-CA" b="0" i="1" smtClean="0">
                                  <a:latin typeface="Cambria Math" panose="02040503050406030204" pitchFamily="18" charset="0"/>
                                </a:rPr>
                                <m:t>𝑖</m:t>
                              </m:r>
                            </m:sub>
                            <m:sup>
                              <m:r>
                                <a:rPr lang="en-CA" b="0" i="1" smtClean="0">
                                  <a:latin typeface="Cambria Math" panose="02040503050406030204" pitchFamily="18" charset="0"/>
                                </a:rPr>
                                <m:t>𝑡</m:t>
                              </m:r>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𝑡</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r>
                                <a:rPr lang="en-CA" b="0" i="1" smtClean="0">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r>
                                    <a:rPr lang="en-CA" b="0" i="1" smtClean="0">
                                      <a:latin typeface="Cambria Math" panose="02040503050406030204" pitchFamily="18" charset="0"/>
                                    </a:rPr>
                                    <m:t>−1</m:t>
                                  </m:r>
                                </m:sub>
                                <m:sup>
                                  <m:r>
                                    <a:rPr lang="en-CA" i="1">
                                      <a:latin typeface="Cambria Math" panose="02040503050406030204" pitchFamily="18" charset="0"/>
                                    </a:rPr>
                                    <m:t>𝑡</m:t>
                                  </m:r>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f>
                        <m:fPr>
                          <m:ctrlPr>
                            <a:rPr lang="en-CA" i="1" smtClean="0">
                              <a:latin typeface="Cambria Math" panose="02040503050406030204" pitchFamily="18" charset="0"/>
                            </a:rPr>
                          </m:ctrlPr>
                        </m:fPr>
                        <m:num>
                          <m:sSubSup>
                            <m:sSubSupPr>
                              <m:ctrlPr>
                                <a:rPr lang="en-CA" i="1">
                                  <a:latin typeface="Cambria Math" panose="02040503050406030204" pitchFamily="18" charset="0"/>
                                </a:rPr>
                              </m:ctrlPr>
                            </m:sSubSupPr>
                            <m:e>
                              <m:r>
                                <a:rPr lang="en-CA" i="1">
                                  <a:latin typeface="Cambria Math" panose="02040503050406030204" pitchFamily="18" charset="0"/>
                                </a:rPr>
                                <m:t>𝐶</m:t>
                              </m:r>
                            </m:e>
                            <m:sub>
                              <m:r>
                                <a:rPr lang="en-CA" i="1">
                                  <a:latin typeface="Cambria Math" panose="02040503050406030204" pitchFamily="18" charset="0"/>
                                </a:rPr>
                                <m:t>𝑖</m:t>
                              </m:r>
                            </m:sub>
                            <m:sup>
                              <m:r>
                                <a:rPr lang="en-CA" i="1">
                                  <a:latin typeface="Cambria Math" panose="02040503050406030204" pitchFamily="18" charset="0"/>
                                </a:rPr>
                                <m:t>𝑡</m:t>
                              </m:r>
                            </m:sup>
                          </m:sSubSup>
                        </m:num>
                        <m:den>
                          <m:r>
                            <m:rPr>
                              <m:sty m:val="p"/>
                            </m:rPr>
                            <a:rPr lang="en-CA">
                              <a:latin typeface="Cambria Math" panose="02040503050406030204" pitchFamily="18" charset="0"/>
                            </a:rPr>
                            <m:t>Δ</m:t>
                          </m:r>
                          <m:r>
                            <a:rPr lang="en-CA" i="1">
                              <a:latin typeface="Cambria Math" panose="02040503050406030204" pitchFamily="18" charset="0"/>
                            </a:rPr>
                            <m:t>𝑡</m:t>
                          </m:r>
                        </m:den>
                      </m:f>
                      <m:r>
                        <a:rPr lang="en-CA" b="0" i="1" smtClean="0">
                          <a:latin typeface="Cambria Math" panose="02040503050406030204" pitchFamily="18" charset="0"/>
                        </a:rPr>
                        <m:t>−</m:t>
                      </m:r>
                      <m:r>
                        <a:rPr lang="en-CA" b="0" i="1" smtClean="0">
                          <a:latin typeface="Cambria Math" panose="02040503050406030204" pitchFamily="18" charset="0"/>
                        </a:rPr>
                        <m:t>𝑆</m:t>
                      </m:r>
                    </m:oMath>
                  </m:oMathPara>
                </a14:m>
                <a:endParaRPr lang="en-CA" b="0" dirty="0"/>
              </a:p>
              <a:p>
                <a:pPr marL="0" indent="0">
                  <a:buNone/>
                </a:pPr>
                <a:endParaRPr lang="en-CA"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𝑒𝑓𝑓</m:t>
                          </m:r>
                        </m:sub>
                      </m:sSub>
                      <m:r>
                        <a:rPr lang="en-CA" b="0" i="1"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d>
                        <m:dPr>
                          <m:ctrlPr>
                            <a:rPr lang="en-CA" b="0"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den>
                          </m:f>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num>
                            <m:den>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bSup>
                                <m:sSubSupPr>
                                  <m:ctrlPr>
                                    <a:rPr lang="en-CA" i="1" smtClean="0">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b="0" i="1" smtClean="0">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b="0" i="1" smtClean="0">
                                  <a:latin typeface="Cambria Math" panose="02040503050406030204" pitchFamily="18" charset="0"/>
                                </a:rPr>
                                <m:t>−2</m:t>
                              </m:r>
                              <m:sSubSup>
                                <m:sSubSupPr>
                                  <m:ctrlPr>
                                    <a:rPr lang="en-CA" i="1" smtClean="0">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b="0" i="1" smtClean="0">
                                  <a:latin typeface="Cambria Math" panose="02040503050406030204" pitchFamily="18" charset="0"/>
                                </a:rPr>
                                <m:t>+</m:t>
                              </m:r>
                              <m:sSubSup>
                                <m:sSubSupPr>
                                  <m:ctrlPr>
                                    <a:rPr lang="en-CA" i="1" smtClean="0">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b="0" i="1" smtClean="0">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num>
                            <m:den>
                              <m:r>
                                <m:rPr>
                                  <m:sty m:val="p"/>
                                </m:rPr>
                                <a:rPr lang="en-CA" b="0" i="0" smtClean="0">
                                  <a:latin typeface="Cambria Math" panose="02040503050406030204" pitchFamily="18" charset="0"/>
                                </a:rPr>
                                <m:t>Δ</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𝑟</m:t>
                                  </m:r>
                                </m:e>
                                <m:sup>
                                  <m:r>
                                    <a:rPr lang="en-CA" b="0" i="1" smtClean="0">
                                      <a:latin typeface="Cambria Math" panose="02040503050406030204" pitchFamily="18" charset="0"/>
                                    </a:rPr>
                                    <m:t>2</m:t>
                                  </m:r>
                                </m:sup>
                              </m:sSup>
                            </m:den>
                          </m:f>
                        </m:e>
                      </m:d>
                      <m:r>
                        <a:rPr lang="en-CA" b="0" i="1" smtClean="0">
                          <a:latin typeface="Cambria Math" panose="02040503050406030204" pitchFamily="18" charset="0"/>
                        </a:rPr>
                        <m:t>=</m:t>
                      </m:r>
                      <m:sSubSup>
                        <m:sSubSupPr>
                          <m:ctrlPr>
                            <a:rPr lang="en-CA" i="1" smtClean="0">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b="0" i="1" smtClean="0">
                          <a:latin typeface="Cambria Math" panose="02040503050406030204" pitchFamily="18" charset="0"/>
                        </a:rPr>
                        <m:t>−</m:t>
                      </m:r>
                      <m:r>
                        <a:rPr lang="en-CA" b="0" i="1" smtClean="0">
                          <a:latin typeface="Cambria Math" panose="02040503050406030204" pitchFamily="18" charset="0"/>
                        </a:rPr>
                        <m:t>𝑆</m:t>
                      </m:r>
                      <m:r>
                        <a:rPr lang="en-CA" b="0" i="0" smtClean="0">
                          <a:latin typeface="Cambria Math" panose="02040503050406030204" pitchFamily="18" charset="0"/>
                        </a:rPr>
                        <m:t>.</m:t>
                      </m:r>
                      <m:r>
                        <m:rPr>
                          <m:sty m:val="p"/>
                        </m:rPr>
                        <a:rPr lang="en-CA" b="0" i="0" smtClean="0">
                          <a:latin typeface="Cambria Math" panose="02040503050406030204" pitchFamily="18" charset="0"/>
                        </a:rPr>
                        <m:t>Δ</m:t>
                      </m:r>
                      <m:r>
                        <a:rPr lang="en-CA" b="0" i="1" smtClean="0">
                          <a:latin typeface="Cambria Math" panose="02040503050406030204" pitchFamily="18" charset="0"/>
                        </a:rPr>
                        <m:t>𝑡</m:t>
                      </m:r>
                    </m:oMath>
                  </m:oMathPara>
                </a14:m>
                <a:endParaRPr lang="en-CA" b="0"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m:t>
                      </m:r>
                      <m:sSubSup>
                        <m:sSubSupPr>
                          <m:ctrlPr>
                            <a:rPr lang="en-CA" i="1">
                              <a:solidFill>
                                <a:schemeClr val="accent1">
                                  <a:lumMod val="60000"/>
                                  <a:lumOff val="40000"/>
                                </a:schemeClr>
                              </a:solidFill>
                              <a:latin typeface="Cambria Math" panose="02040503050406030204" pitchFamily="18" charset="0"/>
                            </a:rPr>
                          </m:ctrlPr>
                        </m:sSubSupPr>
                        <m:e>
                          <m:r>
                            <a:rPr lang="en-CA" i="1">
                              <a:solidFill>
                                <a:schemeClr val="accent1">
                                  <a:lumMod val="60000"/>
                                  <a:lumOff val="40000"/>
                                </a:schemeClr>
                              </a:solidFill>
                              <a:latin typeface="Cambria Math" panose="02040503050406030204" pitchFamily="18" charset="0"/>
                            </a:rPr>
                            <m:t>𝐶</m:t>
                          </m:r>
                        </m:e>
                        <m:sub>
                          <m:r>
                            <a:rPr lang="en-CA" i="1">
                              <a:solidFill>
                                <a:schemeClr val="accent1">
                                  <a:lumMod val="60000"/>
                                  <a:lumOff val="40000"/>
                                </a:schemeClr>
                              </a:solidFill>
                              <a:latin typeface="Cambria Math" panose="02040503050406030204" pitchFamily="18" charset="0"/>
                            </a:rPr>
                            <m:t>𝑖</m:t>
                          </m:r>
                          <m:r>
                            <a:rPr lang="en-CA" i="1">
                              <a:solidFill>
                                <a:schemeClr val="accent1">
                                  <a:lumMod val="60000"/>
                                  <a:lumOff val="40000"/>
                                </a:schemeClr>
                              </a:solidFill>
                              <a:latin typeface="Cambria Math" panose="02040503050406030204" pitchFamily="18" charset="0"/>
                            </a:rPr>
                            <m:t>−1</m:t>
                          </m:r>
                        </m:sub>
                        <m:sup>
                          <m:r>
                            <a:rPr lang="en-CA" i="1">
                              <a:solidFill>
                                <a:schemeClr val="accent1">
                                  <a:lumMod val="60000"/>
                                  <a:lumOff val="40000"/>
                                </a:schemeClr>
                              </a:solidFill>
                              <a:latin typeface="Cambria Math" panose="02040503050406030204" pitchFamily="18" charset="0"/>
                            </a:rPr>
                            <m:t>𝑡</m:t>
                          </m:r>
                          <m:r>
                            <a:rPr lang="en-CA" i="1">
                              <a:solidFill>
                                <a:schemeClr val="accent1">
                                  <a:lumMod val="60000"/>
                                  <a:lumOff val="40000"/>
                                </a:schemeClr>
                              </a:solidFill>
                              <a:latin typeface="Cambria Math" panose="02040503050406030204" pitchFamily="18" charset="0"/>
                            </a:rPr>
                            <m:t>+</m:t>
                          </m:r>
                          <m:r>
                            <m:rPr>
                              <m:sty m:val="p"/>
                            </m:rPr>
                            <a:rPr lang="en-CA">
                              <a:solidFill>
                                <a:schemeClr val="accent1">
                                  <a:lumMod val="60000"/>
                                  <a:lumOff val="40000"/>
                                </a:schemeClr>
                              </a:solidFill>
                              <a:latin typeface="Cambria Math" panose="02040503050406030204" pitchFamily="18" charset="0"/>
                            </a:rPr>
                            <m:t>Δ</m:t>
                          </m:r>
                          <m:r>
                            <a:rPr lang="en-CA" i="1">
                              <a:solidFill>
                                <a:schemeClr val="accent1">
                                  <a:lumMod val="60000"/>
                                  <a:lumOff val="40000"/>
                                </a:schemeClr>
                              </a:solidFill>
                              <a:latin typeface="Cambria Math" panose="02040503050406030204" pitchFamily="18" charset="0"/>
                            </a:rPr>
                            <m:t>𝑡</m:t>
                          </m:r>
                        </m:sup>
                      </m:sSubSup>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b="0" i="1" smtClean="0">
                          <a:latin typeface="Cambria Math" panose="02040503050406030204" pitchFamily="18" charset="0"/>
                        </a:rPr>
                        <m:t>+</m:t>
                      </m:r>
                      <m:sSubSup>
                        <m:sSubSupPr>
                          <m:ctrlPr>
                            <a:rPr lang="en-CA" i="1">
                              <a:solidFill>
                                <a:schemeClr val="accent5">
                                  <a:lumMod val="60000"/>
                                  <a:lumOff val="40000"/>
                                </a:schemeClr>
                              </a:solidFill>
                              <a:latin typeface="Cambria Math" panose="02040503050406030204" pitchFamily="18" charset="0"/>
                            </a:rPr>
                          </m:ctrlPr>
                        </m:sSubSupPr>
                        <m:e>
                          <m:r>
                            <a:rPr lang="en-CA" i="1">
                              <a:solidFill>
                                <a:schemeClr val="accent5">
                                  <a:lumMod val="60000"/>
                                  <a:lumOff val="40000"/>
                                </a:schemeClr>
                              </a:solidFill>
                              <a:latin typeface="Cambria Math" panose="02040503050406030204" pitchFamily="18" charset="0"/>
                            </a:rPr>
                            <m:t>𝐶</m:t>
                          </m:r>
                        </m:e>
                        <m:sub>
                          <m:r>
                            <a:rPr lang="en-CA" i="1">
                              <a:solidFill>
                                <a:schemeClr val="accent5">
                                  <a:lumMod val="60000"/>
                                  <a:lumOff val="40000"/>
                                </a:schemeClr>
                              </a:solidFill>
                              <a:latin typeface="Cambria Math" panose="02040503050406030204" pitchFamily="18" charset="0"/>
                            </a:rPr>
                            <m:t>𝑖</m:t>
                          </m:r>
                        </m:sub>
                        <m:sup>
                          <m:r>
                            <a:rPr lang="en-CA" i="1">
                              <a:solidFill>
                                <a:schemeClr val="accent5">
                                  <a:lumMod val="60000"/>
                                  <a:lumOff val="40000"/>
                                </a:schemeClr>
                              </a:solidFill>
                              <a:latin typeface="Cambria Math" panose="02040503050406030204" pitchFamily="18" charset="0"/>
                            </a:rPr>
                            <m:t>𝑡</m:t>
                          </m:r>
                          <m:r>
                            <a:rPr lang="en-CA" i="1">
                              <a:solidFill>
                                <a:schemeClr val="accent5">
                                  <a:lumMod val="60000"/>
                                  <a:lumOff val="40000"/>
                                </a:schemeClr>
                              </a:solidFill>
                              <a:latin typeface="Cambria Math" panose="02040503050406030204" pitchFamily="18" charset="0"/>
                            </a:rPr>
                            <m:t>+</m:t>
                          </m:r>
                          <m:r>
                            <m:rPr>
                              <m:sty m:val="p"/>
                            </m:rPr>
                            <a:rPr lang="en-CA">
                              <a:solidFill>
                                <a:schemeClr val="accent5">
                                  <a:lumMod val="60000"/>
                                  <a:lumOff val="40000"/>
                                </a:schemeClr>
                              </a:solidFill>
                              <a:latin typeface="Cambria Math" panose="02040503050406030204" pitchFamily="18" charset="0"/>
                            </a:rPr>
                            <m:t>Δ</m:t>
                          </m:r>
                          <m:r>
                            <a:rPr lang="en-CA" i="1">
                              <a:solidFill>
                                <a:schemeClr val="accent5">
                                  <a:lumMod val="60000"/>
                                  <a:lumOff val="40000"/>
                                </a:schemeClr>
                              </a:solidFill>
                              <a:latin typeface="Cambria Math" panose="02040503050406030204" pitchFamily="18" charset="0"/>
                            </a:rPr>
                            <m:t>𝑡</m:t>
                          </m:r>
                        </m:sup>
                      </m:sSubSup>
                      <m:r>
                        <a:rPr lang="en-CA" i="1" smtClean="0">
                          <a:latin typeface="Cambria Math" panose="02040503050406030204" pitchFamily="18" charset="0"/>
                        </a:rPr>
                        <m:t> </m:t>
                      </m:r>
                      <m:d>
                        <m:dPr>
                          <m:begChr m:val="["/>
                          <m:endChr m:val="]"/>
                          <m:ctrlPr>
                            <a:rPr lang="en-CA" i="1" smtClean="0">
                              <a:latin typeface="Cambria Math" panose="02040503050406030204" pitchFamily="18" charset="0"/>
                            </a:rPr>
                          </m:ctrlPr>
                        </m:dPr>
                        <m:e>
                          <m:r>
                            <a:rPr lang="en-CA" b="0" i="1" smtClean="0">
                              <a:latin typeface="Cambria Math" panose="02040503050406030204" pitchFamily="18" charset="0"/>
                            </a:rPr>
                            <m:t>1+</m:t>
                          </m:r>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smtClean="0">
                                  <a:latin typeface="Cambria Math" panose="02040503050406030204" pitchFamily="18" charset="0"/>
                                </a:rPr>
                              </m:ctrlPr>
                            </m:dPr>
                            <m:e>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𝑖</m:t>
                                      </m:r>
                                    </m:sub>
                                  </m:sSub>
                                  <m:r>
                                    <a:rPr lang="en-CA" b="0" i="1" smtClean="0">
                                      <a:latin typeface="Cambria Math" panose="02040503050406030204" pitchFamily="18" charset="0"/>
                                    </a:rPr>
                                    <m:t> </m:t>
                                  </m:r>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b="0" i="1" smtClean="0">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2</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e>
                      </m:d>
                      <m:r>
                        <a:rPr lang="en-CA" i="1">
                          <a:latin typeface="Cambria Math" panose="02040503050406030204" pitchFamily="18" charset="0"/>
                        </a:rPr>
                        <m:t>−</m:t>
                      </m:r>
                      <m:sSub>
                        <m:sSubPr>
                          <m:ctrlPr>
                            <a:rPr lang="en-CA" i="1">
                              <a:latin typeface="Cambria Math" panose="02040503050406030204" pitchFamily="18" charset="0"/>
                            </a:rPr>
                          </m:ctrlPr>
                        </m:sSubPr>
                        <m:e>
                          <m:sSubSup>
                            <m:sSubSupPr>
                              <m:ctrlPr>
                                <a:rPr lang="en-CA" i="1">
                                  <a:solidFill>
                                    <a:schemeClr val="accent6">
                                      <a:lumMod val="75000"/>
                                    </a:schemeClr>
                                  </a:solidFill>
                                  <a:latin typeface="Cambria Math" panose="02040503050406030204" pitchFamily="18" charset="0"/>
                                </a:rPr>
                              </m:ctrlPr>
                            </m:sSubSupPr>
                            <m:e>
                              <m:r>
                                <a:rPr lang="en-CA" i="1">
                                  <a:solidFill>
                                    <a:schemeClr val="accent6">
                                      <a:lumMod val="75000"/>
                                    </a:schemeClr>
                                  </a:solidFill>
                                  <a:latin typeface="Cambria Math" panose="02040503050406030204" pitchFamily="18" charset="0"/>
                                </a:rPr>
                                <m:t>𝐶</m:t>
                              </m:r>
                            </m:e>
                            <m:sub>
                              <m:r>
                                <a:rPr lang="en-CA" i="1">
                                  <a:solidFill>
                                    <a:schemeClr val="accent6">
                                      <a:lumMod val="75000"/>
                                    </a:schemeClr>
                                  </a:solidFill>
                                  <a:latin typeface="Cambria Math" panose="02040503050406030204" pitchFamily="18" charset="0"/>
                                </a:rPr>
                                <m:t>𝑖</m:t>
                              </m:r>
                              <m:r>
                                <a:rPr lang="en-CA" i="1">
                                  <a:solidFill>
                                    <a:schemeClr val="accent6">
                                      <a:lumMod val="75000"/>
                                    </a:schemeClr>
                                  </a:solidFill>
                                  <a:latin typeface="Cambria Math" panose="02040503050406030204" pitchFamily="18" charset="0"/>
                                </a:rPr>
                                <m:t>+1</m:t>
                              </m:r>
                            </m:sub>
                            <m:sup>
                              <m:r>
                                <a:rPr lang="en-CA" i="1">
                                  <a:solidFill>
                                    <a:schemeClr val="accent6">
                                      <a:lumMod val="75000"/>
                                    </a:schemeClr>
                                  </a:solidFill>
                                  <a:latin typeface="Cambria Math" panose="02040503050406030204" pitchFamily="18" charset="0"/>
                                </a:rPr>
                                <m:t>𝑡</m:t>
                              </m:r>
                              <m:r>
                                <a:rPr lang="en-CA" i="1">
                                  <a:solidFill>
                                    <a:schemeClr val="accent6">
                                      <a:lumMod val="75000"/>
                                    </a:schemeClr>
                                  </a:solidFill>
                                  <a:latin typeface="Cambria Math" panose="02040503050406030204" pitchFamily="18" charset="0"/>
                                </a:rPr>
                                <m:t>+</m:t>
                              </m:r>
                              <m:r>
                                <m:rPr>
                                  <m:sty m:val="p"/>
                                </m:rPr>
                                <a:rPr lang="en-CA">
                                  <a:solidFill>
                                    <a:schemeClr val="accent6">
                                      <a:lumMod val="75000"/>
                                    </a:schemeClr>
                                  </a:solidFill>
                                  <a:latin typeface="Cambria Math" panose="02040503050406030204" pitchFamily="18" charset="0"/>
                                </a:rPr>
                                <m:t>Δ</m:t>
                              </m:r>
                              <m:r>
                                <a:rPr lang="en-CA" i="1">
                                  <a:solidFill>
                                    <a:schemeClr val="accent6">
                                      <a:lumMod val="75000"/>
                                    </a:schemeClr>
                                  </a:solidFill>
                                  <a:latin typeface="Cambria Math" panose="02040503050406030204" pitchFamily="18" charset="0"/>
                                </a:rPr>
                                <m:t>𝑡</m:t>
                              </m:r>
                            </m:sup>
                          </m:sSubSup>
                          <m:r>
                            <a:rPr lang="en-CA" i="1">
                              <a:latin typeface="Cambria Math" panose="02040503050406030204" pitchFamily="18" charset="0"/>
                            </a:rPr>
                            <m:t>𝐷</m:t>
                          </m:r>
                        </m:e>
                        <m:sub>
                          <m:r>
                            <a:rPr lang="en-CA" i="1">
                              <a:latin typeface="Cambria Math" panose="02040503050406030204" pitchFamily="18" charset="0"/>
                            </a:rPr>
                            <m:t>𝑒𝑓𝑓</m:t>
                          </m:r>
                        </m:sub>
                      </m:sSub>
                      <m:r>
                        <a:rPr lang="en-CA" i="1">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d>
                        <m:dPr>
                          <m:ctrlPr>
                            <a:rPr lang="en-CA" i="1">
                              <a:latin typeface="Cambria Math" panose="02040503050406030204" pitchFamily="18" charset="0"/>
                            </a:rPr>
                          </m:ctrlPr>
                        </m:dPr>
                        <m:e>
                          <m:f>
                            <m:fPr>
                              <m:ctrlPr>
                                <a:rPr lang="en-CA" i="1" smtClean="0">
                                  <a:latin typeface="Cambria Math" panose="02040503050406030204" pitchFamily="18" charset="0"/>
                                </a:rPr>
                              </m:ctrlPr>
                            </m:fPr>
                            <m:num>
                              <m:r>
                                <a:rPr lang="en-CA" i="1">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𝑖</m:t>
                                  </m:r>
                                </m:sub>
                              </m:sSub>
                              <m:r>
                                <a:rPr lang="en-CA" b="0" i="0" smtClean="0">
                                  <a:latin typeface="Cambria Math" panose="02040503050406030204" pitchFamily="18" charset="0"/>
                                </a:rPr>
                                <m:t> </m:t>
                              </m:r>
                              <m:r>
                                <m:rPr>
                                  <m:sty m:val="p"/>
                                </m:rPr>
                                <a:rPr lang="en-CA" b="0" i="0" smtClean="0">
                                  <a:latin typeface="Cambria Math" panose="02040503050406030204" pitchFamily="18" charset="0"/>
                                </a:rPr>
                                <m:t>Δ</m:t>
                              </m:r>
                              <m:r>
                                <a:rPr lang="en-CA" b="0" i="1" smtClean="0">
                                  <a:latin typeface="Cambria Math" panose="02040503050406030204" pitchFamily="18" charset="0"/>
                                </a:rPr>
                                <m:t>𝑟</m:t>
                              </m:r>
                            </m:den>
                          </m:f>
                          <m:r>
                            <a:rPr lang="en-CA" i="1">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1</m:t>
                              </m:r>
                            </m:num>
                            <m:den>
                              <m:r>
                                <m:rPr>
                                  <m:sty m:val="p"/>
                                </m:rPr>
                                <a:rPr lang="en-CA">
                                  <a:latin typeface="Cambria Math" panose="02040503050406030204" pitchFamily="18" charset="0"/>
                                </a:rPr>
                                <m:t>Δ</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i="1">
                          <a:latin typeface="Cambria Math" panose="02040503050406030204" pitchFamily="18" charset="0"/>
                        </a:rPr>
                        <m:t>=</m:t>
                      </m:r>
                      <m:sSubSup>
                        <m:sSubSupPr>
                          <m:ctrlPr>
                            <a:rPr lang="en-CA" i="1">
                              <a:solidFill>
                                <a:schemeClr val="accent2"/>
                              </a:solidFill>
                              <a:latin typeface="Cambria Math" panose="02040503050406030204" pitchFamily="18" charset="0"/>
                            </a:rPr>
                          </m:ctrlPr>
                        </m:sSubSupPr>
                        <m:e>
                          <m:r>
                            <a:rPr lang="en-CA" i="1">
                              <a:solidFill>
                                <a:schemeClr val="accent2"/>
                              </a:solidFill>
                              <a:latin typeface="Cambria Math" panose="02040503050406030204" pitchFamily="18" charset="0"/>
                            </a:rPr>
                            <m:t>𝐶</m:t>
                          </m:r>
                        </m:e>
                        <m:sub>
                          <m:r>
                            <a:rPr lang="en-CA" i="1">
                              <a:solidFill>
                                <a:schemeClr val="accent2"/>
                              </a:solidFill>
                              <a:latin typeface="Cambria Math" panose="02040503050406030204" pitchFamily="18" charset="0"/>
                            </a:rPr>
                            <m:t>𝑖</m:t>
                          </m:r>
                        </m:sub>
                        <m:sup>
                          <m:r>
                            <a:rPr lang="en-CA" i="1">
                              <a:solidFill>
                                <a:schemeClr val="accent2"/>
                              </a:solidFill>
                              <a:latin typeface="Cambria Math" panose="02040503050406030204" pitchFamily="18" charset="0"/>
                            </a:rPr>
                            <m:t>𝑡</m:t>
                          </m:r>
                        </m:sup>
                      </m:sSubSup>
                      <m:r>
                        <a:rPr lang="en-CA" i="1">
                          <a:latin typeface="Cambria Math" panose="02040503050406030204" pitchFamily="18" charset="0"/>
                        </a:rPr>
                        <m:t>−</m:t>
                      </m:r>
                      <m:r>
                        <a:rPr lang="en-CA" i="1">
                          <a:latin typeface="Cambria Math" panose="02040503050406030204" pitchFamily="18" charset="0"/>
                        </a:rPr>
                        <m:t>𝑆</m:t>
                      </m:r>
                      <m:r>
                        <a:rPr lang="en-CA">
                          <a:latin typeface="Cambria Math" panose="02040503050406030204" pitchFamily="18" charset="0"/>
                        </a:rPr>
                        <m:t>.</m:t>
                      </m:r>
                      <m:r>
                        <m:rPr>
                          <m:sty m:val="p"/>
                        </m:rPr>
                        <a:rPr lang="en-CA">
                          <a:latin typeface="Cambria Math" panose="02040503050406030204" pitchFamily="18" charset="0"/>
                        </a:rPr>
                        <m:t>Δ</m:t>
                      </m:r>
                      <m:r>
                        <a:rPr lang="en-CA" i="1">
                          <a:latin typeface="Cambria Math" panose="02040503050406030204" pitchFamily="18" charset="0"/>
                        </a:rPr>
                        <m:t>𝑡</m:t>
                      </m:r>
                    </m:oMath>
                  </m:oMathPara>
                </a14:m>
                <a:endParaRPr lang="en-CA" dirty="0"/>
              </a:p>
              <a:p>
                <a:pPr marL="0" indent="0">
                  <a:buNone/>
                </a:pPr>
                <a:endParaRPr lang="en-CA" b="0" dirty="0"/>
              </a:p>
              <a:p>
                <a:pPr marL="0" indent="0">
                  <a:buNone/>
                </a:pPr>
                <a:endParaRPr lang="en-CA" b="0" dirty="0"/>
              </a:p>
              <a:p>
                <a:pPr marL="0" indent="0">
                  <a:buNone/>
                </a:pPr>
                <a:endParaRPr lang="en-CA" b="0" dirty="0"/>
              </a:p>
              <a:p>
                <a:pPr marL="0" indent="0">
                  <a:buNone/>
                </a:pPr>
                <a:endParaRPr lang="en-CA" dirty="0"/>
              </a:p>
              <a:p>
                <a:pPr marL="0" indent="0">
                  <a:buNone/>
                </a:pPr>
                <a:endParaRPr lang="en-CA" dirty="0"/>
              </a:p>
              <a:p>
                <a:endParaRPr lang="en-CA" dirty="0"/>
              </a:p>
            </p:txBody>
          </p:sp>
        </mc:Choice>
        <mc:Fallback xmlns="">
          <p:sp>
            <p:nvSpPr>
              <p:cNvPr id="3" name="Content Placeholder 2">
                <a:extLst>
                  <a:ext uri="{FF2B5EF4-FFF2-40B4-BE49-F238E27FC236}">
                    <a16:creationId xmlns:a16="http://schemas.microsoft.com/office/drawing/2014/main" id="{38777374-03DB-98EE-B862-DBAC994A6EB9}"/>
                  </a:ext>
                </a:extLst>
              </p:cNvPr>
              <p:cNvSpPr>
                <a:spLocks noGrp="1" noRot="1" noChangeAspect="1" noMove="1" noResize="1" noEditPoints="1" noAdjustHandles="1" noChangeArrowheads="1" noChangeShapeType="1" noTextEdit="1"/>
              </p:cNvSpPr>
              <p:nvPr>
                <p:ph idx="1"/>
              </p:nvPr>
            </p:nvSpPr>
            <p:spPr>
              <a:xfrm>
                <a:off x="838200" y="1364713"/>
                <a:ext cx="10515600" cy="5289755"/>
              </a:xfrm>
              <a:blipFill>
                <a:blip r:embed="rId2"/>
                <a:stretch>
                  <a:fillRect l="-522" t="-1843"/>
                </a:stretch>
              </a:blipFill>
            </p:spPr>
            <p:txBody>
              <a:bodyPr/>
              <a:lstStyle/>
              <a:p>
                <a:r>
                  <a:rPr lang="en-CA">
                    <a:noFill/>
                  </a:rPr>
                  <a:t> </a:t>
                </a:r>
              </a:p>
            </p:txBody>
          </p:sp>
        </mc:Fallback>
      </mc:AlternateContent>
    </p:spTree>
    <p:extLst>
      <p:ext uri="{BB962C8B-B14F-4D97-AF65-F5344CB8AC3E}">
        <p14:creationId xmlns:p14="http://schemas.microsoft.com/office/powerpoint/2010/main" val="111928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B8C2-D01C-DB52-167F-8C2A6824E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9783D-E7D5-3E3A-80CF-0CF8AF58660D}"/>
              </a:ext>
            </a:extLst>
          </p:cNvPr>
          <p:cNvSpPr>
            <a:spLocks noGrp="1"/>
          </p:cNvSpPr>
          <p:nvPr>
            <p:ph type="title"/>
          </p:nvPr>
        </p:nvSpPr>
        <p:spPr/>
        <p:txBody>
          <a:bodyPr>
            <a:normAutofit/>
          </a:bodyPr>
          <a:lstStyle/>
          <a:p>
            <a:r>
              <a:rPr lang="en-CA" sz="3600" dirty="0"/>
              <a:t>B-a) Equation aux </a:t>
            </a:r>
            <a:r>
              <a:rPr lang="en-CA" sz="3600" dirty="0" err="1"/>
              <a:t>différences</a:t>
            </a:r>
            <a:r>
              <a:rPr lang="en-CA" sz="3600" dirty="0"/>
              <a:t> </a:t>
            </a:r>
            <a:r>
              <a:rPr lang="en-CA" sz="3600" dirty="0" err="1"/>
              <a:t>finies</a:t>
            </a:r>
            <a:r>
              <a:rPr lang="en-CA" sz="3600" dirty="0"/>
              <a:t> (suite)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B04FC8-C5EC-F59C-2BA6-C156639F43C3}"/>
                  </a:ext>
                </a:extLst>
              </p:cNvPr>
              <p:cNvSpPr>
                <a:spLocks noGrp="1"/>
              </p:cNvSpPr>
              <p:nvPr>
                <p:ph idx="1"/>
              </p:nvPr>
            </p:nvSpPr>
            <p:spPr>
              <a:xfrm>
                <a:off x="838200" y="1425676"/>
                <a:ext cx="10515600" cy="5289755"/>
              </a:xfrm>
            </p:spPr>
            <p:txBody>
              <a:bodyPr>
                <a:normAutofit fontScale="85000" lnSpcReduction="10000"/>
              </a:bodyPr>
              <a:lstStyle/>
              <a:p>
                <a:pPr marL="0" indent="0">
                  <a:buNone/>
                </a:pPr>
                <a:r>
                  <a:rPr lang="en-CA" sz="2200" b="0" dirty="0"/>
                  <a:t>Equation </a:t>
                </a:r>
                <a:r>
                  <a:rPr lang="en-CA" sz="2200" b="0" dirty="0" err="1"/>
                  <a:t>en</a:t>
                </a:r>
                <a:r>
                  <a:rPr lang="en-CA" sz="2200" b="0" dirty="0"/>
                  <a:t> </a:t>
                </a:r>
                <a:r>
                  <a:rPr lang="en-CA" sz="2200" b="0" dirty="0" err="1"/>
                  <a:t>chaque</a:t>
                </a:r>
                <a:r>
                  <a:rPr lang="en-CA" sz="2200" b="0" dirty="0"/>
                  <a:t> </a:t>
                </a:r>
                <a:r>
                  <a:rPr lang="en-CA" sz="2200" b="0" dirty="0" err="1"/>
                  <a:t>noeud</a:t>
                </a:r>
                <a:r>
                  <a:rPr lang="en-CA" sz="2200" b="0" dirty="0"/>
                  <a:t>:</a:t>
                </a:r>
              </a:p>
              <a:p>
                <a:pPr>
                  <a:spcAft>
                    <a:spcPts val="600"/>
                  </a:spcAft>
                </a:pPr>
                <a:r>
                  <a:rPr lang="en-CA" sz="1800" b="1" dirty="0" err="1"/>
                  <a:t>Noeud</a:t>
                </a:r>
                <a:r>
                  <a:rPr lang="en-CA" sz="1800" b="1" dirty="0"/>
                  <a:t> 1 (condition de Neumann-</a:t>
                </a:r>
                <a:r>
                  <a:rPr lang="en-CA" sz="1800" b="1" dirty="0" err="1"/>
                  <a:t>axisymétrie</a:t>
                </a:r>
                <a:r>
                  <a:rPr lang="en-CA" sz="1800" b="1" dirty="0"/>
                  <a:t>):</a:t>
                </a:r>
              </a:p>
              <a:p>
                <a:pPr marL="0" indent="0">
                  <a:buNone/>
                </a:pPr>
                <a:r>
                  <a:rPr lang="en-CA" sz="1800" i="1" dirty="0">
                    <a:latin typeface="Cambria Math" panose="02040503050406030204" pitchFamily="18" charset="0"/>
                  </a:rPr>
                  <a:t>    </a:t>
                </a:r>
                <a14:m>
                  <m:oMath xmlns:m="http://schemas.openxmlformats.org/officeDocument/2006/math">
                    <m:sSub>
                      <m:sSubPr>
                        <m:ctrlPr>
                          <a:rPr lang="en-CA" sz="1800" i="1">
                            <a:latin typeface="Cambria Math" panose="02040503050406030204" pitchFamily="18" charset="0"/>
                          </a:rPr>
                        </m:ctrlPr>
                      </m:sSubPr>
                      <m:e>
                        <m:d>
                          <m:dPr>
                            <m:begChr m:val=""/>
                            <m:endChr m:val="|"/>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i="1">
                                    <a:latin typeface="Cambria Math" panose="02040503050406030204" pitchFamily="18" charset="0"/>
                                  </a:rPr>
                                  <m:t>𝜕</m:t>
                                </m:r>
                                <m:r>
                                  <a:rPr lang="en-CA" sz="1800" i="1">
                                    <a:latin typeface="Cambria Math" panose="02040503050406030204" pitchFamily="18" charset="0"/>
                                  </a:rPr>
                                  <m:t>𝐶</m:t>
                                </m:r>
                              </m:num>
                              <m:den>
                                <m:r>
                                  <a:rPr lang="en-CA" sz="1800" i="1">
                                    <a:latin typeface="Cambria Math" panose="02040503050406030204" pitchFamily="18" charset="0"/>
                                  </a:rPr>
                                  <m:t>𝜕</m:t>
                                </m:r>
                                <m:r>
                                  <a:rPr lang="en-CA" sz="1800" i="1">
                                    <a:latin typeface="Cambria Math" panose="02040503050406030204" pitchFamily="18" charset="0"/>
                                  </a:rPr>
                                  <m:t>𝑟</m:t>
                                </m:r>
                              </m:den>
                            </m:f>
                          </m:e>
                        </m:d>
                      </m:e>
                      <m:sub>
                        <m:r>
                          <a:rPr lang="en-CA" sz="1800" i="1">
                            <a:latin typeface="Cambria Math" panose="02040503050406030204" pitchFamily="18" charset="0"/>
                          </a:rPr>
                          <m:t>𝑟</m:t>
                        </m:r>
                        <m:r>
                          <a:rPr lang="en-CA" sz="1800" i="1">
                            <a:latin typeface="Cambria Math" panose="02040503050406030204" pitchFamily="18" charset="0"/>
                          </a:rPr>
                          <m:t>=0</m:t>
                        </m:r>
                      </m:sub>
                    </m:sSub>
                    <m:r>
                      <a:rPr lang="en-CA" sz="1800" i="1">
                        <a:latin typeface="Cambria Math" panose="02040503050406030204" pitchFamily="18" charset="0"/>
                      </a:rPr>
                      <m:t>=0 ≅</m:t>
                    </m:r>
                    <m:f>
                      <m:fPr>
                        <m:ctrlPr>
                          <a:rPr lang="en-CA" sz="1800" i="1">
                            <a:latin typeface="Cambria Math" panose="02040503050406030204" pitchFamily="18" charset="0"/>
                          </a:rPr>
                        </m:ctrlPr>
                      </m:fPr>
                      <m:num>
                        <m:sSub>
                          <m:sSubPr>
                            <m:ctrlPr>
                              <a:rPr lang="en-CA" sz="1800" i="1">
                                <a:latin typeface="Cambria Math" panose="02040503050406030204" pitchFamily="18" charset="0"/>
                              </a:rPr>
                            </m:ctrlPr>
                          </m:sSubPr>
                          <m:e>
                            <m:r>
                              <a:rPr lang="en-CA" sz="1800" i="1">
                                <a:latin typeface="Cambria Math" panose="02040503050406030204" pitchFamily="18" charset="0"/>
                              </a:rPr>
                              <m:t>−</m:t>
                            </m:r>
                            <m:r>
                              <a:rPr lang="en-CA" sz="1800" i="1">
                                <a:latin typeface="Cambria Math" panose="02040503050406030204" pitchFamily="18" charset="0"/>
                              </a:rPr>
                              <m:t>𝐶</m:t>
                            </m:r>
                          </m:e>
                          <m:sub>
                            <m:r>
                              <a:rPr lang="en-CA" sz="1800" i="1">
                                <a:latin typeface="Cambria Math" panose="02040503050406030204" pitchFamily="18" charset="0"/>
                              </a:rPr>
                              <m:t>𝑖</m:t>
                            </m:r>
                            <m:r>
                              <a:rPr lang="en-CA" sz="1800" i="1">
                                <a:latin typeface="Cambria Math" panose="02040503050406030204" pitchFamily="18" charset="0"/>
                              </a:rPr>
                              <m:t>+2</m:t>
                            </m:r>
                          </m:sub>
                        </m:sSub>
                        <m:r>
                          <a:rPr lang="en-CA" sz="1800" i="1">
                            <a:latin typeface="Cambria Math" panose="02040503050406030204" pitchFamily="18" charset="0"/>
                          </a:rPr>
                          <m:t>+4</m:t>
                        </m:r>
                        <m:sSub>
                          <m:sSubPr>
                            <m:ctrlPr>
                              <a:rPr lang="en-CA" sz="1800" i="1">
                                <a:latin typeface="Cambria Math" panose="02040503050406030204" pitchFamily="18" charset="0"/>
                              </a:rPr>
                            </m:ctrlPr>
                          </m:sSubPr>
                          <m:e>
                            <m:r>
                              <a:rPr lang="en-CA" sz="1800" i="1">
                                <a:latin typeface="Cambria Math" panose="02040503050406030204" pitchFamily="18" charset="0"/>
                              </a:rPr>
                              <m:t>𝐶</m:t>
                            </m:r>
                          </m:e>
                          <m:sub>
                            <m:r>
                              <a:rPr lang="en-CA" sz="1800" i="1">
                                <a:latin typeface="Cambria Math" panose="02040503050406030204" pitchFamily="18" charset="0"/>
                              </a:rPr>
                              <m:t>𝑖</m:t>
                            </m:r>
                            <m:r>
                              <a:rPr lang="en-CA" sz="1800" i="1">
                                <a:latin typeface="Cambria Math" panose="02040503050406030204" pitchFamily="18" charset="0"/>
                              </a:rPr>
                              <m:t>+1</m:t>
                            </m:r>
                          </m:sub>
                        </m:sSub>
                        <m:r>
                          <a:rPr lang="en-CA" sz="1800" i="1">
                            <a:latin typeface="Cambria Math" panose="02040503050406030204" pitchFamily="18" charset="0"/>
                          </a:rPr>
                          <m:t>−3</m:t>
                        </m:r>
                        <m:sSub>
                          <m:sSubPr>
                            <m:ctrlPr>
                              <a:rPr lang="en-CA" sz="1800" i="1">
                                <a:latin typeface="Cambria Math" panose="02040503050406030204" pitchFamily="18" charset="0"/>
                              </a:rPr>
                            </m:ctrlPr>
                          </m:sSubPr>
                          <m:e>
                            <m:r>
                              <a:rPr lang="en-CA" sz="1800" i="1">
                                <a:latin typeface="Cambria Math" panose="02040503050406030204" pitchFamily="18" charset="0"/>
                              </a:rPr>
                              <m:t>𝐶</m:t>
                            </m:r>
                          </m:e>
                          <m:sub>
                            <m:r>
                              <a:rPr lang="en-CA" sz="1800" i="1">
                                <a:latin typeface="Cambria Math" panose="02040503050406030204" pitchFamily="18" charset="0"/>
                              </a:rPr>
                              <m:t>𝑖</m:t>
                            </m:r>
                          </m:sub>
                        </m:sSub>
                      </m:num>
                      <m:den>
                        <m:r>
                          <a:rPr lang="en-CA" sz="1800" i="1">
                            <a:latin typeface="Cambria Math" panose="02040503050406030204" pitchFamily="18" charset="0"/>
                          </a:rPr>
                          <m:t>2</m:t>
                        </m:r>
                        <m:r>
                          <m:rPr>
                            <m:sty m:val="p"/>
                          </m:rPr>
                          <a:rPr lang="en-CA" sz="1800" i="1">
                            <a:latin typeface="Cambria Math" panose="02040503050406030204" pitchFamily="18" charset="0"/>
                          </a:rPr>
                          <m:t>Δ</m:t>
                        </m:r>
                        <m:r>
                          <a:rPr lang="en-CA" sz="1800" i="1">
                            <a:latin typeface="Cambria Math" panose="02040503050406030204" pitchFamily="18" charset="0"/>
                          </a:rPr>
                          <m:t>𝑟</m:t>
                        </m:r>
                      </m:den>
                    </m:f>
                  </m:oMath>
                </a14:m>
                <a:endParaRPr lang="en-CA" sz="1800" i="1" dirty="0">
                  <a:latin typeface="Cambria Math" panose="02040503050406030204" pitchFamily="18" charset="0"/>
                </a:endParaRPr>
              </a:p>
              <a:p>
                <a:pPr marL="0" indent="0">
                  <a:lnSpc>
                    <a:spcPct val="170000"/>
                  </a:lnSpc>
                  <a:spcBef>
                    <a:spcPts val="600"/>
                  </a:spcBef>
                  <a:spcAft>
                    <a:spcPts val="600"/>
                  </a:spcAft>
                  <a:buNone/>
                </a:pPr>
                <a:r>
                  <a:rPr lang="en-CA" sz="1800" b="0" dirty="0" err="1"/>
                  <a:t>Discrétisation</a:t>
                </a:r>
                <a:r>
                  <a:rPr lang="en-CA" sz="1800" b="0" dirty="0"/>
                  <a:t> avec </a:t>
                </a:r>
                <a:r>
                  <a:rPr lang="en-CA" sz="1800" b="0" dirty="0" err="1"/>
                  <a:t>schéma</a:t>
                </a:r>
                <a:r>
                  <a:rPr lang="en-CA" sz="1800" b="0" dirty="0"/>
                  <a:t> Gear </a:t>
                </a:r>
                <a:r>
                  <a:rPr lang="en-CA" sz="1800" b="0" dirty="0" err="1"/>
                  <a:t>avant</a:t>
                </a:r>
                <a:r>
                  <a:rPr lang="en-CA" sz="1800" b="0" dirty="0"/>
                  <a:t> (pour precision </a:t>
                </a:r>
                <a:r>
                  <a:rPr lang="en-CA" sz="1800" b="0" dirty="0" err="1"/>
                  <a:t>d’ordre</a:t>
                </a:r>
                <a:r>
                  <a:rPr lang="en-CA" sz="1800" b="0" dirty="0"/>
                  <a:t> 2 </a:t>
                </a:r>
                <a:r>
                  <a:rPr lang="en-CA" sz="1800" b="0" dirty="0" err="1"/>
                  <a:t>en</a:t>
                </a:r>
                <a:r>
                  <a:rPr lang="en-CA" sz="1800" b="0" dirty="0"/>
                  <a:t> </a:t>
                </a:r>
                <a:r>
                  <a:rPr lang="en-CA" sz="1800" b="0" dirty="0" err="1"/>
                  <a:t>prévision</a:t>
                </a:r>
                <a:r>
                  <a:rPr lang="en-CA" sz="1800" b="0" dirty="0"/>
                  <a:t> à la question F) + </a:t>
                </a:r>
                <a:r>
                  <a:rPr lang="en-CA" sz="1800" b="0" dirty="0" err="1"/>
                  <a:t>implicite</a:t>
                </a:r>
                <a:r>
                  <a:rPr lang="en-CA" sz="1800" b="0" dirty="0"/>
                  <a:t> </a:t>
                </a:r>
                <a:r>
                  <a:rPr lang="en-CA" sz="1800" b="0" dirty="0" err="1"/>
                  <a:t>en</a:t>
                </a:r>
                <a:r>
                  <a:rPr lang="en-CA" sz="1800" b="0" dirty="0"/>
                  <a:t> temps</a:t>
                </a:r>
                <a14:m>
                  <m:oMath xmlns:m="http://schemas.openxmlformats.org/officeDocument/2006/math">
                    <m:r>
                      <a:rPr lang="en-CA" sz="1800" b="0" i="1" smtClean="0">
                        <a:latin typeface="Cambria Math" panose="02040503050406030204" pitchFamily="18" charset="0"/>
                      </a:rPr>
                      <m:t>:</m:t>
                    </m:r>
                  </m:oMath>
                </a14:m>
                <a:endParaRPr lang="en-CA" sz="1800" dirty="0"/>
              </a:p>
              <a:p>
                <a:pPr marL="0" indent="0">
                  <a:buNone/>
                </a:pPr>
                <a14:m>
                  <m:oMathPara xmlns:m="http://schemas.openxmlformats.org/officeDocument/2006/math">
                    <m:oMathParaPr>
                      <m:jc m:val="center"/>
                    </m:oMathParaPr>
                    <m:oMath xmlns:m="http://schemas.openxmlformats.org/officeDocument/2006/math">
                      <m:r>
                        <a:rPr lang="en-CA" sz="1800" i="1" smtClean="0">
                          <a:solidFill>
                            <a:schemeClr val="tx1"/>
                          </a:solidFill>
                          <a:latin typeface="Cambria Math" panose="02040503050406030204" pitchFamily="18" charset="0"/>
                        </a:rPr>
                        <m:t>−</m:t>
                      </m:r>
                      <m:sSubSup>
                        <m:sSubSupPr>
                          <m:ctrlPr>
                            <a:rPr lang="en-CA" sz="1800" i="1">
                              <a:solidFill>
                                <a:schemeClr val="tx1"/>
                              </a:solidFill>
                              <a:latin typeface="Cambria Math" panose="02040503050406030204" pitchFamily="18" charset="0"/>
                            </a:rPr>
                          </m:ctrlPr>
                        </m:sSubSupPr>
                        <m:e>
                          <m:r>
                            <a:rPr lang="en-CA" sz="1800" i="1">
                              <a:solidFill>
                                <a:schemeClr val="tx1"/>
                              </a:solidFill>
                              <a:latin typeface="Cambria Math" panose="02040503050406030204" pitchFamily="18" charset="0"/>
                            </a:rPr>
                            <m:t>𝐶</m:t>
                          </m:r>
                        </m:e>
                        <m:sub>
                          <m:r>
                            <a:rPr lang="en-CA" sz="1800" i="1">
                              <a:solidFill>
                                <a:schemeClr val="tx1"/>
                              </a:solidFill>
                              <a:latin typeface="Cambria Math" panose="02040503050406030204" pitchFamily="18" charset="0"/>
                            </a:rPr>
                            <m:t>3</m:t>
                          </m:r>
                        </m:sub>
                        <m:sup>
                          <m:r>
                            <a:rPr lang="en-CA" sz="1800" i="1">
                              <a:solidFill>
                                <a:schemeClr val="tx1"/>
                              </a:solidFill>
                              <a:latin typeface="Cambria Math" panose="02040503050406030204" pitchFamily="18" charset="0"/>
                            </a:rPr>
                            <m:t>𝑡</m:t>
                          </m:r>
                          <m:r>
                            <a:rPr lang="en-CA" sz="1800" i="1">
                              <a:solidFill>
                                <a:schemeClr val="tx1"/>
                              </a:solidFill>
                              <a:latin typeface="Cambria Math" panose="02040503050406030204" pitchFamily="18" charset="0"/>
                            </a:rPr>
                            <m:t>+</m:t>
                          </m:r>
                          <m:r>
                            <m:rPr>
                              <m:sty m:val="p"/>
                            </m:rPr>
                            <a:rPr lang="en-CA" sz="1800">
                              <a:solidFill>
                                <a:schemeClr val="tx1"/>
                              </a:solidFill>
                              <a:latin typeface="Cambria Math" panose="02040503050406030204" pitchFamily="18" charset="0"/>
                            </a:rPr>
                            <m:t>Δ</m:t>
                          </m:r>
                          <m:r>
                            <a:rPr lang="en-CA" sz="1800" i="1">
                              <a:solidFill>
                                <a:schemeClr val="tx1"/>
                              </a:solidFill>
                              <a:latin typeface="Cambria Math" panose="02040503050406030204" pitchFamily="18" charset="0"/>
                            </a:rPr>
                            <m:t>𝑡</m:t>
                          </m:r>
                        </m:sup>
                      </m:sSubSup>
                      <m:r>
                        <a:rPr lang="en-CA" sz="1800" i="1">
                          <a:solidFill>
                            <a:schemeClr val="tx1"/>
                          </a:solidFill>
                          <a:latin typeface="Cambria Math" panose="02040503050406030204" pitchFamily="18" charset="0"/>
                        </a:rPr>
                        <m:t>+</m:t>
                      </m:r>
                      <m:sSubSup>
                        <m:sSubSupPr>
                          <m:ctrlPr>
                            <a:rPr lang="en-CA" sz="1800" i="1">
                              <a:solidFill>
                                <a:schemeClr val="tx1"/>
                              </a:solidFill>
                              <a:latin typeface="Cambria Math" panose="02040503050406030204" pitchFamily="18" charset="0"/>
                            </a:rPr>
                          </m:ctrlPr>
                        </m:sSubSupPr>
                        <m:e>
                          <m:r>
                            <a:rPr lang="en-CA" sz="1800" i="1">
                              <a:solidFill>
                                <a:schemeClr val="tx1"/>
                              </a:solidFill>
                              <a:latin typeface="Cambria Math" panose="02040503050406030204" pitchFamily="18" charset="0"/>
                            </a:rPr>
                            <m:t>4</m:t>
                          </m:r>
                          <m:r>
                            <a:rPr lang="en-CA" sz="1800" i="1">
                              <a:solidFill>
                                <a:schemeClr val="tx1"/>
                              </a:solidFill>
                              <a:latin typeface="Cambria Math" panose="02040503050406030204" pitchFamily="18" charset="0"/>
                            </a:rPr>
                            <m:t>𝐶</m:t>
                          </m:r>
                        </m:e>
                        <m:sub>
                          <m:r>
                            <a:rPr lang="en-CA" sz="1800" i="1">
                              <a:solidFill>
                                <a:schemeClr val="tx1"/>
                              </a:solidFill>
                              <a:latin typeface="Cambria Math" panose="02040503050406030204" pitchFamily="18" charset="0"/>
                            </a:rPr>
                            <m:t>2</m:t>
                          </m:r>
                        </m:sub>
                        <m:sup>
                          <m:r>
                            <a:rPr lang="en-CA" sz="1800" i="1">
                              <a:solidFill>
                                <a:schemeClr val="tx1"/>
                              </a:solidFill>
                              <a:latin typeface="Cambria Math" panose="02040503050406030204" pitchFamily="18" charset="0"/>
                            </a:rPr>
                            <m:t>𝑡</m:t>
                          </m:r>
                          <m:r>
                            <a:rPr lang="en-CA" sz="1800" i="1">
                              <a:solidFill>
                                <a:schemeClr val="tx1"/>
                              </a:solidFill>
                              <a:latin typeface="Cambria Math" panose="02040503050406030204" pitchFamily="18" charset="0"/>
                            </a:rPr>
                            <m:t>+</m:t>
                          </m:r>
                          <m:r>
                            <m:rPr>
                              <m:sty m:val="p"/>
                            </m:rPr>
                            <a:rPr lang="en-CA" sz="1800">
                              <a:solidFill>
                                <a:schemeClr val="tx1"/>
                              </a:solidFill>
                              <a:latin typeface="Cambria Math" panose="02040503050406030204" pitchFamily="18" charset="0"/>
                            </a:rPr>
                            <m:t>Δ</m:t>
                          </m:r>
                          <m:r>
                            <a:rPr lang="en-CA" sz="1800" i="1">
                              <a:solidFill>
                                <a:schemeClr val="tx1"/>
                              </a:solidFill>
                              <a:latin typeface="Cambria Math" panose="02040503050406030204" pitchFamily="18" charset="0"/>
                            </a:rPr>
                            <m:t>𝑡</m:t>
                          </m:r>
                        </m:sup>
                      </m:sSubSup>
                      <m:r>
                        <a:rPr lang="en-CA" sz="1800" i="1">
                          <a:solidFill>
                            <a:schemeClr val="tx1"/>
                          </a:solidFill>
                          <a:latin typeface="Cambria Math" panose="02040503050406030204" pitchFamily="18" charset="0"/>
                        </a:rPr>
                        <m:t>−3</m:t>
                      </m:r>
                      <m:sSubSup>
                        <m:sSubSupPr>
                          <m:ctrlPr>
                            <a:rPr lang="en-CA" sz="1800" i="1">
                              <a:solidFill>
                                <a:schemeClr val="tx1"/>
                              </a:solidFill>
                              <a:latin typeface="Cambria Math" panose="02040503050406030204" pitchFamily="18" charset="0"/>
                            </a:rPr>
                          </m:ctrlPr>
                        </m:sSubSupPr>
                        <m:e>
                          <m:r>
                            <a:rPr lang="en-CA" sz="1800" i="1">
                              <a:solidFill>
                                <a:schemeClr val="tx1"/>
                              </a:solidFill>
                              <a:latin typeface="Cambria Math" panose="02040503050406030204" pitchFamily="18" charset="0"/>
                            </a:rPr>
                            <m:t>𝐶</m:t>
                          </m:r>
                        </m:e>
                        <m:sub>
                          <m:r>
                            <a:rPr lang="en-CA" sz="1800" i="1">
                              <a:solidFill>
                                <a:schemeClr val="tx1"/>
                              </a:solidFill>
                              <a:latin typeface="Cambria Math" panose="02040503050406030204" pitchFamily="18" charset="0"/>
                            </a:rPr>
                            <m:t>1</m:t>
                          </m:r>
                        </m:sub>
                        <m:sup>
                          <m:r>
                            <a:rPr lang="en-CA" sz="1800" i="1">
                              <a:solidFill>
                                <a:schemeClr val="tx1"/>
                              </a:solidFill>
                              <a:latin typeface="Cambria Math" panose="02040503050406030204" pitchFamily="18" charset="0"/>
                            </a:rPr>
                            <m:t>𝑡</m:t>
                          </m:r>
                          <m:r>
                            <a:rPr lang="en-CA" sz="1800" i="1">
                              <a:solidFill>
                                <a:schemeClr val="tx1"/>
                              </a:solidFill>
                              <a:latin typeface="Cambria Math" panose="02040503050406030204" pitchFamily="18" charset="0"/>
                            </a:rPr>
                            <m:t>+</m:t>
                          </m:r>
                          <m:r>
                            <m:rPr>
                              <m:sty m:val="p"/>
                            </m:rPr>
                            <a:rPr lang="en-CA" sz="1800">
                              <a:solidFill>
                                <a:schemeClr val="tx1"/>
                              </a:solidFill>
                              <a:latin typeface="Cambria Math" panose="02040503050406030204" pitchFamily="18" charset="0"/>
                            </a:rPr>
                            <m:t>Δ</m:t>
                          </m:r>
                          <m:r>
                            <a:rPr lang="en-CA" sz="1800" i="1">
                              <a:solidFill>
                                <a:schemeClr val="tx1"/>
                              </a:solidFill>
                              <a:latin typeface="Cambria Math" panose="02040503050406030204" pitchFamily="18" charset="0"/>
                            </a:rPr>
                            <m:t>𝑡</m:t>
                          </m:r>
                        </m:sup>
                      </m:sSubSup>
                      <m:r>
                        <a:rPr lang="en-CA" sz="1800" b="0" i="1" smtClean="0">
                          <a:solidFill>
                            <a:schemeClr val="tx1"/>
                          </a:solidFill>
                          <a:latin typeface="Cambria Math" panose="02040503050406030204" pitchFamily="18" charset="0"/>
                        </a:rPr>
                        <m:t>=0</m:t>
                      </m:r>
                    </m:oMath>
                  </m:oMathPara>
                </a14:m>
                <a:endParaRPr lang="en-CA" sz="1800" dirty="0">
                  <a:solidFill>
                    <a:schemeClr val="tx1"/>
                  </a:solidFill>
                </a:endParaRPr>
              </a:p>
              <a:p>
                <a:r>
                  <a:rPr lang="en-CA" sz="1800" b="1" dirty="0"/>
                  <a:t>Noeud 2:</a:t>
                </a:r>
                <a:br>
                  <a:rPr lang="en-CA" sz="1800" dirty="0"/>
                </a:br>
                <a14:m>
                  <m:oMath xmlns:m="http://schemas.openxmlformats.org/officeDocument/2006/math">
                    <m:r>
                      <a:rPr lang="en-CA" sz="1800" i="1">
                        <a:latin typeface="Cambria Math" panose="02040503050406030204" pitchFamily="18" charset="0"/>
                      </a:rPr>
                      <m:t>−</m:t>
                    </m:r>
                    <m:sSubSup>
                      <m:sSubSupPr>
                        <m:ctrlPr>
                          <a:rPr lang="en-CA" sz="1800" i="1">
                            <a:solidFill>
                              <a:schemeClr val="accent1">
                                <a:lumMod val="60000"/>
                                <a:lumOff val="40000"/>
                              </a:schemeClr>
                            </a:solidFill>
                            <a:latin typeface="Cambria Math" panose="02040503050406030204" pitchFamily="18" charset="0"/>
                          </a:rPr>
                        </m:ctrlPr>
                      </m:sSubSupPr>
                      <m:e>
                        <m:r>
                          <a:rPr lang="en-CA" sz="1800" i="1">
                            <a:solidFill>
                              <a:schemeClr val="accent1">
                                <a:lumMod val="60000"/>
                                <a:lumOff val="40000"/>
                              </a:schemeClr>
                            </a:solidFill>
                            <a:latin typeface="Cambria Math" panose="02040503050406030204" pitchFamily="18" charset="0"/>
                          </a:rPr>
                          <m:t>𝐶</m:t>
                        </m:r>
                      </m:e>
                      <m:sub>
                        <m:r>
                          <a:rPr lang="en-CA" sz="1800" i="1">
                            <a:solidFill>
                              <a:schemeClr val="accent1">
                                <a:lumMod val="60000"/>
                                <a:lumOff val="40000"/>
                              </a:schemeClr>
                            </a:solidFill>
                            <a:latin typeface="Cambria Math" panose="02040503050406030204" pitchFamily="18" charset="0"/>
                          </a:rPr>
                          <m:t>1</m:t>
                        </m:r>
                      </m:sub>
                      <m:sup>
                        <m:r>
                          <a:rPr lang="en-CA" sz="1800" i="1">
                            <a:solidFill>
                              <a:schemeClr val="accent1">
                                <a:lumMod val="60000"/>
                                <a:lumOff val="40000"/>
                              </a:schemeClr>
                            </a:solidFill>
                            <a:latin typeface="Cambria Math" panose="02040503050406030204" pitchFamily="18" charset="0"/>
                          </a:rPr>
                          <m:t>𝑡</m:t>
                        </m:r>
                        <m:r>
                          <a:rPr lang="en-CA" sz="1800" i="1">
                            <a:solidFill>
                              <a:schemeClr val="accent1">
                                <a:lumMod val="60000"/>
                                <a:lumOff val="40000"/>
                              </a:schemeClr>
                            </a:solidFill>
                            <a:latin typeface="Cambria Math" panose="02040503050406030204" pitchFamily="18" charset="0"/>
                          </a:rPr>
                          <m:t>+</m:t>
                        </m:r>
                        <m:r>
                          <m:rPr>
                            <m:sty m:val="p"/>
                          </m:rPr>
                          <a:rPr lang="en-CA" sz="1800">
                            <a:solidFill>
                              <a:schemeClr val="accent1">
                                <a:lumMod val="60000"/>
                                <a:lumOff val="40000"/>
                              </a:schemeClr>
                            </a:solidFill>
                            <a:latin typeface="Cambria Math" panose="02040503050406030204" pitchFamily="18" charset="0"/>
                          </a:rPr>
                          <m:t>Δ</m:t>
                        </m:r>
                        <m:r>
                          <a:rPr lang="en-CA" sz="1800" i="1">
                            <a:solidFill>
                              <a:schemeClr val="accent1">
                                <a:lumMod val="60000"/>
                                <a:lumOff val="40000"/>
                              </a:schemeClr>
                            </a:solidFill>
                            <a:latin typeface="Cambria Math" panose="02040503050406030204" pitchFamily="18" charset="0"/>
                          </a:rPr>
                          <m:t>𝑡</m:t>
                        </m:r>
                      </m:sup>
                    </m:sSubSup>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b="0" i="1" smtClean="0">
                        <a:latin typeface="Cambria Math" panose="02040503050406030204" pitchFamily="18" charset="0"/>
                      </a:rPr>
                      <m:t>+</m:t>
                    </m:r>
                    <m:sSubSup>
                      <m:sSubSupPr>
                        <m:ctrlPr>
                          <a:rPr lang="en-CA" sz="1800" i="1">
                            <a:solidFill>
                              <a:schemeClr val="accent5">
                                <a:lumMod val="60000"/>
                                <a:lumOff val="40000"/>
                              </a:schemeClr>
                            </a:solidFill>
                            <a:latin typeface="Cambria Math" panose="02040503050406030204" pitchFamily="18" charset="0"/>
                          </a:rPr>
                        </m:ctrlPr>
                      </m:sSubSupPr>
                      <m:e>
                        <m:r>
                          <a:rPr lang="en-CA" sz="1800" i="1">
                            <a:solidFill>
                              <a:schemeClr val="accent5">
                                <a:lumMod val="60000"/>
                                <a:lumOff val="40000"/>
                              </a:schemeClr>
                            </a:solidFill>
                            <a:latin typeface="Cambria Math" panose="02040503050406030204" pitchFamily="18" charset="0"/>
                          </a:rPr>
                          <m:t>𝐶</m:t>
                        </m:r>
                      </m:e>
                      <m:sub>
                        <m:r>
                          <a:rPr lang="en-CA" sz="1800" b="0" i="1" smtClean="0">
                            <a:solidFill>
                              <a:schemeClr val="accent5">
                                <a:lumMod val="60000"/>
                                <a:lumOff val="40000"/>
                              </a:schemeClr>
                            </a:solidFill>
                            <a:latin typeface="Cambria Math" panose="02040503050406030204" pitchFamily="18" charset="0"/>
                          </a:rPr>
                          <m:t>2</m:t>
                        </m:r>
                      </m:sub>
                      <m:sup>
                        <m:r>
                          <a:rPr lang="en-CA" sz="1800" i="1">
                            <a:solidFill>
                              <a:schemeClr val="accent5">
                                <a:lumMod val="60000"/>
                                <a:lumOff val="40000"/>
                              </a:schemeClr>
                            </a:solidFill>
                            <a:latin typeface="Cambria Math" panose="02040503050406030204" pitchFamily="18" charset="0"/>
                          </a:rPr>
                          <m:t>𝑡</m:t>
                        </m:r>
                        <m:r>
                          <a:rPr lang="en-CA" sz="1800" i="1">
                            <a:solidFill>
                              <a:schemeClr val="accent5">
                                <a:lumMod val="60000"/>
                                <a:lumOff val="40000"/>
                              </a:schemeClr>
                            </a:solidFill>
                            <a:latin typeface="Cambria Math" panose="02040503050406030204" pitchFamily="18" charset="0"/>
                          </a:rPr>
                          <m:t>+</m:t>
                        </m:r>
                        <m:r>
                          <m:rPr>
                            <m:sty m:val="p"/>
                          </m:rPr>
                          <a:rPr lang="en-CA" sz="1800">
                            <a:solidFill>
                              <a:schemeClr val="accent5">
                                <a:lumMod val="60000"/>
                                <a:lumOff val="40000"/>
                              </a:schemeClr>
                            </a:solidFill>
                            <a:latin typeface="Cambria Math" panose="02040503050406030204" pitchFamily="18" charset="0"/>
                          </a:rPr>
                          <m:t>Δ</m:t>
                        </m:r>
                        <m:r>
                          <a:rPr lang="en-CA" sz="1800" i="1">
                            <a:solidFill>
                              <a:schemeClr val="accent5">
                                <a:lumMod val="60000"/>
                                <a:lumOff val="40000"/>
                              </a:schemeClr>
                            </a:solidFill>
                            <a:latin typeface="Cambria Math" panose="02040503050406030204" pitchFamily="18" charset="0"/>
                          </a:rPr>
                          <m:t>𝑡</m:t>
                        </m:r>
                      </m:sup>
                    </m:sSubSup>
                    <m:r>
                      <a:rPr lang="en-CA" sz="1800" i="1" smtClean="0">
                        <a:latin typeface="Cambria Math" panose="02040503050406030204" pitchFamily="18" charset="0"/>
                      </a:rPr>
                      <m:t> </m:t>
                    </m:r>
                    <m:d>
                      <m:dPr>
                        <m:begChr m:val="["/>
                        <m:endChr m:val="]"/>
                        <m:ctrlPr>
                          <a:rPr lang="en-CA" sz="1800" i="1" smtClean="0">
                            <a:latin typeface="Cambria Math" panose="02040503050406030204" pitchFamily="18" charset="0"/>
                          </a:rPr>
                        </m:ctrlPr>
                      </m:dPr>
                      <m:e>
                        <m:r>
                          <a:rPr lang="en-CA" sz="1800" b="0" i="1" smtClean="0">
                            <a:latin typeface="Cambria Math" panose="02040503050406030204" pitchFamily="18" charset="0"/>
                          </a:rPr>
                          <m:t>1+</m:t>
                        </m:r>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smtClean="0">
                                <a:latin typeface="Cambria Math" panose="02040503050406030204" pitchFamily="18" charset="0"/>
                              </a:rPr>
                            </m:ctrlPr>
                          </m:dPr>
                          <m:e>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𝑟</m:t>
                                    </m:r>
                                  </m:e>
                                  <m:sub>
                                    <m:r>
                                      <a:rPr lang="en-CA" sz="1800" b="0" i="1" smtClean="0">
                                        <a:latin typeface="Cambria Math" panose="02040503050406030204" pitchFamily="18" charset="0"/>
                                      </a:rPr>
                                      <m:t>2</m:t>
                                    </m:r>
                                  </m:sub>
                                </m:sSub>
                                <m:r>
                                  <a:rPr lang="en-CA" sz="1800" b="0" i="1"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2</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e>
                    </m:d>
                    <m:r>
                      <a:rPr lang="en-CA" sz="1800" i="1">
                        <a:latin typeface="Cambria Math" panose="02040503050406030204" pitchFamily="18" charset="0"/>
                      </a:rPr>
                      <m:t>−</m:t>
                    </m:r>
                    <m:sSub>
                      <m:sSubPr>
                        <m:ctrlPr>
                          <a:rPr lang="en-CA" sz="1800" i="1">
                            <a:latin typeface="Cambria Math" panose="02040503050406030204" pitchFamily="18" charset="0"/>
                          </a:rPr>
                        </m:ctrlPr>
                      </m:sSubPr>
                      <m:e>
                        <m:sSubSup>
                          <m:sSubSupPr>
                            <m:ctrlPr>
                              <a:rPr lang="en-CA" sz="1800" i="1">
                                <a:solidFill>
                                  <a:schemeClr val="accent6">
                                    <a:lumMod val="75000"/>
                                  </a:schemeClr>
                                </a:solidFill>
                                <a:latin typeface="Cambria Math" panose="02040503050406030204" pitchFamily="18" charset="0"/>
                              </a:rPr>
                            </m:ctrlPr>
                          </m:sSubSupPr>
                          <m:e>
                            <m:r>
                              <a:rPr lang="en-CA" sz="1800" i="1">
                                <a:solidFill>
                                  <a:schemeClr val="accent6">
                                    <a:lumMod val="75000"/>
                                  </a:schemeClr>
                                </a:solidFill>
                                <a:latin typeface="Cambria Math" panose="02040503050406030204" pitchFamily="18" charset="0"/>
                              </a:rPr>
                              <m:t>𝐶</m:t>
                            </m:r>
                          </m:e>
                          <m:sub>
                            <m:r>
                              <a:rPr lang="en-CA" sz="1800" b="0" i="1" smtClean="0">
                                <a:solidFill>
                                  <a:schemeClr val="accent6">
                                    <a:lumMod val="75000"/>
                                  </a:schemeClr>
                                </a:solidFill>
                                <a:latin typeface="Cambria Math" panose="02040503050406030204" pitchFamily="18" charset="0"/>
                              </a:rPr>
                              <m:t>3</m:t>
                            </m:r>
                          </m:sub>
                          <m:sup>
                            <m:r>
                              <a:rPr lang="en-CA" sz="1800" i="1">
                                <a:solidFill>
                                  <a:schemeClr val="accent6">
                                    <a:lumMod val="75000"/>
                                  </a:schemeClr>
                                </a:solidFill>
                                <a:latin typeface="Cambria Math" panose="02040503050406030204" pitchFamily="18" charset="0"/>
                              </a:rPr>
                              <m:t>𝑡</m:t>
                            </m:r>
                            <m:r>
                              <a:rPr lang="en-CA" sz="1800" i="1">
                                <a:solidFill>
                                  <a:schemeClr val="accent6">
                                    <a:lumMod val="75000"/>
                                  </a:schemeClr>
                                </a:solidFill>
                                <a:latin typeface="Cambria Math" panose="02040503050406030204" pitchFamily="18" charset="0"/>
                              </a:rPr>
                              <m:t>+</m:t>
                            </m:r>
                            <m:r>
                              <m:rPr>
                                <m:sty m:val="p"/>
                              </m:rPr>
                              <a:rPr lang="en-CA" sz="1800">
                                <a:solidFill>
                                  <a:schemeClr val="accent6">
                                    <a:lumMod val="75000"/>
                                  </a:schemeClr>
                                </a:solidFill>
                                <a:latin typeface="Cambria Math" panose="02040503050406030204" pitchFamily="18" charset="0"/>
                              </a:rPr>
                              <m:t>Δ</m:t>
                            </m:r>
                            <m:r>
                              <a:rPr lang="en-CA" sz="1800" i="1">
                                <a:solidFill>
                                  <a:schemeClr val="accent6">
                                    <a:lumMod val="75000"/>
                                  </a:schemeClr>
                                </a:solidFill>
                                <a:latin typeface="Cambria Math" panose="02040503050406030204" pitchFamily="18" charset="0"/>
                              </a:rPr>
                              <m:t>𝑡</m:t>
                            </m:r>
                          </m:sup>
                        </m:sSubSup>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smtClean="0">
                                <a:latin typeface="Cambria Math" panose="02040503050406030204" pitchFamily="18" charset="0"/>
                              </a:rPr>
                            </m:ctrlPr>
                          </m:fPr>
                          <m:num>
                            <m:r>
                              <a:rPr lang="en-CA" sz="1800" i="1">
                                <a:latin typeface="Cambria Math" panose="02040503050406030204" pitchFamily="18" charset="0"/>
                              </a:rPr>
                              <m:t>1</m:t>
                            </m:r>
                          </m:num>
                          <m:den>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r>
                                  <a:rPr lang="en-CA" sz="1800" b="0" i="1" smtClean="0">
                                    <a:latin typeface="Cambria Math" panose="02040503050406030204" pitchFamily="18" charset="0"/>
                                  </a:rPr>
                                  <m:t>2</m:t>
                                </m:r>
                              </m:sub>
                            </m:sSub>
                            <m:r>
                              <a:rPr lang="en-CA" sz="1800" b="0" i="0"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i="1">
                        <a:latin typeface="Cambria Math" panose="02040503050406030204" pitchFamily="18" charset="0"/>
                      </a:rPr>
                      <m:t>=</m:t>
                    </m:r>
                    <m:sSubSup>
                      <m:sSubSupPr>
                        <m:ctrlPr>
                          <a:rPr lang="en-CA" sz="1800" i="1">
                            <a:solidFill>
                              <a:schemeClr val="accent2"/>
                            </a:solidFill>
                            <a:latin typeface="Cambria Math" panose="02040503050406030204" pitchFamily="18" charset="0"/>
                          </a:rPr>
                        </m:ctrlPr>
                      </m:sSubSupPr>
                      <m:e>
                        <m:r>
                          <a:rPr lang="en-CA" sz="1800" i="1">
                            <a:solidFill>
                              <a:schemeClr val="accent2"/>
                            </a:solidFill>
                            <a:latin typeface="Cambria Math" panose="02040503050406030204" pitchFamily="18" charset="0"/>
                          </a:rPr>
                          <m:t>𝐶</m:t>
                        </m:r>
                      </m:e>
                      <m:sub>
                        <m:r>
                          <a:rPr lang="en-CA" sz="1800" b="0" i="1" smtClean="0">
                            <a:solidFill>
                              <a:schemeClr val="accent2"/>
                            </a:solidFill>
                            <a:latin typeface="Cambria Math" panose="02040503050406030204" pitchFamily="18" charset="0"/>
                          </a:rPr>
                          <m:t>2</m:t>
                        </m:r>
                      </m:sub>
                      <m:sup>
                        <m:r>
                          <a:rPr lang="en-CA" sz="1800" i="1">
                            <a:solidFill>
                              <a:schemeClr val="accent2"/>
                            </a:solidFill>
                            <a:latin typeface="Cambria Math" panose="02040503050406030204" pitchFamily="18" charset="0"/>
                          </a:rPr>
                          <m:t>𝑡</m:t>
                        </m:r>
                      </m:sup>
                    </m:sSubSup>
                    <m:r>
                      <a:rPr lang="en-CA" sz="1800" i="1">
                        <a:latin typeface="Cambria Math" panose="02040503050406030204" pitchFamily="18" charset="0"/>
                      </a:rPr>
                      <m:t>−</m:t>
                    </m:r>
                    <m:r>
                      <a:rPr lang="en-CA" sz="1800" i="1">
                        <a:latin typeface="Cambria Math" panose="02040503050406030204" pitchFamily="18" charset="0"/>
                      </a:rPr>
                      <m:t>𝑆</m:t>
                    </m:r>
                    <m:r>
                      <a:rPr lang="en-CA" sz="1800">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oMath>
                </a14:m>
                <a:endParaRPr lang="en-CA" sz="1800" dirty="0"/>
              </a:p>
              <a:p>
                <a:r>
                  <a:rPr lang="en-CA" sz="1800" b="1" dirty="0" err="1"/>
                  <a:t>Noeud</a:t>
                </a:r>
                <a:r>
                  <a:rPr lang="en-CA" sz="1800" b="1" dirty="0"/>
                  <a:t> 3:</a:t>
                </a:r>
                <a:br>
                  <a:rPr lang="en-CA" sz="1800" dirty="0"/>
                </a:br>
                <a14:m>
                  <m:oMath xmlns:m="http://schemas.openxmlformats.org/officeDocument/2006/math">
                    <m:r>
                      <a:rPr lang="en-CA" sz="1800" i="1" smtClean="0">
                        <a:latin typeface="Cambria Math" panose="02040503050406030204" pitchFamily="18" charset="0"/>
                      </a:rPr>
                      <m:t>−</m:t>
                    </m:r>
                    <m:sSubSup>
                      <m:sSubSupPr>
                        <m:ctrlPr>
                          <a:rPr lang="en-CA" sz="1800" i="1">
                            <a:solidFill>
                              <a:schemeClr val="accent1">
                                <a:lumMod val="60000"/>
                                <a:lumOff val="40000"/>
                              </a:schemeClr>
                            </a:solidFill>
                            <a:latin typeface="Cambria Math" panose="02040503050406030204" pitchFamily="18" charset="0"/>
                          </a:rPr>
                        </m:ctrlPr>
                      </m:sSubSupPr>
                      <m:e>
                        <m:r>
                          <a:rPr lang="en-CA" sz="1800" i="1">
                            <a:solidFill>
                              <a:schemeClr val="accent1">
                                <a:lumMod val="60000"/>
                                <a:lumOff val="40000"/>
                              </a:schemeClr>
                            </a:solidFill>
                            <a:latin typeface="Cambria Math" panose="02040503050406030204" pitchFamily="18" charset="0"/>
                          </a:rPr>
                          <m:t>𝐶</m:t>
                        </m:r>
                      </m:e>
                      <m:sub>
                        <m:r>
                          <a:rPr lang="en-CA" sz="1800" b="0" i="1" smtClean="0">
                            <a:solidFill>
                              <a:schemeClr val="accent1">
                                <a:lumMod val="60000"/>
                                <a:lumOff val="40000"/>
                              </a:schemeClr>
                            </a:solidFill>
                            <a:latin typeface="Cambria Math" panose="02040503050406030204" pitchFamily="18" charset="0"/>
                          </a:rPr>
                          <m:t>2</m:t>
                        </m:r>
                      </m:sub>
                      <m:sup>
                        <m:r>
                          <a:rPr lang="en-CA" sz="1800" i="1">
                            <a:solidFill>
                              <a:schemeClr val="accent1">
                                <a:lumMod val="60000"/>
                                <a:lumOff val="40000"/>
                              </a:schemeClr>
                            </a:solidFill>
                            <a:latin typeface="Cambria Math" panose="02040503050406030204" pitchFamily="18" charset="0"/>
                          </a:rPr>
                          <m:t>𝑡</m:t>
                        </m:r>
                        <m:r>
                          <a:rPr lang="en-CA" sz="1800" i="1">
                            <a:solidFill>
                              <a:schemeClr val="accent1">
                                <a:lumMod val="60000"/>
                                <a:lumOff val="40000"/>
                              </a:schemeClr>
                            </a:solidFill>
                            <a:latin typeface="Cambria Math" panose="02040503050406030204" pitchFamily="18" charset="0"/>
                          </a:rPr>
                          <m:t>+</m:t>
                        </m:r>
                        <m:r>
                          <m:rPr>
                            <m:sty m:val="p"/>
                          </m:rPr>
                          <a:rPr lang="en-CA" sz="1800">
                            <a:solidFill>
                              <a:schemeClr val="accent1">
                                <a:lumMod val="60000"/>
                                <a:lumOff val="40000"/>
                              </a:schemeClr>
                            </a:solidFill>
                            <a:latin typeface="Cambria Math" panose="02040503050406030204" pitchFamily="18" charset="0"/>
                          </a:rPr>
                          <m:t>Δ</m:t>
                        </m:r>
                        <m:r>
                          <a:rPr lang="en-CA" sz="1800" i="1">
                            <a:solidFill>
                              <a:schemeClr val="accent1">
                                <a:lumMod val="60000"/>
                                <a:lumOff val="40000"/>
                              </a:schemeClr>
                            </a:solidFill>
                            <a:latin typeface="Cambria Math" panose="02040503050406030204" pitchFamily="18" charset="0"/>
                          </a:rPr>
                          <m:t>𝑡</m:t>
                        </m:r>
                      </m:sup>
                    </m:sSubSup>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b="0" i="1" smtClean="0">
                        <a:latin typeface="Cambria Math" panose="02040503050406030204" pitchFamily="18" charset="0"/>
                      </a:rPr>
                      <m:t>+</m:t>
                    </m:r>
                    <m:sSubSup>
                      <m:sSubSupPr>
                        <m:ctrlPr>
                          <a:rPr lang="en-CA" sz="1800" i="1">
                            <a:solidFill>
                              <a:schemeClr val="accent5">
                                <a:lumMod val="60000"/>
                                <a:lumOff val="40000"/>
                              </a:schemeClr>
                            </a:solidFill>
                            <a:latin typeface="Cambria Math" panose="02040503050406030204" pitchFamily="18" charset="0"/>
                          </a:rPr>
                        </m:ctrlPr>
                      </m:sSubSupPr>
                      <m:e>
                        <m:r>
                          <a:rPr lang="en-CA" sz="1800" i="1">
                            <a:solidFill>
                              <a:schemeClr val="accent5">
                                <a:lumMod val="60000"/>
                                <a:lumOff val="40000"/>
                              </a:schemeClr>
                            </a:solidFill>
                            <a:latin typeface="Cambria Math" panose="02040503050406030204" pitchFamily="18" charset="0"/>
                          </a:rPr>
                          <m:t>𝐶</m:t>
                        </m:r>
                      </m:e>
                      <m:sub>
                        <m:r>
                          <a:rPr lang="en-CA" sz="1800" b="0" i="1" smtClean="0">
                            <a:solidFill>
                              <a:schemeClr val="accent5">
                                <a:lumMod val="60000"/>
                                <a:lumOff val="40000"/>
                              </a:schemeClr>
                            </a:solidFill>
                            <a:latin typeface="Cambria Math" panose="02040503050406030204" pitchFamily="18" charset="0"/>
                          </a:rPr>
                          <m:t>3</m:t>
                        </m:r>
                      </m:sub>
                      <m:sup>
                        <m:r>
                          <a:rPr lang="en-CA" sz="1800" i="1">
                            <a:solidFill>
                              <a:schemeClr val="accent5">
                                <a:lumMod val="60000"/>
                                <a:lumOff val="40000"/>
                              </a:schemeClr>
                            </a:solidFill>
                            <a:latin typeface="Cambria Math" panose="02040503050406030204" pitchFamily="18" charset="0"/>
                          </a:rPr>
                          <m:t>𝑡</m:t>
                        </m:r>
                        <m:r>
                          <a:rPr lang="en-CA" sz="1800" i="1">
                            <a:solidFill>
                              <a:schemeClr val="accent5">
                                <a:lumMod val="60000"/>
                                <a:lumOff val="40000"/>
                              </a:schemeClr>
                            </a:solidFill>
                            <a:latin typeface="Cambria Math" panose="02040503050406030204" pitchFamily="18" charset="0"/>
                          </a:rPr>
                          <m:t>+</m:t>
                        </m:r>
                        <m:r>
                          <m:rPr>
                            <m:sty m:val="p"/>
                          </m:rPr>
                          <a:rPr lang="en-CA" sz="1800">
                            <a:solidFill>
                              <a:schemeClr val="accent5">
                                <a:lumMod val="60000"/>
                                <a:lumOff val="40000"/>
                              </a:schemeClr>
                            </a:solidFill>
                            <a:latin typeface="Cambria Math" panose="02040503050406030204" pitchFamily="18" charset="0"/>
                          </a:rPr>
                          <m:t>Δ</m:t>
                        </m:r>
                        <m:r>
                          <a:rPr lang="en-CA" sz="1800" i="1">
                            <a:solidFill>
                              <a:schemeClr val="accent5">
                                <a:lumMod val="60000"/>
                                <a:lumOff val="40000"/>
                              </a:schemeClr>
                            </a:solidFill>
                            <a:latin typeface="Cambria Math" panose="02040503050406030204" pitchFamily="18" charset="0"/>
                          </a:rPr>
                          <m:t>𝑡</m:t>
                        </m:r>
                      </m:sup>
                    </m:sSubSup>
                    <m:r>
                      <a:rPr lang="en-CA" sz="1800" i="1" smtClean="0">
                        <a:latin typeface="Cambria Math" panose="02040503050406030204" pitchFamily="18" charset="0"/>
                      </a:rPr>
                      <m:t> </m:t>
                    </m:r>
                    <m:d>
                      <m:dPr>
                        <m:begChr m:val="["/>
                        <m:endChr m:val="]"/>
                        <m:ctrlPr>
                          <a:rPr lang="en-CA" sz="1800" i="1" smtClean="0">
                            <a:latin typeface="Cambria Math" panose="02040503050406030204" pitchFamily="18" charset="0"/>
                          </a:rPr>
                        </m:ctrlPr>
                      </m:dPr>
                      <m:e>
                        <m:r>
                          <a:rPr lang="en-CA" sz="1800" b="0" i="1" smtClean="0">
                            <a:latin typeface="Cambria Math" panose="02040503050406030204" pitchFamily="18" charset="0"/>
                          </a:rPr>
                          <m:t>1+</m:t>
                        </m:r>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smtClean="0">
                                <a:latin typeface="Cambria Math" panose="02040503050406030204" pitchFamily="18" charset="0"/>
                              </a:rPr>
                            </m:ctrlPr>
                          </m:dPr>
                          <m:e>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𝑟</m:t>
                                    </m:r>
                                  </m:e>
                                  <m:sub>
                                    <m:r>
                                      <a:rPr lang="en-CA" sz="1800" b="0" i="1" smtClean="0">
                                        <a:latin typeface="Cambria Math" panose="02040503050406030204" pitchFamily="18" charset="0"/>
                                      </a:rPr>
                                      <m:t>3</m:t>
                                    </m:r>
                                  </m:sub>
                                </m:sSub>
                                <m:r>
                                  <a:rPr lang="en-CA" sz="1800" b="0" i="1"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2</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e>
                    </m:d>
                    <m:r>
                      <a:rPr lang="en-CA" sz="1800" i="1">
                        <a:latin typeface="Cambria Math" panose="02040503050406030204" pitchFamily="18" charset="0"/>
                      </a:rPr>
                      <m:t>−</m:t>
                    </m:r>
                    <m:sSub>
                      <m:sSubPr>
                        <m:ctrlPr>
                          <a:rPr lang="en-CA" sz="1800" i="1">
                            <a:latin typeface="Cambria Math" panose="02040503050406030204" pitchFamily="18" charset="0"/>
                          </a:rPr>
                        </m:ctrlPr>
                      </m:sSubPr>
                      <m:e>
                        <m:sSubSup>
                          <m:sSubSupPr>
                            <m:ctrlPr>
                              <a:rPr lang="en-CA" sz="1800" i="1">
                                <a:solidFill>
                                  <a:schemeClr val="accent6">
                                    <a:lumMod val="75000"/>
                                  </a:schemeClr>
                                </a:solidFill>
                                <a:latin typeface="Cambria Math" panose="02040503050406030204" pitchFamily="18" charset="0"/>
                              </a:rPr>
                            </m:ctrlPr>
                          </m:sSubSupPr>
                          <m:e>
                            <m:r>
                              <a:rPr lang="en-CA" sz="1800" i="1">
                                <a:solidFill>
                                  <a:schemeClr val="accent6">
                                    <a:lumMod val="75000"/>
                                  </a:schemeClr>
                                </a:solidFill>
                                <a:latin typeface="Cambria Math" panose="02040503050406030204" pitchFamily="18" charset="0"/>
                              </a:rPr>
                              <m:t>𝐶</m:t>
                            </m:r>
                          </m:e>
                          <m:sub>
                            <m:r>
                              <a:rPr lang="en-CA" sz="1800" b="0" i="1" smtClean="0">
                                <a:solidFill>
                                  <a:schemeClr val="accent6">
                                    <a:lumMod val="75000"/>
                                  </a:schemeClr>
                                </a:solidFill>
                                <a:latin typeface="Cambria Math" panose="02040503050406030204" pitchFamily="18" charset="0"/>
                              </a:rPr>
                              <m:t>4</m:t>
                            </m:r>
                          </m:sub>
                          <m:sup>
                            <m:r>
                              <a:rPr lang="en-CA" sz="1800" i="1">
                                <a:solidFill>
                                  <a:schemeClr val="accent6">
                                    <a:lumMod val="75000"/>
                                  </a:schemeClr>
                                </a:solidFill>
                                <a:latin typeface="Cambria Math" panose="02040503050406030204" pitchFamily="18" charset="0"/>
                              </a:rPr>
                              <m:t>𝑡</m:t>
                            </m:r>
                            <m:r>
                              <a:rPr lang="en-CA" sz="1800" i="1">
                                <a:solidFill>
                                  <a:schemeClr val="accent6">
                                    <a:lumMod val="75000"/>
                                  </a:schemeClr>
                                </a:solidFill>
                                <a:latin typeface="Cambria Math" panose="02040503050406030204" pitchFamily="18" charset="0"/>
                              </a:rPr>
                              <m:t>+</m:t>
                            </m:r>
                            <m:r>
                              <m:rPr>
                                <m:sty m:val="p"/>
                              </m:rPr>
                              <a:rPr lang="en-CA" sz="1800">
                                <a:solidFill>
                                  <a:schemeClr val="accent6">
                                    <a:lumMod val="75000"/>
                                  </a:schemeClr>
                                </a:solidFill>
                                <a:latin typeface="Cambria Math" panose="02040503050406030204" pitchFamily="18" charset="0"/>
                              </a:rPr>
                              <m:t>Δ</m:t>
                            </m:r>
                            <m:r>
                              <a:rPr lang="en-CA" sz="1800" i="1">
                                <a:solidFill>
                                  <a:schemeClr val="accent6">
                                    <a:lumMod val="75000"/>
                                  </a:schemeClr>
                                </a:solidFill>
                                <a:latin typeface="Cambria Math" panose="02040503050406030204" pitchFamily="18" charset="0"/>
                              </a:rPr>
                              <m:t>𝑡</m:t>
                            </m:r>
                          </m:sup>
                        </m:sSubSup>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smtClean="0">
                                <a:latin typeface="Cambria Math" panose="02040503050406030204" pitchFamily="18" charset="0"/>
                              </a:rPr>
                            </m:ctrlPr>
                          </m:fPr>
                          <m:num>
                            <m:r>
                              <a:rPr lang="en-CA" sz="1800" i="1">
                                <a:latin typeface="Cambria Math" panose="02040503050406030204" pitchFamily="18" charset="0"/>
                              </a:rPr>
                              <m:t>1</m:t>
                            </m:r>
                          </m:num>
                          <m:den>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r>
                                  <a:rPr lang="en-CA" sz="1800" b="0" i="1" smtClean="0">
                                    <a:latin typeface="Cambria Math" panose="02040503050406030204" pitchFamily="18" charset="0"/>
                                  </a:rPr>
                                  <m:t>3</m:t>
                                </m:r>
                              </m:sub>
                            </m:sSub>
                            <m:r>
                              <a:rPr lang="en-CA" sz="1800" b="0" i="0"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i="1">
                        <a:latin typeface="Cambria Math" panose="02040503050406030204" pitchFamily="18" charset="0"/>
                      </a:rPr>
                      <m:t>=</m:t>
                    </m:r>
                    <m:sSubSup>
                      <m:sSubSupPr>
                        <m:ctrlPr>
                          <a:rPr lang="en-CA" sz="1800" i="1">
                            <a:solidFill>
                              <a:schemeClr val="accent2"/>
                            </a:solidFill>
                            <a:latin typeface="Cambria Math" panose="02040503050406030204" pitchFamily="18" charset="0"/>
                          </a:rPr>
                        </m:ctrlPr>
                      </m:sSubSupPr>
                      <m:e>
                        <m:r>
                          <a:rPr lang="en-CA" sz="1800" i="1">
                            <a:solidFill>
                              <a:schemeClr val="accent2"/>
                            </a:solidFill>
                            <a:latin typeface="Cambria Math" panose="02040503050406030204" pitchFamily="18" charset="0"/>
                          </a:rPr>
                          <m:t>𝐶</m:t>
                        </m:r>
                      </m:e>
                      <m:sub>
                        <m:r>
                          <a:rPr lang="en-CA" sz="1800" b="0" i="1" smtClean="0">
                            <a:solidFill>
                              <a:schemeClr val="accent2"/>
                            </a:solidFill>
                            <a:latin typeface="Cambria Math" panose="02040503050406030204" pitchFamily="18" charset="0"/>
                          </a:rPr>
                          <m:t>3</m:t>
                        </m:r>
                      </m:sub>
                      <m:sup>
                        <m:r>
                          <a:rPr lang="en-CA" sz="1800" i="1">
                            <a:solidFill>
                              <a:schemeClr val="accent2"/>
                            </a:solidFill>
                            <a:latin typeface="Cambria Math" panose="02040503050406030204" pitchFamily="18" charset="0"/>
                          </a:rPr>
                          <m:t>𝑡</m:t>
                        </m:r>
                      </m:sup>
                    </m:sSubSup>
                    <m:r>
                      <a:rPr lang="en-CA" sz="1800" i="1">
                        <a:latin typeface="Cambria Math" panose="02040503050406030204" pitchFamily="18" charset="0"/>
                      </a:rPr>
                      <m:t>−</m:t>
                    </m:r>
                    <m:r>
                      <a:rPr lang="en-CA" sz="1800" i="1">
                        <a:latin typeface="Cambria Math" panose="02040503050406030204" pitchFamily="18" charset="0"/>
                      </a:rPr>
                      <m:t>𝑆</m:t>
                    </m:r>
                    <m:r>
                      <a:rPr lang="en-CA" sz="1800">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oMath>
                </a14:m>
                <a:endParaRPr lang="en-CA" sz="1800" dirty="0"/>
              </a:p>
              <a:p>
                <a:r>
                  <a:rPr lang="en-CA" sz="1800" b="1" dirty="0" err="1"/>
                  <a:t>Noeud</a:t>
                </a:r>
                <a:r>
                  <a:rPr lang="en-CA" sz="1800" b="1" dirty="0"/>
                  <a:t> 4:</a:t>
                </a:r>
                <a:br>
                  <a:rPr lang="en-CA" sz="1800" i="1" dirty="0">
                    <a:latin typeface="Cambria Math" panose="02040503050406030204" pitchFamily="18" charset="0"/>
                  </a:rPr>
                </a:br>
                <a14:m>
                  <m:oMath xmlns:m="http://schemas.openxmlformats.org/officeDocument/2006/math">
                    <m:r>
                      <a:rPr lang="en-CA" sz="1800" i="1" smtClean="0">
                        <a:latin typeface="Cambria Math" panose="02040503050406030204" pitchFamily="18" charset="0"/>
                      </a:rPr>
                      <m:t>−</m:t>
                    </m:r>
                    <m:sSubSup>
                      <m:sSubSupPr>
                        <m:ctrlPr>
                          <a:rPr lang="en-CA" sz="1800" i="1">
                            <a:solidFill>
                              <a:schemeClr val="accent1">
                                <a:lumMod val="60000"/>
                                <a:lumOff val="40000"/>
                              </a:schemeClr>
                            </a:solidFill>
                            <a:latin typeface="Cambria Math" panose="02040503050406030204" pitchFamily="18" charset="0"/>
                          </a:rPr>
                        </m:ctrlPr>
                      </m:sSubSupPr>
                      <m:e>
                        <m:r>
                          <a:rPr lang="en-CA" sz="1800" i="1">
                            <a:solidFill>
                              <a:schemeClr val="accent1">
                                <a:lumMod val="60000"/>
                                <a:lumOff val="40000"/>
                              </a:schemeClr>
                            </a:solidFill>
                            <a:latin typeface="Cambria Math" panose="02040503050406030204" pitchFamily="18" charset="0"/>
                          </a:rPr>
                          <m:t>𝐶</m:t>
                        </m:r>
                      </m:e>
                      <m:sub>
                        <m:r>
                          <a:rPr lang="en-CA" sz="1800" b="0" i="1" smtClean="0">
                            <a:solidFill>
                              <a:schemeClr val="accent1">
                                <a:lumMod val="60000"/>
                                <a:lumOff val="40000"/>
                              </a:schemeClr>
                            </a:solidFill>
                            <a:latin typeface="Cambria Math" panose="02040503050406030204" pitchFamily="18" charset="0"/>
                          </a:rPr>
                          <m:t>3</m:t>
                        </m:r>
                      </m:sub>
                      <m:sup>
                        <m:r>
                          <a:rPr lang="en-CA" sz="1800" i="1">
                            <a:solidFill>
                              <a:schemeClr val="accent1">
                                <a:lumMod val="60000"/>
                                <a:lumOff val="40000"/>
                              </a:schemeClr>
                            </a:solidFill>
                            <a:latin typeface="Cambria Math" panose="02040503050406030204" pitchFamily="18" charset="0"/>
                          </a:rPr>
                          <m:t>𝑡</m:t>
                        </m:r>
                        <m:r>
                          <a:rPr lang="en-CA" sz="1800" i="1">
                            <a:solidFill>
                              <a:schemeClr val="accent1">
                                <a:lumMod val="60000"/>
                                <a:lumOff val="40000"/>
                              </a:schemeClr>
                            </a:solidFill>
                            <a:latin typeface="Cambria Math" panose="02040503050406030204" pitchFamily="18" charset="0"/>
                          </a:rPr>
                          <m:t>+</m:t>
                        </m:r>
                        <m:r>
                          <m:rPr>
                            <m:sty m:val="p"/>
                          </m:rPr>
                          <a:rPr lang="en-CA" sz="1800">
                            <a:solidFill>
                              <a:schemeClr val="accent1">
                                <a:lumMod val="60000"/>
                                <a:lumOff val="40000"/>
                              </a:schemeClr>
                            </a:solidFill>
                            <a:latin typeface="Cambria Math" panose="02040503050406030204" pitchFamily="18" charset="0"/>
                          </a:rPr>
                          <m:t>Δ</m:t>
                        </m:r>
                        <m:r>
                          <a:rPr lang="en-CA" sz="1800" i="1">
                            <a:solidFill>
                              <a:schemeClr val="accent1">
                                <a:lumMod val="60000"/>
                                <a:lumOff val="40000"/>
                              </a:schemeClr>
                            </a:solidFill>
                            <a:latin typeface="Cambria Math" panose="02040503050406030204" pitchFamily="18" charset="0"/>
                          </a:rPr>
                          <m:t>𝑡</m:t>
                        </m:r>
                      </m:sup>
                    </m:sSubSup>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b="0" i="1" smtClean="0">
                        <a:latin typeface="Cambria Math" panose="02040503050406030204" pitchFamily="18" charset="0"/>
                      </a:rPr>
                      <m:t>+</m:t>
                    </m:r>
                    <m:sSubSup>
                      <m:sSubSupPr>
                        <m:ctrlPr>
                          <a:rPr lang="en-CA" sz="1800" i="1">
                            <a:solidFill>
                              <a:schemeClr val="accent5">
                                <a:lumMod val="60000"/>
                                <a:lumOff val="40000"/>
                              </a:schemeClr>
                            </a:solidFill>
                            <a:latin typeface="Cambria Math" panose="02040503050406030204" pitchFamily="18" charset="0"/>
                          </a:rPr>
                        </m:ctrlPr>
                      </m:sSubSupPr>
                      <m:e>
                        <m:r>
                          <a:rPr lang="en-CA" sz="1800" i="1">
                            <a:solidFill>
                              <a:schemeClr val="accent5">
                                <a:lumMod val="60000"/>
                                <a:lumOff val="40000"/>
                              </a:schemeClr>
                            </a:solidFill>
                            <a:latin typeface="Cambria Math" panose="02040503050406030204" pitchFamily="18" charset="0"/>
                          </a:rPr>
                          <m:t>𝐶</m:t>
                        </m:r>
                      </m:e>
                      <m:sub>
                        <m:r>
                          <a:rPr lang="en-CA" sz="1800" b="0" i="1" smtClean="0">
                            <a:solidFill>
                              <a:schemeClr val="accent5">
                                <a:lumMod val="60000"/>
                                <a:lumOff val="40000"/>
                              </a:schemeClr>
                            </a:solidFill>
                            <a:latin typeface="Cambria Math" panose="02040503050406030204" pitchFamily="18" charset="0"/>
                          </a:rPr>
                          <m:t>4</m:t>
                        </m:r>
                      </m:sub>
                      <m:sup>
                        <m:r>
                          <a:rPr lang="en-CA" sz="1800" i="1">
                            <a:solidFill>
                              <a:schemeClr val="accent5">
                                <a:lumMod val="60000"/>
                                <a:lumOff val="40000"/>
                              </a:schemeClr>
                            </a:solidFill>
                            <a:latin typeface="Cambria Math" panose="02040503050406030204" pitchFamily="18" charset="0"/>
                          </a:rPr>
                          <m:t>𝑡</m:t>
                        </m:r>
                        <m:r>
                          <a:rPr lang="en-CA" sz="1800" i="1">
                            <a:solidFill>
                              <a:schemeClr val="accent5">
                                <a:lumMod val="60000"/>
                                <a:lumOff val="40000"/>
                              </a:schemeClr>
                            </a:solidFill>
                            <a:latin typeface="Cambria Math" panose="02040503050406030204" pitchFamily="18" charset="0"/>
                          </a:rPr>
                          <m:t>+</m:t>
                        </m:r>
                        <m:r>
                          <m:rPr>
                            <m:sty m:val="p"/>
                          </m:rPr>
                          <a:rPr lang="en-CA" sz="1800">
                            <a:solidFill>
                              <a:schemeClr val="accent5">
                                <a:lumMod val="60000"/>
                                <a:lumOff val="40000"/>
                              </a:schemeClr>
                            </a:solidFill>
                            <a:latin typeface="Cambria Math" panose="02040503050406030204" pitchFamily="18" charset="0"/>
                          </a:rPr>
                          <m:t>Δ</m:t>
                        </m:r>
                        <m:r>
                          <a:rPr lang="en-CA" sz="1800" i="1">
                            <a:solidFill>
                              <a:schemeClr val="accent5">
                                <a:lumMod val="60000"/>
                                <a:lumOff val="40000"/>
                              </a:schemeClr>
                            </a:solidFill>
                            <a:latin typeface="Cambria Math" panose="02040503050406030204" pitchFamily="18" charset="0"/>
                          </a:rPr>
                          <m:t>𝑡</m:t>
                        </m:r>
                      </m:sup>
                    </m:sSubSup>
                    <m:r>
                      <a:rPr lang="en-CA" sz="1800" i="1" smtClean="0">
                        <a:latin typeface="Cambria Math" panose="02040503050406030204" pitchFamily="18" charset="0"/>
                      </a:rPr>
                      <m:t> </m:t>
                    </m:r>
                    <m:d>
                      <m:dPr>
                        <m:begChr m:val="["/>
                        <m:endChr m:val="]"/>
                        <m:ctrlPr>
                          <a:rPr lang="en-CA" sz="1800" i="1" smtClean="0">
                            <a:latin typeface="Cambria Math" panose="02040503050406030204" pitchFamily="18" charset="0"/>
                          </a:rPr>
                        </m:ctrlPr>
                      </m:dPr>
                      <m:e>
                        <m:r>
                          <a:rPr lang="en-CA" sz="1800" b="0" i="1" smtClean="0">
                            <a:latin typeface="Cambria Math" panose="02040503050406030204" pitchFamily="18" charset="0"/>
                          </a:rPr>
                          <m:t>1+</m:t>
                        </m:r>
                        <m:sSub>
                          <m:sSubPr>
                            <m:ctrlPr>
                              <a:rPr lang="en-CA" sz="1800" i="1">
                                <a:latin typeface="Cambria Math" panose="02040503050406030204" pitchFamily="18" charset="0"/>
                              </a:rPr>
                            </m:ctrlPr>
                          </m:sSubPr>
                          <m:e>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smtClean="0">
                                <a:latin typeface="Cambria Math" panose="02040503050406030204" pitchFamily="18" charset="0"/>
                              </a:rPr>
                            </m:ctrlPr>
                          </m:dPr>
                          <m:e>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1</m:t>
                                </m:r>
                              </m:num>
                              <m:den>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𝑟</m:t>
                                    </m:r>
                                  </m:e>
                                  <m:sub>
                                    <m:r>
                                      <a:rPr lang="en-CA" sz="1800" b="0" i="1" smtClean="0">
                                        <a:latin typeface="Cambria Math" panose="02040503050406030204" pitchFamily="18" charset="0"/>
                                      </a:rPr>
                                      <m:t>4</m:t>
                                    </m:r>
                                  </m:sub>
                                </m:sSub>
                                <m:r>
                                  <a:rPr lang="en-CA" sz="1800" b="0" i="1"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2</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e>
                    </m:d>
                    <m:r>
                      <a:rPr lang="en-CA" sz="1800" i="1">
                        <a:latin typeface="Cambria Math" panose="02040503050406030204" pitchFamily="18" charset="0"/>
                      </a:rPr>
                      <m:t>−</m:t>
                    </m:r>
                    <m:sSub>
                      <m:sSubPr>
                        <m:ctrlPr>
                          <a:rPr lang="en-CA" sz="1800" i="1">
                            <a:latin typeface="Cambria Math" panose="02040503050406030204" pitchFamily="18" charset="0"/>
                          </a:rPr>
                        </m:ctrlPr>
                      </m:sSubPr>
                      <m:e>
                        <m:sSubSup>
                          <m:sSubSupPr>
                            <m:ctrlPr>
                              <a:rPr lang="en-CA" sz="1800" i="1">
                                <a:solidFill>
                                  <a:schemeClr val="accent6">
                                    <a:lumMod val="75000"/>
                                  </a:schemeClr>
                                </a:solidFill>
                                <a:latin typeface="Cambria Math" panose="02040503050406030204" pitchFamily="18" charset="0"/>
                              </a:rPr>
                            </m:ctrlPr>
                          </m:sSubSupPr>
                          <m:e>
                            <m:r>
                              <a:rPr lang="en-CA" sz="1800" i="1">
                                <a:solidFill>
                                  <a:schemeClr val="accent6">
                                    <a:lumMod val="75000"/>
                                  </a:schemeClr>
                                </a:solidFill>
                                <a:latin typeface="Cambria Math" panose="02040503050406030204" pitchFamily="18" charset="0"/>
                              </a:rPr>
                              <m:t>𝐶</m:t>
                            </m:r>
                          </m:e>
                          <m:sub>
                            <m:r>
                              <a:rPr lang="en-CA" sz="1800" b="0" i="1" smtClean="0">
                                <a:solidFill>
                                  <a:schemeClr val="accent6">
                                    <a:lumMod val="75000"/>
                                  </a:schemeClr>
                                </a:solidFill>
                                <a:latin typeface="Cambria Math" panose="02040503050406030204" pitchFamily="18" charset="0"/>
                              </a:rPr>
                              <m:t>5</m:t>
                            </m:r>
                          </m:sub>
                          <m:sup>
                            <m:r>
                              <a:rPr lang="en-CA" sz="1800" i="1">
                                <a:solidFill>
                                  <a:schemeClr val="accent6">
                                    <a:lumMod val="75000"/>
                                  </a:schemeClr>
                                </a:solidFill>
                                <a:latin typeface="Cambria Math" panose="02040503050406030204" pitchFamily="18" charset="0"/>
                              </a:rPr>
                              <m:t>𝑡</m:t>
                            </m:r>
                            <m:r>
                              <a:rPr lang="en-CA" sz="1800" i="1">
                                <a:solidFill>
                                  <a:schemeClr val="accent6">
                                    <a:lumMod val="75000"/>
                                  </a:schemeClr>
                                </a:solidFill>
                                <a:latin typeface="Cambria Math" panose="02040503050406030204" pitchFamily="18" charset="0"/>
                              </a:rPr>
                              <m:t>+</m:t>
                            </m:r>
                            <m:r>
                              <m:rPr>
                                <m:sty m:val="p"/>
                              </m:rPr>
                              <a:rPr lang="en-CA" sz="1800">
                                <a:solidFill>
                                  <a:schemeClr val="accent6">
                                    <a:lumMod val="75000"/>
                                  </a:schemeClr>
                                </a:solidFill>
                                <a:latin typeface="Cambria Math" panose="02040503050406030204" pitchFamily="18" charset="0"/>
                              </a:rPr>
                              <m:t>Δ</m:t>
                            </m:r>
                            <m:r>
                              <a:rPr lang="en-CA" sz="1800" i="1">
                                <a:solidFill>
                                  <a:schemeClr val="accent6">
                                    <a:lumMod val="75000"/>
                                  </a:schemeClr>
                                </a:solidFill>
                                <a:latin typeface="Cambria Math" panose="02040503050406030204" pitchFamily="18" charset="0"/>
                              </a:rPr>
                              <m:t>𝑡</m:t>
                            </m:r>
                          </m:sup>
                        </m:sSubSup>
                        <m:r>
                          <a:rPr lang="en-CA" sz="1800" i="1">
                            <a:latin typeface="Cambria Math" panose="02040503050406030204" pitchFamily="18" charset="0"/>
                          </a:rPr>
                          <m:t>𝐷</m:t>
                        </m:r>
                      </m:e>
                      <m:sub>
                        <m:r>
                          <a:rPr lang="en-CA" sz="1800" i="1">
                            <a:latin typeface="Cambria Math" panose="02040503050406030204" pitchFamily="18" charset="0"/>
                          </a:rPr>
                          <m:t>𝑒𝑓𝑓</m:t>
                        </m:r>
                      </m:sub>
                    </m:sSub>
                    <m:r>
                      <a:rPr lang="en-CA" sz="1800" i="1">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d>
                      <m:dPr>
                        <m:ctrlPr>
                          <a:rPr lang="en-CA" sz="1800" i="1">
                            <a:latin typeface="Cambria Math" panose="02040503050406030204" pitchFamily="18" charset="0"/>
                          </a:rPr>
                        </m:ctrlPr>
                      </m:dPr>
                      <m:e>
                        <m:f>
                          <m:fPr>
                            <m:ctrlPr>
                              <a:rPr lang="en-CA" sz="1800" i="1" smtClean="0">
                                <a:latin typeface="Cambria Math" panose="02040503050406030204" pitchFamily="18" charset="0"/>
                              </a:rPr>
                            </m:ctrlPr>
                          </m:fPr>
                          <m:num>
                            <m:r>
                              <a:rPr lang="en-CA" sz="1800" i="1">
                                <a:latin typeface="Cambria Math" panose="02040503050406030204" pitchFamily="18" charset="0"/>
                              </a:rPr>
                              <m:t>1</m:t>
                            </m:r>
                          </m:num>
                          <m:den>
                            <m:sSub>
                              <m:sSubPr>
                                <m:ctrlPr>
                                  <a:rPr lang="en-CA" sz="1800" i="1">
                                    <a:latin typeface="Cambria Math" panose="02040503050406030204" pitchFamily="18" charset="0"/>
                                  </a:rPr>
                                </m:ctrlPr>
                              </m:sSubPr>
                              <m:e>
                                <m:r>
                                  <a:rPr lang="en-CA" sz="1800" i="1">
                                    <a:latin typeface="Cambria Math" panose="02040503050406030204" pitchFamily="18" charset="0"/>
                                  </a:rPr>
                                  <m:t>𝑟</m:t>
                                </m:r>
                              </m:e>
                              <m:sub>
                                <m:r>
                                  <a:rPr lang="en-CA" sz="1800" b="0" i="1" smtClean="0">
                                    <a:latin typeface="Cambria Math" panose="02040503050406030204" pitchFamily="18" charset="0"/>
                                  </a:rPr>
                                  <m:t>4</m:t>
                                </m:r>
                              </m:sub>
                            </m:sSub>
                            <m:r>
                              <a:rPr lang="en-CA" sz="1800" b="0" i="0" smtClean="0">
                                <a:latin typeface="Cambria Math" panose="02040503050406030204" pitchFamily="18" charset="0"/>
                              </a:rPr>
                              <m:t> </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𝑟</m:t>
                            </m:r>
                          </m:den>
                        </m:f>
                        <m:r>
                          <a:rPr lang="en-CA" sz="1800" i="1">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m:t>
                            </m:r>
                          </m:num>
                          <m:den>
                            <m:r>
                              <m:rPr>
                                <m:sty m:val="p"/>
                              </m:rPr>
                              <a:rPr lang="en-CA" sz="1800">
                                <a:latin typeface="Cambria Math" panose="02040503050406030204" pitchFamily="18" charset="0"/>
                              </a:rPr>
                              <m:t>Δ</m:t>
                            </m:r>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i="1">
                                    <a:latin typeface="Cambria Math" panose="02040503050406030204" pitchFamily="18" charset="0"/>
                                  </a:rPr>
                                  <m:t>2</m:t>
                                </m:r>
                              </m:sup>
                            </m:sSup>
                          </m:den>
                        </m:f>
                      </m:e>
                    </m:d>
                    <m:r>
                      <a:rPr lang="en-CA" sz="1800" i="1">
                        <a:latin typeface="Cambria Math" panose="02040503050406030204" pitchFamily="18" charset="0"/>
                      </a:rPr>
                      <m:t>=</m:t>
                    </m:r>
                    <m:sSubSup>
                      <m:sSubSupPr>
                        <m:ctrlPr>
                          <a:rPr lang="en-CA" sz="1800" i="1">
                            <a:solidFill>
                              <a:schemeClr val="accent2"/>
                            </a:solidFill>
                            <a:latin typeface="Cambria Math" panose="02040503050406030204" pitchFamily="18" charset="0"/>
                          </a:rPr>
                        </m:ctrlPr>
                      </m:sSubSupPr>
                      <m:e>
                        <m:r>
                          <a:rPr lang="en-CA" sz="1800" i="1">
                            <a:solidFill>
                              <a:schemeClr val="accent2"/>
                            </a:solidFill>
                            <a:latin typeface="Cambria Math" panose="02040503050406030204" pitchFamily="18" charset="0"/>
                          </a:rPr>
                          <m:t>𝐶</m:t>
                        </m:r>
                      </m:e>
                      <m:sub>
                        <m:r>
                          <a:rPr lang="en-CA" sz="1800" b="0" i="1" smtClean="0">
                            <a:solidFill>
                              <a:schemeClr val="accent2"/>
                            </a:solidFill>
                            <a:latin typeface="Cambria Math" panose="02040503050406030204" pitchFamily="18" charset="0"/>
                          </a:rPr>
                          <m:t>4</m:t>
                        </m:r>
                      </m:sub>
                      <m:sup>
                        <m:r>
                          <a:rPr lang="en-CA" sz="1800" i="1">
                            <a:solidFill>
                              <a:schemeClr val="accent2"/>
                            </a:solidFill>
                            <a:latin typeface="Cambria Math" panose="02040503050406030204" pitchFamily="18" charset="0"/>
                          </a:rPr>
                          <m:t>𝑡</m:t>
                        </m:r>
                      </m:sup>
                    </m:sSubSup>
                    <m:r>
                      <a:rPr lang="en-CA" sz="1800" i="1">
                        <a:latin typeface="Cambria Math" panose="02040503050406030204" pitchFamily="18" charset="0"/>
                      </a:rPr>
                      <m:t>−</m:t>
                    </m:r>
                    <m:r>
                      <a:rPr lang="en-CA" sz="1800" i="1">
                        <a:latin typeface="Cambria Math" panose="02040503050406030204" pitchFamily="18" charset="0"/>
                      </a:rPr>
                      <m:t>𝑆</m:t>
                    </m:r>
                    <m:r>
                      <a:rPr lang="en-CA" sz="1800">
                        <a:latin typeface="Cambria Math" panose="02040503050406030204" pitchFamily="18" charset="0"/>
                      </a:rPr>
                      <m:t>.</m:t>
                    </m:r>
                    <m:r>
                      <m:rPr>
                        <m:sty m:val="p"/>
                      </m:rPr>
                      <a:rPr lang="en-CA" sz="1800">
                        <a:latin typeface="Cambria Math" panose="02040503050406030204" pitchFamily="18" charset="0"/>
                      </a:rPr>
                      <m:t>Δ</m:t>
                    </m:r>
                    <m:r>
                      <a:rPr lang="en-CA" sz="1800" i="1">
                        <a:latin typeface="Cambria Math" panose="02040503050406030204" pitchFamily="18" charset="0"/>
                      </a:rPr>
                      <m:t>𝑡</m:t>
                    </m:r>
                  </m:oMath>
                </a14:m>
                <a:endParaRPr lang="en-CA" sz="1800" dirty="0"/>
              </a:p>
              <a:p>
                <a:pPr>
                  <a:lnSpc>
                    <a:spcPct val="160000"/>
                  </a:lnSpc>
                  <a:spcAft>
                    <a:spcPts val="600"/>
                  </a:spcAft>
                </a:pPr>
                <a:r>
                  <a:rPr lang="en-CA" sz="1800" b="1" dirty="0" err="1"/>
                  <a:t>Noeud</a:t>
                </a:r>
                <a:r>
                  <a:rPr lang="en-CA" sz="1800" b="1" dirty="0"/>
                  <a:t> 5 (condition de Dirichlet):</a:t>
                </a:r>
                <a:br>
                  <a:rPr lang="en-CA" sz="1800" dirty="0">
                    <a:solidFill>
                      <a:schemeClr val="accent1">
                        <a:lumMod val="60000"/>
                        <a:lumOff val="40000"/>
                      </a:schemeClr>
                    </a:solidFill>
                  </a:rPr>
                </a:br>
                <a14:m>
                  <m:oMath xmlns:m="http://schemas.openxmlformats.org/officeDocument/2006/math">
                    <m:sSub>
                      <m:sSubPr>
                        <m:ctrlPr>
                          <a:rPr lang="en-CA" sz="1800" b="0" i="1" smtClean="0">
                            <a:solidFill>
                              <a:schemeClr val="tx1"/>
                            </a:solidFill>
                            <a:latin typeface="Cambria Math" panose="02040503050406030204" pitchFamily="18" charset="0"/>
                          </a:rPr>
                        </m:ctrlPr>
                      </m:sSubPr>
                      <m:e>
                        <m:r>
                          <a:rPr lang="en-CA" sz="1800" b="0" i="1" smtClean="0">
                            <a:solidFill>
                              <a:schemeClr val="tx1"/>
                            </a:solidFill>
                            <a:latin typeface="Cambria Math" panose="02040503050406030204" pitchFamily="18" charset="0"/>
                          </a:rPr>
                          <m:t>𝐶</m:t>
                        </m:r>
                      </m:e>
                      <m:sub>
                        <m:r>
                          <a:rPr lang="en-CA" sz="1800" b="0" i="1" smtClean="0">
                            <a:solidFill>
                              <a:schemeClr val="tx1"/>
                            </a:solidFill>
                            <a:latin typeface="Cambria Math" panose="02040503050406030204" pitchFamily="18" charset="0"/>
                          </a:rPr>
                          <m:t>5</m:t>
                        </m:r>
                      </m:sub>
                    </m:sSub>
                    <m:r>
                      <a:rPr lang="en-CA" sz="1800" b="0" i="1" smtClean="0">
                        <a:solidFill>
                          <a:schemeClr val="tx1"/>
                        </a:solidFill>
                        <a:latin typeface="Cambria Math" panose="02040503050406030204" pitchFamily="18" charset="0"/>
                      </a:rPr>
                      <m:t>=</m:t>
                    </m:r>
                    <m:sSub>
                      <m:sSubPr>
                        <m:ctrlPr>
                          <a:rPr lang="en-CA" sz="1800" b="0" i="1" smtClean="0">
                            <a:solidFill>
                              <a:schemeClr val="tx1"/>
                            </a:solidFill>
                            <a:latin typeface="Cambria Math" panose="02040503050406030204" pitchFamily="18" charset="0"/>
                          </a:rPr>
                        </m:ctrlPr>
                      </m:sSubPr>
                      <m:e>
                        <m:r>
                          <a:rPr lang="en-CA" sz="1800" b="0" i="1" smtClean="0">
                            <a:solidFill>
                              <a:schemeClr val="tx1"/>
                            </a:solidFill>
                            <a:latin typeface="Cambria Math" panose="02040503050406030204" pitchFamily="18" charset="0"/>
                          </a:rPr>
                          <m:t>𝐶</m:t>
                        </m:r>
                      </m:e>
                      <m:sub>
                        <m:r>
                          <a:rPr lang="en-CA" sz="1800" b="0" i="1" smtClean="0">
                            <a:solidFill>
                              <a:schemeClr val="tx1"/>
                            </a:solidFill>
                            <a:latin typeface="Cambria Math" panose="02040503050406030204" pitchFamily="18" charset="0"/>
                          </a:rPr>
                          <m:t>𝑒</m:t>
                        </m:r>
                      </m:sub>
                    </m:sSub>
                    <m:r>
                      <a:rPr lang="en-CA" sz="1800" b="0" i="1" smtClean="0">
                        <a:solidFill>
                          <a:schemeClr val="tx1"/>
                        </a:solidFill>
                        <a:latin typeface="Cambria Math" panose="02040503050406030204" pitchFamily="18" charset="0"/>
                      </a:rPr>
                      <m:t> ∀ </m:t>
                    </m:r>
                    <m:r>
                      <a:rPr lang="en-CA" sz="1800" b="0" i="1" smtClean="0">
                        <a:solidFill>
                          <a:schemeClr val="tx1"/>
                        </a:solidFill>
                        <a:latin typeface="Cambria Math" panose="02040503050406030204" pitchFamily="18" charset="0"/>
                      </a:rPr>
                      <m:t>𝑡</m:t>
                    </m:r>
                  </m:oMath>
                </a14:m>
                <a:endParaRPr lang="en-CA" sz="2000" dirty="0"/>
              </a:p>
              <a:p>
                <a:endParaRPr lang="en-CA" dirty="0"/>
              </a:p>
              <a:p>
                <a:endParaRPr lang="en-CA" dirty="0"/>
              </a:p>
              <a:p>
                <a:pPr marL="0" indent="0">
                  <a:buNone/>
                </a:pPr>
                <a:endParaRPr lang="en-CA" b="0" dirty="0"/>
              </a:p>
              <a:p>
                <a:pPr marL="0" indent="0">
                  <a:buNone/>
                </a:pPr>
                <a:endParaRPr lang="en-CA" b="0" dirty="0"/>
              </a:p>
              <a:p>
                <a:pPr marL="0" indent="0">
                  <a:buNone/>
                </a:pPr>
                <a:endParaRPr lang="en-CA" b="0" dirty="0"/>
              </a:p>
              <a:p>
                <a:pPr marL="0" indent="0">
                  <a:buNone/>
                </a:pPr>
                <a:endParaRPr lang="en-CA" dirty="0"/>
              </a:p>
              <a:p>
                <a:pPr marL="0" indent="0">
                  <a:buNone/>
                </a:pPr>
                <a:endParaRPr lang="en-CA" dirty="0"/>
              </a:p>
              <a:p>
                <a:endParaRPr lang="en-CA" dirty="0"/>
              </a:p>
            </p:txBody>
          </p:sp>
        </mc:Choice>
        <mc:Fallback xmlns="">
          <p:sp>
            <p:nvSpPr>
              <p:cNvPr id="3" name="Content Placeholder 2">
                <a:extLst>
                  <a:ext uri="{FF2B5EF4-FFF2-40B4-BE49-F238E27FC236}">
                    <a16:creationId xmlns:a16="http://schemas.microsoft.com/office/drawing/2014/main" id="{37B04FC8-C5EC-F59C-2BA6-C156639F43C3}"/>
                  </a:ext>
                </a:extLst>
              </p:cNvPr>
              <p:cNvSpPr>
                <a:spLocks noGrp="1" noRot="1" noChangeAspect="1" noMove="1" noResize="1" noEditPoints="1" noAdjustHandles="1" noChangeArrowheads="1" noChangeShapeType="1" noTextEdit="1"/>
              </p:cNvSpPr>
              <p:nvPr>
                <p:ph idx="1"/>
              </p:nvPr>
            </p:nvSpPr>
            <p:spPr>
              <a:xfrm>
                <a:off x="838200" y="1425676"/>
                <a:ext cx="10515600" cy="5289755"/>
              </a:xfrm>
              <a:blipFill>
                <a:blip r:embed="rId2"/>
                <a:stretch>
                  <a:fillRect l="-1855" t="-1498"/>
                </a:stretch>
              </a:blipFill>
            </p:spPr>
            <p:txBody>
              <a:bodyPr/>
              <a:lstStyle/>
              <a:p>
                <a:r>
                  <a:rPr lang="en-CA">
                    <a:noFill/>
                  </a:rPr>
                  <a:t> </a:t>
                </a:r>
              </a:p>
            </p:txBody>
          </p:sp>
        </mc:Fallback>
      </mc:AlternateContent>
    </p:spTree>
    <p:extLst>
      <p:ext uri="{BB962C8B-B14F-4D97-AF65-F5344CB8AC3E}">
        <p14:creationId xmlns:p14="http://schemas.microsoft.com/office/powerpoint/2010/main" val="177518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5DCE-6BD0-B2A1-7A9A-C51C8784D426}"/>
              </a:ext>
            </a:extLst>
          </p:cNvPr>
          <p:cNvSpPr>
            <a:spLocks noGrp="1"/>
          </p:cNvSpPr>
          <p:nvPr>
            <p:ph type="title"/>
          </p:nvPr>
        </p:nvSpPr>
        <p:spPr/>
        <p:txBody>
          <a:bodyPr>
            <a:normAutofit/>
          </a:bodyPr>
          <a:lstStyle/>
          <a:p>
            <a:r>
              <a:rPr lang="en-CA" sz="3600" dirty="0"/>
              <a:t>B-b) </a:t>
            </a:r>
            <a:r>
              <a:rPr lang="en-CA" sz="3600" dirty="0" err="1"/>
              <a:t>Méthode</a:t>
            </a:r>
            <a:r>
              <a:rPr lang="en-CA" sz="3600" dirty="0"/>
              <a:t> </a:t>
            </a:r>
            <a:r>
              <a:rPr lang="en-CA" sz="3600" dirty="0" err="1"/>
              <a:t>générale</a:t>
            </a:r>
            <a:r>
              <a:rPr lang="en-CA" sz="3600" dirty="0"/>
              <a:t> de </a:t>
            </a:r>
            <a:r>
              <a:rPr lang="en-CA" sz="3600" dirty="0" err="1"/>
              <a:t>résolution</a:t>
            </a:r>
            <a:endParaRPr lang="en-CA" sz="3600" dirty="0"/>
          </a:p>
        </p:txBody>
      </p:sp>
      <p:sp>
        <p:nvSpPr>
          <p:cNvPr id="3" name="Content Placeholder 2">
            <a:extLst>
              <a:ext uri="{FF2B5EF4-FFF2-40B4-BE49-F238E27FC236}">
                <a16:creationId xmlns:a16="http://schemas.microsoft.com/office/drawing/2014/main" id="{2D764D43-9DEE-D741-EC7E-4457BF9E16AB}"/>
              </a:ext>
            </a:extLst>
          </p:cNvPr>
          <p:cNvSpPr>
            <a:spLocks noGrp="1"/>
          </p:cNvSpPr>
          <p:nvPr>
            <p:ph idx="1"/>
          </p:nvPr>
        </p:nvSpPr>
        <p:spPr>
          <a:xfrm>
            <a:off x="838200" y="1422502"/>
            <a:ext cx="10515600" cy="681601"/>
          </a:xfrm>
        </p:spPr>
        <p:txBody>
          <a:bodyPr>
            <a:normAutofit/>
          </a:bodyPr>
          <a:lstStyle/>
          <a:p>
            <a:pPr marL="0" indent="0">
              <a:buNone/>
            </a:pPr>
            <a:r>
              <a:rPr lang="en-CA" sz="2200" dirty="0" err="1"/>
              <a:t>C’est</a:t>
            </a:r>
            <a:r>
              <a:rPr lang="en-CA" sz="2200" dirty="0"/>
              <a:t> la </a:t>
            </a:r>
            <a:r>
              <a:rPr lang="en-CA" sz="2200" dirty="0" err="1"/>
              <a:t>méthode</a:t>
            </a:r>
            <a:r>
              <a:rPr lang="en-CA" sz="2200" dirty="0"/>
              <a:t> des </a:t>
            </a:r>
            <a:r>
              <a:rPr lang="en-CA" sz="2200" dirty="0" err="1"/>
              <a:t>différences</a:t>
            </a:r>
            <a:r>
              <a:rPr lang="en-CA" sz="2200" dirty="0"/>
              <a:t> </a:t>
            </a:r>
            <a:r>
              <a:rPr lang="en-CA" sz="2200" dirty="0" err="1"/>
              <a:t>finies</a:t>
            </a:r>
            <a:r>
              <a:rPr lang="en-CA" sz="2200" dirty="0"/>
              <a:t> (MDF).</a:t>
            </a:r>
          </a:p>
        </p:txBody>
      </p:sp>
      <p:sp>
        <p:nvSpPr>
          <p:cNvPr id="4" name="Title 1">
            <a:extLst>
              <a:ext uri="{FF2B5EF4-FFF2-40B4-BE49-F238E27FC236}">
                <a16:creationId xmlns:a16="http://schemas.microsoft.com/office/drawing/2014/main" id="{D124886D-8113-8C6C-3510-B83DEFDC6F90}"/>
              </a:ext>
            </a:extLst>
          </p:cNvPr>
          <p:cNvSpPr txBox="1">
            <a:spLocks/>
          </p:cNvSpPr>
          <p:nvPr/>
        </p:nvSpPr>
        <p:spPr>
          <a:xfrm>
            <a:off x="838200" y="18842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Ordre de </a:t>
            </a:r>
            <a:r>
              <a:rPr lang="en-CA" sz="3600" dirty="0" err="1"/>
              <a:t>précision</a:t>
            </a:r>
            <a:r>
              <a:rPr lang="en-CA" sz="3600" dirty="0"/>
              <a:t> </a:t>
            </a:r>
            <a:r>
              <a:rPr lang="en-CA" sz="3600" dirty="0" err="1"/>
              <a:t>attendu</a:t>
            </a:r>
            <a:endParaRPr lang="en-CA" sz="3600" dirty="0"/>
          </a:p>
        </p:txBody>
      </p:sp>
      <p:sp>
        <p:nvSpPr>
          <p:cNvPr id="5" name="Content Placeholder 2">
            <a:extLst>
              <a:ext uri="{FF2B5EF4-FFF2-40B4-BE49-F238E27FC236}">
                <a16:creationId xmlns:a16="http://schemas.microsoft.com/office/drawing/2014/main" id="{43612129-1874-F3EC-D8AF-2BFA4765F434}"/>
              </a:ext>
            </a:extLst>
          </p:cNvPr>
          <p:cNvSpPr txBox="1">
            <a:spLocks/>
          </p:cNvSpPr>
          <p:nvPr/>
        </p:nvSpPr>
        <p:spPr>
          <a:xfrm>
            <a:off x="838200" y="2866514"/>
            <a:ext cx="10515600" cy="12469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Le </a:t>
            </a:r>
            <a:r>
              <a:rPr lang="en-CA" sz="2400" dirty="0" err="1"/>
              <a:t>schéma</a:t>
            </a:r>
            <a:r>
              <a:rPr lang="en-CA" sz="2400" dirty="0"/>
              <a:t> global </a:t>
            </a:r>
            <a:r>
              <a:rPr lang="en-CA" sz="2400" dirty="0" err="1"/>
              <a:t>comprend</a:t>
            </a:r>
            <a:r>
              <a:rPr lang="en-CA" sz="2400" dirty="0"/>
              <a:t> des </a:t>
            </a:r>
            <a:r>
              <a:rPr lang="en-CA" sz="2400" dirty="0" err="1"/>
              <a:t>schémas</a:t>
            </a:r>
            <a:r>
              <a:rPr lang="en-CA" sz="2400" dirty="0"/>
              <a:t> </a:t>
            </a:r>
            <a:r>
              <a:rPr lang="en-CA" sz="2400" dirty="0" err="1"/>
              <a:t>d’ordre</a:t>
            </a:r>
            <a:r>
              <a:rPr lang="en-CA" sz="2400" dirty="0"/>
              <a:t> 1 </a:t>
            </a:r>
            <a:r>
              <a:rPr lang="en-CA" sz="2400" dirty="0" err="1"/>
              <a:t>en</a:t>
            </a:r>
            <a:r>
              <a:rPr lang="en-CA" sz="2400" dirty="0"/>
              <a:t> temps et </a:t>
            </a:r>
            <a:r>
              <a:rPr lang="en-CA" sz="2400" dirty="0" err="1"/>
              <a:t>en</a:t>
            </a:r>
            <a:r>
              <a:rPr lang="en-CA" sz="2400" dirty="0"/>
              <a:t> </a:t>
            </a:r>
            <a:r>
              <a:rPr lang="en-CA" sz="2400" dirty="0" err="1"/>
              <a:t>espace</a:t>
            </a:r>
            <a:r>
              <a:rPr lang="en-CA" sz="2400" dirty="0"/>
              <a:t> (pour les </a:t>
            </a:r>
            <a:r>
              <a:rPr lang="en-CA" sz="2400" dirty="0" err="1"/>
              <a:t>dérivées</a:t>
            </a:r>
            <a:r>
              <a:rPr lang="en-CA" sz="2400" dirty="0"/>
              <a:t> premières) et un </a:t>
            </a:r>
            <a:r>
              <a:rPr lang="en-CA" sz="2400" dirty="0" err="1"/>
              <a:t>schéma</a:t>
            </a:r>
            <a:r>
              <a:rPr lang="en-CA" sz="2400" dirty="0"/>
              <a:t> </a:t>
            </a:r>
            <a:r>
              <a:rPr lang="en-CA" sz="2400" dirty="0" err="1"/>
              <a:t>d’ordre</a:t>
            </a:r>
            <a:r>
              <a:rPr lang="en-CA" sz="2400" dirty="0"/>
              <a:t> 2 </a:t>
            </a:r>
            <a:r>
              <a:rPr lang="en-CA" sz="2400" dirty="0" err="1"/>
              <a:t>en</a:t>
            </a:r>
            <a:r>
              <a:rPr lang="en-CA" sz="2400" dirty="0"/>
              <a:t> </a:t>
            </a:r>
            <a:r>
              <a:rPr lang="en-CA" sz="2400" dirty="0" err="1"/>
              <a:t>espace</a:t>
            </a:r>
            <a:r>
              <a:rPr lang="en-CA" sz="2400" dirty="0"/>
              <a:t> (pour la </a:t>
            </a:r>
            <a:r>
              <a:rPr lang="en-CA" sz="2400" dirty="0" err="1"/>
              <a:t>dérivée</a:t>
            </a:r>
            <a:r>
              <a:rPr lang="en-CA" sz="2400" dirty="0"/>
              <a:t> </a:t>
            </a:r>
            <a:r>
              <a:rPr lang="en-CA" sz="2400" dirty="0" err="1"/>
              <a:t>seconde</a:t>
            </a:r>
            <a:r>
              <a:rPr lang="en-CA" sz="2400" dirty="0"/>
              <a:t>). </a:t>
            </a:r>
            <a:r>
              <a:rPr lang="en-CA" sz="2400" dirty="0" err="1"/>
              <a:t>Ainsi</a:t>
            </a:r>
            <a:r>
              <a:rPr lang="en-CA" sz="2400" dirty="0"/>
              <a:t> </a:t>
            </a:r>
            <a:r>
              <a:rPr lang="en-CA" sz="2400" dirty="0" err="1"/>
              <a:t>l’ordre</a:t>
            </a:r>
            <a:r>
              <a:rPr lang="en-CA" sz="2400" dirty="0"/>
              <a:t> de </a:t>
            </a:r>
            <a:r>
              <a:rPr lang="en-CA" sz="2400" dirty="0" err="1"/>
              <a:t>précision</a:t>
            </a:r>
            <a:r>
              <a:rPr lang="en-CA" sz="2400" dirty="0"/>
              <a:t> global sera </a:t>
            </a:r>
            <a:r>
              <a:rPr lang="en-CA" sz="2400" dirty="0" err="1"/>
              <a:t>celui</a:t>
            </a:r>
            <a:r>
              <a:rPr lang="en-CA" sz="2400" dirty="0"/>
              <a:t> du </a:t>
            </a:r>
            <a:r>
              <a:rPr lang="en-CA" sz="2400" dirty="0" err="1"/>
              <a:t>schéma</a:t>
            </a:r>
            <a:r>
              <a:rPr lang="en-CA" sz="2400" dirty="0"/>
              <a:t> le </a:t>
            </a:r>
            <a:r>
              <a:rPr lang="en-CA" sz="2400" dirty="0" err="1"/>
              <a:t>moins</a:t>
            </a:r>
            <a:r>
              <a:rPr lang="en-CA" sz="2400" dirty="0"/>
              <a:t> précis </a:t>
            </a:r>
            <a:r>
              <a:rPr lang="en-CA" sz="2400" dirty="0" err="1"/>
              <a:t>donc</a:t>
            </a:r>
            <a:r>
              <a:rPr lang="en-CA" sz="2400" dirty="0"/>
              <a:t> </a:t>
            </a:r>
            <a:r>
              <a:rPr lang="en-CA" sz="2400" dirty="0" err="1"/>
              <a:t>d’ordre</a:t>
            </a:r>
            <a:r>
              <a:rPr lang="en-CA" sz="2400" dirty="0"/>
              <a:t> 1 </a:t>
            </a:r>
            <a:r>
              <a:rPr lang="en-CA" sz="2400" dirty="0" err="1"/>
              <a:t>en</a:t>
            </a:r>
            <a:r>
              <a:rPr lang="en-CA" sz="2400" dirty="0"/>
              <a:t> temps et </a:t>
            </a:r>
            <a:r>
              <a:rPr lang="en-CA" sz="2400" dirty="0" err="1"/>
              <a:t>d’ordre</a:t>
            </a:r>
            <a:r>
              <a:rPr lang="en-CA" sz="2400" dirty="0"/>
              <a:t> 1 </a:t>
            </a:r>
            <a:r>
              <a:rPr lang="en-CA" sz="2400" dirty="0" err="1"/>
              <a:t>en</a:t>
            </a:r>
            <a:r>
              <a:rPr lang="en-CA" sz="2400" dirty="0"/>
              <a:t> </a:t>
            </a:r>
            <a:r>
              <a:rPr lang="en-CA" sz="2400" dirty="0" err="1"/>
              <a:t>espace</a:t>
            </a:r>
            <a:r>
              <a:rPr lang="en-CA" sz="2400" dirty="0"/>
              <a:t>.</a:t>
            </a:r>
          </a:p>
        </p:txBody>
      </p:sp>
      <p:sp>
        <p:nvSpPr>
          <p:cNvPr id="6" name="Title 1">
            <a:extLst>
              <a:ext uri="{FF2B5EF4-FFF2-40B4-BE49-F238E27FC236}">
                <a16:creationId xmlns:a16="http://schemas.microsoft.com/office/drawing/2014/main" id="{035C52E2-A5F5-91AF-0912-2D1B78E28141}"/>
              </a:ext>
            </a:extLst>
          </p:cNvPr>
          <p:cNvSpPr txBox="1">
            <a:spLocks/>
          </p:cNvSpPr>
          <p:nvPr/>
        </p:nvSpPr>
        <p:spPr>
          <a:xfrm>
            <a:off x="838200" y="41196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B-d) Condition de </a:t>
            </a:r>
            <a:r>
              <a:rPr lang="en-CA" sz="3600" dirty="0" err="1"/>
              <a:t>stabilité</a:t>
            </a:r>
            <a:r>
              <a:rPr lang="en-CA" sz="3600" dirty="0"/>
              <a:t> du </a:t>
            </a:r>
            <a:r>
              <a:rPr lang="en-CA" sz="3600" dirty="0" err="1"/>
              <a:t>schéma</a:t>
            </a:r>
            <a:r>
              <a:rPr lang="en-CA" sz="3600" dirty="0"/>
              <a:t> numérique</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D0C08F9-C5CB-1C85-5DF9-5845BA64A8C7}"/>
                  </a:ext>
                </a:extLst>
              </p:cNvPr>
              <p:cNvSpPr txBox="1">
                <a:spLocks/>
              </p:cNvSpPr>
              <p:nvPr/>
            </p:nvSpPr>
            <p:spPr>
              <a:xfrm>
                <a:off x="838200" y="5107805"/>
                <a:ext cx="10515600" cy="1086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200" dirty="0"/>
                  <a:t>La </a:t>
                </a:r>
                <a:r>
                  <a:rPr lang="en-CA" sz="2200" dirty="0" err="1"/>
                  <a:t>discrétisation</a:t>
                </a:r>
                <a:r>
                  <a:rPr lang="en-CA" sz="2200" dirty="0"/>
                  <a:t> </a:t>
                </a:r>
                <a:r>
                  <a:rPr lang="en-CA" sz="2200" dirty="0" err="1"/>
                  <a:t>en</a:t>
                </a:r>
                <a:r>
                  <a:rPr lang="en-CA" sz="2200" dirty="0"/>
                  <a:t> temps </a:t>
                </a:r>
                <a:r>
                  <a:rPr lang="en-CA" sz="2200" dirty="0" err="1"/>
                  <a:t>étant</a:t>
                </a:r>
                <a:r>
                  <a:rPr lang="en-CA" sz="2200" dirty="0"/>
                  <a:t> </a:t>
                </a:r>
                <a:r>
                  <a:rPr lang="en-CA" sz="2200" dirty="0" err="1"/>
                  <a:t>implicite</a:t>
                </a:r>
                <a:r>
                  <a:rPr lang="en-CA" sz="2200" dirty="0"/>
                  <a:t>, il </a:t>
                </a:r>
                <a:r>
                  <a:rPr lang="en-CA" sz="2200" dirty="0" err="1"/>
                  <a:t>n’y</a:t>
                </a:r>
                <a:r>
                  <a:rPr lang="en-CA" sz="2200" dirty="0"/>
                  <a:t> a </a:t>
                </a:r>
                <a:r>
                  <a:rPr lang="en-CA" sz="2200" dirty="0" err="1"/>
                  <a:t>aucun</a:t>
                </a:r>
                <a:r>
                  <a:rPr lang="en-CA" sz="2200" dirty="0"/>
                  <a:t> </a:t>
                </a:r>
                <a:r>
                  <a:rPr lang="en-CA" sz="2200" dirty="0" err="1"/>
                  <a:t>critère</a:t>
                </a:r>
                <a:r>
                  <a:rPr lang="en-CA" sz="2200" dirty="0"/>
                  <a:t> de </a:t>
                </a:r>
                <a:r>
                  <a:rPr lang="en-CA" sz="2200" dirty="0" err="1"/>
                  <a:t>stabilité</a:t>
                </a:r>
                <a:r>
                  <a:rPr lang="en-CA" sz="2200" dirty="0"/>
                  <a:t> à respecter car le </a:t>
                </a:r>
                <a:r>
                  <a:rPr lang="en-CA" sz="2200" dirty="0" err="1"/>
                  <a:t>schéma</a:t>
                </a:r>
                <a:r>
                  <a:rPr lang="en-CA" sz="2200" dirty="0"/>
                  <a:t> </a:t>
                </a:r>
                <a:r>
                  <a:rPr lang="en-CA" sz="2200" dirty="0" err="1"/>
                  <a:t>implicite</a:t>
                </a:r>
                <a:r>
                  <a:rPr lang="en-CA" sz="2200" dirty="0"/>
                  <a:t> </a:t>
                </a:r>
                <a:r>
                  <a:rPr lang="en-CA" sz="2200" dirty="0" err="1"/>
                  <a:t>est</a:t>
                </a:r>
                <a:r>
                  <a:rPr lang="en-CA" sz="2200" dirty="0"/>
                  <a:t> </a:t>
                </a:r>
                <a:r>
                  <a:rPr lang="en-CA" sz="2200" dirty="0" err="1"/>
                  <a:t>inconditionellement</a:t>
                </a:r>
                <a:r>
                  <a:rPr lang="en-CA" sz="2200" dirty="0"/>
                  <a:t> stable (</a:t>
                </a:r>
                <a14:m>
                  <m:oMath xmlns:m="http://schemas.openxmlformats.org/officeDocument/2006/math">
                    <m:r>
                      <m:rPr>
                        <m:sty m:val="p"/>
                      </m:rPr>
                      <a:rPr lang="en-CA" sz="2200" smtClean="0">
                        <a:latin typeface="Cambria Math" panose="02040503050406030204" pitchFamily="18" charset="0"/>
                      </a:rPr>
                      <m:t>Δt</m:t>
                    </m:r>
                  </m:oMath>
                </a14:m>
                <a:r>
                  <a:rPr lang="en-CA" sz="2200" dirty="0"/>
                  <a:t> </a:t>
                </a:r>
                <a:r>
                  <a:rPr lang="en-CA" sz="2200" dirty="0" err="1"/>
                  <a:t>est</a:t>
                </a:r>
                <a:r>
                  <a:rPr lang="en-CA" sz="2200" dirty="0"/>
                  <a:t> libre).</a:t>
                </a:r>
              </a:p>
            </p:txBody>
          </p:sp>
        </mc:Choice>
        <mc:Fallback xmlns="">
          <p:sp>
            <p:nvSpPr>
              <p:cNvPr id="7" name="Content Placeholder 2">
                <a:extLst>
                  <a:ext uri="{FF2B5EF4-FFF2-40B4-BE49-F238E27FC236}">
                    <a16:creationId xmlns:a16="http://schemas.microsoft.com/office/drawing/2014/main" id="{6D0C08F9-C5CB-1C85-5DF9-5845BA64A8C7}"/>
                  </a:ext>
                </a:extLst>
              </p:cNvPr>
              <p:cNvSpPr txBox="1">
                <a:spLocks noRot="1" noChangeAspect="1" noMove="1" noResize="1" noEditPoints="1" noAdjustHandles="1" noChangeArrowheads="1" noChangeShapeType="1" noTextEdit="1"/>
              </p:cNvSpPr>
              <p:nvPr/>
            </p:nvSpPr>
            <p:spPr>
              <a:xfrm>
                <a:off x="838200" y="5107805"/>
                <a:ext cx="10515600" cy="1086517"/>
              </a:xfrm>
              <a:prstGeom prst="rect">
                <a:avLst/>
              </a:prstGeom>
              <a:blipFill>
                <a:blip r:embed="rId2"/>
                <a:stretch>
                  <a:fillRect l="-754" t="-6742" r="-1217"/>
                </a:stretch>
              </a:blipFill>
            </p:spPr>
            <p:txBody>
              <a:bodyPr/>
              <a:lstStyle/>
              <a:p>
                <a:r>
                  <a:rPr lang="en-CA">
                    <a:noFill/>
                  </a:rPr>
                  <a:t> </a:t>
                </a:r>
              </a:p>
            </p:txBody>
          </p:sp>
        </mc:Fallback>
      </mc:AlternateContent>
    </p:spTree>
    <p:extLst>
      <p:ext uri="{BB962C8B-B14F-4D97-AF65-F5344CB8AC3E}">
        <p14:creationId xmlns:p14="http://schemas.microsoft.com/office/powerpoint/2010/main" val="359736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68BEF-A106-76C3-3F06-95F5465E1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7B039-A432-65B1-F176-2CEA12D4C664}"/>
              </a:ext>
            </a:extLst>
          </p:cNvPr>
          <p:cNvSpPr>
            <a:spLocks noGrp="1"/>
          </p:cNvSpPr>
          <p:nvPr>
            <p:ph type="title"/>
          </p:nvPr>
        </p:nvSpPr>
        <p:spPr/>
        <p:txBody>
          <a:bodyPr>
            <a:normAutofit/>
          </a:bodyPr>
          <a:lstStyle/>
          <a:p>
            <a:r>
              <a:rPr lang="en-CA" sz="3600" dirty="0"/>
              <a:t>C) Solution </a:t>
            </a:r>
            <a:r>
              <a:rPr lang="en-CA" sz="3600" dirty="0" err="1"/>
              <a:t>analytique</a:t>
            </a:r>
            <a:r>
              <a:rPr lang="en-CA" sz="3600" dirty="0"/>
              <a:t> </a:t>
            </a:r>
            <a:r>
              <a:rPr lang="en-CA" sz="3600" dirty="0" err="1"/>
              <a:t>en</a:t>
            </a:r>
            <a:r>
              <a:rPr lang="en-CA" sz="3600" dirty="0"/>
              <a:t> </a:t>
            </a:r>
            <a:r>
              <a:rPr lang="en-CA" sz="3600" dirty="0" err="1"/>
              <a:t>régime</a:t>
            </a:r>
            <a:r>
              <a:rPr lang="en-CA" sz="3600" dirty="0"/>
              <a:t> </a:t>
            </a:r>
            <a:r>
              <a:rPr lang="en-CA" sz="3600" dirty="0" err="1"/>
              <a:t>stationnaire</a:t>
            </a:r>
            <a:endParaRPr lang="en-CA" sz="3600" dirty="0">
              <a:highlight>
                <a:srgbClr val="FFFF00"/>
              </a:highligh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3707E9-7A4C-C84E-A286-D7B6432C9209}"/>
                  </a:ext>
                </a:extLst>
              </p:cNvPr>
              <p:cNvSpPr>
                <a:spLocks noGrp="1"/>
              </p:cNvSpPr>
              <p:nvPr>
                <p:ph idx="1"/>
              </p:nvPr>
            </p:nvSpPr>
            <p:spPr>
              <a:xfrm>
                <a:off x="838200" y="1690688"/>
                <a:ext cx="10515600" cy="5032375"/>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i="1">
                              <a:latin typeface="Cambria Math" panose="02040503050406030204" pitchFamily="18" charset="0"/>
                            </a:rPr>
                            <m:t>+</m:t>
                          </m:r>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e>
                      </m:d>
                      <m:r>
                        <a:rPr lang="en-CA" i="1">
                          <a:latin typeface="Cambria Math" panose="02040503050406030204" pitchFamily="18" charset="0"/>
                        </a:rPr>
                        <m:t>−</m:t>
                      </m:r>
                      <m:r>
                        <a:rPr lang="en-CA" i="1">
                          <a:latin typeface="Cambria Math" panose="02040503050406030204" pitchFamily="18" charset="0"/>
                        </a:rPr>
                        <m:t>𝑆</m:t>
                      </m:r>
                      <m:r>
                        <a:rPr lang="en-CA" b="0" i="1" smtClean="0">
                          <a:latin typeface="Cambria Math" panose="02040503050406030204" pitchFamily="18" charset="0"/>
                        </a:rPr>
                        <m:t>=0</m:t>
                      </m:r>
                    </m:oMath>
                  </m:oMathPara>
                </a14:m>
                <a:endParaRPr lang="en-CA" dirty="0"/>
              </a:p>
              <a:p>
                <a:pPr marL="0" indent="0">
                  <a:buNone/>
                </a:pPr>
                <a:endParaRPr lang="en-C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CA" b="0" i="1" smtClean="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1</m:t>
                          </m:r>
                        </m:num>
                        <m:den>
                          <m:r>
                            <a:rPr lang="en-CA" i="1">
                              <a:latin typeface="Cambria Math" panose="02040503050406030204" pitchFamily="18" charset="0"/>
                            </a:rPr>
                            <m:t>𝑟</m:t>
                          </m:r>
                        </m:den>
                      </m:f>
                      <m:f>
                        <m:fPr>
                          <m:ctrlPr>
                            <a:rPr lang="en-CA"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𝑆</m:t>
                          </m:r>
                        </m:num>
                        <m:den>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𝑒𝑓𝑓</m:t>
                              </m:r>
                            </m:sub>
                          </m:sSub>
                        </m:den>
                      </m:f>
                    </m:oMath>
                  </m:oMathPara>
                </a14:m>
                <a:endParaRPr lang="en-CA" b="0" dirty="0"/>
              </a:p>
              <a:p>
                <a:pPr marL="0" indent="0">
                  <a:lnSpc>
                    <a:spcPct val="100000"/>
                  </a:lnSpc>
                  <a:buNone/>
                </a:pPr>
                <a:r>
                  <a:rPr lang="en-CA" dirty="0"/>
                  <a:t>EDO </a:t>
                </a:r>
                <a:r>
                  <a:rPr lang="en-CA" dirty="0" err="1"/>
                  <a:t>d’ordre</a:t>
                </a:r>
                <a:r>
                  <a:rPr lang="en-CA" dirty="0"/>
                  <a:t> 2 sans variable </a:t>
                </a:r>
                <a:r>
                  <a:rPr lang="en-CA" dirty="0" err="1"/>
                  <a:t>dépendante</a:t>
                </a:r>
                <a:r>
                  <a:rPr lang="en-CA" dirty="0"/>
                  <a:t> et non </a:t>
                </a:r>
                <a:r>
                  <a:rPr lang="en-CA" dirty="0" err="1"/>
                  <a:t>homogène</a:t>
                </a:r>
                <a:r>
                  <a:rPr lang="en-CA" dirty="0"/>
                  <a:t>, on </a:t>
                </a:r>
                <a:r>
                  <a:rPr lang="en-CA" dirty="0" err="1"/>
                  <a:t>effectue</a:t>
                </a:r>
                <a:r>
                  <a:rPr lang="en-CA" dirty="0"/>
                  <a:t> un </a:t>
                </a:r>
                <a:r>
                  <a:rPr lang="en-CA" dirty="0" err="1"/>
                  <a:t>changement</a:t>
                </a:r>
                <a:r>
                  <a:rPr lang="en-CA" dirty="0"/>
                  <a:t> de variables: </a:t>
                </a:r>
              </a:p>
              <a:p>
                <a:pPr marL="0" indent="0">
                  <a:lnSpc>
                    <a:spcPct val="100000"/>
                  </a:lnSpc>
                  <a:buNone/>
                </a:pPr>
                <a14:m>
                  <m:oMath xmlns:m="http://schemas.openxmlformats.org/officeDocument/2006/math">
                    <m:f>
                      <m:fPr>
                        <m:ctrlPr>
                          <a:rPr lang="en-CA" i="1" smtClean="0">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𝐶</m:t>
                        </m:r>
                      </m:num>
                      <m:den>
                        <m:r>
                          <a:rPr lang="en-CA" i="1">
                            <a:latin typeface="Cambria Math" panose="02040503050406030204" pitchFamily="18" charset="0"/>
                          </a:rPr>
                          <m:t>𝜕</m:t>
                        </m:r>
                        <m:r>
                          <a:rPr lang="en-CA" i="1">
                            <a:latin typeface="Cambria Math" panose="02040503050406030204" pitchFamily="18" charset="0"/>
                          </a:rPr>
                          <m:t>𝑟</m:t>
                        </m:r>
                      </m:den>
                    </m:f>
                    <m:r>
                      <a:rPr lang="en-CA"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CA" i="1">
                            <a:latin typeface="Cambria Math" panose="02040503050406030204" pitchFamily="18" charset="0"/>
                          </a:rPr>
                        </m:ctrlPr>
                      </m:fPr>
                      <m:num>
                        <m:sSup>
                          <m:sSupPr>
                            <m:ctrlPr>
                              <a:rPr lang="en-CA" i="1">
                                <a:latin typeface="Cambria Math" panose="02040503050406030204" pitchFamily="18" charset="0"/>
                              </a:rPr>
                            </m:ctrlPr>
                          </m:sSupPr>
                          <m:e>
                            <m:r>
                              <a:rPr lang="en-CA" i="1">
                                <a:latin typeface="Cambria Math" panose="02040503050406030204" pitchFamily="18" charset="0"/>
                              </a:rPr>
                              <m:t>𝜕</m:t>
                            </m:r>
                          </m:e>
                          <m:sup>
                            <m:r>
                              <a:rPr lang="en-CA" i="1">
                                <a:latin typeface="Cambria Math" panose="02040503050406030204" pitchFamily="18" charset="0"/>
                              </a:rPr>
                              <m:t>2</m:t>
                            </m:r>
                          </m:sup>
                        </m:sSup>
                        <m:r>
                          <a:rPr lang="en-CA" i="1">
                            <a:latin typeface="Cambria Math" panose="02040503050406030204" pitchFamily="18" charset="0"/>
                          </a:rPr>
                          <m:t>𝐶</m:t>
                        </m:r>
                      </m:num>
                      <m:den>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𝑟</m:t>
                            </m:r>
                          </m:e>
                          <m:sup>
                            <m:r>
                              <a:rPr lang="en-CA" i="1">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CA" b="0" dirty="0"/>
                  <a:t>. </a:t>
                </a:r>
                <a:r>
                  <a:rPr lang="en-CA" b="0" dirty="0" err="1"/>
                  <a:t>L’équation</a:t>
                </a:r>
                <a:r>
                  <a:rPr lang="en-CA" b="0" dirty="0"/>
                  <a:t> </a:t>
                </a:r>
                <a:r>
                  <a:rPr lang="en-CA" b="0" dirty="0" err="1"/>
                  <a:t>devient</a:t>
                </a:r>
                <a:r>
                  <a:rPr lang="en-CA" b="0" dirty="0"/>
                  <a:t>:</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den>
                      </m:f>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𝑒𝑓𝑓</m:t>
                              </m:r>
                            </m:sub>
                          </m:sSub>
                        </m:den>
                      </m:f>
                    </m:oMath>
                  </m:oMathPara>
                </a14:m>
                <a:endParaRPr lang="en-CA" b="0" dirty="0"/>
              </a:p>
              <a:p>
                <a:pPr marL="0" indent="0">
                  <a:lnSpc>
                    <a:spcPct val="100000"/>
                  </a:lnSpc>
                  <a:buNone/>
                </a:pPr>
                <a:r>
                  <a:rPr lang="en-CA" b="0" dirty="0"/>
                  <a:t>On </a:t>
                </a:r>
                <a:r>
                  <a:rPr lang="en-CA" b="0" dirty="0" err="1"/>
                  <a:t>multiplie</a:t>
                </a:r>
                <a:r>
                  <a:rPr lang="en-CA" b="0" dirty="0"/>
                  <a:t> par le </a:t>
                </a:r>
                <a:r>
                  <a:rPr lang="en-CA" b="0" dirty="0" err="1"/>
                  <a:t>facteur</a:t>
                </a:r>
                <a:r>
                  <a:rPr lang="en-CA" b="0" dirty="0"/>
                  <a:t> </a:t>
                </a:r>
                <a:r>
                  <a:rPr lang="en-CA" b="0" dirty="0" err="1"/>
                  <a:t>intégrant</a:t>
                </a:r>
                <a:r>
                  <a:rPr lang="en-CA" b="0" dirty="0"/>
                  <a:t>: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nary>
                          <m:naryPr>
                            <m:limLoc m:val="undOvr"/>
                            <m:subHide m:val="on"/>
                            <m:supHide m:val="on"/>
                            <m:ctrlPr>
                              <a:rPr lang="en-US" i="1">
                                <a:latin typeface="Cambria Math" panose="02040503050406030204" pitchFamily="18" charset="0"/>
                              </a:rPr>
                            </m:ctrlPr>
                          </m:naryPr>
                          <m:sub/>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𝑟</m:t>
                                </m:r>
                              </m:den>
                            </m:f>
                            <m:r>
                              <a:rPr lang="en-US" i="1">
                                <a:latin typeface="Cambria Math" panose="02040503050406030204" pitchFamily="18" charset="0"/>
                              </a:rPr>
                              <m:t>𝑑𝑟</m:t>
                            </m:r>
                          </m:e>
                        </m:nary>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0" smtClean="0">
                        <a:latin typeface="Cambria Math" panose="02040503050406030204" pitchFamily="18" charset="0"/>
                      </a:rPr>
                      <m:t>.</m:t>
                    </m:r>
                  </m:oMath>
                </a14:m>
                <a:r>
                  <a:rPr lang="en-CA" b="0" dirty="0"/>
                  <a:t> </a:t>
                </a:r>
                <a:r>
                  <a:rPr lang="en-CA" b="0" dirty="0" err="1"/>
                  <a:t>L’équation</a:t>
                </a:r>
                <a:r>
                  <a:rPr lang="en-CA" b="0" dirty="0"/>
                  <a:t> </a:t>
                </a:r>
                <a:r>
                  <a:rPr lang="en-CA" b="0" dirty="0" err="1"/>
                  <a:t>devient</a:t>
                </a:r>
                <a:r>
                  <a:rPr lang="en-CA" b="0" dirty="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𝑟𝑆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𝑒𝑓𝑓</m:t>
                              </m:r>
                            </m:sub>
                          </m:sSub>
                        </m:den>
                      </m:f>
                    </m:oMath>
                  </m:oMathPara>
                </a14:m>
                <a:endParaRPr lang="en-US" b="0" dirty="0"/>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𝑑𝑟</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𝑟𝑢</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𝑟𝑆</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𝑒𝑓𝑓</m:t>
                              </m:r>
                            </m:sub>
                          </m:sSub>
                        </m:den>
                      </m:f>
                    </m:oMath>
                  </m:oMathPara>
                </a14:m>
                <a:endParaRPr lang="en-CA" b="0" dirty="0"/>
              </a:p>
              <a:p>
                <a:pPr marL="0" indent="0">
                  <a:lnSpc>
                    <a:spcPct val="120000"/>
                  </a:lnSpc>
                  <a:buNone/>
                </a:pPr>
                <a:endParaRPr lang="en-CA" b="0" dirty="0"/>
              </a:p>
            </p:txBody>
          </p:sp>
        </mc:Choice>
        <mc:Fallback xmlns="">
          <p:sp>
            <p:nvSpPr>
              <p:cNvPr id="3" name="Content Placeholder 2">
                <a:extLst>
                  <a:ext uri="{FF2B5EF4-FFF2-40B4-BE49-F238E27FC236}">
                    <a16:creationId xmlns:a16="http://schemas.microsoft.com/office/drawing/2014/main" id="{A63707E9-7A4C-C84E-A286-D7B6432C9209}"/>
                  </a:ext>
                </a:extLst>
              </p:cNvPr>
              <p:cNvSpPr>
                <a:spLocks noGrp="1" noRot="1" noChangeAspect="1" noMove="1" noResize="1" noEditPoints="1" noAdjustHandles="1" noChangeArrowheads="1" noChangeShapeType="1" noTextEdit="1"/>
              </p:cNvSpPr>
              <p:nvPr>
                <p:ph idx="1"/>
              </p:nvPr>
            </p:nvSpPr>
            <p:spPr>
              <a:xfrm>
                <a:off x="838200" y="1690688"/>
                <a:ext cx="10515600" cy="5032375"/>
              </a:xfrm>
              <a:blipFill>
                <a:blip r:embed="rId2"/>
                <a:stretch>
                  <a:fillRect l="-522"/>
                </a:stretch>
              </a:blipFill>
            </p:spPr>
            <p:txBody>
              <a:bodyPr/>
              <a:lstStyle/>
              <a:p>
                <a:r>
                  <a:rPr lang="en-CA">
                    <a:noFill/>
                  </a:rPr>
                  <a:t> </a:t>
                </a:r>
              </a:p>
            </p:txBody>
          </p:sp>
        </mc:Fallback>
      </mc:AlternateContent>
    </p:spTree>
    <p:extLst>
      <p:ext uri="{BB962C8B-B14F-4D97-AF65-F5344CB8AC3E}">
        <p14:creationId xmlns:p14="http://schemas.microsoft.com/office/powerpoint/2010/main" val="2988674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916</TotalTime>
  <Words>1818</Words>
  <Application>Microsoft Office PowerPoint</Application>
  <PresentationFormat>Widescreen</PresentationFormat>
  <Paragraphs>164</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Cambria Math</vt:lpstr>
      <vt:lpstr>Consolas</vt:lpstr>
      <vt:lpstr>Office Theme</vt:lpstr>
      <vt:lpstr>Devoir 1 – Vérification de code</vt:lpstr>
      <vt:lpstr>A-a) Type de l’équation</vt:lpstr>
      <vt:lpstr>A-b) Dimension du problème et  symétrie</vt:lpstr>
      <vt:lpstr>A-c) Discrétisation du domaine</vt:lpstr>
      <vt:lpstr>A-d) Conditions frontières et initiales</vt:lpstr>
      <vt:lpstr>B-a) Equation aux différences finies</vt:lpstr>
      <vt:lpstr>B-a) Equation aux différences finies (suite)</vt:lpstr>
      <vt:lpstr>B-b) Méthode générale de résolution</vt:lpstr>
      <vt:lpstr>C) Solution analytique en régime stationnaire</vt:lpstr>
      <vt:lpstr>C) Solution analytique en régime stationnaire (suite)</vt:lpstr>
      <vt:lpstr>D) Profil de concentration à l’état stationnaire</vt:lpstr>
      <vt:lpstr>E-a) Paramètres de la simulation stationnaire</vt:lpstr>
      <vt:lpstr>E-b) Vérification avec la norme de l’erreur</vt:lpstr>
      <vt:lpstr>E-b) Vérification avec l’étude de convergence</vt:lpstr>
      <vt:lpstr>F-a) Reprise avec schémas d’ordre 2 - vérification</vt:lpstr>
      <vt:lpstr>F-a) Reprise avec schémas d’ordre 2 – vérification (suite)</vt:lpstr>
      <vt:lpstr>F-b) Comparaison des profils de concentration</vt:lpstr>
      <vt:lpstr>F-c) Commentaires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43</cp:revision>
  <dcterms:created xsi:type="dcterms:W3CDTF">2024-02-09T05:24:05Z</dcterms:created>
  <dcterms:modified xsi:type="dcterms:W3CDTF">2024-02-12T05:12:27Z</dcterms:modified>
</cp:coreProperties>
</file>