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81" r:id="rId4"/>
    <p:sldId id="280" r:id="rId5"/>
    <p:sldId id="257" r:id="rId6"/>
    <p:sldId id="278" r:id="rId7"/>
    <p:sldId id="288" r:id="rId8"/>
    <p:sldId id="289" r:id="rId9"/>
    <p:sldId id="282" r:id="rId10"/>
    <p:sldId id="287" r:id="rId11"/>
    <p:sldId id="284" r:id="rId12"/>
    <p:sldId id="292" r:id="rId13"/>
    <p:sldId id="291" r:id="rId14"/>
    <p:sldId id="290"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Evolution de la concentration en fonction de r à 1e7s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D254-4B42-ADAB-068A33DC0D2A}"/>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4B46B3-E260-5A75-D7A0-EEF7CD4BE20C}"/>
                  </a:ext>
                </a:extLst>
              </p:cNvPr>
              <p:cNvSpPr>
                <a:spLocks noGrp="1"/>
              </p:cNvSpPr>
              <p:nvPr>
                <p:ph idx="1"/>
              </p:nvPr>
            </p:nvSpPr>
            <p:spPr>
              <a:xfrm>
                <a:off x="0" y="1366684"/>
                <a:ext cx="12191999" cy="5491316"/>
              </a:xfrm>
            </p:spPr>
            <p:txBody>
              <a:bodyPr>
                <a:normAutofit lnSpcReduction="10000"/>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reel:</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p:sp>
            <p:nvSpPr>
              <p:cNvPr id="3" name="Content Placeholder 2">
                <a:extLst>
                  <a:ext uri="{FF2B5EF4-FFF2-40B4-BE49-F238E27FC236}">
                    <a16:creationId xmlns:a16="http://schemas.microsoft.com/office/drawing/2014/main" id="{9C4B46B3-E260-5A75-D7A0-EEF7CD4BE20C}"/>
                  </a:ext>
                </a:extLst>
              </p:cNvPr>
              <p:cNvSpPr>
                <a:spLocks noGrp="1" noRot="1" noChangeAspect="1" noMove="1" noResize="1" noEditPoints="1" noAdjustHandles="1" noChangeArrowheads="1" noChangeShapeType="1" noTextEdit="1"/>
              </p:cNvSpPr>
              <p:nvPr>
                <p:ph idx="1"/>
              </p:nvPr>
            </p:nvSpPr>
            <p:spPr>
              <a:xfrm>
                <a:off x="0" y="1366684"/>
                <a:ext cx="12191999" cy="5491316"/>
              </a:xfrm>
              <a:blipFill>
                <a:blip r:embed="rId2"/>
                <a:stretch>
                  <a:fillRect l="-1750" t="-1443"/>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47EDAC04-C4A8-EF61-135C-E32752D25117}"/>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79494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a:xfrm>
                <a:off x="248783" y="954957"/>
                <a:ext cx="11844894" cy="1325563"/>
              </a:xfrm>
            </p:spPr>
            <p:txBody>
              <a:bodyPr>
                <a:normAutofit fontScale="77500" lnSpcReduction="20000"/>
              </a:bodyPr>
              <a:lstStyle/>
              <a:p>
                <a:pPr marL="0" indent="0">
                  <a:buNone/>
                </a:pPr>
                <a:r>
                  <a:rPr lang="en-CA" sz="1500" b="1" dirty="0"/>
                  <a:t>Convergence </a:t>
                </a:r>
                <a:r>
                  <a:rPr lang="en-CA" sz="1500" b="1" dirty="0" err="1"/>
                  <a:t>en</a:t>
                </a:r>
                <a:r>
                  <a:rPr lang="en-CA" sz="1500" b="1" dirty="0"/>
                  <a:t> </a:t>
                </a:r>
                <a:r>
                  <a:rPr lang="en-CA" sz="1500" b="1" dirty="0" err="1"/>
                  <a:t>espace</a:t>
                </a:r>
                <a:r>
                  <a:rPr lang="en-CA" sz="1500" b="1" dirty="0"/>
                  <a:t>:</a:t>
                </a:r>
              </a:p>
              <a:p>
                <a:pPr marL="0" indent="0">
                  <a:lnSpc>
                    <a:spcPct val="110000"/>
                  </a:lnSpc>
                  <a:buNone/>
                </a:pPr>
                <a:r>
                  <a:rPr lang="en-CA" sz="1500" dirty="0" err="1"/>
                  <a:t>L’étude</a:t>
                </a:r>
                <a:r>
                  <a:rPr lang="en-CA" sz="1500" dirty="0"/>
                  <a:t> a </a:t>
                </a:r>
                <a:r>
                  <a:rPr lang="en-CA" sz="1500" dirty="0" err="1"/>
                  <a:t>été</a:t>
                </a:r>
                <a:r>
                  <a:rPr lang="en-CA" sz="1500" dirty="0"/>
                  <a:t> </a:t>
                </a:r>
                <a:r>
                  <a:rPr lang="en-CA" sz="1500" dirty="0" err="1"/>
                  <a:t>menée</a:t>
                </a:r>
                <a:r>
                  <a:rPr lang="en-CA" sz="1500" dirty="0"/>
                  <a:t> au temps </a:t>
                </a:r>
                <a14:m>
                  <m:oMath xmlns:m="http://schemas.openxmlformats.org/officeDocument/2006/math">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𝑡</m:t>
                        </m:r>
                      </m:e>
                      <m:sub>
                        <m:r>
                          <a:rPr lang="en-CA" sz="1500" b="0" i="1" smtClean="0">
                            <a:latin typeface="Cambria Math" panose="02040503050406030204" pitchFamily="18" charset="0"/>
                          </a:rPr>
                          <m:t>𝑓𝑖𝑛𝑎𝑙</m:t>
                        </m:r>
                      </m:sub>
                    </m:sSub>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9</m:t>
                        </m:r>
                      </m:sup>
                    </m:sSup>
                  </m:oMath>
                </a14:m>
                <a:r>
                  <a:rPr lang="en-CA" sz="1500" dirty="0"/>
                  <a:t>secondes, début  du </a:t>
                </a:r>
                <a:r>
                  <a:rPr lang="en-CA" sz="1500" dirty="0" err="1"/>
                  <a:t>régime</a:t>
                </a:r>
                <a:r>
                  <a:rPr lang="en-CA" sz="1500" dirty="0"/>
                  <a:t> permanent et le pas </a:t>
                </a:r>
                <a:r>
                  <a:rPr lang="en-CA" sz="1500" dirty="0" err="1"/>
                  <a:t>en</a:t>
                </a:r>
                <a:r>
                  <a:rPr lang="en-CA" sz="1500" dirty="0"/>
                  <a:t> temps a </a:t>
                </a:r>
                <a:r>
                  <a:rPr lang="en-CA" sz="1500" dirty="0" err="1"/>
                  <a:t>été</a:t>
                </a:r>
                <a:r>
                  <a:rPr lang="en-CA" sz="1500" dirty="0"/>
                  <a:t> </a:t>
                </a:r>
                <a:r>
                  <a:rPr lang="en-CA" sz="1500" dirty="0" err="1"/>
                  <a:t>fixé</a:t>
                </a:r>
                <a:r>
                  <a:rPr lang="en-CA" sz="1500" dirty="0"/>
                  <a:t> à </a:t>
                </a:r>
                <a14:m>
                  <m:oMath xmlns:m="http://schemas.openxmlformats.org/officeDocument/2006/math">
                    <m:r>
                      <m:rPr>
                        <m:sty m:val="p"/>
                      </m:rPr>
                      <a:rPr lang="en-CA" sz="1500" smtClean="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=5000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en</a:t>
                </a:r>
                <a:r>
                  <a:rPr lang="en-CA" sz="1500" dirty="0"/>
                  <a:t> </a:t>
                </a:r>
                <a:r>
                  <a:rPr lang="en-CA" sz="1500" dirty="0" err="1"/>
                  <a:t>fonction</a:t>
                </a:r>
                <a:r>
                  <a:rPr lang="en-CA" sz="1500" dirty="0"/>
                  <a:t> d’un pas </a:t>
                </a:r>
                <a:r>
                  <a:rPr lang="en-CA" sz="1500" dirty="0" err="1"/>
                  <a:t>en</a:t>
                </a:r>
                <a:r>
                  <a:rPr lang="en-CA" sz="1500" dirty="0"/>
                  <a:t> </a:t>
                </a:r>
                <a:r>
                  <a:rPr lang="en-CA" sz="1500" dirty="0" err="1"/>
                  <a:t>espace</a:t>
                </a:r>
                <a:r>
                  <a:rPr lang="en-CA" sz="1500" dirty="0"/>
                  <a:t> </a:t>
                </a:r>
                <a:r>
                  <a:rPr lang="en-CA" sz="1500" dirty="0" err="1"/>
                  <a:t>suffisamment</a:t>
                </a:r>
                <a:r>
                  <a:rPr lang="en-CA" sz="1500" dirty="0"/>
                  <a:t> fin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car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𝑡</m:t>
                    </m:r>
                    <m:r>
                      <a:rPr lang="en-CA" sz="1500" i="1">
                        <a:latin typeface="Cambria Math" panose="02040503050406030204" pitchFamily="18" charset="0"/>
                      </a:rPr>
                      <m:t> </m:t>
                    </m:r>
                    <m:r>
                      <m:rPr>
                        <m:sty m:val="p"/>
                      </m:rPr>
                      <a:rPr lang="en-CA" sz="1500" b="0" i="0" smtClean="0">
                        <a:latin typeface="Cambria Math" panose="02040503050406030204" pitchFamily="18" charset="0"/>
                      </a:rPr>
                      <m:t>et</m:t>
                    </m:r>
                    <m:r>
                      <a:rPr lang="en-CA" sz="1500" b="0" i="0" smtClean="0">
                        <a:latin typeface="Cambria Math" panose="02040503050406030204" pitchFamily="18" charset="0"/>
                      </a:rPr>
                      <m:t> </m:t>
                    </m:r>
                    <m:r>
                      <m:rPr>
                        <m:sty m:val="p"/>
                      </m:rPr>
                      <a:rPr lang="en-CA" sz="1500">
                        <a:latin typeface="Cambria Math" panose="02040503050406030204" pitchFamily="18" charset="0"/>
                      </a:rPr>
                      <m:t>Δ</m:t>
                    </m:r>
                    <m:r>
                      <a:rPr lang="en-CA" sz="1500" i="1">
                        <a:latin typeface="Cambria Math" panose="02040503050406030204" pitchFamily="18" charset="0"/>
                      </a:rPr>
                      <m:t>𝑟</m:t>
                    </m:r>
                    <m:r>
                      <a:rPr lang="en-CA" sz="1500" i="1">
                        <a:latin typeface="Cambria Math" panose="02040503050406030204" pitchFamily="18" charset="0"/>
                      </a:rPr>
                      <m:t> </m:t>
                    </m:r>
                  </m:oMath>
                </a14:m>
                <a:r>
                  <a:rPr lang="en-CA" sz="1500" dirty="0" err="1"/>
                  <a:t>sont</a:t>
                </a:r>
                <a:r>
                  <a:rPr lang="en-CA" sz="1500" dirty="0"/>
                  <a:t> </a:t>
                </a:r>
                <a:r>
                  <a:rPr lang="en-CA" sz="1500" dirty="0" err="1"/>
                  <a:t>reliés</a:t>
                </a:r>
                <a:r>
                  <a:rPr lang="en-CA" sz="1500" dirty="0"/>
                  <a:t> par la </a:t>
                </a:r>
                <a:r>
                  <a:rPr lang="en-CA" sz="1500" dirty="0" err="1"/>
                  <a:t>contrainte</a:t>
                </a:r>
                <a:r>
                  <a:rPr lang="en-CA" sz="1500" dirty="0"/>
                  <a:t>: </a:t>
                </a:r>
                <a14:m>
                  <m:oMath xmlns:m="http://schemas.openxmlformats.org/officeDocument/2006/math">
                    <m:r>
                      <m:rPr>
                        <m:sty m:val="p"/>
                      </m:rPr>
                      <a:rPr lang="en-CA" sz="150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m:t>
                    </m:r>
                    <m:f>
                      <m:fPr>
                        <m:ctrlPr>
                          <a:rPr lang="en-CA" sz="1500" i="1">
                            <a:latin typeface="Cambria Math" panose="02040503050406030204" pitchFamily="18" charset="0"/>
                          </a:rPr>
                        </m:ctrlPr>
                      </m:fPr>
                      <m:num>
                        <m:r>
                          <a:rPr lang="en-CA" sz="1500" b="0" i="1" smtClean="0">
                            <a:latin typeface="Cambria Math" panose="02040503050406030204" pitchFamily="18" charset="0"/>
                          </a:rPr>
                          <m:t>0.5</m:t>
                        </m:r>
                        <m:r>
                          <m:rPr>
                            <m:sty m:val="p"/>
                          </m:rPr>
                          <a:rPr lang="en-CA" sz="1500">
                            <a:latin typeface="Cambria Math" panose="02040503050406030204" pitchFamily="18" charset="0"/>
                          </a:rPr>
                          <m:t>Δ</m:t>
                        </m:r>
                        <m:sSup>
                          <m:sSupPr>
                            <m:ctrlPr>
                              <a:rPr lang="en-CA" sz="1500" i="1">
                                <a:latin typeface="Cambria Math" panose="02040503050406030204" pitchFamily="18" charset="0"/>
                              </a:rPr>
                            </m:ctrlPr>
                          </m:sSupPr>
                          <m:e>
                            <m:r>
                              <a:rPr lang="en-CA" sz="1500" i="1">
                                <a:latin typeface="Cambria Math" panose="02040503050406030204" pitchFamily="18" charset="0"/>
                              </a:rPr>
                              <m:t>𝑟</m:t>
                            </m:r>
                          </m:e>
                          <m:sup>
                            <m:r>
                              <a:rPr lang="en-CA" sz="1500" i="1">
                                <a:latin typeface="Cambria Math" panose="02040503050406030204" pitchFamily="18" charset="0"/>
                              </a:rPr>
                              <m:t>2</m:t>
                            </m:r>
                          </m:sup>
                        </m:sSup>
                      </m:num>
                      <m:den>
                        <m:sSub>
                          <m:sSubPr>
                            <m:ctrlPr>
                              <a:rPr lang="en-CA" sz="1500" i="1">
                                <a:latin typeface="Cambria Math" panose="02040503050406030204" pitchFamily="18" charset="0"/>
                              </a:rPr>
                            </m:ctrlPr>
                          </m:sSubPr>
                          <m:e>
                            <m:r>
                              <a:rPr lang="en-CA" sz="1500" i="1">
                                <a:latin typeface="Cambria Math" panose="02040503050406030204" pitchFamily="18" charset="0"/>
                              </a:rPr>
                              <m:t>10</m:t>
                            </m:r>
                            <m:r>
                              <a:rPr lang="en-CA" sz="1500" b="0" i="1" smtClean="0">
                                <a:latin typeface="Cambria Math" panose="02040503050406030204" pitchFamily="18" charset="0"/>
                              </a:rPr>
                              <m:t> </m:t>
                            </m:r>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oMath>
                </a14:m>
                <a:endParaRPr lang="en-CA" sz="1500" dirty="0"/>
              </a:p>
              <a:p>
                <a:pPr marL="0" indent="0">
                  <a:lnSpc>
                    <a:spcPct val="110000"/>
                  </a:lnSpc>
                  <a:buNone/>
                </a:pPr>
                <a:r>
                  <a:rPr lang="en-CA" sz="1500" dirty="0"/>
                  <a:t>On observe sur le </a:t>
                </a:r>
                <a:r>
                  <a:rPr lang="en-CA" sz="1500" dirty="0" err="1"/>
                  <a:t>graphe</a:t>
                </a:r>
                <a:r>
                  <a:rPr lang="en-CA" sz="1500" dirty="0"/>
                  <a:t> de gauche que la </a:t>
                </a:r>
                <a:r>
                  <a:rPr lang="en-CA" sz="1500" dirty="0" err="1"/>
                  <a:t>courbe</a:t>
                </a:r>
                <a:r>
                  <a:rPr lang="en-CA" sz="1500" dirty="0"/>
                  <a:t> numérique ne commence à se </a:t>
                </a:r>
                <a:r>
                  <a:rPr lang="en-CA" sz="1500" dirty="0" err="1"/>
                  <a:t>rapprocher</a:t>
                </a:r>
                <a:r>
                  <a:rPr lang="en-CA" sz="1500" dirty="0"/>
                  <a:t> de la </a:t>
                </a:r>
                <a:r>
                  <a:rPr lang="en-CA" sz="1500" dirty="0" err="1"/>
                  <a:t>courbe</a:t>
                </a:r>
                <a:r>
                  <a:rPr lang="en-CA" sz="1500" dirty="0"/>
                  <a:t> </a:t>
                </a:r>
                <a:r>
                  <a:rPr lang="en-CA" sz="1500" dirty="0" err="1"/>
                  <a:t>analytique</a:t>
                </a:r>
                <a:r>
                  <a:rPr lang="en-CA" sz="1500" dirty="0"/>
                  <a:t> (MMS) </a:t>
                </a:r>
                <a:r>
                  <a:rPr lang="en-CA" sz="1500" dirty="0" err="1"/>
                  <a:t>qu’à</a:t>
                </a:r>
                <a:r>
                  <a:rPr lang="en-CA" sz="1500" dirty="0"/>
                  <a:t>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 </a:t>
                </a:r>
                <a:r>
                  <a:rPr lang="en-CA" sz="1500" dirty="0" err="1"/>
                  <a:t>ce</a:t>
                </a:r>
                <a:r>
                  <a:rPr lang="en-CA" sz="1500" dirty="0"/>
                  <a:t> qui correspond à 51 </a:t>
                </a:r>
                <a:r>
                  <a:rPr lang="en-CA" sz="1500" dirty="0" err="1"/>
                  <a:t>noeuds</a:t>
                </a:r>
                <a:r>
                  <a:rPr lang="en-CA" sz="1500" dirty="0"/>
                  <a:t> et </a:t>
                </a:r>
                <a:r>
                  <a:rPr lang="en-CA" sz="1500" dirty="0" err="1"/>
                  <a:t>d’apres</a:t>
                </a:r>
                <a:r>
                  <a:rPr lang="en-CA" sz="1500" dirty="0"/>
                  <a:t> la </a:t>
                </a:r>
                <a:r>
                  <a:rPr lang="en-CA" sz="1500" dirty="0" err="1"/>
                  <a:t>vue</a:t>
                </a:r>
                <a:r>
                  <a:rPr lang="en-CA" sz="1500" dirty="0"/>
                  <a:t> </a:t>
                </a:r>
                <a:r>
                  <a:rPr lang="en-CA" sz="1500" dirty="0" err="1"/>
                  <a:t>aggrandie</a:t>
                </a:r>
                <a:r>
                  <a:rPr lang="en-CA" sz="1500" dirty="0"/>
                  <a:t> (</a:t>
                </a:r>
                <a:r>
                  <a:rPr lang="en-CA" sz="1500" dirty="0" err="1"/>
                  <a:t>graphe</a:t>
                </a:r>
                <a:r>
                  <a:rPr lang="en-CA" sz="1500" dirty="0"/>
                  <a:t> de droite) on </a:t>
                </a:r>
                <a:r>
                  <a:rPr lang="en-CA" sz="1500" dirty="0" err="1"/>
                  <a:t>voit</a:t>
                </a:r>
                <a:r>
                  <a:rPr lang="en-CA" sz="1500" dirty="0"/>
                  <a:t> que plus le pas </a:t>
                </a:r>
                <a:r>
                  <a:rPr lang="en-CA" sz="1500" dirty="0" err="1"/>
                  <a:t>diminue</a:t>
                </a:r>
                <a:r>
                  <a:rPr lang="en-CA" sz="1500" dirty="0"/>
                  <a:t> plus la </a:t>
                </a:r>
                <a:r>
                  <a:rPr lang="en-CA" sz="1500" dirty="0" err="1"/>
                  <a:t>courbe</a:t>
                </a:r>
                <a:r>
                  <a:rPr lang="en-CA" sz="1500" dirty="0"/>
                  <a:t> numérique continue de se </a:t>
                </a:r>
                <a:r>
                  <a:rPr lang="en-CA" sz="1500" dirty="0" err="1"/>
                  <a:t>rapprocher</a:t>
                </a:r>
                <a:r>
                  <a:rPr lang="en-CA" sz="1500" dirty="0"/>
                  <a:t> de la </a:t>
                </a:r>
                <a:r>
                  <a:rPr lang="en-CA" sz="1500" dirty="0" err="1"/>
                  <a:t>courbe</a:t>
                </a:r>
                <a:r>
                  <a:rPr lang="en-CA" sz="1500" dirty="0"/>
                  <a:t> MMS.</a:t>
                </a:r>
              </a:p>
              <a:p>
                <a:pPr marL="0" indent="0">
                  <a:lnSpc>
                    <a:spcPct val="110000"/>
                  </a:lnSpc>
                  <a:buNone/>
                </a:pPr>
                <a:endParaRPr lang="en-CA" sz="1800" dirty="0"/>
              </a:p>
              <a:p>
                <a:pPr marL="0" indent="0">
                  <a:buNone/>
                </a:pPr>
                <a:endParaRPr lang="en-CA" dirty="0">
                  <a:highlight>
                    <a:srgbClr val="FFFF00"/>
                  </a:highlight>
                </a:endParaRPr>
              </a:p>
            </p:txBody>
          </p:sp>
        </mc:Choice>
        <mc:Fallback>
          <p:sp>
            <p:nvSpPr>
              <p:cNvPr id="3" name="Content Placeholder 2">
                <a:extLst>
                  <a:ext uri="{FF2B5EF4-FFF2-40B4-BE49-F238E27FC236}">
                    <a16:creationId xmlns:a16="http://schemas.microsoft.com/office/drawing/2014/main" id="{AB8F23B5-92F2-64E3-1494-F0465D25937A}"/>
                  </a:ext>
                </a:extLst>
              </p:cNvPr>
              <p:cNvSpPr>
                <a:spLocks noGrp="1" noRot="1" noChangeAspect="1" noMove="1" noResize="1" noEditPoints="1" noAdjustHandles="1" noChangeArrowheads="1" noChangeShapeType="1" noTextEdit="1"/>
              </p:cNvSpPr>
              <p:nvPr>
                <p:ph idx="1"/>
              </p:nvPr>
            </p:nvSpPr>
            <p:spPr>
              <a:xfrm>
                <a:off x="248783" y="954957"/>
                <a:ext cx="11844894" cy="1325563"/>
              </a:xfrm>
              <a:blipFill>
                <a:blip r:embed="rId2"/>
                <a:stretch>
                  <a:fillRect l="-51" t="-3687" b="-46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7" name="Picture 6" descr="A graph of a function&#10;&#10;Description automatically generated">
            <a:extLst>
              <a:ext uri="{FF2B5EF4-FFF2-40B4-BE49-F238E27FC236}">
                <a16:creationId xmlns:a16="http://schemas.microsoft.com/office/drawing/2014/main" id="{AE285EBC-8CBD-03ED-6F3E-F4ED77CE9DEA}"/>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9" name="Picture 8" descr="A graph of a graph&#10;&#10;Description automatically generated">
            <a:extLst>
              <a:ext uri="{FF2B5EF4-FFF2-40B4-BE49-F238E27FC236}">
                <a16:creationId xmlns:a16="http://schemas.microsoft.com/office/drawing/2014/main" id="{671A1227-0C55-D79E-8EE8-C9C7D2EB9A9D}"/>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Tree>
    <p:extLst>
      <p:ext uri="{BB962C8B-B14F-4D97-AF65-F5344CB8AC3E}">
        <p14:creationId xmlns:p14="http://schemas.microsoft.com/office/powerpoint/2010/main" val="168562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9526C6-8489-A737-D29B-13052E64EAB3}"/>
                  </a:ext>
                </a:extLst>
              </p:cNvPr>
              <p:cNvSpPr>
                <a:spLocks noGrp="1"/>
              </p:cNvSpPr>
              <p:nvPr>
                <p:ph idx="1"/>
              </p:nvPr>
            </p:nvSpPr>
            <p:spPr>
              <a:xfrm>
                <a:off x="294969" y="922475"/>
                <a:ext cx="11720050" cy="602943"/>
              </a:xfrm>
            </p:spPr>
            <p:txBody>
              <a:bodyPr>
                <a:normAutofit/>
              </a:bodyPr>
              <a:lstStyle/>
              <a:p>
                <a:pPr marL="0" indent="0">
                  <a:buNone/>
                </a:pPr>
                <a:r>
                  <a:rPr lang="en-CA" sz="1500" dirty="0"/>
                  <a:t>Apres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 </m:t>
                    </m:r>
                    <m:r>
                      <a:rPr lang="en-CA" sz="1500" b="0" i="1" smtClean="0">
                        <a:latin typeface="Cambria Math" panose="02040503050406030204" pitchFamily="18" charset="0"/>
                      </a:rPr>
                      <m:t>0.01</m:t>
                    </m:r>
                    <m:r>
                      <a:rPr lang="en-CA" sz="1500" b="0" i="1" smtClean="0">
                        <a:latin typeface="Cambria Math" panose="02040503050406030204" pitchFamily="18" charset="0"/>
                      </a:rPr>
                      <m:t>𝑚</m:t>
                    </m:r>
                  </m:oMath>
                </a14:m>
                <a:r>
                  <a:rPr lang="en-CA" sz="1500" dirty="0"/>
                  <a:t> </a:t>
                </a:r>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de 1.99444 ~ 2</a:t>
                </a:r>
              </a:p>
            </p:txBody>
          </p:sp>
        </mc:Choice>
        <mc:Fallback>
          <p:sp>
            <p:nvSpPr>
              <p:cNvPr id="3" name="Content Placeholder 2">
                <a:extLst>
                  <a:ext uri="{FF2B5EF4-FFF2-40B4-BE49-F238E27FC236}">
                    <a16:creationId xmlns:a16="http://schemas.microsoft.com/office/drawing/2014/main" id="{EA9526C6-8489-A737-D29B-13052E64EAB3}"/>
                  </a:ext>
                </a:extLst>
              </p:cNvPr>
              <p:cNvSpPr>
                <a:spLocks noGrp="1" noRot="1" noChangeAspect="1" noMove="1" noResize="1" noEditPoints="1" noAdjustHandles="1" noChangeArrowheads="1" noChangeShapeType="1" noTextEdit="1"/>
              </p:cNvSpPr>
              <p:nvPr>
                <p:ph idx="1"/>
              </p:nvPr>
            </p:nvSpPr>
            <p:spPr>
              <a:xfrm>
                <a:off x="294969" y="922475"/>
                <a:ext cx="11720050" cy="602943"/>
              </a:xfrm>
              <a:blipFill>
                <a:blip r:embed="rId2"/>
                <a:stretch>
                  <a:fillRect l="-208" t="-5051"/>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0BF8544E-2668-8003-DD32-550ECA8F1BF4}"/>
              </a:ext>
            </a:extLst>
          </p:cNvPr>
          <p:cNvSpPr txBox="1">
            <a:spLocks/>
          </p:cNvSpPr>
          <p:nvPr/>
        </p:nvSpPr>
        <p:spPr>
          <a:xfrm>
            <a:off x="990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5" name="Picture 4" descr="A graph of a function&#10;&#10;Description automatically generated">
            <a:extLst>
              <a:ext uri="{FF2B5EF4-FFF2-40B4-BE49-F238E27FC236}">
                <a16:creationId xmlns:a16="http://schemas.microsoft.com/office/drawing/2014/main" id="{89F526AA-5449-4505-6457-765CA7BE21DF}"/>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11" name="Picture 10" descr="A graph of a function&#10;&#10;Description automatically generated">
            <a:extLst>
              <a:ext uri="{FF2B5EF4-FFF2-40B4-BE49-F238E27FC236}">
                <a16:creationId xmlns:a16="http://schemas.microsoft.com/office/drawing/2014/main" id="{D8B528E2-0BE7-6F80-985C-7E4A9B539B6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Tree>
    <p:extLst>
      <p:ext uri="{BB962C8B-B14F-4D97-AF65-F5344CB8AC3E}">
        <p14:creationId xmlns:p14="http://schemas.microsoft.com/office/powerpoint/2010/main" val="60342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F7F86-9791-8551-B22D-0DE6285762C4}"/>
              </a:ext>
            </a:extLst>
          </p:cNvPr>
          <p:cNvSpPr>
            <a:spLocks noGrp="1"/>
          </p:cNvSpPr>
          <p:nvPr>
            <p:ph idx="1"/>
          </p:nvPr>
        </p:nvSpPr>
        <p:spPr>
          <a:xfrm>
            <a:off x="1000432" y="930889"/>
            <a:ext cx="10515600" cy="602943"/>
          </a:xfrm>
        </p:spPr>
        <p:txBody>
          <a:bodyPr>
            <a:normAutofit/>
          </a:bodyPr>
          <a:lstStyle/>
          <a:p>
            <a:pPr marL="0" indent="0">
              <a:buNone/>
            </a:pPr>
            <a:r>
              <a:rPr lang="en-CA" sz="1800" dirty="0"/>
              <a:t>Convergence </a:t>
            </a:r>
            <a:r>
              <a:rPr lang="en-CA" sz="1800" dirty="0" err="1"/>
              <a:t>en</a:t>
            </a:r>
            <a:r>
              <a:rPr lang="en-CA" sz="1800" dirty="0"/>
              <a:t> temps:</a:t>
            </a:r>
          </a:p>
          <a:p>
            <a:pPr marL="0" indent="0">
              <a:buNone/>
            </a:pPr>
            <a:endParaRPr lang="en-CA" dirty="0">
              <a:highlight>
                <a:srgbClr val="FFFF00"/>
              </a:highlight>
            </a:endParaRPr>
          </a:p>
        </p:txBody>
      </p:sp>
      <p:sp>
        <p:nvSpPr>
          <p:cNvPr id="4" name="Title 1">
            <a:extLst>
              <a:ext uri="{FF2B5EF4-FFF2-40B4-BE49-F238E27FC236}">
                <a16:creationId xmlns:a16="http://schemas.microsoft.com/office/drawing/2014/main" id="{534C400C-DAB6-1736-E844-392B42B9EF01}"/>
              </a:ext>
            </a:extLst>
          </p:cNvPr>
          <p:cNvSpPr txBox="1">
            <a:spLocks/>
          </p:cNvSpPr>
          <p:nvPr/>
        </p:nvSpPr>
        <p:spPr>
          <a:xfrm>
            <a:off x="1000432" y="-13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pic>
        <p:nvPicPr>
          <p:cNvPr id="5" name="Picture 4" descr="A graph of a function&#10;&#10;Description automatically generated">
            <a:extLst>
              <a:ext uri="{FF2B5EF4-FFF2-40B4-BE49-F238E27FC236}">
                <a16:creationId xmlns:a16="http://schemas.microsoft.com/office/drawing/2014/main" id="{5F50B54F-2F7A-E29D-2884-09DD6D40921F}"/>
              </a:ext>
            </a:extLst>
          </p:cNvPr>
          <p:cNvPicPr>
            <a:picLocks noChangeAspect="1"/>
          </p:cNvPicPr>
          <p:nvPr/>
        </p:nvPicPr>
        <p:blipFill rotWithShape="1">
          <a:blip r:embed="rId2">
            <a:extLst>
              <a:ext uri="{28A0092B-C50C-407E-A947-70E740481C1C}">
                <a14:useLocalDpi xmlns:a14="http://schemas.microsoft.com/office/drawing/2010/main" val="0"/>
              </a:ext>
            </a:extLst>
          </a:blip>
          <a:srcRect l="3465" t="6458" r="8163" b="3221"/>
          <a:stretch/>
        </p:blipFill>
        <p:spPr>
          <a:xfrm>
            <a:off x="6041710" y="1425677"/>
            <a:ext cx="5676098" cy="5432324"/>
          </a:xfrm>
          <a:prstGeom prst="rect">
            <a:avLst/>
          </a:prstGeom>
        </p:spPr>
      </p:pic>
      <p:pic>
        <p:nvPicPr>
          <p:cNvPr id="7" name="Picture 6" descr="A graph of a function&#10;&#10;Description automatically generated">
            <a:extLst>
              <a:ext uri="{FF2B5EF4-FFF2-40B4-BE49-F238E27FC236}">
                <a16:creationId xmlns:a16="http://schemas.microsoft.com/office/drawing/2014/main" id="{6E87A84A-AE1E-4577-6154-7C9F99712A50}"/>
              </a:ext>
            </a:extLst>
          </p:cNvPr>
          <p:cNvPicPr>
            <a:picLocks noChangeAspect="1"/>
          </p:cNvPicPr>
          <p:nvPr/>
        </p:nvPicPr>
        <p:blipFill rotWithShape="1">
          <a:blip r:embed="rId3">
            <a:extLst>
              <a:ext uri="{28A0092B-C50C-407E-A947-70E740481C1C}">
                <a14:useLocalDpi xmlns:a14="http://schemas.microsoft.com/office/drawing/2010/main" val="0"/>
              </a:ext>
            </a:extLst>
          </a:blip>
          <a:srcRect l="5021" t="7456" r="7464" b="5109"/>
          <a:stretch/>
        </p:blipFill>
        <p:spPr>
          <a:xfrm>
            <a:off x="217753" y="1612491"/>
            <a:ext cx="5516110" cy="5072114"/>
          </a:xfrm>
          <a:prstGeom prst="rect">
            <a:avLst/>
          </a:prstGeom>
        </p:spPr>
      </p:pic>
    </p:spTree>
    <p:extLst>
      <p:ext uri="{BB962C8B-B14F-4D97-AF65-F5344CB8AC3E}">
        <p14:creationId xmlns:p14="http://schemas.microsoft.com/office/powerpoint/2010/main" val="276514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C3C12-6DE9-2EF0-C9D5-C3225439A0DA}"/>
              </a:ext>
            </a:extLst>
          </p:cNvPr>
          <p:cNvSpPr>
            <a:spLocks noGrp="1"/>
          </p:cNvSpPr>
          <p:nvPr>
            <p:ph idx="1"/>
          </p:nvPr>
        </p:nvSpPr>
        <p:spPr/>
        <p:txBody>
          <a:bodyPr>
            <a:normAutofit lnSpcReduction="10000"/>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t=0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 (RT)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r>
              <a:rPr lang="en-CA" dirty="0">
                <a:highlight>
                  <a:srgbClr val="FFFF00"/>
                </a:highlight>
              </a:rPr>
              <a:t>+ </a:t>
            </a:r>
            <a:r>
              <a:rPr lang="en-CA" dirty="0" err="1">
                <a:highlight>
                  <a:srgbClr val="FFFF00"/>
                </a:highlight>
              </a:rPr>
              <a:t>graphes</a:t>
            </a:r>
            <a:r>
              <a:rPr lang="en-CA" dirty="0">
                <a:highlight>
                  <a:srgbClr val="FFFF00"/>
                </a:highlight>
              </a:rPr>
              <a:t> à t=1e9 (RP) &gt; </a:t>
            </a:r>
            <a:r>
              <a:rPr lang="en-CA" dirty="0" err="1">
                <a:highlight>
                  <a:srgbClr val="FFFF00"/>
                </a:highlight>
              </a:rPr>
              <a:t>erreur</a:t>
            </a:r>
            <a:r>
              <a:rPr lang="en-CA" dirty="0">
                <a:highlight>
                  <a:srgbClr val="FFFF00"/>
                </a:highlight>
              </a:rPr>
              <a:t> L2 </a:t>
            </a:r>
            <a:r>
              <a:rPr lang="en-CA" dirty="0" err="1">
                <a:highlight>
                  <a:srgbClr val="FFFF00"/>
                </a:highlight>
              </a:rPr>
              <a:t>en</a:t>
            </a:r>
            <a:r>
              <a:rPr lang="en-CA" dirty="0">
                <a:highlight>
                  <a:srgbClr val="FFFF00"/>
                </a:highlight>
              </a:rPr>
              <a:t> </a:t>
            </a:r>
            <a:r>
              <a:rPr lang="en-CA" dirty="0" err="1">
                <a:highlight>
                  <a:srgbClr val="FFFF00"/>
                </a:highlight>
              </a:rPr>
              <a:t>tps</a:t>
            </a:r>
            <a:r>
              <a:rPr lang="en-CA" dirty="0">
                <a:highlight>
                  <a:srgbClr val="FFFF00"/>
                </a:highlight>
              </a:rPr>
              <a:t> et </a:t>
            </a:r>
            <a:r>
              <a:rPr lang="en-CA" dirty="0" err="1">
                <a:highlight>
                  <a:srgbClr val="FFFF00"/>
                </a:highlight>
              </a:rPr>
              <a:t>en</a:t>
            </a:r>
            <a:r>
              <a:rPr lang="en-CA" dirty="0">
                <a:highlight>
                  <a:srgbClr val="FFFF00"/>
                </a:highlight>
              </a:rPr>
              <a:t> </a:t>
            </a:r>
            <a:r>
              <a:rPr lang="en-CA" dirty="0" err="1">
                <a:highlight>
                  <a:srgbClr val="FFFF00"/>
                </a:highlight>
              </a:rPr>
              <a:t>espace</a:t>
            </a:r>
            <a:r>
              <a:rPr lang="en-CA" dirty="0">
                <a:highlight>
                  <a:srgbClr val="FFFF00"/>
                </a:highlight>
              </a:rPr>
              <a:t> </a:t>
            </a:r>
          </a:p>
          <a:p>
            <a:pPr marL="0" indent="0">
              <a:buNone/>
            </a:pPr>
            <a:endParaRPr lang="en-CA" dirty="0">
              <a:highlight>
                <a:srgbClr val="FFFF00"/>
              </a:highlight>
            </a:endParaRP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721D8834-7CBA-8DE6-B6F4-CCB53AE0DA2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spTree>
    <p:extLst>
      <p:ext uri="{BB962C8B-B14F-4D97-AF65-F5344CB8AC3E}">
        <p14:creationId xmlns:p14="http://schemas.microsoft.com/office/powerpoint/2010/main" val="160735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mc:Choice xmlns:a14="http://schemas.microsoft.com/office/drawing/2010/main"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lstStyle/>
              <a:p>
                <a:r>
                  <a:rPr lang="fr-FR" dirty="0"/>
                  <a:t>Pour cette partie de vérification une comparaison code à code a été réalisé pour un maillage tel que </a:t>
                </a:r>
                <a:r>
                  <a:rPr lang="el-GR" dirty="0"/>
                  <a:t>Δ</a:t>
                </a:r>
                <a:r>
                  <a:rPr lang="fr-FR" dirty="0"/>
                  <a:t>r</a:t>
                </a:r>
                <a14:m>
                  <m:oMath xmlns:m="http://schemas.openxmlformats.org/officeDocument/2006/math">
                    <m:r>
                      <a:rPr lang="fr-FR" b="0" i="1" smtClean="0">
                        <a:latin typeface="Cambria Math" panose="02040503050406030204" pitchFamily="18" charset="0"/>
                      </a:rPr>
                      <m:t>=0.005</m:t>
                    </m:r>
                    <m:r>
                      <a:rPr lang="fr-FR" b="0" i="1" smtClean="0">
                        <a:latin typeface="Cambria Math" panose="02040503050406030204" pitchFamily="18" charset="0"/>
                      </a:rPr>
                      <m:t>𝑚</m:t>
                    </m:r>
                  </m:oMath>
                </a14:m>
                <a:r>
                  <a:rPr lang="fr-CA" dirty="0"/>
                  <a:t>.</a:t>
                </a:r>
              </a:p>
              <a:p>
                <a:r>
                  <a:rPr lang="fr-CA" dirty="0"/>
                  <a:t>Le pas de temps pour le code de différences finies était de </a:t>
                </a:r>
                <a:r>
                  <a:rPr lang="el-GR" dirty="0"/>
                  <a:t>Δ</a:t>
                </a:r>
                <a:r>
                  <a:rPr lang="fr-FR" dirty="0"/>
                  <a:t>t=</a:t>
                </a:r>
                <a14:m>
                  <m:oMath xmlns:m="http://schemas.openxmlformats.org/officeDocument/2006/math">
                    <m:f>
                      <m:fPr>
                        <m:ctrlPr>
                          <a:rPr lang="fr-FR" i="1" smtClean="0">
                            <a:latin typeface="Cambria Math" panose="02040503050406030204" pitchFamily="18" charset="0"/>
                          </a:rPr>
                        </m:ctrlPr>
                      </m:fPr>
                      <m:num>
                        <m:sSup>
                          <m:sSupPr>
                            <m:ctrlPr>
                              <a:rPr lang="fr-FR" i="1" dirty="0" smtClean="0">
                                <a:latin typeface="Cambria Math" panose="02040503050406030204" pitchFamily="18" charset="0"/>
                              </a:rPr>
                            </m:ctrlPr>
                          </m:sSupPr>
                          <m:e>
                            <m:r>
                              <m:rPr>
                                <m:nor/>
                              </m:rPr>
                              <a:rPr lang="el-GR" dirty="0"/>
                              <m:t>Δ</m:t>
                            </m:r>
                            <m:r>
                              <m:rPr>
                                <m:nor/>
                              </m:rPr>
                              <a:rPr lang="fr-FR" dirty="0"/>
                              <m:t>r</m:t>
                            </m:r>
                          </m:e>
                          <m:sup>
                            <m:r>
                              <a:rPr lang="fr-FR" b="0" i="1" dirty="0" smtClean="0">
                                <a:latin typeface="Cambria Math" panose="02040503050406030204" pitchFamily="18" charset="0"/>
                              </a:rPr>
                              <m:t>2</m:t>
                            </m:r>
                          </m:sup>
                        </m:sSup>
                      </m:num>
                      <m:den>
                        <m:r>
                          <a:rPr lang="fr-FR" b="0" i="1" smtClean="0">
                            <a:latin typeface="Cambria Math" panose="02040503050406030204" pitchFamily="18" charset="0"/>
                          </a:rPr>
                          <m:t>2</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den>
                    </m:f>
                    <m:r>
                      <a:rPr lang="fr-FR" b="0" i="0" smtClean="0">
                        <a:latin typeface="Cambria Math" panose="02040503050406030204" pitchFamily="18" charset="0"/>
                      </a:rPr>
                      <m:t>∗</m:t>
                    </m:r>
                    <m:f>
                      <m:fPr>
                        <m:ctrlPr>
                          <a:rPr lang="fr-FR" i="1">
                            <a:latin typeface="Cambria Math" panose="02040503050406030204" pitchFamily="18" charset="0"/>
                          </a:rPr>
                        </m:ctrlPr>
                      </m:fPr>
                      <m:num>
                        <m:r>
                          <a:rPr lang="fr-FR" b="0" i="1" dirty="0" smtClean="0">
                            <a:latin typeface="Cambria Math" panose="02040503050406030204" pitchFamily="18" charset="0"/>
                          </a:rPr>
                          <m:t>1</m:t>
                        </m:r>
                      </m:num>
                      <m:den>
                        <m:r>
                          <a:rPr lang="fr-FR" b="0" i="1" smtClean="0">
                            <a:latin typeface="Cambria Math" panose="02040503050406030204" pitchFamily="18" charset="0"/>
                          </a:rPr>
                          <m:t>10</m:t>
                        </m:r>
                      </m:den>
                    </m:f>
                  </m:oMath>
                </a14:m>
                <a:r>
                  <a:rPr lang="fr-CA" dirty="0"/>
                  <a:t> = 12500s pour diminuer l’effet de l’erreur causée par la discrétisation en temps. Le logiciel </a:t>
                </a:r>
                <a:r>
                  <a:rPr lang="fr-CA" dirty="0" err="1"/>
                  <a:t>Comsol</a:t>
                </a:r>
                <a:r>
                  <a:rPr lang="fr-CA" dirty="0"/>
                  <a:t> quant à lui utilise une méthode interne pour calculer le pas de temps</a:t>
                </a:r>
              </a:p>
            </p:txBody>
          </p:sp>
        </mc:Choice>
        <mc:Fallback>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en-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438295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5" name="Espace réservé du contenu 4">
            <a:extLst>
              <a:ext uri="{FF2B5EF4-FFF2-40B4-BE49-F238E27FC236}">
                <a16:creationId xmlns:a16="http://schemas.microsoft.com/office/drawing/2014/main" id="{D79B47EE-0925-832D-7DE6-AA39CE555D8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6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88D0-CEE6-3483-44D3-1CD98D18E67A}"/>
                  </a:ext>
                </a:extLst>
              </p:cNvPr>
              <p:cNvSpPr>
                <a:spLocks noGrp="1"/>
              </p:cNvSpPr>
              <p:nvPr>
                <p:ph idx="1"/>
              </p:nvPr>
            </p:nvSpPr>
            <p:spPr>
              <a:xfrm>
                <a:off x="176981" y="1474840"/>
                <a:ext cx="11798710" cy="1641986"/>
              </a:xfrm>
            </p:spPr>
            <p:txBody>
              <a:bodyPr>
                <a:normAutofit/>
              </a:bodyPr>
              <a:lstStyle/>
              <a:p>
                <a:pPr marL="0" indent="0">
                  <a:buNone/>
                </a:pPr>
                <a:r>
                  <a:rPr lang="en-CA" sz="1600" dirty="0"/>
                  <a:t>Fonction MMS </a:t>
                </a:r>
                <a:r>
                  <a:rPr lang="en-CA" sz="1600" dirty="0" err="1"/>
                  <a:t>choisie</a:t>
                </a:r>
                <a:r>
                  <a:rPr lang="en-CA" sz="1600" dirty="0"/>
                  <a:t>:  </a:t>
                </a:r>
                <a14:m>
                  <m:oMath xmlns:m="http://schemas.openxmlformats.org/officeDocument/2006/math">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r>
                      <a:rPr lang="en-CA" sz="1600" b="0" i="1" smtClean="0">
                        <a:latin typeface="Cambria Math" panose="02040503050406030204" pitchFamily="18" charset="0"/>
                      </a:rPr>
                      <m:t>𝑡</m:t>
                    </m:r>
                    <m:r>
                      <a:rPr lang="en-CA" sz="1600" b="0" i="1" smtClean="0">
                        <a:latin typeface="Cambria Math" panose="02040503050406030204" pitchFamily="18" charset="0"/>
                      </a:rPr>
                      <m:t>.</m:t>
                    </m:r>
                    <m:r>
                      <m:rPr>
                        <m:sty m:val="p"/>
                      </m:rPr>
                      <a:rPr lang="en-CA" sz="1600" b="0" i="0" smtClean="0">
                        <a:latin typeface="Cambria Math" panose="02040503050406030204" pitchFamily="18" charset="0"/>
                      </a:rPr>
                      <m:t>exp</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oMath>
                </a14:m>
                <a:endParaRPr lang="en-CA" sz="1600" dirty="0"/>
              </a:p>
              <a:p>
                <a:pPr marL="0" indent="0">
                  <a:buNone/>
                </a:pPr>
                <a:endParaRPr lang="en-CA" sz="1300" dirty="0"/>
              </a:p>
            </p:txBody>
          </p:sp>
        </mc:Choice>
        <mc:Fallback xmlns="">
          <p:sp>
            <p:nvSpPr>
              <p:cNvPr id="3" name="Content Placeholder 2">
                <a:extLst>
                  <a:ext uri="{FF2B5EF4-FFF2-40B4-BE49-F238E27FC236}">
                    <a16:creationId xmlns:a16="http://schemas.microsoft.com/office/drawing/2014/main" id="{824C88D0-CEE6-3483-44D3-1CD98D18E67A}"/>
                  </a:ext>
                </a:extLst>
              </p:cNvPr>
              <p:cNvSpPr>
                <a:spLocks noGrp="1" noRot="1" noChangeAspect="1" noMove="1" noResize="1" noEditPoints="1" noAdjustHandles="1" noChangeArrowheads="1" noChangeShapeType="1" noTextEdit="1"/>
              </p:cNvSpPr>
              <p:nvPr>
                <p:ph idx="1"/>
              </p:nvPr>
            </p:nvSpPr>
            <p:spPr>
              <a:xfrm>
                <a:off x="176981" y="1474840"/>
                <a:ext cx="11798710" cy="1641986"/>
              </a:xfrm>
              <a:blipFill>
                <a:blip r:embed="rId2"/>
                <a:stretch>
                  <a:fillRect l="-258" t="-1115"/>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E8CE2500-A4D6-23F4-C09C-DBDCCCA8B08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 et </a:t>
            </a:r>
            <a:r>
              <a:rPr lang="en-CA" sz="3600" dirty="0" err="1"/>
              <a:t>graphique</a:t>
            </a:r>
            <a:endParaRPr lang="en-CA" sz="3600" dirty="0"/>
          </a:p>
        </p:txBody>
      </p:sp>
      <p:pic>
        <p:nvPicPr>
          <p:cNvPr id="6" name="Picture 5" descr="A graph of a function&#10;&#10;Description automatically generated">
            <a:extLst>
              <a:ext uri="{FF2B5EF4-FFF2-40B4-BE49-F238E27FC236}">
                <a16:creationId xmlns:a16="http://schemas.microsoft.com/office/drawing/2014/main" id="{8094C0E3-3C82-37B0-4866-4C9EE57A9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36" y="1843088"/>
            <a:ext cx="5852172" cy="4389129"/>
          </a:xfrm>
          <a:prstGeom prst="rect">
            <a:avLst/>
          </a:prstGeom>
        </p:spPr>
      </p:pic>
    </p:spTree>
    <p:extLst>
      <p:ext uri="{BB962C8B-B14F-4D97-AF65-F5344CB8AC3E}">
        <p14:creationId xmlns:p14="http://schemas.microsoft.com/office/powerpoint/2010/main" val="50324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7C64B4-5BB4-952B-4492-F5D3B0C70283}"/>
                  </a:ext>
                </a:extLst>
              </p:cNvPr>
              <p:cNvSpPr>
                <a:spLocks noGrp="1"/>
              </p:cNvSpPr>
              <p:nvPr>
                <p:ph idx="1"/>
              </p:nvPr>
            </p:nvSpPr>
            <p:spPr>
              <a:xfrm>
                <a:off x="176981" y="1337187"/>
                <a:ext cx="11798710" cy="5132439"/>
              </a:xfrm>
            </p:spPr>
            <p:txBody>
              <a:bodyPr>
                <a:normAutofit lnSpcReduction="10000"/>
              </a:bodyPr>
              <a:lstStyle/>
              <a:p>
                <a:pPr marL="0" indent="0">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highlight>
                      <a:srgbClr val="FFFF00"/>
                    </a:highlight>
                  </a:rPr>
                  <a:t>, et </a:t>
                </a:r>
                <a:r>
                  <a:rPr lang="en-CA" sz="1600" dirty="0" err="1">
                    <a:highlight>
                      <a:srgbClr val="FFFF00"/>
                    </a:highlight>
                  </a:rPr>
                  <a:t>l’ajout</a:t>
                </a:r>
                <a:r>
                  <a:rPr lang="en-CA" sz="1600" dirty="0">
                    <a:highlight>
                      <a:srgbClr val="FFFF00"/>
                    </a:highlight>
                  </a:rPr>
                  <a:t> du </a:t>
                </a:r>
                <a:r>
                  <a:rPr lang="en-CA" sz="1600" dirty="0" err="1">
                    <a:highlight>
                      <a:srgbClr val="FFFF00"/>
                    </a:highlight>
                  </a:rPr>
                  <a:t>terme</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oMath>
                </a14:m>
                <a:r>
                  <a:rPr lang="en-CA" sz="1600" dirty="0">
                    <a:highlight>
                      <a:srgbClr val="FFFF00"/>
                    </a:highlight>
                  </a:rPr>
                  <a:t> à </a:t>
                </a:r>
                <a:r>
                  <a:rPr lang="en-CA" sz="1600" dirty="0" err="1">
                    <a:highlight>
                      <a:srgbClr val="FFFF00"/>
                    </a:highlight>
                  </a:rPr>
                  <a:t>l’exterieur</a:t>
                </a:r>
                <a:r>
                  <a:rPr lang="en-CA" sz="1600" dirty="0">
                    <a:highlight>
                      <a:srgbClr val="FFFF00"/>
                    </a:highlight>
                  </a:rPr>
                  <a:t> de </a:t>
                </a:r>
                <a:r>
                  <a:rPr lang="en-CA" sz="1600" dirty="0" err="1">
                    <a:highlight>
                      <a:srgbClr val="FFFF00"/>
                    </a:highlight>
                  </a:rPr>
                  <a:t>l’exponentielle</a:t>
                </a:r>
                <a:r>
                  <a:rPr lang="en-CA" sz="1600" dirty="0">
                    <a:highlight>
                      <a:srgbClr val="FFFF00"/>
                    </a:highlight>
                  </a:rPr>
                  <a:t> aide a </a:t>
                </a:r>
                <a:r>
                  <a:rPr lang="en-CA" sz="1600" dirty="0" err="1">
                    <a:highlight>
                      <a:srgbClr val="FFFF00"/>
                    </a:highlight>
                  </a:rPr>
                  <a:t>contrôler</a:t>
                </a:r>
                <a:r>
                  <a:rPr lang="en-CA" sz="1600" dirty="0">
                    <a:highlight>
                      <a:srgbClr val="FFFF00"/>
                    </a:highlight>
                  </a:rPr>
                  <a:t> le fait que la solution </a:t>
                </a:r>
                <a:r>
                  <a:rPr lang="en-CA" sz="1600" dirty="0" err="1">
                    <a:highlight>
                      <a:srgbClr val="FFFF00"/>
                    </a:highlight>
                  </a:rPr>
                  <a:t>manufacturée</a:t>
                </a:r>
                <a:r>
                  <a:rPr lang="en-CA" sz="1600" dirty="0">
                    <a:highlight>
                      <a:srgbClr val="FFFF00"/>
                    </a:highlight>
                  </a:rPr>
                  <a:t> </a:t>
                </a:r>
                <a:r>
                  <a:rPr lang="en-CA" sz="1600" dirty="0" err="1">
                    <a:highlight>
                      <a:srgbClr val="FFFF00"/>
                    </a:highlight>
                  </a:rPr>
                  <a:t>s’annule</a:t>
                </a:r>
                <a:r>
                  <a:rPr lang="en-CA" sz="1600" dirty="0">
                    <a:highlight>
                      <a:srgbClr val="FFFF00"/>
                    </a:highlight>
                  </a:rPr>
                  <a:t> </a:t>
                </a:r>
                <a:r>
                  <a:rPr lang="en-CA" sz="1600" dirty="0" err="1">
                    <a:highlight>
                      <a:srgbClr val="FFFF00"/>
                    </a:highlight>
                  </a:rPr>
                  <a:t>quand</a:t>
                </a:r>
                <a:r>
                  <a:rPr lang="en-CA" sz="1600" dirty="0">
                    <a:highlight>
                      <a:srgbClr val="FFFF00"/>
                    </a:highlight>
                  </a:rPr>
                  <a:t> </a:t>
                </a:r>
                <a14:m>
                  <m:oMath xmlns:m="http://schemas.openxmlformats.org/officeDocument/2006/math">
                    <m:r>
                      <a:rPr lang="en-CA" sz="1600" b="0" i="1" smtClean="0">
                        <a:highlight>
                          <a:srgbClr val="FFFF00"/>
                        </a:highlight>
                        <a:latin typeface="Cambria Math" panose="02040503050406030204" pitchFamily="18" charset="0"/>
                      </a:rPr>
                      <m:t>𝑡</m:t>
                    </m:r>
                    <m:r>
                      <a:rPr lang="en-CA" sz="1600" b="0" i="1" smtClean="0">
                        <a:highlight>
                          <a:srgbClr val="FFFF00"/>
                        </a:highlight>
                        <a:latin typeface="Cambria Math" panose="02040503050406030204" pitchFamily="18" charset="0"/>
                      </a:rPr>
                      <m:t>=0</m:t>
                    </m:r>
                  </m:oMath>
                </a14:m>
                <a:r>
                  <a:rPr lang="en-CA" sz="1600" dirty="0">
                    <a:highlight>
                      <a:srgbClr val="FFFF00"/>
                    </a:highlight>
                  </a:rPr>
                  <a:t>, et que le </a:t>
                </a:r>
                <a:r>
                  <a:rPr lang="en-CA" sz="1600" dirty="0" err="1">
                    <a:highlight>
                      <a:srgbClr val="FFFF00"/>
                    </a:highlight>
                  </a:rPr>
                  <a:t>terme</a:t>
                </a:r>
                <a:r>
                  <a:rPr lang="en-CA" sz="1600" dirty="0">
                    <a:highlight>
                      <a:srgbClr val="FFFF00"/>
                    </a:highlight>
                  </a:rPr>
                  <a:t> source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0 et </a:t>
                </a:r>
                <a:r>
                  <a:rPr lang="en-CA" sz="1600" dirty="0" err="1">
                    <a:highlight>
                      <a:srgbClr val="FFFF00"/>
                    </a:highlight>
                  </a:rPr>
                  <a:t>n’affecte</a:t>
                </a:r>
                <a:r>
                  <a:rPr lang="en-CA" sz="1600" dirty="0">
                    <a:highlight>
                      <a:srgbClr val="FFFF00"/>
                    </a:highlight>
                  </a:rPr>
                  <a:t> pas beaucoup la solution </a:t>
                </a:r>
                <a:r>
                  <a:rPr lang="en-CA" sz="1600" dirty="0" err="1">
                    <a:highlight>
                      <a:srgbClr val="FFFF00"/>
                    </a:highlight>
                  </a:rPr>
                  <a:t>numerique</a:t>
                </a:r>
                <a:r>
                  <a:rPr lang="en-CA" sz="1600" dirty="0">
                    <a:highlight>
                      <a:srgbClr val="FFFF00"/>
                    </a:highlight>
                  </a:rPr>
                  <a:t>  pour que </a:t>
                </a:r>
                <a:r>
                  <a:rPr lang="en-CA" sz="1600" dirty="0" err="1">
                    <a:highlight>
                      <a:srgbClr val="FFFF00"/>
                    </a:highlight>
                  </a:rPr>
                  <a:t>cette</a:t>
                </a:r>
                <a:r>
                  <a:rPr lang="en-CA" sz="1600" dirty="0">
                    <a:highlight>
                      <a:srgbClr val="FFFF00"/>
                    </a:highlight>
                  </a:rPr>
                  <a:t> </a:t>
                </a:r>
                <a:r>
                  <a:rPr lang="en-CA" sz="1600" dirty="0" err="1">
                    <a:highlight>
                      <a:srgbClr val="FFFF00"/>
                    </a:highlight>
                  </a:rPr>
                  <a:t>derniere</a:t>
                </a:r>
                <a:r>
                  <a:rPr lang="en-CA" sz="1600" dirty="0">
                    <a:highlight>
                      <a:srgbClr val="FFFF00"/>
                    </a:highlight>
                  </a:rPr>
                  <a:t>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a:t>
                </a:r>
                <a:r>
                  <a:rPr lang="en-CA" sz="1600" dirty="0" err="1">
                    <a:highlight>
                      <a:srgbClr val="FFFF00"/>
                    </a:highlight>
                  </a:rPr>
                  <a:t>Quand</a:t>
                </a:r>
                <a:r>
                  <a:rPr lang="en-CA" sz="1600" dirty="0">
                    <a:highlight>
                      <a:srgbClr val="FFFF00"/>
                    </a:highlight>
                  </a:rPr>
                  <a:t> ?? Tend </a:t>
                </a:r>
                <a:r>
                  <a:rPr lang="en-CA" sz="1600" dirty="0" err="1">
                    <a:highlight>
                      <a:srgbClr val="FFFF00"/>
                    </a:highlight>
                  </a:rPr>
                  <a:t>vers</a:t>
                </a:r>
                <a:r>
                  <a:rPr lang="en-CA" sz="1600" dirty="0">
                    <a:highlight>
                      <a:srgbClr val="FFFF00"/>
                    </a:highlight>
                  </a:rPr>
                  <a:t> ??. (ceci a </a:t>
                </a:r>
                <a:r>
                  <a:rPr lang="en-CA" sz="1600" dirty="0" err="1">
                    <a:highlight>
                      <a:srgbClr val="FFFF00"/>
                    </a:highlight>
                  </a:rPr>
                  <a:t>ete</a:t>
                </a:r>
                <a:r>
                  <a:rPr lang="en-CA" sz="1600" dirty="0">
                    <a:highlight>
                      <a:srgbClr val="FFFF00"/>
                    </a:highlight>
                  </a:rPr>
                  <a:t> </a:t>
                </a:r>
                <a:r>
                  <a:rPr lang="en-CA" sz="1600" dirty="0" err="1">
                    <a:highlight>
                      <a:srgbClr val="FFFF00"/>
                    </a:highlight>
                  </a:rPr>
                  <a:t>deduit</a:t>
                </a:r>
                <a:r>
                  <a:rPr lang="en-CA" sz="1600" dirty="0">
                    <a:highlight>
                      <a:srgbClr val="FFFF00"/>
                    </a:highlight>
                  </a:rPr>
                  <a:t> par observation du </a:t>
                </a:r>
                <a:r>
                  <a:rPr lang="en-CA" sz="1600" dirty="0" err="1">
                    <a:highlight>
                      <a:srgbClr val="FFFF00"/>
                    </a:highlight>
                  </a:rPr>
                  <a:t>comportement</a:t>
                </a:r>
                <a:r>
                  <a:rPr lang="en-CA" sz="1600" dirty="0">
                    <a:highlight>
                      <a:srgbClr val="FFFF00"/>
                    </a:highlight>
                  </a:rPr>
                  <a:t> du </a:t>
                </a:r>
                <a:r>
                  <a:rPr lang="en-CA" sz="1600" dirty="0" err="1">
                    <a:highlight>
                      <a:srgbClr val="FFFF00"/>
                    </a:highlight>
                  </a:rPr>
                  <a:t>hdhd</a:t>
                </a:r>
                <a:r>
                  <a:rPr lang="en-CA" sz="1600" dirty="0">
                    <a:highlight>
                      <a:srgbClr val="FFFF00"/>
                    </a:highlight>
                  </a:rPr>
                  <a:t> et du </a:t>
                </a:r>
                <a:r>
                  <a:rPr lang="en-CA" sz="1600" dirty="0" err="1">
                    <a:highlight>
                      <a:srgbClr val="FFFF00"/>
                    </a:highlight>
                  </a:rPr>
                  <a:t>terme</a:t>
                </a:r>
                <a:r>
                  <a:rPr lang="en-CA" sz="1600" dirty="0">
                    <a:highlight>
                      <a:srgbClr val="FFFF00"/>
                    </a:highlight>
                  </a:rPr>
                  <a:t> source.</a:t>
                </a:r>
              </a:p>
              <a:p>
                <a:pPr marL="0" indent="0">
                  <a:spcAft>
                    <a:spcPts val="1200"/>
                  </a:spcAft>
                  <a:buNone/>
                </a:pPr>
                <a:r>
                  <a:rPr lang="en-CA" sz="1600" b="1" dirty="0"/>
                  <a:t>CALCUL DU TERME SOURCE:</a:t>
                </a:r>
              </a:p>
              <a:p>
                <a:pP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pP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pPr/>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p:sp>
            <p:nvSpPr>
              <p:cNvPr id="3" name="Content Placeholder 2">
                <a:extLst>
                  <a:ext uri="{FF2B5EF4-FFF2-40B4-BE49-F238E27FC236}">
                    <a16:creationId xmlns:a16="http://schemas.microsoft.com/office/drawing/2014/main" id="{7A7C64B4-5BB4-952B-4492-F5D3B0C70283}"/>
                  </a:ext>
                </a:extLst>
              </p:cNvPr>
              <p:cNvSpPr>
                <a:spLocks noGrp="1" noRot="1" noChangeAspect="1" noMove="1" noResize="1" noEditPoints="1" noAdjustHandles="1" noChangeArrowheads="1" noChangeShapeType="1" noTextEdit="1"/>
              </p:cNvSpPr>
              <p:nvPr>
                <p:ph idx="1"/>
              </p:nvPr>
            </p:nvSpPr>
            <p:spPr>
              <a:xfrm>
                <a:off x="176981" y="1337187"/>
                <a:ext cx="11798710" cy="5132439"/>
              </a:xfrm>
              <a:blipFill>
                <a:blip r:embed="rId2"/>
                <a:stretch>
                  <a:fillRect l="-258" t="-831" r="-207" b="-356"/>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CC0E881C-1D0A-490C-05CC-A6E1F82DED00}"/>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endParaRPr lang="en-CA" sz="3600" dirty="0"/>
          </a:p>
        </p:txBody>
      </p:sp>
    </p:spTree>
    <p:extLst>
      <p:ext uri="{BB962C8B-B14F-4D97-AF65-F5344CB8AC3E}">
        <p14:creationId xmlns:p14="http://schemas.microsoft.com/office/powerpoint/2010/main" val="330868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a:xfrm>
                <a:off x="838200" y="1120877"/>
                <a:ext cx="10515600" cy="5624052"/>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p:sp>
            <p:nvSpPr>
              <p:cNvPr id="3" name="Content Placeholder 2">
                <a:extLst>
                  <a:ext uri="{FF2B5EF4-FFF2-40B4-BE49-F238E27FC236}">
                    <a16:creationId xmlns:a16="http://schemas.microsoft.com/office/drawing/2014/main" id="{117EA88C-2DAA-F5E1-7047-235FC01E873F}"/>
                  </a:ext>
                </a:extLst>
              </p:cNvPr>
              <p:cNvSpPr>
                <a:spLocks noGrp="1" noRot="1" noChangeAspect="1" noMove="1" noResize="1" noEditPoints="1" noAdjustHandles="1" noChangeArrowheads="1" noChangeShapeType="1" noTextEdit="1"/>
              </p:cNvSpPr>
              <p:nvPr>
                <p:ph idx="1"/>
              </p:nvPr>
            </p:nvSpPr>
            <p:spPr>
              <a:xfrm>
                <a:off x="838200" y="1120877"/>
                <a:ext cx="10515600" cy="5624052"/>
              </a:xfrm>
              <a:blipFill>
                <a:blip r:embed="rId2"/>
                <a:stretch>
                  <a:fillRect l="-174" t="-542"/>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A69FE729-93A7-32D0-3A2D-4A2CD43373A3}"/>
              </a:ext>
            </a:extLst>
          </p:cNvPr>
          <p:cNvSpPr txBox="1">
            <a:spLocks/>
          </p:cNvSpPr>
          <p:nvPr/>
        </p:nvSpPr>
        <p:spPr>
          <a:xfrm>
            <a:off x="990600" y="75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4274470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3045</TotalTime>
  <Words>1206</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57</cp:revision>
  <dcterms:created xsi:type="dcterms:W3CDTF">2024-02-09T05:24:05Z</dcterms:created>
  <dcterms:modified xsi:type="dcterms:W3CDTF">2024-03-05T03:02:24Z</dcterms:modified>
</cp:coreProperties>
</file>