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9" r:id="rId3"/>
    <p:sldId id="281" r:id="rId4"/>
    <p:sldId id="280" r:id="rId5"/>
    <p:sldId id="257" r:id="rId6"/>
    <p:sldId id="278" r:id="rId7"/>
    <p:sldId id="282" r:id="rId8"/>
    <p:sldId id="283" r:id="rId9"/>
    <p:sldId id="284"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enda\OneDrive\Documents\GitHub\MEC8211DEV2\results\Post_Cac.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DEV2\results\Post_Cac.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a:t>Evolution de la concentration en fonction de r à 1e7s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253092128577232"/>
          <c:y val="0.11724355934882252"/>
          <c:w val="0.83784160349879422"/>
          <c:h val="0.79992084915416872"/>
        </c:manualLayout>
      </c:layout>
      <c:scatterChart>
        <c:scatterStyle val="lineMarker"/>
        <c:varyColors val="0"/>
        <c:ser>
          <c:idx val="0"/>
          <c:order val="0"/>
          <c:tx>
            <c:strRef>
              <c:f>'10e7_D'!$D$1</c:f>
              <c:strCache>
                <c:ptCount val="1"/>
                <c:pt idx="0">
                  <c:v>C_Comsol</c:v>
                </c:pt>
              </c:strCache>
            </c:strRef>
          </c:tx>
          <c:spPr>
            <a:ln w="25400" cap="rnd">
              <a:noFill/>
              <a:round/>
            </a:ln>
            <a:effectLst/>
          </c:spPr>
          <c:marker>
            <c:symbol val="circle"/>
            <c:size val="3"/>
            <c:spPr>
              <a:solidFill>
                <a:schemeClr val="accent1"/>
              </a:solidFill>
              <a:ln w="9525">
                <a:solidFill>
                  <a:schemeClr val="accent1"/>
                </a:solidFill>
              </a:ln>
              <a:effectLst/>
            </c:spPr>
          </c:marker>
          <c:xVal>
            <c:numRef>
              <c:f>'10e7_D'!$C$2:$C$102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'10e7_D'!$D$2:$D$102</c:f>
              <c:numCache>
                <c:formatCode>0.00E+00</c:formatCode>
                <c:ptCount val="101"/>
                <c:pt idx="0">
                  <c:v>1.52621043656057E-17</c:v>
                </c:pt>
                <c:pt idx="1">
                  <c:v>1.6604600040011101E-17</c:v>
                </c:pt>
                <c:pt idx="2">
                  <c:v>2.1003753689289399E-17</c:v>
                </c:pt>
                <c:pt idx="3">
                  <c:v>2.96281246131571E-17</c:v>
                </c:pt>
                <c:pt idx="4">
                  <c:v>4.4809087703812401E-17</c:v>
                </c:pt>
                <c:pt idx="5">
                  <c:v>7.0723436579277805E-17</c:v>
                </c:pt>
                <c:pt idx="6">
                  <c:v>1.1463098654742099E-16</c:v>
                </c:pt>
                <c:pt idx="7">
                  <c:v>1.8904182847589699E-16</c:v>
                </c:pt>
                <c:pt idx="8">
                  <c:v>3.1547638027053098E-16</c:v>
                </c:pt>
                <c:pt idx="9">
                  <c:v>5.3097178379962004E-16</c:v>
                </c:pt>
                <c:pt idx="10">
                  <c:v>8.9933462294042708E-16</c:v>
                </c:pt>
                <c:pt idx="11">
                  <c:v>1.5306034872571699E-15</c:v>
                </c:pt>
                <c:pt idx="12">
                  <c:v>2.61471624332294E-15</c:v>
                </c:pt>
                <c:pt idx="13">
                  <c:v>4.4797539330269101E-15</c:v>
                </c:pt>
                <c:pt idx="14">
                  <c:v>7.6926979401759398E-15</c:v>
                </c:pt>
                <c:pt idx="15">
                  <c:v>1.3233702190872501E-14</c:v>
                </c:pt>
                <c:pt idx="16">
                  <c:v>2.2797429212987301E-14</c:v>
                </c:pt>
                <c:pt idx="17">
                  <c:v>3.9313874150974398E-14</c:v>
                </c:pt>
                <c:pt idx="18">
                  <c:v>6.7848061142049803E-14</c:v>
                </c:pt>
                <c:pt idx="19">
                  <c:v>1.17153202733983E-13</c:v>
                </c:pt>
                <c:pt idx="20">
                  <c:v>2.02349885022673E-13</c:v>
                </c:pt>
                <c:pt idx="21">
                  <c:v>3.4954358728297701E-13</c:v>
                </c:pt>
                <c:pt idx="22">
                  <c:v>6.03775057898653E-13</c:v>
                </c:pt>
                <c:pt idx="23">
                  <c:v>1.0426942513292501E-12</c:v>
                </c:pt>
                <c:pt idx="24">
                  <c:v>1.8000502115900001E-12</c:v>
                </c:pt>
                <c:pt idx="25">
                  <c:v>3.1059909700163498E-12</c:v>
                </c:pt>
                <c:pt idx="26">
                  <c:v>5.3561061277385099E-12</c:v>
                </c:pt>
                <c:pt idx="27">
                  <c:v>9.2295333816743908E-12</c:v>
                </c:pt>
                <c:pt idx="28">
                  <c:v>1.5890668649704001E-11</c:v>
                </c:pt>
                <c:pt idx="29">
                  <c:v>2.7333064945810499E-11</c:v>
                </c:pt>
                <c:pt idx="30">
                  <c:v>4.69646728522176E-11</c:v>
                </c:pt>
                <c:pt idx="31">
                  <c:v>8.0601845485244501E-11</c:v>
                </c:pt>
                <c:pt idx="32">
                  <c:v>1.3815411389132901E-10</c:v>
                </c:pt>
                <c:pt idx="33">
                  <c:v>2.3647351058629898E-10</c:v>
                </c:pt>
                <c:pt idx="34">
                  <c:v>4.0416222187357401E-10</c:v>
                </c:pt>
                <c:pt idx="35">
                  <c:v>6.8966464792477105E-10</c:v>
                </c:pt>
                <c:pt idx="36">
                  <c:v>1.1748524425056501E-9</c:v>
                </c:pt>
                <c:pt idx="37">
                  <c:v>1.9977690482425298E-9</c:v>
                </c:pt>
                <c:pt idx="38">
                  <c:v>3.3905999477037398E-9</c:v>
                </c:pt>
                <c:pt idx="39">
                  <c:v>5.7428691763349601E-9</c:v>
                </c:pt>
                <c:pt idx="40">
                  <c:v>9.7062862816217107E-9</c:v>
                </c:pt>
                <c:pt idx="41">
                  <c:v>1.6368109969663899E-8</c:v>
                </c:pt>
                <c:pt idx="42">
                  <c:v>2.7536790297018201E-8</c:v>
                </c:pt>
                <c:pt idx="43">
                  <c:v>4.6210854835922703E-8</c:v>
                </c:pt>
                <c:pt idx="44">
                  <c:v>7.7345576851538296E-8</c:v>
                </c:pt>
                <c:pt idx="45">
                  <c:v>1.2910136986434699E-7</c:v>
                </c:pt>
                <c:pt idx="46">
                  <c:v>2.1486776201135101E-7</c:v>
                </c:pt>
                <c:pt idx="47">
                  <c:v>3.5652976729943603E-7</c:v>
                </c:pt>
                <c:pt idx="48">
                  <c:v>5.8971385912853696E-7</c:v>
                </c:pt>
                <c:pt idx="49">
                  <c:v>9.7217045288522498E-7</c:v>
                </c:pt>
                <c:pt idx="50">
                  <c:v>1.5970963547810701E-6</c:v>
                </c:pt>
                <c:pt idx="51">
                  <c:v>2.6141886004221799E-6</c:v>
                </c:pt>
                <c:pt idx="52">
                  <c:v>4.2627176990281298E-6</c:v>
                </c:pt>
                <c:pt idx="53">
                  <c:v>6.9231542561457703E-6</c:v>
                </c:pt>
                <c:pt idx="54">
                  <c:v>1.11972196408237E-5</c:v>
                </c:pt>
                <c:pt idx="55">
                  <c:v>1.8031134650944001E-5</c:v>
                </c:pt>
                <c:pt idx="56">
                  <c:v>2.8903960523546E-5</c:v>
                </c:pt>
                <c:pt idx="57">
                  <c:v>4.6113133525381301E-5</c:v>
                </c:pt>
                <c:pt idx="58">
                  <c:v>7.3203718999393305E-5</c:v>
                </c:pt>
                <c:pt idx="59">
                  <c:v>1.15607978008964E-4</c:v>
                </c:pt>
                <c:pt idx="60">
                  <c:v>1.81589271912381E-4</c:v>
                </c:pt>
                <c:pt idx="61">
                  <c:v>2.8362109739201E-4</c:v>
                </c:pt>
                <c:pt idx="62">
                  <c:v>4.4038022544192401E-4</c:v>
                </c:pt>
                <c:pt idx="63">
                  <c:v>6.7959442499584402E-4</c:v>
                </c:pt>
                <c:pt idx="64" formatCode="General">
                  <c:v>1.0420613658444699E-3</c:v>
                </c:pt>
                <c:pt idx="65" formatCode="General">
                  <c:v>1.58724595511126E-3</c:v>
                </c:pt>
                <c:pt idx="66" formatCode="General">
                  <c:v>2.40096617134648E-3</c:v>
                </c:pt>
                <c:pt idx="67" formatCode="General">
                  <c:v>3.6057864178819202E-3</c:v>
                </c:pt>
                <c:pt idx="68" formatCode="General">
                  <c:v>5.3748414397186304E-3</c:v>
                </c:pt>
                <c:pt idx="69" formatCode="General">
                  <c:v>7.9498952957393707E-3</c:v>
                </c:pt>
                <c:pt idx="70" formatCode="General">
                  <c:v>1.16644734276284E-2</c:v>
                </c:pt>
                <c:pt idx="71" formatCode="General">
                  <c:v>1.6972858273465698E-2</c:v>
                </c:pt>
                <c:pt idx="72" formatCode="General">
                  <c:v>2.4485570303917001E-2</c:v>
                </c:pt>
                <c:pt idx="73" formatCode="General">
                  <c:v>3.5011624039207399E-2</c:v>
                </c:pt>
                <c:pt idx="74" formatCode="General">
                  <c:v>4.9607313385134702E-2</c:v>
                </c:pt>
                <c:pt idx="75" formatCode="General">
                  <c:v>6.9630516606184495E-2</c:v>
                </c:pt>
                <c:pt idx="76" formatCode="General">
                  <c:v>9.6798517829139702E-2</c:v>
                </c:pt>
                <c:pt idx="77" formatCode="General">
                  <c:v>0.13324615654004199</c:v>
                </c:pt>
                <c:pt idx="78" formatCode="General">
                  <c:v>0.18157982492110999</c:v>
                </c:pt>
                <c:pt idx="79" formatCode="General">
                  <c:v>0.24492157362684999</c:v>
                </c:pt>
                <c:pt idx="80" formatCode="General">
                  <c:v>0.326936545388615</c:v>
                </c:pt>
                <c:pt idx="81" formatCode="General">
                  <c:v>0.43183634738010002</c:v>
                </c:pt>
                <c:pt idx="82" formatCode="General">
                  <c:v>0.56435101105635999</c:v>
                </c:pt>
                <c:pt idx="83" formatCode="General">
                  <c:v>0.72966304586292796</c:v>
                </c:pt>
                <c:pt idx="84" formatCode="General">
                  <c:v>0.933298865107827</c:v>
                </c:pt>
                <c:pt idx="85" formatCode="General">
                  <c:v>1.1809755319452</c:v>
                </c:pt>
                <c:pt idx="86" formatCode="General">
                  <c:v>1.4784041984605401</c:v>
                </c:pt>
                <c:pt idx="87" formatCode="General">
                  <c:v>1.83105552847393</c:v>
                </c:pt>
                <c:pt idx="88" formatCode="General">
                  <c:v>2.2438964472020699</c:v>
                </c:pt>
                <c:pt idx="89" formatCode="General">
                  <c:v>2.72111133632762</c:v>
                </c:pt>
                <c:pt idx="90" formatCode="General">
                  <c:v>3.2658238732341802</c:v>
                </c:pt>
                <c:pt idx="91" formatCode="General">
                  <c:v>3.8798377226558198</c:v>
                </c:pt>
                <c:pt idx="92" formatCode="General">
                  <c:v>4.5634149379381199</c:v>
                </c:pt>
                <c:pt idx="93" formatCode="General">
                  <c:v>5.3151100469461303</c:v>
                </c:pt>
                <c:pt idx="94" formatCode="General">
                  <c:v>6.1316753544968003</c:v>
                </c:pt>
                <c:pt idx="95" formatCode="General">
                  <c:v>7.0080491076588602</c:v>
                </c:pt>
                <c:pt idx="96" formatCode="General">
                  <c:v>7.9374331030796101</c:v>
                </c:pt>
                <c:pt idx="97" formatCode="General">
                  <c:v>8.9114604491379197</c:v>
                </c:pt>
                <c:pt idx="98" formatCode="General">
                  <c:v>9.92044800129589</c:v>
                </c:pt>
                <c:pt idx="99" formatCode="General">
                  <c:v>10.9537219830476</c:v>
                </c:pt>
                <c:pt idx="100" formatCode="General">
                  <c:v>12</c:v>
                </c:pt>
              </c:numCache>
            </c:numRef>
          </c:yVal>
          <c:smooth val="0"/>
          <c:extLst>
            <c:ext xmlns:c16="http://schemas.microsoft.com/office/drawing/2014/chart" uri="{C3380CC4-5D6E-409C-BE32-E72D297353CC}">
              <c16:uniqueId val="{00000000-1A61-4D04-AF37-88C44E152969}"/>
            </c:ext>
          </c:extLst>
        </c:ser>
        <c:ser>
          <c:idx val="1"/>
          <c:order val="1"/>
          <c:tx>
            <c:strRef>
              <c:f>'10e7_D'!$B$1</c:f>
              <c:strCache>
                <c:ptCount val="1"/>
                <c:pt idx="0">
                  <c:v>C_Différence finies</c:v>
                </c:pt>
              </c:strCache>
            </c:strRef>
          </c:tx>
          <c:spPr>
            <a:ln w="9525" cap="rnd">
              <a:solidFill>
                <a:schemeClr val="accent2"/>
              </a:solidFill>
              <a:round/>
            </a:ln>
            <a:effectLst/>
          </c:spPr>
          <c:marker>
            <c:symbol val="triangle"/>
            <c:size val="6"/>
            <c:spPr>
              <a:solidFill>
                <a:schemeClr val="accent2"/>
              </a:solidFill>
              <a:ln w="9525">
                <a:noFill/>
              </a:ln>
              <a:effectLst/>
            </c:spPr>
          </c:marker>
          <c:xVal>
            <c:numRef>
              <c:f>'10e7_D'!$A$2:$A$102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'10e7_D'!$B$2:$B$102</c:f>
              <c:numCache>
                <c:formatCode>0.00E+00</c:formatCode>
                <c:ptCount val="101"/>
                <c:pt idx="0">
                  <c:v>-9.60836520157298E-5</c:v>
                </c:pt>
                <c:pt idx="1">
                  <c:v>-9.60836520157298E-5</c:v>
                </c:pt>
                <c:pt idx="2">
                  <c:v>-9.6083652015729597E-5</c:v>
                </c:pt>
                <c:pt idx="3">
                  <c:v>-9.6083652015729393E-5</c:v>
                </c:pt>
                <c:pt idx="4">
                  <c:v>-9.6083652015729298E-5</c:v>
                </c:pt>
                <c:pt idx="5">
                  <c:v>-9.6083652015729298E-5</c:v>
                </c:pt>
                <c:pt idx="6">
                  <c:v>-9.6083652015729095E-5</c:v>
                </c:pt>
                <c:pt idx="7">
                  <c:v>-9.6083652015729E-5</c:v>
                </c:pt>
                <c:pt idx="8">
                  <c:v>-9.6083652015729204E-5</c:v>
                </c:pt>
                <c:pt idx="9">
                  <c:v>-9.6083652015729204E-5</c:v>
                </c:pt>
                <c:pt idx="10">
                  <c:v>-9.6083652015729095E-5</c:v>
                </c:pt>
                <c:pt idx="11">
                  <c:v>-9.6083652015728905E-5</c:v>
                </c:pt>
                <c:pt idx="12">
                  <c:v>-9.6083652015728499E-5</c:v>
                </c:pt>
                <c:pt idx="13">
                  <c:v>-9.6083652015727997E-5</c:v>
                </c:pt>
                <c:pt idx="14">
                  <c:v>-9.6083652015727103E-5</c:v>
                </c:pt>
                <c:pt idx="15">
                  <c:v>-9.6083652015724799E-5</c:v>
                </c:pt>
                <c:pt idx="16">
                  <c:v>-9.6083652015719703E-5</c:v>
                </c:pt>
                <c:pt idx="17">
                  <c:v>-9.6083652015707994E-5</c:v>
                </c:pt>
                <c:pt idx="18">
                  <c:v>-9.6083652015680496E-5</c:v>
                </c:pt>
                <c:pt idx="19">
                  <c:v>-9.6083652015616501E-5</c:v>
                </c:pt>
                <c:pt idx="20">
                  <c:v>-9.6083652015468805E-5</c:v>
                </c:pt>
                <c:pt idx="21">
                  <c:v>-9.6083652015129003E-5</c:v>
                </c:pt>
                <c:pt idx="22">
                  <c:v>-9.6083652014353703E-5</c:v>
                </c:pt>
                <c:pt idx="23">
                  <c:v>-9.6083652012597594E-5</c:v>
                </c:pt>
                <c:pt idx="24">
                  <c:v>-9.6083652008648198E-5</c:v>
                </c:pt>
                <c:pt idx="25">
                  <c:v>-9.6083651999833594E-5</c:v>
                </c:pt>
                <c:pt idx="26">
                  <c:v>-9.6083651980308996E-5</c:v>
                </c:pt>
                <c:pt idx="27">
                  <c:v>-9.6083651937395597E-5</c:v>
                </c:pt>
                <c:pt idx="28">
                  <c:v>-9.6083651843812605E-5</c:v>
                </c:pt>
                <c:pt idx="29">
                  <c:v>-9.6083651641350006E-5</c:v>
                </c:pt>
                <c:pt idx="30">
                  <c:v>-9.6083651206848802E-5</c:v>
                </c:pt>
                <c:pt idx="31">
                  <c:v>-9.6083650281958606E-5</c:v>
                </c:pt>
                <c:pt idx="32">
                  <c:v>-9.6083648329423697E-5</c:v>
                </c:pt>
                <c:pt idx="33">
                  <c:v>-9.6083644241769302E-5</c:v>
                </c:pt>
                <c:pt idx="34">
                  <c:v>-9.6083635756327298E-5</c:v>
                </c:pt>
                <c:pt idx="35">
                  <c:v>-9.6083618291720104E-5</c:v>
                </c:pt>
                <c:pt idx="36">
                  <c:v>-9.6083582655866895E-5</c:v>
                </c:pt>
                <c:pt idx="37">
                  <c:v>-9.6083510574989603E-5</c:v>
                </c:pt>
                <c:pt idx="38">
                  <c:v>-9.6083366058067194E-5</c:v>
                </c:pt>
                <c:pt idx="39">
                  <c:v>-9.6083078884297201E-5</c:v>
                </c:pt>
                <c:pt idx="40">
                  <c:v>-9.6082513348091201E-5</c:v>
                </c:pt>
                <c:pt idx="41">
                  <c:v>-9.6081409706141996E-5</c:v>
                </c:pt>
                <c:pt idx="42">
                  <c:v>-9.6079275624365494E-5</c:v>
                </c:pt>
                <c:pt idx="43">
                  <c:v>-9.6075187046718396E-5</c:v>
                </c:pt>
                <c:pt idx="44">
                  <c:v>-9.6067426803328804E-5</c:v>
                </c:pt>
                <c:pt idx="45">
                  <c:v>-9.6052835832907506E-5</c:v>
                </c:pt>
                <c:pt idx="46">
                  <c:v>-9.6025661252154395E-5</c:v>
                </c:pt>
                <c:pt idx="47">
                  <c:v>-9.5975533791046197E-5</c:v>
                </c:pt>
                <c:pt idx="48">
                  <c:v>-9.5883956601005795E-5</c:v>
                </c:pt>
                <c:pt idx="49">
                  <c:v>-9.5718279512495703E-5</c:v>
                </c:pt>
                <c:pt idx="50">
                  <c:v>-9.5421477985873504E-5</c:v>
                </c:pt>
                <c:pt idx="51">
                  <c:v>-9.4895020199842198E-5</c:v>
                </c:pt>
                <c:pt idx="52">
                  <c:v>-9.3970492045096003E-5</c:v>
                </c:pt>
                <c:pt idx="53">
                  <c:v>-9.2363175090536697E-5</c:v>
                </c:pt>
                <c:pt idx="54">
                  <c:v>-8.9597038940369094E-5</c:v>
                </c:pt>
                <c:pt idx="55">
                  <c:v>-8.48850714188748E-5</c:v>
                </c:pt>
                <c:pt idx="56">
                  <c:v>-7.6940800792860305E-5</c:v>
                </c:pt>
                <c:pt idx="57">
                  <c:v>-6.3685325192314602E-5</c:v>
                </c:pt>
                <c:pt idx="58">
                  <c:v>-4.1797987952240599E-5</c:v>
                </c:pt>
                <c:pt idx="59">
                  <c:v>-6.0366360460219403E-6</c:v>
                </c:pt>
                <c:pt idx="60">
                  <c:v>5.1776382403345297E-5</c:v>
                </c:pt>
                <c:pt idx="61" formatCode="General">
                  <c:v>1.4424528643802601E-4</c:v>
                </c:pt>
                <c:pt idx="62" formatCode="General">
                  <c:v>2.9056137162257299E-4</c:v>
                </c:pt>
                <c:pt idx="63" formatCode="General">
                  <c:v>5.19586437101442E-4</c:v>
                </c:pt>
                <c:pt idx="64" formatCode="General">
                  <c:v>8.7418517237776102E-4</c:v>
                </c:pt>
                <c:pt idx="65" formatCode="General">
                  <c:v>1.4172148874191199E-3</c:v>
                </c:pt>
                <c:pt idx="66" formatCode="General">
                  <c:v>2.2396690149511802E-3</c:v>
                </c:pt>
                <c:pt idx="67" formatCode="General">
                  <c:v>3.4715572643332399E-3</c:v>
                </c:pt>
                <c:pt idx="68" formatCode="General">
                  <c:v>5.2961788273332196E-3</c:v>
                </c:pt>
                <c:pt idx="69" formatCode="General">
                  <c:v>7.9684896423662908E-3</c:v>
                </c:pt>
                <c:pt idx="70" formatCode="General">
                  <c:v>1.18382595903234E-2</c:v>
                </c:pt>
                <c:pt idx="71" formatCode="General">
                  <c:v>1.7378635465595399E-2</c:v>
                </c:pt>
                <c:pt idx="72" formatCode="General">
                  <c:v>2.52205426500616E-2</c:v>
                </c:pt>
                <c:pt idx="73" formatCode="General">
                  <c:v>3.6193044532547403E-2</c:v>
                </c:pt>
                <c:pt idx="74" formatCode="General">
                  <c:v>5.1369309814929202E-2</c:v>
                </c:pt>
                <c:pt idx="75" formatCode="General">
                  <c:v>7.2117199384727895E-2</c:v>
                </c:pt>
                <c:pt idx="76" formatCode="General">
                  <c:v>0.100152677838731</c:v>
                </c:pt>
                <c:pt idx="77" formatCode="General">
                  <c:v>0.13759330419037</c:v>
                </c:pt>
                <c:pt idx="78" formatCode="General">
                  <c:v>0.187008014750316</c:v>
                </c:pt>
                <c:pt idx="79" formatCode="General">
                  <c:v>0.25145836430007501</c:v>
                </c:pt>
                <c:pt idx="80" formatCode="General">
                  <c:v>0.334525458082435</c:v>
                </c:pt>
                <c:pt idx="81" formatCode="General">
                  <c:v>0.44031613342543202</c:v>
                </c:pt>
                <c:pt idx="82" formatCode="General">
                  <c:v>0.57344169947356105</c:v>
                </c:pt>
                <c:pt idx="83" formatCode="General">
                  <c:v>0.73896287916935</c:v>
                </c:pt>
                <c:pt idx="84" formatCode="General">
                  <c:v>0.942295657721269</c:v>
                </c:pt>
                <c:pt idx="85" formatCode="General">
                  <c:v>1.1890746135038901</c:v>
                </c:pt>
                <c:pt idx="86" formatCode="General">
                  <c:v>1.4849729995830601</c:v>
                </c:pt>
                <c:pt idx="87" formatCode="General">
                  <c:v>1.8354822649167699</c:v>
                </c:pt>
                <c:pt idx="88" formatCode="General">
                  <c:v>2.2456576479357802</c:v>
                </c:pt>
                <c:pt idx="89" formatCode="General">
                  <c:v>2.7198406230882899</c:v>
                </c:pt>
                <c:pt idx="90" formatCode="General">
                  <c:v>3.2613729203076902</c:v>
                </c:pt>
                <c:pt idx="91" formatCode="General">
                  <c:v>3.8723200982555399</c:v>
                </c:pt>
                <c:pt idx="92" formatCode="General">
                  <c:v>4.5532247604386296</c:v>
                </c:pt>
                <c:pt idx="93" formatCode="General">
                  <c:v>5.3029100441921004</c:v>
                </c:pt>
                <c:pt idx="94" formatCode="General">
                  <c:v>6.1183526965827797</c:v>
                </c:pt>
                <c:pt idx="95" formatCode="General">
                  <c:v>6.9946417718452398</c:v>
                </c:pt>
                <c:pt idx="96" formatCode="General">
                  <c:v>7.92503385700003</c:v>
                </c:pt>
                <c:pt idx="97" formatCode="General">
                  <c:v>8.9011091038012804</c:v>
                </c:pt>
                <c:pt idx="98" formatCode="General">
                  <c:v>9.9130247757875392</c:v>
                </c:pt>
                <c:pt idx="99" formatCode="General">
                  <c:v>10.949855226255201</c:v>
                </c:pt>
                <c:pt idx="100" formatCode="General">
                  <c:v>12</c:v>
                </c:pt>
              </c:numCache>
            </c:numRef>
          </c:yVal>
          <c:smooth val="0"/>
          <c:extLst>
            <c:ext xmlns:c16="http://schemas.microsoft.com/office/drawing/2014/chart" uri="{C3380CC4-5D6E-409C-BE32-E72D297353CC}">
              <c16:uniqueId val="{00000001-1A61-4D04-AF37-88C44E152969}"/>
            </c:ext>
          </c:extLst>
        </c:ser>
        <c:dLbls>
          <c:showLegendKey val="0"/>
          <c:showVal val="0"/>
          <c:showCatName val="0"/>
          <c:showSerName val="0"/>
          <c:showPercent val="0"/>
          <c:showBubbleSize val="0"/>
        </c:dLbls>
        <c:axId val="1661925791"/>
        <c:axId val="1714937103"/>
      </c:scatterChart>
      <c:valAx>
        <c:axId val="16619257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r[m]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4937103"/>
        <c:crosses val="autoZero"/>
        <c:crossBetween val="midCat"/>
      </c:valAx>
      <c:valAx>
        <c:axId val="1714937103"/>
        <c:scaling>
          <c:orientation val="minMax"/>
          <c:max val="1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C</a:t>
                </a:r>
                <a:r>
                  <a:rPr lang="fr-CA" baseline="0"/>
                  <a:t> [mol/m^3]</a:t>
                </a:r>
                <a:endParaRPr lang="fr-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925791"/>
        <c:crosses val="autoZero"/>
        <c:crossBetween val="midCat"/>
      </c:valAx>
      <c:spPr>
        <a:noFill/>
        <a:ln>
          <a:noFill/>
        </a:ln>
        <a:effectLst/>
      </c:spPr>
    </c:plotArea>
    <c:legend>
      <c:legendPos val="r"/>
      <c:layout>
        <c:manualLayout>
          <c:xMode val="edge"/>
          <c:yMode val="edge"/>
          <c:x val="0.79508163565174539"/>
          <c:y val="0.61749607045918686"/>
          <c:w val="0.1434474532615366"/>
          <c:h val="0.1066863797075152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Erreur entre les deux codes en fonction de 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'10e7_D'!$E$1</c:f>
              <c:strCache>
                <c:ptCount val="1"/>
                <c:pt idx="0">
                  <c:v>Erreur</c:v>
                </c:pt>
              </c:strCache>
            </c:strRef>
          </c:tx>
          <c:spPr>
            <a:ln w="25400" cap="rnd">
              <a:noFill/>
              <a:round/>
            </a:ln>
            <a:effectLst/>
          </c:spPr>
          <c:marker>
            <c:symbol val="circle"/>
            <c:size val="5"/>
            <c:spPr>
              <a:solidFill>
                <a:schemeClr val="accent1"/>
              </a:solidFill>
              <a:ln w="9525">
                <a:solidFill>
                  <a:schemeClr val="accent1"/>
                </a:solidFill>
              </a:ln>
              <a:effectLst/>
            </c:spPr>
          </c:marker>
          <c:xVal>
            <c:numRef>
              <c:f>'10e7_D'!$C$2:$C$102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'10e7_D'!$E$2:$E$102</c:f>
              <c:numCache>
                <c:formatCode>General</c:formatCode>
                <c:ptCount val="101"/>
                <c:pt idx="0">
                  <c:v>9.608365201574506E-5</c:v>
                </c:pt>
                <c:pt idx="1">
                  <c:v>9.6083652015746402E-5</c:v>
                </c:pt>
                <c:pt idx="2">
                  <c:v>9.6083652015750603E-5</c:v>
                </c:pt>
                <c:pt idx="3">
                  <c:v>9.6083652015759019E-5</c:v>
                </c:pt>
                <c:pt idx="4">
                  <c:v>9.6083652015774103E-5</c:v>
                </c:pt>
                <c:pt idx="5">
                  <c:v>9.6083652015800016E-5</c:v>
                </c:pt>
                <c:pt idx="6">
                  <c:v>9.6083652015843722E-5</c:v>
                </c:pt>
                <c:pt idx="7">
                  <c:v>9.6083652015918045E-5</c:v>
                </c:pt>
                <c:pt idx="8">
                  <c:v>9.6083652016044679E-5</c:v>
                </c:pt>
                <c:pt idx="9">
                  <c:v>9.6083652016260178E-5</c:v>
                </c:pt>
                <c:pt idx="10">
                  <c:v>9.6083652016628427E-5</c:v>
                </c:pt>
                <c:pt idx="11">
                  <c:v>9.6083652017259514E-5</c:v>
                </c:pt>
                <c:pt idx="12">
                  <c:v>9.6083652018343215E-5</c:v>
                </c:pt>
                <c:pt idx="13">
                  <c:v>9.6083652020207745E-5</c:v>
                </c:pt>
                <c:pt idx="14">
                  <c:v>9.6083652023419802E-5</c:v>
                </c:pt>
                <c:pt idx="15">
                  <c:v>9.6083652028958503E-5</c:v>
                </c:pt>
                <c:pt idx="16">
                  <c:v>9.6083652038517128E-5</c:v>
                </c:pt>
                <c:pt idx="17">
                  <c:v>9.6083652055021869E-5</c:v>
                </c:pt>
                <c:pt idx="18">
                  <c:v>9.6083652083528553E-5</c:v>
                </c:pt>
                <c:pt idx="19">
                  <c:v>9.6083652132769709E-5</c:v>
                </c:pt>
                <c:pt idx="20">
                  <c:v>9.6083652217818688E-5</c:v>
                </c:pt>
                <c:pt idx="21">
                  <c:v>9.6083652364672585E-5</c:v>
                </c:pt>
                <c:pt idx="22">
                  <c:v>9.6083652618128763E-5</c:v>
                </c:pt>
                <c:pt idx="23">
                  <c:v>9.6083653055291845E-5</c:v>
                </c:pt>
                <c:pt idx="24">
                  <c:v>9.6083653808698406E-5</c:v>
                </c:pt>
                <c:pt idx="25">
                  <c:v>9.6083655105824563E-5</c:v>
                </c:pt>
                <c:pt idx="26">
                  <c:v>9.6083657336415126E-5</c:v>
                </c:pt>
                <c:pt idx="27">
                  <c:v>9.608366116692898E-5</c:v>
                </c:pt>
                <c:pt idx="28">
                  <c:v>9.6083667734481255E-5</c:v>
                </c:pt>
                <c:pt idx="29">
                  <c:v>9.6083678974414949E-5</c:v>
                </c:pt>
                <c:pt idx="30">
                  <c:v>9.6083698171521648E-5</c:v>
                </c:pt>
                <c:pt idx="31">
                  <c:v>9.6083730883804089E-5</c:v>
                </c:pt>
                <c:pt idx="32">
                  <c:v>9.6083786483537592E-5</c:v>
                </c:pt>
                <c:pt idx="33">
                  <c:v>9.6083880715279888E-5</c:v>
                </c:pt>
                <c:pt idx="34">
                  <c:v>9.6084039918549176E-5</c:v>
                </c:pt>
                <c:pt idx="35">
                  <c:v>9.6084307956368031E-5</c:v>
                </c:pt>
                <c:pt idx="36">
                  <c:v>9.6084757508309399E-5</c:v>
                </c:pt>
                <c:pt idx="37">
                  <c:v>9.6085508344037843E-5</c:v>
                </c:pt>
                <c:pt idx="38">
                  <c:v>9.6086756658014891E-5</c:v>
                </c:pt>
                <c:pt idx="39">
                  <c:v>9.6088821753473542E-5</c:v>
                </c:pt>
                <c:pt idx="40">
                  <c:v>9.6092219634372824E-5</c:v>
                </c:pt>
                <c:pt idx="41">
                  <c:v>9.6097777816111661E-5</c:v>
                </c:pt>
                <c:pt idx="42">
                  <c:v>9.6106812414662512E-5</c:v>
                </c:pt>
                <c:pt idx="43">
                  <c:v>9.6121397901554313E-5</c:v>
                </c:pt>
                <c:pt idx="44">
                  <c:v>9.6144772380180342E-5</c:v>
                </c:pt>
                <c:pt idx="45">
                  <c:v>9.6181937202771857E-5</c:v>
                </c:pt>
                <c:pt idx="46">
                  <c:v>9.6240529014165739E-5</c:v>
                </c:pt>
                <c:pt idx="47">
                  <c:v>9.6332063558345638E-5</c:v>
                </c:pt>
                <c:pt idx="48">
                  <c:v>9.6473670460134334E-5</c:v>
                </c:pt>
                <c:pt idx="49">
                  <c:v>9.6690449965380925E-5</c:v>
                </c:pt>
                <c:pt idx="50">
                  <c:v>9.701857434065457E-5</c:v>
                </c:pt>
                <c:pt idx="51">
                  <c:v>9.7509208800264382E-5</c:v>
                </c:pt>
                <c:pt idx="52">
                  <c:v>9.8233209744124134E-5</c:v>
                </c:pt>
                <c:pt idx="53">
                  <c:v>9.9286329346682465E-5</c:v>
                </c:pt>
                <c:pt idx="54">
                  <c:v>1.0079425858119279E-4</c:v>
                </c:pt>
                <c:pt idx="55">
                  <c:v>1.029162060698188E-4</c:v>
                </c:pt>
                <c:pt idx="56">
                  <c:v>1.058447613164063E-4</c:v>
                </c:pt>
                <c:pt idx="57">
                  <c:v>1.097984587176959E-4</c:v>
                </c:pt>
                <c:pt idx="58">
                  <c:v>1.150017069516339E-4</c:v>
                </c:pt>
                <c:pt idx="59">
                  <c:v>1.2164461405498594E-4</c:v>
                </c:pt>
                <c:pt idx="60">
                  <c:v>1.2981288950903569E-4</c:v>
                </c:pt>
                <c:pt idx="61">
                  <c:v>1.3937581095398399E-4</c:v>
                </c:pt>
                <c:pt idx="62">
                  <c:v>1.4981885381935102E-4</c:v>
                </c:pt>
                <c:pt idx="63">
                  <c:v>1.6000798789440201E-4</c:v>
                </c:pt>
                <c:pt idx="64">
                  <c:v>1.6787619346670887E-4</c:v>
                </c:pt>
                <c:pt idx="65">
                  <c:v>1.7003106769214005E-4</c:v>
                </c:pt>
                <c:pt idx="66">
                  <c:v>1.6129715639529984E-4</c:v>
                </c:pt>
                <c:pt idx="67">
                  <c:v>1.3422915354868031E-4</c:v>
                </c:pt>
                <c:pt idx="68">
                  <c:v>7.8662612385410786E-5</c:v>
                </c:pt>
                <c:pt idx="69">
                  <c:v>1.8594346626920125E-5</c:v>
                </c:pt>
                <c:pt idx="70">
                  <c:v>1.7378616269500026E-4</c:v>
                </c:pt>
                <c:pt idx="71">
                  <c:v>4.0577719212970056E-4</c:v>
                </c:pt>
                <c:pt idx="72">
                  <c:v>7.349723461445995E-4</c:v>
                </c:pt>
                <c:pt idx="73">
                  <c:v>1.1814204933400033E-3</c:v>
                </c:pt>
                <c:pt idx="74">
                  <c:v>1.7619964297945004E-3</c:v>
                </c:pt>
                <c:pt idx="75">
                  <c:v>2.4866827785434004E-3</c:v>
                </c:pt>
                <c:pt idx="76">
                  <c:v>3.3541600095912949E-3</c:v>
                </c:pt>
                <c:pt idx="77">
                  <c:v>4.3471476503280093E-3</c:v>
                </c:pt>
                <c:pt idx="78">
                  <c:v>5.4281898292060093E-3</c:v>
                </c:pt>
                <c:pt idx="79">
                  <c:v>6.5367906732250181E-3</c:v>
                </c:pt>
                <c:pt idx="80">
                  <c:v>7.5889126938200047E-3</c:v>
                </c:pt>
                <c:pt idx="81">
                  <c:v>8.4797860453320051E-3</c:v>
                </c:pt>
                <c:pt idx="82">
                  <c:v>9.0906884172010649E-3</c:v>
                </c:pt>
                <c:pt idx="83">
                  <c:v>9.299833306422034E-3</c:v>
                </c:pt>
                <c:pt idx="84">
                  <c:v>8.9967926134419951E-3</c:v>
                </c:pt>
                <c:pt idx="85">
                  <c:v>8.0990815586901022E-3</c:v>
                </c:pt>
                <c:pt idx="86">
                  <c:v>6.5688011225200071E-3</c:v>
                </c:pt>
                <c:pt idx="87">
                  <c:v>4.4267364428398626E-3</c:v>
                </c:pt>
                <c:pt idx="88">
                  <c:v>1.761200733710222E-3</c:v>
                </c:pt>
                <c:pt idx="89">
                  <c:v>1.2707132393301457E-3</c:v>
                </c:pt>
                <c:pt idx="90">
                  <c:v>4.4509529264900038E-3</c:v>
                </c:pt>
                <c:pt idx="91">
                  <c:v>7.5176244002799208E-3</c:v>
                </c:pt>
                <c:pt idx="92">
                  <c:v>1.019017749949036E-2</c:v>
                </c:pt>
                <c:pt idx="93">
                  <c:v>1.2200002754029882E-2</c:v>
                </c:pt>
                <c:pt idx="94">
                  <c:v>1.3322657914020652E-2</c:v>
                </c:pt>
                <c:pt idx="95">
                  <c:v>1.3407335813620413E-2</c:v>
                </c:pt>
                <c:pt idx="96">
                  <c:v>1.2399246079580095E-2</c:v>
                </c:pt>
                <c:pt idx="97">
                  <c:v>1.0351345336639284E-2</c:v>
                </c:pt>
                <c:pt idx="98">
                  <c:v>7.4232255083508392E-3</c:v>
                </c:pt>
                <c:pt idx="99">
                  <c:v>3.8667567923997836E-3</c:v>
                </c:pt>
                <c:pt idx="100">
                  <c:v>0</c:v>
                </c:pt>
              </c:numCache>
            </c:numRef>
          </c:yVal>
          <c:smooth val="0"/>
          <c:extLst>
            <c:ext xmlns:c16="http://schemas.microsoft.com/office/drawing/2014/chart" uri="{C3380CC4-5D6E-409C-BE32-E72D297353CC}">
              <c16:uniqueId val="{00000000-D254-4B42-ADAB-068A33DC0D2A}"/>
            </c:ext>
          </c:extLst>
        </c:ser>
        <c:dLbls>
          <c:showLegendKey val="0"/>
          <c:showVal val="0"/>
          <c:showCatName val="0"/>
          <c:showSerName val="0"/>
          <c:showPercent val="0"/>
          <c:showBubbleSize val="0"/>
        </c:dLbls>
        <c:axId val="1661928191"/>
        <c:axId val="1206215520"/>
      </c:scatterChart>
      <c:valAx>
        <c:axId val="16619281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r[m]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215520"/>
        <c:crosses val="autoZero"/>
        <c:crossBetween val="midCat"/>
      </c:valAx>
      <c:valAx>
        <c:axId val="1206215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Erreur  [mol/m^3]</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92819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2024-03-01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2024-03-01</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2024-03-01</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2024-03-01</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2024-03-01</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2024-03-01</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2024-03-01</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2024-03-01</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2024-03-01</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2024-03-01</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2024-03-01</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2024-03-01</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2024-03-01</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ehdibendaya/MEC8211-DEV1.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637763"/>
            <a:ext cx="9889797" cy="1413144"/>
          </a:xfrm>
        </p:spPr>
        <p:txBody>
          <a:bodyPr anchor="b">
            <a:normAutofit/>
          </a:bodyPr>
          <a:lstStyle/>
          <a:p>
            <a:pPr algn="l"/>
            <a:r>
              <a:rPr lang="en-CA" sz="4400" dirty="0">
                <a:solidFill>
                  <a:schemeClr val="bg1"/>
                </a:solidFill>
              </a:rPr>
              <a:t>Devoir 2 – </a:t>
            </a:r>
            <a:r>
              <a:rPr lang="en-CA" sz="4400" dirty="0" err="1">
                <a:solidFill>
                  <a:schemeClr val="bg1"/>
                </a:solidFill>
              </a:rPr>
              <a:t>Vérification</a:t>
            </a:r>
            <a:r>
              <a:rPr lang="en-CA" sz="4400" dirty="0">
                <a:solidFill>
                  <a:schemeClr val="bg1"/>
                </a:solidFill>
              </a:rPr>
              <a:t> de code - MMS</a:t>
            </a: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a:t>Deschenes, Alexandre</a:t>
            </a:r>
          </a:p>
          <a:p>
            <a:pPr algn="l"/>
            <a:endParaRPr lang="en-CA" dirty="0"/>
          </a:p>
          <a:p>
            <a:pPr algn="l"/>
            <a:r>
              <a:rPr lang="en-CA" sz="2000" i="1" dirty="0">
                <a:hlinkClick r:id="rId2"/>
              </a:rPr>
              <a:t>https://github.com/mehdibendaya/MEC8211DEV2.git</a:t>
            </a:r>
            <a:endParaRPr lang="en-CA" sz="2000" i="1" dirty="0"/>
          </a:p>
          <a:p>
            <a:pPr algn="l"/>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F33CB-DB8A-6A0B-3112-2191A6CA8B9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2AAFC-C0E0-6DFE-485B-B3EC38263091}"/>
              </a:ext>
            </a:extLst>
          </p:cNvPr>
          <p:cNvSpPr>
            <a:spLocks noGrp="1"/>
          </p:cNvSpPr>
          <p:nvPr>
            <p:ph idx="1"/>
          </p:nvPr>
        </p:nvSpPr>
        <p:spPr/>
        <p:txBody>
          <a:bodyPr/>
          <a:lstStyle/>
          <a:p>
            <a:pPr marL="0" indent="0">
              <a:buNone/>
            </a:pPr>
            <a:r>
              <a:rPr lang="fr-FR" dirty="0">
                <a:highlight>
                  <a:srgbClr val="FFFF00"/>
                </a:highlight>
              </a:rPr>
              <a:t>Conclure brièvement sur la méthode qui vous semble la plus facile à mettre en œuvre et la plus précise. </a:t>
            </a:r>
            <a:endParaRPr lang="en-CA" dirty="0">
              <a:highlight>
                <a:srgbClr val="FFFF00"/>
              </a:highlight>
            </a:endParaRPr>
          </a:p>
        </p:txBody>
      </p:sp>
      <p:sp>
        <p:nvSpPr>
          <p:cNvPr id="4" name="Title 1">
            <a:extLst>
              <a:ext uri="{FF2B5EF4-FFF2-40B4-BE49-F238E27FC236}">
                <a16:creationId xmlns:a16="http://schemas.microsoft.com/office/drawing/2014/main" id="{A22833FD-598F-BD88-3A86-2D88A7B594A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C) MMS: conclusion</a:t>
            </a:r>
          </a:p>
        </p:txBody>
      </p:sp>
    </p:spTree>
    <p:extLst>
      <p:ext uri="{BB962C8B-B14F-4D97-AF65-F5344CB8AC3E}">
        <p14:creationId xmlns:p14="http://schemas.microsoft.com/office/powerpoint/2010/main" val="268355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ED001-890A-5AAA-F652-43F069B8CA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96F4E-9E0A-293B-B0A8-08243E3E44A9}"/>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sp>
        <p:nvSpPr>
          <p:cNvPr id="4" name="Espace réservé du contenu 3">
            <a:extLst>
              <a:ext uri="{FF2B5EF4-FFF2-40B4-BE49-F238E27FC236}">
                <a16:creationId xmlns:a16="http://schemas.microsoft.com/office/drawing/2014/main" id="{494CB6CB-82CB-CF54-AE36-FAF500EDD519}"/>
              </a:ext>
            </a:extLst>
          </p:cNvPr>
          <p:cNvSpPr>
            <a:spLocks noGrp="1"/>
          </p:cNvSpPr>
          <p:nvPr>
            <p:ph idx="1"/>
          </p:nvPr>
        </p:nvSpPr>
        <p:spPr/>
        <p:txBody>
          <a:bodyPr/>
          <a:lstStyle/>
          <a:p>
            <a:r>
              <a:rPr lang="fr-FR" dirty="0"/>
              <a:t>Afin de venir faire une première vérification de code, nous effectuons une comparaison code à code avec le logiciel COMSOL qui lui a été complétement vérifié.</a:t>
            </a:r>
          </a:p>
          <a:p>
            <a:r>
              <a:rPr lang="fr-FR" dirty="0"/>
              <a:t>Une première étape pour vérifier notre configuration nous réalisons la simulation du régime stationnaire présenté au Devoir1 en la comparant à la solution analytique.</a:t>
            </a:r>
          </a:p>
          <a:p>
            <a:endParaRPr lang="fr-CA" dirty="0"/>
          </a:p>
        </p:txBody>
      </p:sp>
    </p:spTree>
    <p:extLst>
      <p:ext uri="{BB962C8B-B14F-4D97-AF65-F5344CB8AC3E}">
        <p14:creationId xmlns:p14="http://schemas.microsoft.com/office/powerpoint/2010/main" val="17652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869CC-2894-CB90-E399-7D50552189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84274-7E5E-7070-B4F5-91CB98756283}"/>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pic>
        <p:nvPicPr>
          <p:cNvPr id="19" name="pg7">
            <a:extLst>
              <a:ext uri="{FF2B5EF4-FFF2-40B4-BE49-F238E27FC236}">
                <a16:creationId xmlns:a16="http://schemas.microsoft.com/office/drawing/2014/main" id="{2D0AD893-BB70-3E6C-22E9-693FA8A9AAB3}"/>
              </a:ext>
            </a:extLst>
          </p:cNvPr>
          <p:cNvPicPr>
            <a:picLocks noGrp="1" noChangeAspect="1"/>
          </p:cNvPicPr>
          <p:nvPr>
            <p:ph idx="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1700981" y="1612490"/>
            <a:ext cx="9193161" cy="4564473"/>
          </a:xfrm>
        </p:spPr>
      </p:pic>
    </p:spTree>
    <p:extLst>
      <p:ext uri="{BB962C8B-B14F-4D97-AF65-F5344CB8AC3E}">
        <p14:creationId xmlns:p14="http://schemas.microsoft.com/office/powerpoint/2010/main" val="3657474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BD816-7D13-85BA-8B62-30F87566F9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3CD4E-9687-685E-B3CA-2A9C74EE4DA3}"/>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mc:AlternateContent xmlns:mc="http://schemas.openxmlformats.org/markup-compatibility/2006" xmlns:a14="http://schemas.microsoft.com/office/drawing/2010/main">
        <mc:Choice Requires="a14">
          <p:sp>
            <p:nvSpPr>
              <p:cNvPr id="4" name="Espace réservé du contenu 3">
                <a:extLst>
                  <a:ext uri="{FF2B5EF4-FFF2-40B4-BE49-F238E27FC236}">
                    <a16:creationId xmlns:a16="http://schemas.microsoft.com/office/drawing/2014/main" id="{B96C5C4D-94A3-FF90-7CA7-3ADF34951148}"/>
                  </a:ext>
                </a:extLst>
              </p:cNvPr>
              <p:cNvSpPr>
                <a:spLocks noGrp="1"/>
              </p:cNvSpPr>
              <p:nvPr>
                <p:ph idx="1"/>
              </p:nvPr>
            </p:nvSpPr>
            <p:spPr/>
            <p:txBody>
              <a:bodyPr/>
              <a:lstStyle/>
              <a:p>
                <a:r>
                  <a:rPr lang="fr-FR" dirty="0"/>
                  <a:t>Pour cette partie de vérification une comparaison code à code a été réalisé pour un maillage </a:t>
                </a:r>
                <a:r>
                  <a:rPr lang="fr-FR" dirty="0" err="1"/>
                  <a:t>telque</a:t>
                </a:r>
                <a:r>
                  <a:rPr lang="fr-FR" dirty="0"/>
                  <a:t> </a:t>
                </a:r>
                <a:r>
                  <a:rPr lang="el-GR" dirty="0"/>
                  <a:t>Δ</a:t>
                </a:r>
                <a:r>
                  <a:rPr lang="fr-FR" dirty="0"/>
                  <a:t>r</a:t>
                </a:r>
                <a14:m>
                  <m:oMath xmlns:m="http://schemas.openxmlformats.org/officeDocument/2006/math">
                    <m:r>
                      <a:rPr lang="fr-FR" b="0" i="1" smtClean="0">
                        <a:latin typeface="Cambria Math" panose="02040503050406030204" pitchFamily="18" charset="0"/>
                      </a:rPr>
                      <m:t>=0.005</m:t>
                    </m:r>
                    <m:r>
                      <a:rPr lang="fr-FR" b="0" i="1" smtClean="0">
                        <a:latin typeface="Cambria Math" panose="02040503050406030204" pitchFamily="18" charset="0"/>
                      </a:rPr>
                      <m:t>𝑚</m:t>
                    </m:r>
                  </m:oMath>
                </a14:m>
                <a:r>
                  <a:rPr lang="fr-CA" dirty="0"/>
                  <a:t>.</a:t>
                </a:r>
              </a:p>
              <a:p>
                <a:r>
                  <a:rPr lang="fr-CA" dirty="0"/>
                  <a:t>Le pas de temps pour le code de différences finies était de </a:t>
                </a:r>
                <a:r>
                  <a:rPr lang="el-GR" dirty="0"/>
                  <a:t>Δ</a:t>
                </a:r>
                <a:r>
                  <a:rPr lang="fr-FR" dirty="0"/>
                  <a:t>t=</a:t>
                </a:r>
                <a14:m>
                  <m:oMath xmlns:m="http://schemas.openxmlformats.org/officeDocument/2006/math">
                    <m:f>
                      <m:fPr>
                        <m:ctrlPr>
                          <a:rPr lang="fr-FR" i="1" smtClean="0">
                            <a:latin typeface="Cambria Math" panose="02040503050406030204" pitchFamily="18" charset="0"/>
                          </a:rPr>
                        </m:ctrlPr>
                      </m:fPr>
                      <m:num>
                        <m:sSup>
                          <m:sSupPr>
                            <m:ctrlPr>
                              <a:rPr lang="fr-FR" i="1" dirty="0" smtClean="0">
                                <a:latin typeface="Cambria Math" panose="02040503050406030204" pitchFamily="18" charset="0"/>
                              </a:rPr>
                            </m:ctrlPr>
                          </m:sSupPr>
                          <m:e>
                            <m:r>
                              <m:rPr>
                                <m:nor/>
                              </m:rPr>
                              <a:rPr lang="el-GR" dirty="0"/>
                              <m:t>Δ</m:t>
                            </m:r>
                            <m:r>
                              <m:rPr>
                                <m:nor/>
                              </m:rPr>
                              <a:rPr lang="fr-FR" dirty="0"/>
                              <m:t>r</m:t>
                            </m:r>
                          </m:e>
                          <m:sup>
                            <m:r>
                              <a:rPr lang="fr-FR" b="0" i="1" dirty="0" smtClean="0">
                                <a:latin typeface="Cambria Math" panose="02040503050406030204" pitchFamily="18" charset="0"/>
                              </a:rPr>
                              <m:t>2</m:t>
                            </m:r>
                          </m:sup>
                        </m:sSup>
                      </m:num>
                      <m:den>
                        <m:r>
                          <a:rPr lang="fr-FR" b="0" i="1" smtClean="0">
                            <a:latin typeface="Cambria Math" panose="02040503050406030204" pitchFamily="18" charset="0"/>
                          </a:rPr>
                          <m:t>2</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𝐷</m:t>
                            </m:r>
                          </m:e>
                          <m:sub>
                            <m:r>
                              <a:rPr lang="fr-FR" b="0" i="1" smtClean="0">
                                <a:latin typeface="Cambria Math" panose="02040503050406030204" pitchFamily="18" charset="0"/>
                              </a:rPr>
                              <m:t>𝑒𝑓𝑓</m:t>
                            </m:r>
                          </m:sub>
                        </m:sSub>
                      </m:den>
                    </m:f>
                    <m:r>
                      <a:rPr lang="fr-FR" b="0" i="0" smtClean="0">
                        <a:latin typeface="Cambria Math" panose="02040503050406030204" pitchFamily="18" charset="0"/>
                      </a:rPr>
                      <m:t>∗</m:t>
                    </m:r>
                    <m:f>
                      <m:fPr>
                        <m:ctrlPr>
                          <a:rPr lang="fr-FR" i="1">
                            <a:latin typeface="Cambria Math" panose="02040503050406030204" pitchFamily="18" charset="0"/>
                          </a:rPr>
                        </m:ctrlPr>
                      </m:fPr>
                      <m:num>
                        <m:r>
                          <a:rPr lang="fr-FR" b="0" i="1" dirty="0" smtClean="0">
                            <a:latin typeface="Cambria Math" panose="02040503050406030204" pitchFamily="18" charset="0"/>
                          </a:rPr>
                          <m:t>1</m:t>
                        </m:r>
                      </m:num>
                      <m:den>
                        <m:r>
                          <a:rPr lang="fr-FR" b="0" i="1" smtClean="0">
                            <a:latin typeface="Cambria Math" panose="02040503050406030204" pitchFamily="18" charset="0"/>
                          </a:rPr>
                          <m:t>10</m:t>
                        </m:r>
                      </m:den>
                    </m:f>
                  </m:oMath>
                </a14:m>
                <a:r>
                  <a:rPr lang="fr-CA" dirty="0"/>
                  <a:t> = 12500s pour diminuer l’effet de l’erreur causée par la discrétisation en temps. Le logiciel </a:t>
                </a:r>
                <a:r>
                  <a:rPr lang="fr-CA" dirty="0" err="1"/>
                  <a:t>Comsol</a:t>
                </a:r>
                <a:r>
                  <a:rPr lang="fr-CA" dirty="0"/>
                  <a:t> quant à lui utilise une méthode interne pour calculer le pas de temps</a:t>
                </a:r>
              </a:p>
            </p:txBody>
          </p:sp>
        </mc:Choice>
        <mc:Fallback xmlns="">
          <p:sp>
            <p:nvSpPr>
              <p:cNvPr id="4" name="Espace réservé du contenu 3">
                <a:extLst>
                  <a:ext uri="{FF2B5EF4-FFF2-40B4-BE49-F238E27FC236}">
                    <a16:creationId xmlns:a16="http://schemas.microsoft.com/office/drawing/2014/main" id="{B96C5C4D-94A3-FF90-7CA7-3ADF34951148}"/>
                  </a:ext>
                </a:extLst>
              </p:cNvPr>
              <p:cNvSpPr>
                <a:spLocks noGrp="1" noRot="1" noChangeAspect="1" noMove="1" noResize="1" noEditPoints="1" noAdjustHandles="1" noChangeArrowheads="1" noChangeShapeType="1" noTextEdit="1"/>
              </p:cNvSpPr>
              <p:nvPr>
                <p:ph idx="1"/>
              </p:nvPr>
            </p:nvSpPr>
            <p:spPr>
              <a:blipFill>
                <a:blip r:embed="rId2"/>
                <a:stretch>
                  <a:fillRect l="-1043" t="-2381" r="-58"/>
                </a:stretch>
              </a:blipFill>
            </p:spPr>
            <p:txBody>
              <a:bodyPr/>
              <a:lstStyle/>
              <a:p>
                <a:r>
                  <a:rPr lang="fr-CA">
                    <a:noFill/>
                  </a:rPr>
                  <a:t> </a:t>
                </a:r>
              </a:p>
            </p:txBody>
          </p:sp>
        </mc:Fallback>
      </mc:AlternateContent>
    </p:spTree>
    <p:extLst>
      <p:ext uri="{BB962C8B-B14F-4D97-AF65-F5344CB8AC3E}">
        <p14:creationId xmlns:p14="http://schemas.microsoft.com/office/powerpoint/2010/main" val="139631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graphicFrame>
        <p:nvGraphicFramePr>
          <p:cNvPr id="10" name="Espace réservé du contenu 9">
            <a:extLst>
              <a:ext uri="{FF2B5EF4-FFF2-40B4-BE49-F238E27FC236}">
                <a16:creationId xmlns:a16="http://schemas.microsoft.com/office/drawing/2014/main" id="{094E9A4B-AD00-3924-3363-EF562330F6C4}"/>
              </a:ext>
            </a:extLst>
          </p:cNvPr>
          <p:cNvGraphicFramePr>
            <a:graphicFrameLocks noGrp="1"/>
          </p:cNvGraphicFramePr>
          <p:nvPr>
            <p:ph idx="1"/>
            <p:extLst>
              <p:ext uri="{D42A27DB-BD31-4B8C-83A1-F6EECF244321}">
                <p14:modId xmlns:p14="http://schemas.microsoft.com/office/powerpoint/2010/main" val="4382952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6778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0CC82-48DC-D266-CD1D-8CAF44F06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34963C-F6CA-2483-768C-1BA3CD7A4885}"/>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graphicFrame>
        <p:nvGraphicFramePr>
          <p:cNvPr id="5" name="Espace réservé du contenu 4">
            <a:extLst>
              <a:ext uri="{FF2B5EF4-FFF2-40B4-BE49-F238E27FC236}">
                <a16:creationId xmlns:a16="http://schemas.microsoft.com/office/drawing/2014/main" id="{D79B47EE-0925-832D-7DE6-AA39CE555D8D}"/>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0467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7EA88C-2DAA-F5E1-7047-235FC01E873F}"/>
              </a:ext>
            </a:extLst>
          </p:cNvPr>
          <p:cNvSpPr>
            <a:spLocks noGrp="1"/>
          </p:cNvSpPr>
          <p:nvPr>
            <p:ph idx="1"/>
          </p:nvPr>
        </p:nvSpPr>
        <p:spPr/>
        <p:txBody>
          <a:bodyPr/>
          <a:lstStyle/>
          <a:p>
            <a:pPr marL="0" indent="0">
              <a:buNone/>
            </a:pPr>
            <a:r>
              <a:rPr lang="en-CA" dirty="0" err="1"/>
              <a:t>Fonction</a:t>
            </a:r>
            <a:r>
              <a:rPr lang="en-CA" dirty="0"/>
              <a:t> MMS </a:t>
            </a:r>
            <a:r>
              <a:rPr lang="en-CA" dirty="0" err="1"/>
              <a:t>choisie</a:t>
            </a:r>
            <a:r>
              <a:rPr lang="en-CA" dirty="0"/>
              <a:t>: </a:t>
            </a:r>
          </a:p>
          <a:p>
            <a:pPr marL="0" indent="0">
              <a:buNone/>
            </a:pPr>
            <a:r>
              <a:rPr lang="en-CA" dirty="0">
                <a:highlight>
                  <a:srgbClr val="FFFF00"/>
                </a:highlight>
              </a:rPr>
              <a:t>PICK AND INSERT ACILE</a:t>
            </a:r>
          </a:p>
          <a:p>
            <a:pPr marL="0" indent="0">
              <a:buNone/>
            </a:pPr>
            <a:r>
              <a:rPr lang="en-CA" dirty="0">
                <a:highlight>
                  <a:srgbClr val="FFFF00"/>
                </a:highlight>
              </a:rPr>
              <a:t>+ </a:t>
            </a:r>
            <a:r>
              <a:rPr lang="en-CA" dirty="0" err="1">
                <a:highlight>
                  <a:srgbClr val="FFFF00"/>
                </a:highlight>
              </a:rPr>
              <a:t>graphe</a:t>
            </a:r>
            <a:endParaRPr lang="en-CA" dirty="0">
              <a:highlight>
                <a:srgbClr val="FFFF00"/>
              </a:highlight>
            </a:endParaRPr>
          </a:p>
        </p:txBody>
      </p:sp>
      <p:sp>
        <p:nvSpPr>
          <p:cNvPr id="4" name="Title 1">
            <a:extLst>
              <a:ext uri="{FF2B5EF4-FFF2-40B4-BE49-F238E27FC236}">
                <a16:creationId xmlns:a16="http://schemas.microsoft.com/office/drawing/2014/main" id="{E23FC3A4-4A84-3298-079D-5833A593A81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B-a) </a:t>
            </a:r>
            <a:r>
              <a:rPr lang="en-CA" sz="3600" dirty="0" err="1"/>
              <a:t>Fonction</a:t>
            </a:r>
            <a:r>
              <a:rPr lang="en-CA" sz="3600" dirty="0"/>
              <a:t> MMS</a:t>
            </a:r>
          </a:p>
        </p:txBody>
      </p:sp>
    </p:spTree>
    <p:extLst>
      <p:ext uri="{BB962C8B-B14F-4D97-AF65-F5344CB8AC3E}">
        <p14:creationId xmlns:p14="http://schemas.microsoft.com/office/powerpoint/2010/main" val="4274470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F8231-2455-EDBF-D256-BB87AE7016D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98A39E-B64C-D43F-13D2-8475C4B1D068}"/>
              </a:ext>
            </a:extLst>
          </p:cNvPr>
          <p:cNvSpPr>
            <a:spLocks noGrp="1"/>
          </p:cNvSpPr>
          <p:nvPr>
            <p:ph idx="1"/>
          </p:nvPr>
        </p:nvSpPr>
        <p:spPr/>
        <p:txBody>
          <a:bodyPr/>
          <a:lstStyle/>
          <a:p>
            <a:pPr marL="0" indent="0">
              <a:buNone/>
            </a:pPr>
            <a:r>
              <a:rPr lang="en-CA" dirty="0" err="1"/>
              <a:t>Fonction</a:t>
            </a:r>
            <a:r>
              <a:rPr lang="en-CA" dirty="0"/>
              <a:t> MMS </a:t>
            </a:r>
            <a:r>
              <a:rPr lang="en-CA" dirty="0" err="1"/>
              <a:t>choisie</a:t>
            </a:r>
            <a:r>
              <a:rPr lang="en-CA" dirty="0"/>
              <a:t>: </a:t>
            </a:r>
          </a:p>
          <a:p>
            <a:pPr marL="0" indent="0">
              <a:buNone/>
            </a:pPr>
            <a:r>
              <a:rPr lang="en-CA" dirty="0">
                <a:highlight>
                  <a:srgbClr val="FFFF00"/>
                </a:highlight>
              </a:rPr>
              <a:t>PICK AND INSERT ACILE</a:t>
            </a:r>
          </a:p>
          <a:p>
            <a:pPr marL="0" indent="0">
              <a:buNone/>
            </a:pPr>
            <a:r>
              <a:rPr lang="en-CA" dirty="0">
                <a:highlight>
                  <a:srgbClr val="FFFF00"/>
                </a:highlight>
              </a:rPr>
              <a:t>+ </a:t>
            </a:r>
            <a:r>
              <a:rPr lang="en-CA" dirty="0" err="1">
                <a:highlight>
                  <a:srgbClr val="FFFF00"/>
                </a:highlight>
              </a:rPr>
              <a:t>graphe</a:t>
            </a:r>
            <a:endParaRPr lang="en-CA" dirty="0">
              <a:highlight>
                <a:srgbClr val="FFFF00"/>
              </a:highlight>
            </a:endParaRPr>
          </a:p>
        </p:txBody>
      </p:sp>
      <p:sp>
        <p:nvSpPr>
          <p:cNvPr id="4" name="Title 1">
            <a:extLst>
              <a:ext uri="{FF2B5EF4-FFF2-40B4-BE49-F238E27FC236}">
                <a16:creationId xmlns:a16="http://schemas.microsoft.com/office/drawing/2014/main" id="{7A5C023A-DB11-6A5F-2BDB-12B0F25A380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B-b) MMS: Terme source et conditions </a:t>
            </a:r>
            <a:r>
              <a:rPr lang="en-CA" sz="3600" dirty="0" err="1"/>
              <a:t>frontières</a:t>
            </a:r>
            <a:endParaRPr lang="en-CA" sz="3600" dirty="0"/>
          </a:p>
        </p:txBody>
      </p:sp>
    </p:spTree>
    <p:extLst>
      <p:ext uri="{BB962C8B-B14F-4D97-AF65-F5344CB8AC3E}">
        <p14:creationId xmlns:p14="http://schemas.microsoft.com/office/powerpoint/2010/main" val="1285056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10227-1139-04FC-D8F9-EDEC233FA2B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8F23B5-92F2-64E3-1494-F0465D25937A}"/>
              </a:ext>
            </a:extLst>
          </p:cNvPr>
          <p:cNvSpPr>
            <a:spLocks noGrp="1"/>
          </p:cNvSpPr>
          <p:nvPr>
            <p:ph idx="1"/>
          </p:nvPr>
        </p:nvSpPr>
        <p:spPr/>
        <p:txBody>
          <a:bodyPr/>
          <a:lstStyle/>
          <a:p>
            <a:pPr marL="0" indent="0">
              <a:buNone/>
            </a:pPr>
            <a:r>
              <a:rPr lang="en-CA" dirty="0">
                <a:highlight>
                  <a:srgbClr val="FFFF00"/>
                </a:highlight>
              </a:rPr>
              <a:t>+ </a:t>
            </a:r>
            <a:r>
              <a:rPr lang="en-CA" dirty="0" err="1">
                <a:highlight>
                  <a:srgbClr val="FFFF00"/>
                </a:highlight>
              </a:rPr>
              <a:t>graphes</a:t>
            </a:r>
            <a:r>
              <a:rPr lang="en-CA" dirty="0">
                <a:highlight>
                  <a:srgbClr val="FFFF00"/>
                </a:highlight>
              </a:rPr>
              <a:t> </a:t>
            </a:r>
          </a:p>
          <a:p>
            <a:pPr marL="0" indent="0">
              <a:buNone/>
            </a:pPr>
            <a:r>
              <a:rPr lang="en-CA" dirty="0">
                <a:highlight>
                  <a:srgbClr val="FFFF00"/>
                </a:highlight>
              </a:rPr>
              <a:t>Convergence + </a:t>
            </a:r>
            <a:r>
              <a:rPr lang="en-CA" dirty="0" err="1">
                <a:highlight>
                  <a:srgbClr val="FFFF00"/>
                </a:highlight>
              </a:rPr>
              <a:t>erreur</a:t>
            </a:r>
            <a:r>
              <a:rPr lang="en-CA" dirty="0">
                <a:highlight>
                  <a:srgbClr val="FFFF00"/>
                </a:highlight>
              </a:rPr>
              <a:t> L2 </a:t>
            </a:r>
            <a:r>
              <a:rPr lang="fr-FR" dirty="0"/>
              <a:t>notez qu’ici il vous faudra vérifier ici les ordres de convergence en espace et en temps. Attention pour mesurer l’un, il faudra s’assurer que le pas de l’autre soit assez fin pour que son erreur ne domine</a:t>
            </a:r>
            <a:endParaRPr lang="en-CA" dirty="0">
              <a:highlight>
                <a:srgbClr val="FFFF00"/>
              </a:highlight>
            </a:endParaRPr>
          </a:p>
          <a:p>
            <a:pPr marL="0" indent="0">
              <a:buNone/>
            </a:pPr>
            <a:endParaRPr lang="en-CA" dirty="0">
              <a:highlight>
                <a:srgbClr val="FFFF00"/>
              </a:highlight>
            </a:endParaRPr>
          </a:p>
          <a:p>
            <a:pPr marL="0" indent="0">
              <a:buNone/>
            </a:pPr>
            <a:r>
              <a:rPr lang="en-CA" dirty="0">
                <a:highlight>
                  <a:srgbClr val="FFFF00"/>
                </a:highlight>
              </a:rPr>
              <a:t>+ discussion des </a:t>
            </a:r>
            <a:r>
              <a:rPr lang="en-CA" dirty="0" err="1">
                <a:highlight>
                  <a:srgbClr val="FFFF00"/>
                </a:highlight>
              </a:rPr>
              <a:t>resultats</a:t>
            </a:r>
            <a:endParaRPr lang="en-CA" dirty="0">
              <a:highlight>
                <a:srgbClr val="FFFF00"/>
              </a:highlight>
            </a:endParaRPr>
          </a:p>
        </p:txBody>
      </p:sp>
      <p:sp>
        <p:nvSpPr>
          <p:cNvPr id="4" name="Title 1">
            <a:extLst>
              <a:ext uri="{FF2B5EF4-FFF2-40B4-BE49-F238E27FC236}">
                <a16:creationId xmlns:a16="http://schemas.microsoft.com/office/drawing/2014/main" id="{9F7D0384-5D6F-E25A-E330-866BC1D2EE1B}"/>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B-c) MMS: verification et discussion</a:t>
            </a:r>
          </a:p>
        </p:txBody>
      </p:sp>
    </p:spTree>
    <p:extLst>
      <p:ext uri="{BB962C8B-B14F-4D97-AF65-F5344CB8AC3E}">
        <p14:creationId xmlns:p14="http://schemas.microsoft.com/office/powerpoint/2010/main" val="16856264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SOL LIVELINK TAG" val="&lt;!-- &#10;PropSet elements are populated with properties elements in format &lt;Property name=&quot;&quot; value=&quot;&quot; type=&quot;&quot;/&gt;&#10;LinkType element has either Image, or Table as value.&#10;--&gt;&#10;&lt;Root completeVersion=&quot;5.6.0.x&quot; formatVersion=&quot;2.0.0.0&quot; version=&quot;5.6.0.401&quot;&gt;&#10;  &lt;VersionInformation&gt;&#10;    &lt;Version&gt;1&lt;/Version&gt;&#10;  &lt;/VersionInformation&gt;&#10;  &lt;Entity&gt;/result/feature/pg7&lt;/Entity&gt;&#10;  &lt;Tag&gt;pg7&lt;/Tag&gt;&#10;  &lt;Node&gt;Results &amp;gt; Concentration Dev1&lt;/Node&gt;&#10;  &lt;LinkType&gt;Image&lt;/LinkType&gt;&#10;  &lt;ModelLink directoryType=&quot;none&quot;&gt;C:\Users\benda\OneDrive\Documents\GitHub\MEC8211DEV2\bin\Dev2.mph&lt;/ModelLink&gt;&#10;  &lt;LocalPath&gt;Dev2.mph&lt;/LocalPath&gt;&#10;  &lt;SDim&gt;1&lt;/SDim&gt;&#10;  &lt;Locked&gt;false&lt;/Locked&gt;&#10;  &lt;PropSet id=&quot;image&quot;&gt;&#10;    &lt;Property name=&quot;view&quot; type=&quot;reference&quot; value=&quot;auto&quot; /&gt;&#10;    &lt;Property name=&quot;animating&quot; type=&quot;bool&quot; value=&quot;off&quot; /&gt;&#10;    &lt;Property name=&quot;isclientfile&quot; type=&quot;bool&quot; value=&quot;on&quot; /&gt;&#10;    &lt;Property name=&quot;size&quot; type=&quot;string&quot; value=&quot;presentation&quot; /&gt;&#10;    &lt;Property name=&quot;hiddensize&quot; type=&quot;group&quot; value=&quot;manual&quot; /&gt;&#10;    &lt;Property name=&quot;unit&quot; type=&quot;group&quot; value=&quot;px&quot; /&gt;&#10;    &lt;Property name=&quot;lockratio&quot; type=&quot;bool&quot; value=&quot;off&quot; /&gt;&#10;    &lt;Property name=&quot;aspectratio&quot; type=&quot;real&quot; value=&quot;1&quot; /&gt;&#10;    &lt;Property name=&quot;width&quot; type=&quot;real&quot; value=&quot;874&quot; /&gt;&#10;    &lt;Property name=&quot;height&quot; type=&quot;real&quot; value=&quot;656&quot; /&gt;&#10;    &lt;Property name=&quot;resolution&quot; type=&quot;integer&quot; value=&quot;96&quot; /&gt;&#10;    &lt;Property name=&quot;sizedesc&quot; type=&quot;string&quot; value=&quot;231 x 174 mm&quot; /&gt;&#10;    &lt;Property name=&quot;widthpx&quot; type=&quot;integer&quot; value=&quot;0&quot; /&gt;&#10;    &lt;Property name=&quot;heightpx&quot; type=&quot;integer&quot; value=&quot;0&quot; /&gt;&#10;    &lt;Property name=&quot;widthexact&quot; type=&quot;real&quot; value=&quot;0&quot; /&gt;&#10;    &lt;Property name=&quot;heightexact&quot; type=&quot;real&quot; value=&quot;0&quot; /&gt;&#10;    &lt;Property name=&quot;exactstored&quot; type=&quot;bool&quot; value=&quot;off&quot; /&gt;&#10;    &lt;Property name=&quot;usage&quot; type=&quot;group&quot; value=&quot;dialog&quot; /&gt;&#10;    &lt;Property name=&quot;screensizedesc&quot; type=&quot;string&quot; value=&quot;840 x 333 px&quot; /&gt;&#10;    &lt;Property name=&quot;zoomextents&quot; type=&quot;bool&quot; value=&quot;off&quot; /&gt;&#10;    &lt;Property name=&quot;antialias&quot; type=&quot;bool&quot; value=&quot;on&quot; /&gt;&#10;    &lt;Property name=&quot;screenwidthpx&quot; type=&quot;integer&quot; value=&quot;840&quot; /&gt;&#10;    &lt;Property name=&quot;screenheightpx&quot; type=&quot;integer&quot; value=&quot;333&quot; /&gt;&#10;    &lt;Property name=&quot;linkpossible&quot; type=&quot;bool&quot; value=&quot;on&quot; /&gt;&#10;    &lt;Property name=&quot;heightmultiple&quot; type=&quot;integer&quot; value=&quot;1&quot; /&gt;&#10;    &lt;Property name=&quot;zoomlevel&quot; type=&quot;integer&quot; value=&quot;0&quot; /&gt;&#10;    &lt;Property name=&quot;saveepscopy&quot; type=&quot;bool&quot; value=&quot;off&quot; /&gt;&#10;    &lt;Property name=&quot;resizefactor&quot; type=&quot;integer&quot; value=&quot;1&quot; /&gt;&#10;    &lt;Property name=&quot;saveprefs&quot; type=&quot;bool&quot; value=&quot;on&quot; /&gt;&#10;    &lt;Property name=&quot;decorationscale&quot; type=&quot;real&quot; value=&quot;1&quot; /&gt;&#10;    &lt;Property name=&quot;clearfilenameafterwards&quot; type=&quot;bool&quot; value=&quot;off&quot; /&gt;&#10;    &lt;Property name=&quot;allowlinked&quot; type=&quot;bool&quot; value=&quot;on&quot; /&gt;&#10;    &lt;Property name=&quot;allowpaste&quot; type=&quot;group&quot; value=&quot;on&quot; /&gt;&#10;    &lt;Property name=&quot;target&quot; type=&quot;group&quot; value=&quot;linked&quot; /&gt;&#10;    &lt;Property name=&quot;nodelabel&quot; type=&quot;string&quot; value=&quot;Results &amp;gt; Concentration Dev1&quot; /&gt;&#10;    &lt;Property name=&quot;lockview&quot; type=&quot;bool&quot; value=&quot;off&quot; /&gt;&#10;    &lt;Property name=&quot;linkedinfo&quot; type=&quot;string&quot; value=&quot;&quot; /&gt;&#10;    &lt;Property name=&quot;alloweps&quot; type=&quot;bool&quot; value=&quot;on&quot; /&gt;&#10;    &lt;Property name=&quot;allowgltf&quot; type=&quot;bool&quot; value=&quot;off&quot; /&gt;&#10;    &lt;Property name=&quot;lastwrittenfile&quot; type=&quot;string&quot; value=&quot;&quot; /&gt;&#10;    &lt;Property name=&quot;lastfiletype&quot; type=&quot;string&quot; value=&quot;png&quot; /&gt;&#10;    &lt;Property name=&quot;context&quot; type=&quot;group&quot; value=&quot;standard&quot; /&gt;&#10;    &lt;Property name=&quot;clusterrootonly&quot; type=&quot;bool&quot; value=&quot;off&quot; /&gt;&#10;    &lt;Property name=&quot;layoutmode&quot; type=&quot;group&quot; value=&quot;image&quot; /&gt;&#10;    &lt;Property name=&quot;sdim&quot; type=&quot;group&quot; value=&quot;1&quot; /&gt;&#10;    &lt;Property name=&quot;options1d&quot; type=&quot;group&quot; value=&quot;on&quot; /&gt;&#10;    &lt;Property name=&quot;title1d&quot; type=&quot;bool&quot; value=&quot;on&quot; /&gt;&#10;    &lt;Property name=&quot;legend1d&quot; type=&quot;bool&quot; value=&quot;on&quot; /&gt;&#10;    &lt;Property name=&quot;axes1d&quot; type=&quot;bool&quot; value=&quot;on&quot; /&gt;&#10;    &lt;Property name=&quot;showgrid&quot; type=&quot;bool&quot; value=&quot;on&quot; /&gt;&#10;    &lt;Property name=&quot;logo1d&quot; type=&quot;bool&quot; value=&quot;on&quot; /&gt;&#10;    &lt;Property name=&quot;fontsize&quot; type=&quot;integer&quot; value=&quot;12&quot; /&gt;&#10;    &lt;Property name=&quot;colortheme&quot; type=&quot;string&quot; value=&quot;globaltheme&quot; /&gt;&#10;    &lt;Property name=&quot;background&quot; type=&quot;group&quot; value=&quot;transparent&quot; /&gt;&#10;  &lt;/PropSet&gt;&#10;  &lt;PropSet id=&quot;view&quot;&gt;&#10;    &lt;Property name=&quot;axislimits&quot; type=&quot;group&quot; value=&quot;off&quot; /&gt;&#10;    &lt;Property name=&quot;xmin&quot; type=&quot;real&quot; value=&quot;-0.009537838725744747&quot; /&gt;&#10;    &lt;Property name=&quot;xmax&quot; type=&quot;real&quot; value=&quot;0.5095378387257448&quot; /&gt;&#10;    &lt;Property name=&quot;ymin&quot; type=&quot;real&quot; value=&quot;6.689988535968206&quot; /&gt;&#10;    &lt;Property name=&quot;ymax&quot; type=&quot;real&quot; value=&quot;12.306966651740929&quot; /&gt;&#10;    &lt;Property name=&quot;showsecaxislimit&quot; type=&quot;group&quot; value=&quot;off&quot; /&gt;&#10;    &lt;Property name=&quot;yminsec&quot; type=&quot;real&quot; value=&quot;-1&quot; /&gt;&#10;    &lt;Property name=&quot;ymaxsec&quot; type=&quot;real&quot; value=&quot;1&quot; /&gt;&#10;    &lt;Property name=&quot;preserveaspect&quot; type=&quot;bool&quot; value=&quot;off&quot; /&gt;&#10;    &lt;Property name=&quot;xlog&quot; type=&quot;bool&quot; value=&quot;off&quot; /&gt;&#10;    &lt;Property name=&quot;ylog&quot; type=&quot;bool&quot; value=&quot;off&quot; /&gt;&#10;    &lt;Property name=&quot;showsecylog&quot; type=&quot;group&quot; value=&quot;off&quot; /&gt;&#10;    &lt;Property name=&quot;ylogsec&quot; type=&quot;bool&quot; value=&quot;off&quot; /&gt;&#10;    &lt;Property name=&quot;showgrid&quot; type=&quot;group&quot; value=&quot;on&quot; /&gt;&#10;    &lt;Property name=&quot;showmanualgrid&quot; type=&quot;group&quot; value=&quot;on&quot; /&gt;&#10;    &lt;Property name=&quot;manualgrid&quot; type=&quot;group&quot; value=&quot;off&quot; /&gt;&#10;    &lt;Property name=&quot;showxspacing&quot; type=&quot;group&quot; value=&quot;on&quot; /&gt;&#10;    &lt;Property name=&quot;xspacing&quot; type=&quot;real&quot; value=&quot;1&quot; /&gt;&#10;    &lt;Property name=&quot;showyspacing&quot; type=&quot;group&quot; value=&quot;on&quot; /&gt;&#10;    &lt;Property name=&quot;yspacing&quot; type=&quot;real&quot; value=&quot;1&quot; /&gt;&#10;    &lt;Property name=&quot;showsecyspacing&quot; type=&quot;group&quot; value=&quot;off&quot; /&gt;&#10;    &lt;Property name=&quot;ysecspacing&quot; type=&quot;real&quot; value=&quot;1&quot; /&gt;&#10;    &lt;Property name=&quot;xextra&quot; type=&quot;realarray&quot; value=&quot;&quot; /&gt;&#10;    &lt;Property name=&quot;xextra_vector_method&quot; type=&quot;string&quot; value=&quot;step&quot; /&gt;&#10;    &lt;Property name=&quot;xextra_vector_start&quot; type=&quot;string&quot; value=&quot;&quot; /&gt;&#10;    &lt;Property name=&quot;xextra_vector_stop&quot; type=&quot;string&quot; value=&quot;&quot; /&gt;&#10;    &lt;Property name=&quot;xextra_vector_step&quot; type=&quot;string&quot; value=&quot;&quot; /&gt;&#10;    &lt;Property name=&quot;xextra_vector_numvalues&quot; type=&quot;string&quot; value=&quot;&quot; /&gt;&#10;    &lt;Property name=&quot;xextra_vector_function&quot; type=&quot;string&quot; value=&quot;none&quot; /&gt;&#10;    &lt;Property name=&quot;xextra_vector_interval&quot; type=&quot;string&quot; value=&quot;octave&quot; /&gt;&#10;    &lt;Property name=&quot;xextra_vector_freqperdec&quot; type=&quot;string&quot; value=&quot;&quot; /&gt;&#10;    &lt;Property name=&quot;yextra&quot; type=&quot;realarray&quot; value=&quot;&quot; /&gt;&#10;    &lt;Property name=&quot;yextra_vector_method&quot; type=&quot;string&quot; value=&quot;step&quot; /&gt;&#10;    &lt;Property name=&quot;yextra_vector_start&quot; type=&quot;string&quot; value=&quot;&quot; /&gt;&#10;    &lt;Property name=&quot;yextra_vector_stop&quot; type=&quot;string&quot; value=&quot;&quot; /&gt;&#10;    &lt;Property name=&quot;yextra_vector_step&quot; type=&quot;string&quot; value=&quot;&quot; /&gt;&#10;    &lt;Property name=&quot;yextra_vector_numvalues&quot; type=&quot;string&quot; value=&quot;&quot; /&gt;&#10;    &lt;Property name=&quot;yextra_vector_function&quot; type=&quot;string&quot; value=&quot;none&quot; /&gt;&#10;    &lt;Property name=&quot;yextra_vector_interval&quot; type=&quot;string&quot; value=&quot;octave&quot; /&gt;&#10;    &lt;Property name=&quot;yextra_vector_freqperdec&quot; type=&quot;string&quot; value=&quot;&quot; /&gt;&#10;    &lt;Property name=&quot;showsecyextra&quot; type=&quot;group&quot; value=&quot;off&quot; /&gt;&#10;    &lt;Property name=&quot;ysecextra&quot; type=&quot;realarray&quot; value=&quot;&quot; /&gt;&#10;    &lt;Property name=&quot;ysecextra_vector_method&quot; type=&quot;string&quot; value=&quot;step&quot; /&gt;&#10;    &lt;Property name=&quot;ysecextra_vector_start&quot; type=&quot;string&quot; value=&quot;&quot; /&gt;&#10;    &lt;Property name=&quot;ysecextra_vector_stop&quot; type=&quot;string&quot; value=&quot;&quot; /&gt;&#10;    &lt;Property name=&quot;ysecextra_vector_step&quot; type=&quot;string&quot; value=&quot;&quot; /&gt;&#10;    &lt;Property name=&quot;ysecextra_vector_numvalues&quot; type=&quot;string&quot; value=&quot;&quot; /&gt;&#10;    &lt;Property name=&quot;ysecextra_vector_function&quot; type=&quot;string&quot; value=&quot;none&quot; /&gt;&#10;    &lt;Property name=&quot;ysecextra_vector_interval&quot; type=&quot;string&quot; value=&quot;octave&quot; /&gt;&#10;    &lt;Property name=&quot;ysecextra_vector_freqperdec&quot; type=&quot;string&quot; value=&quot;&quot; /&gt;&#10;  &lt;/PropSet&gt;&#10;  &lt;PropSet id=&quot;camera&quot; /&gt;&#10;  &lt;PropSet id=&quot;axis&quot; /&gt;&#10;  &lt;UpdateTimeStamp&gt;Feb 28, 2024 8:35:59 PM&lt;/UpdateTimeStamp&gt;&#10;&lt;/Root&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1241</TotalTime>
  <Words>348</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Cambria Math</vt:lpstr>
      <vt:lpstr>Office Theme</vt:lpstr>
      <vt:lpstr>Devoir 2 – Vérification de code - MMS</vt:lpstr>
      <vt:lpstr>A-a) Comparaison code à code</vt:lpstr>
      <vt:lpstr>A-a) Comparaison code à code</vt:lpstr>
      <vt:lpstr>A-a) Comparaison code à code</vt:lpstr>
      <vt:lpstr>A-a) Comparaison code à code</vt:lpstr>
      <vt:lpstr>A-a) Comparaison code à code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45</cp:revision>
  <dcterms:created xsi:type="dcterms:W3CDTF">2024-02-09T05:24:05Z</dcterms:created>
  <dcterms:modified xsi:type="dcterms:W3CDTF">2024-03-02T05:00:25Z</dcterms:modified>
</cp:coreProperties>
</file>