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2" r:id="rId5"/>
    <p:sldId id="258" r:id="rId6"/>
    <p:sldId id="263"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3\data\Calcu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Convergence</a:t>
            </a:r>
            <a:r>
              <a:rPr lang="en-US" baseline="0" dirty="0"/>
              <a:t> de la </a:t>
            </a:r>
            <a:r>
              <a:rPr lang="en-US" baseline="0" dirty="0" err="1"/>
              <a:t>perméabilité</a:t>
            </a:r>
            <a:r>
              <a:rPr lang="en-US" baseline="0" dirty="0"/>
              <a:t> k </a:t>
            </a:r>
            <a:r>
              <a:rPr lang="en-US" baseline="0" dirty="0" err="1"/>
              <a:t>en</a:t>
            </a:r>
            <a:r>
              <a:rPr lang="en-US" baseline="0" dirty="0"/>
              <a:t> </a:t>
            </a:r>
            <a:r>
              <a:rPr lang="en-US" baseline="0" dirty="0" err="1"/>
              <a:t>fonction</a:t>
            </a:r>
            <a:r>
              <a:rPr lang="en-US" baseline="0" dirty="0"/>
              <a:t> de </a:t>
            </a:r>
            <a:r>
              <a:rPr lang="el-GR" sz="1100" b="0" i="0" u="none" strike="noStrike" kern="1200" spc="0" baseline="0" dirty="0">
                <a:solidFill>
                  <a:sysClr val="windowText" lastClr="000000">
                    <a:lumMod val="65000"/>
                    <a:lumOff val="35000"/>
                  </a:sysClr>
                </a:solidFill>
              </a:rPr>
              <a:t>Δ</a:t>
            </a:r>
            <a:r>
              <a:rPr lang="en-US" sz="1100" b="0" i="0" u="none" strike="noStrike" kern="1200" spc="0" baseline="0" dirty="0">
                <a:solidFill>
                  <a:sysClr val="windowText" lastClr="000000">
                    <a:lumMod val="65000"/>
                    <a:lumOff val="35000"/>
                  </a:sysClr>
                </a:solidFill>
              </a:rPr>
              <a:t>x </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Calculs!$E$2</c:f>
              <c:strCache>
                <c:ptCount val="1"/>
                <c:pt idx="0">
                  <c:v>k</c:v>
                </c:pt>
              </c:strCache>
            </c:strRef>
          </c:tx>
          <c:spPr>
            <a:ln w="25400" cap="rnd">
              <a:noFill/>
              <a:round/>
            </a:ln>
            <a:effectLst/>
          </c:spPr>
          <c:marker>
            <c:symbol val="circle"/>
            <c:size val="5"/>
            <c:spPr>
              <a:solidFill>
                <a:schemeClr val="accent1"/>
              </a:solidFill>
              <a:ln w="9525">
                <a:solidFill>
                  <a:schemeClr val="accent1"/>
                </a:solidFill>
              </a:ln>
              <a:effectLst/>
            </c:spPr>
          </c:marker>
          <c:xVal>
            <c:numRef>
              <c:f>Calculs!$D$3:$D$10</c:f>
              <c:numCache>
                <c:formatCode>0.00E+00</c:formatCode>
                <c:ptCount val="8"/>
                <c:pt idx="0">
                  <c:v>3.3333332999999999E-7</c:v>
                </c:pt>
                <c:pt idx="1">
                  <c:v>4.9999999999999998E-7</c:v>
                </c:pt>
                <c:pt idx="2">
                  <c:v>6.6666667000000002E-7</c:v>
                </c:pt>
                <c:pt idx="3">
                  <c:v>9.9999999999999995E-7</c:v>
                </c:pt>
                <c:pt idx="4">
                  <c:v>1.3333333000000001E-6</c:v>
                </c:pt>
                <c:pt idx="5">
                  <c:v>1.9999999999999999E-6</c:v>
                </c:pt>
                <c:pt idx="6">
                  <c:v>2.6666667000000001E-6</c:v>
                </c:pt>
                <c:pt idx="7">
                  <c:v>3.9999999999999998E-6</c:v>
                </c:pt>
              </c:numCache>
            </c:numRef>
          </c:xVal>
          <c:yVal>
            <c:numRef>
              <c:f>Calculs!$E$3:$E$10</c:f>
              <c:numCache>
                <c:formatCode>General</c:formatCode>
                <c:ptCount val="8"/>
                <c:pt idx="0">
                  <c:v>19.542286000000001</c:v>
                </c:pt>
                <c:pt idx="1">
                  <c:v>19.559256999999999</c:v>
                </c:pt>
                <c:pt idx="2">
                  <c:v>19.588958999999999</c:v>
                </c:pt>
                <c:pt idx="3">
                  <c:v>19.726541000000001</c:v>
                </c:pt>
                <c:pt idx="4">
                  <c:v>19.7942</c:v>
                </c:pt>
                <c:pt idx="5">
                  <c:v>20.250312999999998</c:v>
                </c:pt>
                <c:pt idx="6">
                  <c:v>21.342282999999998</c:v>
                </c:pt>
                <c:pt idx="7">
                  <c:v>22.851299000000001</c:v>
                </c:pt>
              </c:numCache>
            </c:numRef>
          </c:yVal>
          <c:smooth val="0"/>
          <c:extLst>
            <c:ext xmlns:c16="http://schemas.microsoft.com/office/drawing/2014/chart" uri="{C3380CC4-5D6E-409C-BE32-E72D297353CC}">
              <c16:uniqueId val="{00000000-13C3-4A61-B92E-6CA791DBDE95}"/>
            </c:ext>
          </c:extLst>
        </c:ser>
        <c:dLbls>
          <c:showLegendKey val="0"/>
          <c:showVal val="0"/>
          <c:showCatName val="0"/>
          <c:showSerName val="0"/>
          <c:showPercent val="0"/>
          <c:showBubbleSize val="0"/>
        </c:dLbls>
        <c:axId val="936366911"/>
        <c:axId val="936369311"/>
      </c:scatterChart>
      <c:valAx>
        <c:axId val="936366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x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36369311"/>
        <c:crosses val="autoZero"/>
        <c:crossBetween val="midCat"/>
      </c:valAx>
      <c:valAx>
        <c:axId val="936369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a:t>
                </a:r>
                <a:r>
                  <a:rPr lang="el-GR" dirty="0"/>
                  <a:t>μ</a:t>
                </a:r>
                <a:r>
                  <a:rPr lang="en-US" dirty="0"/>
                  <a:t>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3636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Graphe</a:t>
            </a:r>
            <a:r>
              <a:rPr lang="en-US" baseline="0"/>
              <a:t> log-log de l'e</a:t>
            </a:r>
            <a:r>
              <a:rPr lang="en-US"/>
              <a:t>rreur en fonction</a:t>
            </a:r>
            <a:r>
              <a:rPr lang="en-US" baseline="0"/>
              <a:t> de </a:t>
            </a:r>
            <a:r>
              <a:rPr lang="el-GR" baseline="0"/>
              <a:t>Δ</a:t>
            </a:r>
            <a:r>
              <a:rPr lang="en-CA" baseline="0"/>
              <a:t>x</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1"/>
          <c:order val="1"/>
          <c:tx>
            <c:v>regression</c:v>
          </c:tx>
          <c:spPr>
            <a:ln w="25400" cap="rnd">
              <a:noFill/>
              <a:round/>
            </a:ln>
            <a:effectLst/>
          </c:spPr>
          <c:marker>
            <c:symbol val="circle"/>
            <c:size val="5"/>
            <c:spPr>
              <a:solidFill>
                <a:schemeClr val="accent2"/>
              </a:solidFill>
              <a:ln w="9525">
                <a:solidFill>
                  <a:schemeClr val="accent2"/>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Calculs!$F$4:$F$6</c:f>
              <c:numCache>
                <c:formatCode>General</c:formatCode>
                <c:ptCount val="3"/>
                <c:pt idx="0">
                  <c:v>8.4854999999990361E-4</c:v>
                </c:pt>
                <c:pt idx="1">
                  <c:v>2.6946669113886487E-3</c:v>
                </c:pt>
                <c:pt idx="2">
                  <c:v>1.3028795996752751E-2</c:v>
                </c:pt>
              </c:numCache>
            </c:numRef>
          </c:yVal>
          <c:smooth val="0"/>
          <c:extLst>
            <c:ext xmlns:c16="http://schemas.microsoft.com/office/drawing/2014/chart" uri="{C3380CC4-5D6E-409C-BE32-E72D297353CC}">
              <c16:uniqueId val="{00000000-A167-4692-B66B-4CCF8796EA9B}"/>
            </c:ext>
          </c:extLst>
        </c:ser>
        <c:dLbls>
          <c:showLegendKey val="0"/>
          <c:showVal val="0"/>
          <c:showCatName val="0"/>
          <c:showSerName val="0"/>
          <c:showPercent val="0"/>
          <c:showBubbleSize val="0"/>
        </c:dLbls>
        <c:axId val="918234271"/>
        <c:axId val="918235711"/>
      </c:scatterChart>
      <c:scatterChart>
        <c:scatterStyle val="smoothMarker"/>
        <c:varyColors val="0"/>
        <c:ser>
          <c:idx val="0"/>
          <c:order val="0"/>
          <c:tx>
            <c:strRef>
              <c:f>Calculs!$F$2</c:f>
              <c:strCache>
                <c:ptCount val="1"/>
                <c:pt idx="0">
                  <c:v>erreur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Calculs!$D$4:$D$10</c:f>
              <c:numCache>
                <c:formatCode>0.00E+00</c:formatCode>
                <c:ptCount val="7"/>
                <c:pt idx="0">
                  <c:v>4.9999999999999998E-7</c:v>
                </c:pt>
                <c:pt idx="1">
                  <c:v>6.6666667000000002E-7</c:v>
                </c:pt>
                <c:pt idx="2">
                  <c:v>9.9999999999999995E-7</c:v>
                </c:pt>
                <c:pt idx="3">
                  <c:v>1.3333333000000001E-6</c:v>
                </c:pt>
                <c:pt idx="4">
                  <c:v>1.9999999999999999E-6</c:v>
                </c:pt>
                <c:pt idx="5">
                  <c:v>2.6666667000000001E-6</c:v>
                </c:pt>
                <c:pt idx="6">
                  <c:v>3.9999999999999998E-6</c:v>
                </c:pt>
              </c:numCache>
            </c:numRef>
          </c:xVal>
          <c:yVal>
            <c:numRef>
              <c:f>Calculs!$F$4:$F$10</c:f>
              <c:numCache>
                <c:formatCode>General</c:formatCode>
                <c:ptCount val="7"/>
                <c:pt idx="0">
                  <c:v>8.4854999999990361E-4</c:v>
                </c:pt>
                <c:pt idx="1">
                  <c:v>2.6946669113886487E-3</c:v>
                </c:pt>
                <c:pt idx="2">
                  <c:v>1.3028795996752751E-2</c:v>
                </c:pt>
                <c:pt idx="3">
                  <c:v>2.0568691968782662E-2</c:v>
                </c:pt>
                <c:pt idx="4">
                  <c:v>7.0802699999999774E-2</c:v>
                </c:pt>
                <c:pt idx="5">
                  <c:v>0.2078457504981035</c:v>
                </c:pt>
                <c:pt idx="6">
                  <c:v>0.46796510626688831</c:v>
                </c:pt>
              </c:numCache>
            </c:numRef>
          </c:yVal>
          <c:smooth val="1"/>
          <c:extLst>
            <c:ext xmlns:c16="http://schemas.microsoft.com/office/drawing/2014/chart" uri="{C3380CC4-5D6E-409C-BE32-E72D297353CC}">
              <c16:uniqueId val="{00000001-A167-4692-B66B-4CCF8796EA9B}"/>
            </c:ext>
          </c:extLst>
        </c:ser>
        <c:ser>
          <c:idx val="2"/>
          <c:order val="2"/>
          <c:tx>
            <c:v>sss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Calculs!$G$4:$G$6</c:f>
              <c:numCache>
                <c:formatCode>General</c:formatCode>
                <c:ptCount val="3"/>
              </c:numCache>
            </c:numRef>
          </c:yVal>
          <c:smooth val="1"/>
          <c:extLst>
            <c:ext xmlns:c16="http://schemas.microsoft.com/office/drawing/2014/chart" uri="{C3380CC4-5D6E-409C-BE32-E72D297353CC}">
              <c16:uniqueId val="{00000002-A167-4692-B66B-4CCF8796EA9B}"/>
            </c:ext>
          </c:extLst>
        </c:ser>
        <c:dLbls>
          <c:showLegendKey val="0"/>
          <c:showVal val="0"/>
          <c:showCatName val="0"/>
          <c:showSerName val="0"/>
          <c:showPercent val="0"/>
          <c:showBubbleSize val="0"/>
        </c:dLbls>
        <c:axId val="918234271"/>
        <c:axId val="918235711"/>
      </c:scatterChart>
      <c:valAx>
        <c:axId val="918234271"/>
        <c:scaling>
          <c:logBase val="10"/>
          <c:orientation val="minMax"/>
          <c:max val="1.0000000000000004E-5"/>
          <c:min val="1.0000000000000005E-7"/>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dirty="0"/>
                  <a:t>Δ</a:t>
                </a:r>
                <a:r>
                  <a:rPr lang="en-CA" dirty="0"/>
                  <a:t>x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fr-FR"/>
          </a:p>
        </c:txPr>
        <c:crossAx val="918235711"/>
        <c:crosses val="max"/>
        <c:crossBetween val="midCat"/>
      </c:valAx>
      <c:valAx>
        <c:axId val="918235711"/>
        <c:scaling>
          <c:logBase val="10"/>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Erreur</a:t>
                </a:r>
                <a:r>
                  <a:rPr lang="en-CA" baseline="0"/>
                  <a:t> L2</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18234271"/>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5400" cap="rnd">
              <a:noFill/>
              <a:round/>
            </a:ln>
            <a:effectLst/>
          </c:spPr>
          <c:marker>
            <c:symbol val="circle"/>
            <c:size val="5"/>
            <c:spPr>
              <a:solidFill>
                <a:schemeClr val="accent2"/>
              </a:solidFill>
              <a:ln w="9525">
                <a:solidFill>
                  <a:schemeClr val="accent2"/>
                </a:solidFill>
              </a:ln>
              <a:effectLst/>
            </c:spPr>
          </c:marker>
          <c:xVal>
            <c:numRef>
              <c:f>'Monte-Carlo'!$A$2:$A$223</c:f>
              <c:numCache>
                <c:formatCode>0.00E+00</c:formatCode>
                <c:ptCount val="222"/>
                <c:pt idx="0" formatCode="0.000E+0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'Monte-Carlo'!$C$2:$C$223</c:f>
              <c:numCache>
                <c:formatCode>General</c:formatCode>
                <c:ptCount val="222"/>
                <c:pt idx="0">
                  <c:v>2.1250756941957744E-2</c:v>
                </c:pt>
                <c:pt idx="1">
                  <c:v>2.5800793019603547E-2</c:v>
                </c:pt>
                <c:pt idx="2">
                  <c:v>8.560902498485741E-3</c:v>
                </c:pt>
                <c:pt idx="3">
                  <c:v>3.0627281127019693E-2</c:v>
                </c:pt>
                <c:pt idx="4">
                  <c:v>4.2179203645599163E-2</c:v>
                </c:pt>
                <c:pt idx="5">
                  <c:v>2.6780345682060579E-2</c:v>
                </c:pt>
                <c:pt idx="6">
                  <c:v>3.9967403929301031E-2</c:v>
                </c:pt>
                <c:pt idx="7">
                  <c:v>4.1359451997080798E-2</c:v>
                </c:pt>
                <c:pt idx="8">
                  <c:v>7.9441217120480422E-3</c:v>
                </c:pt>
                <c:pt idx="9">
                  <c:v>7.4114944436126798E-3</c:v>
                </c:pt>
                <c:pt idx="10">
                  <c:v>1.0973528292218031E-2</c:v>
                </c:pt>
                <c:pt idx="11">
                  <c:v>2.1819018555066225E-2</c:v>
                </c:pt>
                <c:pt idx="12">
                  <c:v>6.4286930657635015E-3</c:v>
                </c:pt>
                <c:pt idx="13">
                  <c:v>2.0461963356865499E-2</c:v>
                </c:pt>
                <c:pt idx="14">
                  <c:v>2.3168290726948051E-2</c:v>
                </c:pt>
                <c:pt idx="15">
                  <c:v>4.1019480101352333E-2</c:v>
                </c:pt>
                <c:pt idx="16">
                  <c:v>4.1783753652606045E-2</c:v>
                </c:pt>
                <c:pt idx="17">
                  <c:v>3.8777979023524194E-2</c:v>
                </c:pt>
                <c:pt idx="18">
                  <c:v>3.4807790181116204E-2</c:v>
                </c:pt>
                <c:pt idx="19">
                  <c:v>2.6917401995106324E-2</c:v>
                </c:pt>
                <c:pt idx="20">
                  <c:v>3.4964365019066128E-2</c:v>
                </c:pt>
                <c:pt idx="21">
                  <c:v>4.2284288463725277E-2</c:v>
                </c:pt>
                <c:pt idx="22">
                  <c:v>3.5257191107938166E-2</c:v>
                </c:pt>
                <c:pt idx="23">
                  <c:v>4.1818341988064167E-2</c:v>
                </c:pt>
                <c:pt idx="24">
                  <c:v>4.2185231478853523E-2</c:v>
                </c:pt>
                <c:pt idx="25">
                  <c:v>3.0281865082728003E-2</c:v>
                </c:pt>
                <c:pt idx="26">
                  <c:v>9.4167182042531467E-3</c:v>
                </c:pt>
                <c:pt idx="27">
                  <c:v>2.7916724476612077E-2</c:v>
                </c:pt>
                <c:pt idx="28">
                  <c:v>3.1717090696866825E-2</c:v>
                </c:pt>
                <c:pt idx="29">
                  <c:v>3.1198386761460556E-2</c:v>
                </c:pt>
                <c:pt idx="30">
                  <c:v>3.5252418576088913E-2</c:v>
                </c:pt>
                <c:pt idx="31">
                  <c:v>4.1221446041158356E-2</c:v>
                </c:pt>
                <c:pt idx="32">
                  <c:v>4.2215187513548372E-2</c:v>
                </c:pt>
                <c:pt idx="33">
                  <c:v>2.1006690131898226E-2</c:v>
                </c:pt>
                <c:pt idx="34">
                  <c:v>3.3150571869136308E-2</c:v>
                </c:pt>
                <c:pt idx="35">
                  <c:v>3.3966814057763667E-2</c:v>
                </c:pt>
                <c:pt idx="36">
                  <c:v>2.1647233286593879E-2</c:v>
                </c:pt>
                <c:pt idx="37">
                  <c:v>3.0104056896418194E-2</c:v>
                </c:pt>
                <c:pt idx="38">
                  <c:v>5.8743041089590201E-3</c:v>
                </c:pt>
                <c:pt idx="39">
                  <c:v>4.2076233431323308E-2</c:v>
                </c:pt>
                <c:pt idx="40">
                  <c:v>3.6737498989101058E-2</c:v>
                </c:pt>
                <c:pt idx="41">
                  <c:v>3.0142298955344191E-2</c:v>
                </c:pt>
                <c:pt idx="42">
                  <c:v>3.8097693672265259E-2</c:v>
                </c:pt>
                <c:pt idx="43">
                  <c:v>3.7540726756186193E-2</c:v>
                </c:pt>
                <c:pt idx="44">
                  <c:v>2.1704492067102774E-3</c:v>
                </c:pt>
                <c:pt idx="45">
                  <c:v>6.8634962998379342E-3</c:v>
                </c:pt>
                <c:pt idx="46">
                  <c:v>2.5769035172952471E-2</c:v>
                </c:pt>
                <c:pt idx="47">
                  <c:v>4.0244955031996765E-2</c:v>
                </c:pt>
                <c:pt idx="48">
                  <c:v>4.3896547330619737E-3</c:v>
                </c:pt>
                <c:pt idx="49">
                  <c:v>4.2309900140319573E-2</c:v>
                </c:pt>
                <c:pt idx="50">
                  <c:v>2.1932233502420555E-2</c:v>
                </c:pt>
                <c:pt idx="51">
                  <c:v>4.2244173004700028E-2</c:v>
                </c:pt>
                <c:pt idx="52">
                  <c:v>2.3844153996836981E-2</c:v>
                </c:pt>
                <c:pt idx="53">
                  <c:v>2.8240806328180879E-2</c:v>
                </c:pt>
                <c:pt idx="54">
                  <c:v>4.103390512532918E-2</c:v>
                </c:pt>
                <c:pt idx="55">
                  <c:v>2.450283733031065E-2</c:v>
                </c:pt>
                <c:pt idx="56">
                  <c:v>4.0636840771465725E-2</c:v>
                </c:pt>
                <c:pt idx="57">
                  <c:v>1.9998504802851751E-2</c:v>
                </c:pt>
                <c:pt idx="58">
                  <c:v>2.3519864508070348E-2</c:v>
                </c:pt>
                <c:pt idx="59">
                  <c:v>3.6649392205932267E-2</c:v>
                </c:pt>
                <c:pt idx="60">
                  <c:v>2.5044292332327509E-2</c:v>
                </c:pt>
                <c:pt idx="61">
                  <c:v>8.5674626794475621E-3</c:v>
                </c:pt>
                <c:pt idx="62">
                  <c:v>4.1116653350232138E-2</c:v>
                </c:pt>
                <c:pt idx="63">
                  <c:v>2.5624547305790456E-2</c:v>
                </c:pt>
                <c:pt idx="64">
                  <c:v>9.0824946959861767E-3</c:v>
                </c:pt>
                <c:pt idx="65">
                  <c:v>3.3777892273139869E-2</c:v>
                </c:pt>
                <c:pt idx="66">
                  <c:v>1.9793767772187483E-3</c:v>
                </c:pt>
                <c:pt idx="67">
                  <c:v>7.2717341959496152E-3</c:v>
                </c:pt>
                <c:pt idx="68">
                  <c:v>2.8510029255090413E-2</c:v>
                </c:pt>
                <c:pt idx="69">
                  <c:v>4.0038217440608544E-2</c:v>
                </c:pt>
                <c:pt idx="70">
                  <c:v>3.5147332045131256E-2</c:v>
                </c:pt>
                <c:pt idx="71">
                  <c:v>3.8443879417478725E-2</c:v>
                </c:pt>
                <c:pt idx="72">
                  <c:v>3.8628493638654983E-2</c:v>
                </c:pt>
                <c:pt idx="73">
                  <c:v>3.9923992995781456E-2</c:v>
                </c:pt>
                <c:pt idx="74">
                  <c:v>2.875824018783827E-2</c:v>
                </c:pt>
                <c:pt idx="75">
                  <c:v>2.8989491290519011E-2</c:v>
                </c:pt>
                <c:pt idx="76">
                  <c:v>6.6434933817887702E-3</c:v>
                </c:pt>
                <c:pt idx="77">
                  <c:v>2.8789668022803951E-2</c:v>
                </c:pt>
                <c:pt idx="78">
                  <c:v>3.3115839781906693E-2</c:v>
                </c:pt>
                <c:pt idx="79">
                  <c:v>3.8043953172986242E-2</c:v>
                </c:pt>
                <c:pt idx="80">
                  <c:v>4.0535655271549439E-2</c:v>
                </c:pt>
                <c:pt idx="81">
                  <c:v>2.6065186516393057E-2</c:v>
                </c:pt>
                <c:pt idx="82">
                  <c:v>9.6407730527244898E-3</c:v>
                </c:pt>
                <c:pt idx="83">
                  <c:v>3.303825610570052E-2</c:v>
                </c:pt>
                <c:pt idx="84">
                  <c:v>3.2083044522202557E-2</c:v>
                </c:pt>
                <c:pt idx="85">
                  <c:v>1.024902088912877E-2</c:v>
                </c:pt>
                <c:pt idx="86">
                  <c:v>2.967846683004291E-2</c:v>
                </c:pt>
                <c:pt idx="87">
                  <c:v>1.5171720810688728E-2</c:v>
                </c:pt>
                <c:pt idx="88">
                  <c:v>1.2775635586005342E-2</c:v>
                </c:pt>
                <c:pt idx="89">
                  <c:v>2.4035909761406453E-2</c:v>
                </c:pt>
                <c:pt idx="90">
                  <c:v>3.6379833583071015E-2</c:v>
                </c:pt>
                <c:pt idx="91">
                  <c:v>3.2847569761728597E-2</c:v>
                </c:pt>
                <c:pt idx="92">
                  <c:v>3.509909805945962E-2</c:v>
                </c:pt>
                <c:pt idx="93">
                  <c:v>2.3766279407052171E-2</c:v>
                </c:pt>
                <c:pt idx="94">
                  <c:v>2.1961651388312447E-2</c:v>
                </c:pt>
                <c:pt idx="95">
                  <c:v>1.8398817422448704E-3</c:v>
                </c:pt>
                <c:pt idx="96">
                  <c:v>3.2980054339168216E-2</c:v>
                </c:pt>
                <c:pt idx="97">
                  <c:v>3.1512711509357319E-2</c:v>
                </c:pt>
                <c:pt idx="98">
                  <c:v>2.9630722776803679E-2</c:v>
                </c:pt>
                <c:pt idx="99">
                  <c:v>8.6072466482321995E-3</c:v>
                </c:pt>
                <c:pt idx="100">
                  <c:v>2.8002574013062803E-2</c:v>
                </c:pt>
                <c:pt idx="101">
                  <c:v>5.5761347114667075E-3</c:v>
                </c:pt>
                <c:pt idx="102">
                  <c:v>3.8065618238077741E-2</c:v>
                </c:pt>
                <c:pt idx="103">
                  <c:v>2.2687244398809037E-2</c:v>
                </c:pt>
                <c:pt idx="104">
                  <c:v>3.8457467357979232E-2</c:v>
                </c:pt>
                <c:pt idx="105">
                  <c:v>2.9831827326310074E-2</c:v>
                </c:pt>
                <c:pt idx="106">
                  <c:v>3.0775704060568891E-2</c:v>
                </c:pt>
                <c:pt idx="107">
                  <c:v>4.0880239294594563E-2</c:v>
                </c:pt>
                <c:pt idx="108">
                  <c:v>4.1457002908314312E-2</c:v>
                </c:pt>
                <c:pt idx="109">
                  <c:v>5.2918359033624881E-3</c:v>
                </c:pt>
                <c:pt idx="110">
                  <c:v>3.8138458473162988E-2</c:v>
                </c:pt>
                <c:pt idx="111">
                  <c:v>2.5766681396082267E-2</c:v>
                </c:pt>
                <c:pt idx="112">
                  <c:v>2.091925421003954E-2</c:v>
                </c:pt>
                <c:pt idx="113">
                  <c:v>1.2684534759685534E-2</c:v>
                </c:pt>
                <c:pt idx="114">
                  <c:v>4.1836138946105592E-2</c:v>
                </c:pt>
                <c:pt idx="115">
                  <c:v>2.537147749072953E-2</c:v>
                </c:pt>
                <c:pt idx="116">
                  <c:v>1.3474435912749466E-2</c:v>
                </c:pt>
                <c:pt idx="117">
                  <c:v>3.1272600113541306E-2</c:v>
                </c:pt>
                <c:pt idx="118">
                  <c:v>9.0030614893266917E-3</c:v>
                </c:pt>
                <c:pt idx="119">
                  <c:v>4.2110366220299025E-2</c:v>
                </c:pt>
                <c:pt idx="120">
                  <c:v>4.1801033686068925E-2</c:v>
                </c:pt>
                <c:pt idx="121">
                  <c:v>2.5734193137635041E-2</c:v>
                </c:pt>
                <c:pt idx="122">
                  <c:v>1.4669845989552972E-2</c:v>
                </c:pt>
                <c:pt idx="123">
                  <c:v>3.3831436698247432E-2</c:v>
                </c:pt>
                <c:pt idx="124">
                  <c:v>9.7120303334515389E-3</c:v>
                </c:pt>
                <c:pt idx="125">
                  <c:v>2.9451683783319194E-2</c:v>
                </c:pt>
                <c:pt idx="126">
                  <c:v>6.4634193076669533E-3</c:v>
                </c:pt>
                <c:pt idx="127">
                  <c:v>1.4658162069793628E-2</c:v>
                </c:pt>
                <c:pt idx="128">
                  <c:v>3.5571416619182651E-2</c:v>
                </c:pt>
                <c:pt idx="129">
                  <c:v>3.7141296170527506E-2</c:v>
                </c:pt>
                <c:pt idx="130">
                  <c:v>4.221384839825576E-2</c:v>
                </c:pt>
                <c:pt idx="131">
                  <c:v>3.5462634863576613E-2</c:v>
                </c:pt>
                <c:pt idx="132">
                  <c:v>1.0645777192725988E-2</c:v>
                </c:pt>
                <c:pt idx="133">
                  <c:v>4.1398136402585134E-2</c:v>
                </c:pt>
                <c:pt idx="134">
                  <c:v>3.540544547052462E-2</c:v>
                </c:pt>
                <c:pt idx="135">
                  <c:v>1.7568429414420349E-2</c:v>
                </c:pt>
                <c:pt idx="136">
                  <c:v>8.2377551263659084E-3</c:v>
                </c:pt>
                <c:pt idx="137">
                  <c:v>4.2222892896829171E-2</c:v>
                </c:pt>
                <c:pt idx="138">
                  <c:v>3.8147927016210482E-2</c:v>
                </c:pt>
                <c:pt idx="139">
                  <c:v>3.7868693283256545E-2</c:v>
                </c:pt>
                <c:pt idx="140">
                  <c:v>2.9625965939781278E-2</c:v>
                </c:pt>
                <c:pt idx="141">
                  <c:v>2.4677037475585042E-2</c:v>
                </c:pt>
                <c:pt idx="142">
                  <c:v>2.5976245035124263E-2</c:v>
                </c:pt>
                <c:pt idx="143">
                  <c:v>4.028048917705164E-2</c:v>
                </c:pt>
                <c:pt idx="144">
                  <c:v>3.7589952026421868E-2</c:v>
                </c:pt>
                <c:pt idx="145">
                  <c:v>2.1609089832069325E-2</c:v>
                </c:pt>
                <c:pt idx="146">
                  <c:v>4.0267619317422031E-2</c:v>
                </c:pt>
                <c:pt idx="147">
                  <c:v>1.9973368961463577E-2</c:v>
                </c:pt>
                <c:pt idx="148">
                  <c:v>2.745943002285052E-2</c:v>
                </c:pt>
                <c:pt idx="149">
                  <c:v>3.6796105744183981E-2</c:v>
                </c:pt>
                <c:pt idx="150">
                  <c:v>3.9611803613336667E-2</c:v>
                </c:pt>
                <c:pt idx="151">
                  <c:v>3.895039029640706E-2</c:v>
                </c:pt>
                <c:pt idx="152">
                  <c:v>4.218827341167234E-2</c:v>
                </c:pt>
                <c:pt idx="153">
                  <c:v>1.8750215536055468E-2</c:v>
                </c:pt>
                <c:pt idx="154">
                  <c:v>1.7865017854537441E-2</c:v>
                </c:pt>
                <c:pt idx="155">
                  <c:v>2.0113536618870127E-3</c:v>
                </c:pt>
                <c:pt idx="156">
                  <c:v>4.2308967709864559E-2</c:v>
                </c:pt>
                <c:pt idx="157">
                  <c:v>4.7009035278823899E-3</c:v>
                </c:pt>
                <c:pt idx="158">
                  <c:v>3.9555183990399992E-2</c:v>
                </c:pt>
                <c:pt idx="159">
                  <c:v>1.3695241351238577E-2</c:v>
                </c:pt>
                <c:pt idx="160">
                  <c:v>2.7559736738664371E-2</c:v>
                </c:pt>
                <c:pt idx="161">
                  <c:v>4.0621513731891871E-2</c:v>
                </c:pt>
                <c:pt idx="162">
                  <c:v>2.9507368089194463E-2</c:v>
                </c:pt>
                <c:pt idx="163">
                  <c:v>4.1931760860336259E-2</c:v>
                </c:pt>
                <c:pt idx="164">
                  <c:v>9.4088662740276843E-3</c:v>
                </c:pt>
                <c:pt idx="165">
                  <c:v>4.1223220867608962E-2</c:v>
                </c:pt>
                <c:pt idx="166">
                  <c:v>3.150422454389977E-2</c:v>
                </c:pt>
                <c:pt idx="167">
                  <c:v>1.2723895889436673E-2</c:v>
                </c:pt>
                <c:pt idx="168">
                  <c:v>3.4389260804379873E-2</c:v>
                </c:pt>
                <c:pt idx="169">
                  <c:v>9.26526270468237E-4</c:v>
                </c:pt>
                <c:pt idx="170">
                  <c:v>2.0424356066216225E-2</c:v>
                </c:pt>
                <c:pt idx="171">
                  <c:v>3.9416537679824601E-2</c:v>
                </c:pt>
                <c:pt idx="172">
                  <c:v>4.014061348243303E-2</c:v>
                </c:pt>
                <c:pt idx="173">
                  <c:v>1.0169764218379977E-2</c:v>
                </c:pt>
                <c:pt idx="174">
                  <c:v>1.632942692860154E-2</c:v>
                </c:pt>
                <c:pt idx="175">
                  <c:v>3.4784770260374562E-2</c:v>
                </c:pt>
                <c:pt idx="176">
                  <c:v>2.5562790504722703E-2</c:v>
                </c:pt>
                <c:pt idx="177">
                  <c:v>4.217889837315851E-2</c:v>
                </c:pt>
                <c:pt idx="178">
                  <c:v>2.7235995623784974E-2</c:v>
                </c:pt>
                <c:pt idx="179">
                  <c:v>4.1877330386527606E-2</c:v>
                </c:pt>
                <c:pt idx="180">
                  <c:v>2.9230540001051183E-2</c:v>
                </c:pt>
                <c:pt idx="181">
                  <c:v>4.056876576358897E-2</c:v>
                </c:pt>
                <c:pt idx="182">
                  <c:v>4.1440949589916926E-2</c:v>
                </c:pt>
                <c:pt idx="183">
                  <c:v>2.966237871553784E-2</c:v>
                </c:pt>
                <c:pt idx="184">
                  <c:v>1.8764586063014736E-2</c:v>
                </c:pt>
                <c:pt idx="185">
                  <c:v>2.6447841944498906E-2</c:v>
                </c:pt>
                <c:pt idx="186">
                  <c:v>4.2091140254288152E-2</c:v>
                </c:pt>
                <c:pt idx="187">
                  <c:v>4.2275590338927402E-2</c:v>
                </c:pt>
                <c:pt idx="188">
                  <c:v>4.2316280754465356E-2</c:v>
                </c:pt>
                <c:pt idx="189">
                  <c:v>2.418851603981724E-2</c:v>
                </c:pt>
                <c:pt idx="190">
                  <c:v>4.2289586315500928E-2</c:v>
                </c:pt>
                <c:pt idx="191">
                  <c:v>1.2528565452732714E-2</c:v>
                </c:pt>
                <c:pt idx="192">
                  <c:v>4.1343466724783576E-2</c:v>
                </c:pt>
                <c:pt idx="193">
                  <c:v>2.2791802614024748E-2</c:v>
                </c:pt>
                <c:pt idx="194">
                  <c:v>4.2104449509366107E-2</c:v>
                </c:pt>
                <c:pt idx="195">
                  <c:v>1.6409943553616625E-2</c:v>
                </c:pt>
                <c:pt idx="196">
                  <c:v>1.930617013607332E-2</c:v>
                </c:pt>
                <c:pt idx="197">
                  <c:v>4.2143636101390235E-2</c:v>
                </c:pt>
                <c:pt idx="198">
                  <c:v>2.0118806233341436E-2</c:v>
                </c:pt>
                <c:pt idx="199">
                  <c:v>2.2891108462988797E-2</c:v>
                </c:pt>
                <c:pt idx="200">
                  <c:v>2.7756023995861606E-2</c:v>
                </c:pt>
                <c:pt idx="201">
                  <c:v>3.7995875947984405E-2</c:v>
                </c:pt>
                <c:pt idx="202">
                  <c:v>1.7108206264089577E-2</c:v>
                </c:pt>
                <c:pt idx="203">
                  <c:v>1.9195133080730026E-2</c:v>
                </c:pt>
                <c:pt idx="204">
                  <c:v>4.2048543681051806E-2</c:v>
                </c:pt>
                <c:pt idx="205">
                  <c:v>3.3751253552639249E-2</c:v>
                </c:pt>
                <c:pt idx="206">
                  <c:v>3.9975597743821305E-2</c:v>
                </c:pt>
                <c:pt idx="207">
                  <c:v>2.4580551627000739E-2</c:v>
                </c:pt>
                <c:pt idx="208">
                  <c:v>2.7218543489191518E-2</c:v>
                </c:pt>
                <c:pt idx="209">
                  <c:v>3.5657888765159622E-2</c:v>
                </c:pt>
                <c:pt idx="210">
                  <c:v>1.6662684959682705E-2</c:v>
                </c:pt>
                <c:pt idx="211">
                  <c:v>4.1844850221912512E-2</c:v>
                </c:pt>
                <c:pt idx="212">
                  <c:v>2.4235057390566247E-2</c:v>
                </c:pt>
                <c:pt idx="213">
                  <c:v>3.6248373207298783E-2</c:v>
                </c:pt>
                <c:pt idx="214">
                  <c:v>2.0587417426094261E-2</c:v>
                </c:pt>
                <c:pt idx="215">
                  <c:v>3.0746007719181796E-2</c:v>
                </c:pt>
                <c:pt idx="216">
                  <c:v>2.451533842845357E-3</c:v>
                </c:pt>
                <c:pt idx="217">
                  <c:v>2.6425972125277336E-2</c:v>
                </c:pt>
                <c:pt idx="218">
                  <c:v>3.7461215266337215E-2</c:v>
                </c:pt>
                <c:pt idx="219">
                  <c:v>4.2264041763881564E-2</c:v>
                </c:pt>
                <c:pt idx="220">
                  <c:v>1.8299532554149116E-2</c:v>
                </c:pt>
                <c:pt idx="221">
                  <c:v>3.6961712186196226E-2</c:v>
                </c:pt>
              </c:numCache>
            </c:numRef>
          </c:yVal>
          <c:smooth val="0"/>
          <c:extLst>
            <c:ext xmlns:c16="http://schemas.microsoft.com/office/drawing/2014/chart" uri="{C3380CC4-5D6E-409C-BE32-E72D297353CC}">
              <c16:uniqueId val="{00000000-8A1B-4026-A3D4-6A2AF394B346}"/>
            </c:ext>
          </c:extLst>
        </c:ser>
        <c:dLbls>
          <c:showLegendKey val="0"/>
          <c:showVal val="0"/>
          <c:showCatName val="0"/>
          <c:showSerName val="0"/>
          <c:showPercent val="0"/>
          <c:showBubbleSize val="0"/>
        </c:dLbls>
        <c:axId val="1069872976"/>
        <c:axId val="1138105280"/>
      </c:scatterChart>
      <c:valAx>
        <c:axId val="1069872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ysClr val="windowText" lastClr="000000">
                        <a:lumMod val="65000"/>
                        <a:lumOff val="35000"/>
                      </a:sysClr>
                    </a:solidFill>
                    <a:latin typeface="+mn-lt"/>
                  </a:rPr>
                  <a:t>k</a:t>
                </a:r>
                <a:r>
                  <a:rPr lang="en-US" sz="800" b="0" i="0" u="none" strike="noStrike" kern="1200" baseline="0" dirty="0">
                    <a:solidFill>
                      <a:prstClr val="black">
                        <a:lumMod val="65000"/>
                        <a:lumOff val="35000"/>
                      </a:prstClr>
                    </a:solidFill>
                    <a:latin typeface="Cambria Math" panose="02040503050406030204" pitchFamily="18" charset="0"/>
                  </a:rPr>
                  <a:t>[</a:t>
                </a:r>
                <a:r>
                  <a:rPr lang="en-US" sz="8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800" b="0" i="0" u="none" strike="noStrike" kern="1200" baseline="0" dirty="0">
                    <a:solidFill>
                      <a:prstClr val="black">
                        <a:lumMod val="65000"/>
                        <a:lumOff val="35000"/>
                      </a:prstClr>
                    </a:solidFill>
                    <a:latin typeface="Cambria Math" panose="02040503050406030204" pitchFamily="18" charset="0"/>
                  </a:rPr>
                  <a:t>2]</a:t>
                </a:r>
                <a:endParaRPr lang="en-US" sz="10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38105280"/>
        <c:crosses val="autoZero"/>
        <c:crossBetween val="midCat"/>
      </c:valAx>
      <c:valAx>
        <c:axId val="1138105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err="1"/>
                  <a:t>Probability</a:t>
                </a:r>
                <a:r>
                  <a:rPr lang="fr-CA" baseline="0" dirty="0"/>
                  <a:t> Density </a:t>
                </a:r>
                <a:r>
                  <a:rPr lang="fr-CA" baseline="0" dirty="0" err="1"/>
                  <a:t>Function</a:t>
                </a:r>
                <a:endParaRPr lang="fr-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69872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7657617972579"/>
          <c:y val="8.586435541898127E-2"/>
          <c:w val="0.69670865733857856"/>
          <c:h val="0.77179810604054633"/>
        </c:manualLayout>
      </c:layout>
      <c:scatterChart>
        <c:scatterStyle val="lineMarker"/>
        <c:varyColors val="0"/>
        <c:ser>
          <c:idx val="1"/>
          <c:order val="0"/>
          <c:tx>
            <c:v>Upper Bound</c:v>
          </c:tx>
          <c:spPr>
            <a:ln w="25400" cap="rnd">
              <a:noFill/>
              <a:round/>
            </a:ln>
            <a:effectLst/>
          </c:spPr>
          <c:marker>
            <c:symbol val="circle"/>
            <c:size val="5"/>
            <c:spPr>
              <a:solidFill>
                <a:schemeClr val="accent2"/>
              </a:solidFill>
              <a:ln w="9525">
                <a:solidFill>
                  <a:schemeClr val="accent2"/>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'Monte-Carlo'!$P$3:$P$169</c:f>
              <c:numCache>
                <c:formatCode>General</c:formatCode>
                <c:ptCount val="167"/>
                <c:pt idx="0">
                  <c:v>4.8990602427744232E-22</c:v>
                </c:pt>
                <c:pt idx="1">
                  <c:v>4.074027248225684E-15</c:v>
                </c:pt>
                <c:pt idx="2">
                  <c:v>1.0120176914978895E-11</c:v>
                </c:pt>
                <c:pt idx="3">
                  <c:v>1.3284515453544294E-9</c:v>
                </c:pt>
                <c:pt idx="4">
                  <c:v>3.9894381313864292E-8</c:v>
                </c:pt>
                <c:pt idx="5">
                  <c:v>5.0283337219979211E-7</c:v>
                </c:pt>
                <c:pt idx="6">
                  <c:v>3.6089162865383685E-6</c:v>
                </c:pt>
                <c:pt idx="7">
                  <c:v>1.7536323835605124E-5</c:v>
                </c:pt>
                <c:pt idx="8">
                  <c:v>6.4189092212319694E-5</c:v>
                </c:pt>
                <c:pt idx="9">
                  <c:v>1.8981546469783089E-4</c:v>
                </c:pt>
                <c:pt idx="10">
                  <c:v>4.7580465643082173E-4</c:v>
                </c:pt>
                <c:pt idx="11">
                  <c:v>1.0462694107306872E-3</c:v>
                </c:pt>
                <c:pt idx="12">
                  <c:v>2.0697757386502502E-3</c:v>
                </c:pt>
                <c:pt idx="13">
                  <c:v>3.7542297255992499E-3</c:v>
                </c:pt>
                <c:pt idx="14">
                  <c:v>6.3356516666139831E-3</c:v>
                </c:pt>
                <c:pt idx="15">
                  <c:v>1.0062780419359894E-2</c:v>
                </c:pt>
                <c:pt idx="16">
                  <c:v>1.5179955613192088E-2</c:v>
                </c:pt>
                <c:pt idx="17">
                  <c:v>2.1910610109091608E-2</c:v>
                </c:pt>
                <c:pt idx="18">
                  <c:v>3.0443191363448918E-2</c:v>
                </c:pt>
                <c:pt idx="19">
                  <c:v>4.0920650725671283E-2</c:v>
                </c:pt>
                <c:pt idx="20">
                  <c:v>5.3433972891906135E-2</c:v>
                </c:pt>
                <c:pt idx="21">
                  <c:v>6.8019670398252394E-2</c:v>
                </c:pt>
                <c:pt idx="22">
                  <c:v>8.4660783589992183E-2</c:v>
                </c:pt>
                <c:pt idx="23">
                  <c:v>0.10329070422257224</c:v>
                </c:pt>
                <c:pt idx="24">
                  <c:v>0.1237990551439922</c:v>
                </c:pt>
                <c:pt idx="25">
                  <c:v>0.14603887393478926</c:v>
                </c:pt>
                <c:pt idx="26">
                  <c:v>0.16983442941825372</c:v>
                </c:pt>
                <c:pt idx="27">
                  <c:v>0.19498911625319706</c:v>
                </c:pt>
                <c:pt idx="28">
                  <c:v>0.22129300123860887</c:v>
                </c:pt>
                <c:pt idx="29">
                  <c:v>0.24852971958003001</c:v>
                </c:pt>
                <c:pt idx="30">
                  <c:v>0.27648253050661448</c:v>
                </c:pt>
                <c:pt idx="31">
                  <c:v>0.3049394344397437</c:v>
                </c:pt>
                <c:pt idx="32">
                  <c:v>0.33369732699671473</c:v>
                </c:pt>
                <c:pt idx="33">
                  <c:v>0.3625652193011959</c:v>
                </c:pt>
                <c:pt idx="34">
                  <c:v>0.39136659148831981</c:v>
                </c:pt>
                <c:pt idx="35">
                  <c:v>0.41994096965573985</c:v>
                </c:pt>
                <c:pt idx="36">
                  <c:v>0.44814482867186062</c:v>
                </c:pt>
                <c:pt idx="37">
                  <c:v>0.47585192689847178</c:v>
                </c:pt>
                <c:pt idx="38">
                  <c:v>0.50295317638919168</c:v>
                </c:pt>
                <c:pt idx="39">
                  <c:v>0.52935614547500798</c:v>
                </c:pt>
                <c:pt idx="40">
                  <c:v>0.554984281438758</c:v>
                </c:pt>
                <c:pt idx="41">
                  <c:v>0.57977593044139542</c:v>
                </c:pt>
                <c:pt idx="42">
                  <c:v>0.60368322090426219</c:v>
                </c:pt>
                <c:pt idx="43">
                  <c:v>0.62667086581574738</c:v>
                </c:pt>
                <c:pt idx="44">
                  <c:v>0.64871492934466901</c:v>
                </c:pt>
                <c:pt idx="45">
                  <c:v>0.66980159396584893</c:v>
                </c:pt>
                <c:pt idx="46">
                  <c:v>0.68992595616904284</c:v>
                </c:pt>
                <c:pt idx="47">
                  <c:v>0.70909087177266628</c:v>
                </c:pt>
                <c:pt idx="48">
                  <c:v>0.72730586587725277</c:v>
                </c:pt>
                <c:pt idx="49">
                  <c:v>0.74458611750751236</c:v>
                </c:pt>
                <c:pt idx="50">
                  <c:v>0.76095152491846996</c:v>
                </c:pt>
                <c:pt idx="51">
                  <c:v>0.77642585428031274</c:v>
                </c:pt>
                <c:pt idx="52">
                  <c:v>0.79103597190410024</c:v>
                </c:pt>
                <c:pt idx="53">
                  <c:v>0.80481115822456761</c:v>
                </c:pt>
                <c:pt idx="54">
                  <c:v>0.81778250032095412</c:v>
                </c:pt>
                <c:pt idx="55">
                  <c:v>0.82998235874457837</c:v>
                </c:pt>
                <c:pt idx="56">
                  <c:v>0.84144390375459588</c:v>
                </c:pt>
                <c:pt idx="57">
                  <c:v>0.85220071567264888</c:v>
                </c:pt>
                <c:pt idx="58">
                  <c:v>0.86228644389407694</c:v>
                </c:pt>
                <c:pt idx="59">
                  <c:v>0.8717345190881276</c:v>
                </c:pt>
                <c:pt idx="60">
                  <c:v>0.88057791324044898</c:v>
                </c:pt>
                <c:pt idx="61">
                  <c:v>0.88884894240364409</c:v>
                </c:pt>
                <c:pt idx="62">
                  <c:v>0.89657910729786328</c:v>
                </c:pt>
                <c:pt idx="63">
                  <c:v>0.90379896722077691</c:v>
                </c:pt>
                <c:pt idx="64">
                  <c:v>0.9105380430671165</c:v>
                </c:pt>
                <c:pt idx="65">
                  <c:v>0.91682474560847926</c:v>
                </c:pt>
                <c:pt idx="66">
                  <c:v>0.92268632553379404</c:v>
                </c:pt>
                <c:pt idx="67">
                  <c:v>0.92814884209195925</c:v>
                </c:pt>
                <c:pt idx="68">
                  <c:v>0.93323714750512632</c:v>
                </c:pt>
                <c:pt idx="69">
                  <c:v>0.93797488463010381</c:v>
                </c:pt>
                <c:pt idx="70">
                  <c:v>0.94238449563398619</c:v>
                </c:pt>
                <c:pt idx="71">
                  <c:v>0.94648723971707083</c:v>
                </c:pt>
                <c:pt idx="72">
                  <c:v>0.95030321816092256</c:v>
                </c:pt>
                <c:pt idx="73">
                  <c:v>0.95385140520225187</c:v>
                </c:pt>
                <c:pt idx="74">
                  <c:v>0.95714968343469142</c:v>
                </c:pt>
                <c:pt idx="75">
                  <c:v>0.96021488262154386</c:v>
                </c:pt>
                <c:pt idx="76">
                  <c:v>0.96306282096427354</c:v>
                </c:pt>
                <c:pt idx="77">
                  <c:v>0.96570834801525529</c:v>
                </c:pt>
                <c:pt idx="78">
                  <c:v>0.96816538855039302</c:v>
                </c:pt>
                <c:pt idx="79">
                  <c:v>0.9704469868291028</c:v>
                </c:pt>
                <c:pt idx="80">
                  <c:v>0.97256535076717066</c:v>
                </c:pt>
                <c:pt idx="81">
                  <c:v>0.97453189563345399</c:v>
                </c:pt>
                <c:pt idx="82">
                  <c:v>0.97635728695558843</c:v>
                </c:pt>
                <c:pt idx="83">
                  <c:v>0.9780514823839338</c:v>
                </c:pt>
                <c:pt idx="84">
                  <c:v>0.97962377231809028</c:v>
                </c:pt>
                <c:pt idx="85">
                  <c:v>0.9810828191474168</c:v>
                </c:pt>
                <c:pt idx="86">
                  <c:v>0.98243669499705655</c:v>
                </c:pt>
                <c:pt idx="87">
                  <c:v>0.98369291790483593</c:v>
                </c:pt>
                <c:pt idx="88">
                  <c:v>0.98485848638285267</c:v>
                </c:pt>
                <c:pt idx="89">
                  <c:v>0.98593991234126854</c:v>
                </c:pt>
                <c:pt idx="90">
                  <c:v>0.98694325237141201</c:v>
                </c:pt>
                <c:pt idx="91">
                  <c:v>0.98787413740132035</c:v>
                </c:pt>
                <c:pt idx="92">
                  <c:v>0.98873780074979623</c:v>
                </c:pt>
                <c:pt idx="93">
                  <c:v>0.98953910461536543</c:v>
                </c:pt>
                <c:pt idx="94">
                  <c:v>0.99028256504456691</c:v>
                </c:pt>
                <c:pt idx="95">
                  <c:v>0.9909723754301405</c:v>
                </c:pt>
                <c:pt idx="96">
                  <c:v>0.9916124285941752</c:v>
                </c:pt>
                <c:pt idx="97">
                  <c:v>0.99220633751441334</c:v>
                </c:pt>
                <c:pt idx="98">
                  <c:v>0.99275745475389343</c:v>
                </c:pt>
                <c:pt idx="99">
                  <c:v>0.99326889065514368</c:v>
                </c:pt>
                <c:pt idx="100">
                  <c:v>0.9937435303603902</c:v>
                </c:pt>
                <c:pt idx="101">
                  <c:v>0.99418404971885188</c:v>
                </c:pt>
                <c:pt idx="102">
                  <c:v>0.9945929301412828</c:v>
                </c:pt>
                <c:pt idx="103">
                  <c:v>0.99497247246061005</c:v>
                </c:pt>
                <c:pt idx="104">
                  <c:v>0.99532480985587224</c:v>
                </c:pt>
                <c:pt idx="105">
                  <c:v>0.99565191989478441</c:v>
                </c:pt>
                <c:pt idx="106">
                  <c:v>0.99595563574819368</c:v>
                </c:pt>
                <c:pt idx="107">
                  <c:v>0.99623765662750374</c:v>
                </c:pt>
                <c:pt idx="108">
                  <c:v>0.99649955749388075</c:v>
                </c:pt>
                <c:pt idx="109">
                  <c:v>0.99674279808574573</c:v>
                </c:pt>
                <c:pt idx="110">
                  <c:v>0.99696873130873898</c:v>
                </c:pt>
                <c:pt idx="111">
                  <c:v>0.99717861103003358</c:v>
                </c:pt>
                <c:pt idx="112">
                  <c:v>0.9973735993166063</c:v>
                </c:pt>
                <c:pt idx="113">
                  <c:v>0.99755477315484631</c:v>
                </c:pt>
                <c:pt idx="114">
                  <c:v>0.99772313068672458</c:v>
                </c:pt>
                <c:pt idx="115">
                  <c:v>0.99787959699565443</c:v>
                </c:pt>
                <c:pt idx="116">
                  <c:v>0.99802502947316074</c:v>
                </c:pt>
                <c:pt idx="117">
                  <c:v>0.99816022279554995</c:v>
                </c:pt>
                <c:pt idx="118">
                  <c:v>0.99828591353792595</c:v>
                </c:pt>
                <c:pt idx="119">
                  <c:v>0.99840278445114383</c:v>
                </c:pt>
                <c:pt idx="120">
                  <c:v>0.99851146842562666</c:v>
                </c:pt>
                <c:pt idx="121">
                  <c:v>0.99861255216438782</c:v>
                </c:pt>
                <c:pt idx="122">
                  <c:v>0.9987065795861132</c:v>
                </c:pt>
                <c:pt idx="123">
                  <c:v>0.99879405497774176</c:v>
                </c:pt>
                <c:pt idx="124">
                  <c:v>0.99887544591466304</c:v>
                </c:pt>
                <c:pt idx="125">
                  <c:v>0.998951185965397</c:v>
                </c:pt>
                <c:pt idx="126">
                  <c:v>0.99902167719645207</c:v>
                </c:pt>
                <c:pt idx="127">
                  <c:v>0.99908729249195871</c:v>
                </c:pt>
                <c:pt idx="128">
                  <c:v>0.99914837770164788</c:v>
                </c:pt>
                <c:pt idx="129">
                  <c:v>0.99920525362977819</c:v>
                </c:pt>
                <c:pt idx="130">
                  <c:v>0.9992582178767212</c:v>
                </c:pt>
                <c:pt idx="131">
                  <c:v>0.99930754654406995</c:v>
                </c:pt>
                <c:pt idx="132">
                  <c:v>0.99935349581335486</c:v>
                </c:pt>
                <c:pt idx="133">
                  <c:v>0.99939630340772256</c:v>
                </c:pt>
                <c:pt idx="134">
                  <c:v>0.99943618994524941</c:v>
                </c:pt>
                <c:pt idx="135">
                  <c:v>0.99947336019193367</c:v>
                </c:pt>
                <c:pt idx="136">
                  <c:v>0.99950800422181585</c:v>
                </c:pt>
                <c:pt idx="137">
                  <c:v>0.99954029849113557</c:v>
                </c:pt>
                <c:pt idx="138">
                  <c:v>0.99957040683292075</c:v>
                </c:pt>
                <c:pt idx="139">
                  <c:v>0.99959848137793361</c:v>
                </c:pt>
                <c:pt idx="140">
                  <c:v>0.9996246634074607</c:v>
                </c:pt>
                <c:pt idx="141">
                  <c:v>0.99964908414302678</c:v>
                </c:pt>
                <c:pt idx="142">
                  <c:v>0.9996718654777339</c:v>
                </c:pt>
                <c:pt idx="143">
                  <c:v>0.99969312065358029</c:v>
                </c:pt>
                <c:pt idx="144">
                  <c:v>0.99971295488878542</c:v>
                </c:pt>
                <c:pt idx="145">
                  <c:v>0.9997314659588511</c:v>
                </c:pt>
                <c:pt idx="146">
                  <c:v>0.99974874473480568</c:v>
                </c:pt>
                <c:pt idx="147">
                  <c:v>0.99976487568182593</c:v>
                </c:pt>
                <c:pt idx="148">
                  <c:v>0.99977993732118686</c:v>
                </c:pt>
                <c:pt idx="149">
                  <c:v>0.99979400265827256</c:v>
                </c:pt>
                <c:pt idx="150">
                  <c:v>0.99980713957917577</c:v>
                </c:pt>
                <c:pt idx="151">
                  <c:v>0.99981941121822171</c:v>
                </c:pt>
                <c:pt idx="152">
                  <c:v>0.99983087629858192</c:v>
                </c:pt>
                <c:pt idx="153">
                  <c:v>0.99984158944797574</c:v>
                </c:pt>
                <c:pt idx="154">
                  <c:v>0.99985160149131103</c:v>
                </c:pt>
                <c:pt idx="155">
                  <c:v>0.99986095972197631</c:v>
                </c:pt>
                <c:pt idx="156">
                  <c:v>0.99986970815336662</c:v>
                </c:pt>
                <c:pt idx="157">
                  <c:v>0.99987788775210729</c:v>
                </c:pt>
                <c:pt idx="158">
                  <c:v>0.999885536654333</c:v>
                </c:pt>
                <c:pt idx="159">
                  <c:v>0.99989269036627182</c:v>
                </c:pt>
                <c:pt idx="160">
                  <c:v>0.99989938195029704</c:v>
                </c:pt>
                <c:pt idx="161">
                  <c:v>0.99990564219751699</c:v>
                </c:pt>
                <c:pt idx="162">
                  <c:v>0.99991149978789662</c:v>
                </c:pt>
                <c:pt idx="163">
                  <c:v>0.99991698143882868</c:v>
                </c:pt>
                <c:pt idx="164">
                  <c:v>0.99992211204300385</c:v>
                </c:pt>
                <c:pt idx="165">
                  <c:v>0.9999269147963662</c:v>
                </c:pt>
                <c:pt idx="166">
                  <c:v>0.99993141131688112</c:v>
                </c:pt>
              </c:numCache>
            </c:numRef>
          </c:yVal>
          <c:smooth val="0"/>
          <c:extLst>
            <c:ext xmlns:c16="http://schemas.microsoft.com/office/drawing/2014/chart" uri="{C3380CC4-5D6E-409C-BE32-E72D297353CC}">
              <c16:uniqueId val="{00000000-6926-417C-85B7-D72C0CF58CBA}"/>
            </c:ext>
          </c:extLst>
        </c:ser>
        <c:ser>
          <c:idx val="3"/>
          <c:order val="1"/>
          <c:tx>
            <c:v>Distribution observée</c:v>
          </c:tx>
          <c:spPr>
            <a:ln w="25400" cap="rnd">
              <a:noFill/>
              <a:round/>
            </a:ln>
            <a:effectLst/>
          </c:spPr>
          <c:marker>
            <c:symbol val="circle"/>
            <c:size val="5"/>
            <c:spPr>
              <a:solidFill>
                <a:schemeClr val="accent4"/>
              </a:solidFill>
              <a:ln w="9525">
                <a:solidFill>
                  <a:schemeClr val="accent4"/>
                </a:solidFill>
              </a:ln>
              <a:effectLst/>
            </c:spPr>
          </c:marker>
          <c:xVal>
            <c:numRef>
              <c:f>'Monte-Carlo'!$A$2:$A$223</c:f>
              <c:numCache>
                <c:formatCode>0.00E+00</c:formatCode>
                <c:ptCount val="222"/>
                <c:pt idx="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'Monte-Carlo'!$D$2:$D$223</c:f>
              <c:numCache>
                <c:formatCode>General</c:formatCode>
                <c:ptCount val="222"/>
                <c:pt idx="0">
                  <c:v>0.78568553481319203</c:v>
                </c:pt>
                <c:pt idx="1">
                  <c:v>0.72992949858748146</c:v>
                </c:pt>
                <c:pt idx="2">
                  <c:v>0.92007260314073447</c:v>
                </c:pt>
                <c:pt idx="3">
                  <c:v>0.66346539325171217</c:v>
                </c:pt>
                <c:pt idx="4">
                  <c:v>0.32174427966259084</c:v>
                </c:pt>
                <c:pt idx="5">
                  <c:v>0.71715391662570138</c:v>
                </c:pt>
                <c:pt idx="6">
                  <c:v>0.23571766762587726</c:v>
                </c:pt>
                <c:pt idx="7">
                  <c:v>0.4331943193642171</c:v>
                </c:pt>
                <c:pt idx="8">
                  <c:v>1.3509890399731349E-2</c:v>
                </c:pt>
                <c:pt idx="9">
                  <c:v>0.93115723321701505</c:v>
                </c:pt>
                <c:pt idx="10">
                  <c:v>2.1426294156634881E-2</c:v>
                </c:pt>
                <c:pt idx="11">
                  <c:v>0.77900480097439284</c:v>
                </c:pt>
                <c:pt idx="12">
                  <c:v>0.94052342028063685</c:v>
                </c:pt>
                <c:pt idx="13">
                  <c:v>0.79484159859216486</c:v>
                </c:pt>
                <c:pt idx="14">
                  <c:v>0.76284014752064699</c:v>
                </c:pt>
                <c:pt idx="15">
                  <c:v>0.2637927668662372</c:v>
                </c:pt>
                <c:pt idx="16">
                  <c:v>0.29412736389703253</c:v>
                </c:pt>
                <c:pt idx="17">
                  <c:v>0.21183193088715244</c:v>
                </c:pt>
                <c:pt idx="18">
                  <c:v>0.15691810279851415</c:v>
                </c:pt>
                <c:pt idx="19">
                  <c:v>0.71534089390951694</c:v>
                </c:pt>
                <c:pt idx="20">
                  <c:v>0.15865941291954908</c:v>
                </c:pt>
                <c:pt idx="21">
                  <c:v>0.36578272160694791</c:v>
                </c:pt>
                <c:pt idx="22">
                  <c:v>0.5878465015118024</c:v>
                </c:pt>
                <c:pt idx="23">
                  <c:v>0.29595102260516959</c:v>
                </c:pt>
                <c:pt idx="24">
                  <c:v>0.32238663064755724</c:v>
                </c:pt>
                <c:pt idx="25">
                  <c:v>0.6685537764476851</c:v>
                </c:pt>
                <c:pt idx="26">
                  <c:v>0.91172330526082801</c:v>
                </c:pt>
                <c:pt idx="27">
                  <c:v>0.70191933631969139</c:v>
                </c:pt>
                <c:pt idx="28">
                  <c:v>0.12682331551104503</c:v>
                </c:pt>
                <c:pt idx="29">
                  <c:v>0.65491530935981723</c:v>
                </c:pt>
                <c:pt idx="30">
                  <c:v>0.16192997741222037</c:v>
                </c:pt>
                <c:pt idx="31">
                  <c:v>0.43913792949270636</c:v>
                </c:pt>
                <c:pt idx="32">
                  <c:v>0.32583141850667008</c:v>
                </c:pt>
                <c:pt idx="33">
                  <c:v>5.8713530068978198E-2</c:v>
                </c:pt>
                <c:pt idx="34">
                  <c:v>0.6242191481411532</c:v>
                </c:pt>
                <c:pt idx="35">
                  <c:v>0.1479698047606943</c:v>
                </c:pt>
                <c:pt idx="36">
                  <c:v>6.1779272429400484E-2</c:v>
                </c:pt>
                <c:pt idx="37">
                  <c:v>0.11363630406253174</c:v>
                </c:pt>
                <c:pt idx="38">
                  <c:v>8.90805473175885E-3</c:v>
                </c:pt>
                <c:pt idx="39">
                  <c:v>0.39149937877597218</c:v>
                </c:pt>
                <c:pt idx="40">
                  <c:v>0.55945789157106229</c:v>
                </c:pt>
                <c:pt idx="41">
                  <c:v>0.11393292703280106</c:v>
                </c:pt>
                <c:pt idx="42">
                  <c:v>0.5303518735144217</c:v>
                </c:pt>
                <c:pt idx="43">
                  <c:v>0.19172473700096396</c:v>
                </c:pt>
                <c:pt idx="44">
                  <c:v>2.4051165446945444E-3</c:v>
                </c:pt>
                <c:pt idx="45">
                  <c:v>0.93639204832316536</c:v>
                </c:pt>
                <c:pt idx="46">
                  <c:v>0.73033852466042015</c:v>
                </c:pt>
                <c:pt idx="47">
                  <c:v>0.47396165276680335</c:v>
                </c:pt>
                <c:pt idx="48">
                  <c:v>0.95965137036010151</c:v>
                </c:pt>
                <c:pt idx="49">
                  <c:v>0.35781843236204175</c:v>
                </c:pt>
                <c:pt idx="50">
                  <c:v>0.77766505185301726</c:v>
                </c:pt>
                <c:pt idx="51">
                  <c:v>0.32970940806265936</c:v>
                </c:pt>
                <c:pt idx="52">
                  <c:v>7.3073699675737236E-2</c:v>
                </c:pt>
                <c:pt idx="53">
                  <c:v>0.10000743302126139</c:v>
                </c:pt>
                <c:pt idx="54">
                  <c:v>0.26425472750447809</c:v>
                </c:pt>
                <c:pt idx="55">
                  <c:v>7.6714333716061539E-2</c:v>
                </c:pt>
                <c:pt idx="56">
                  <c:v>0.46114990429444352</c:v>
                </c:pt>
                <c:pt idx="57">
                  <c:v>0.8001601812353154</c:v>
                </c:pt>
                <c:pt idx="58">
                  <c:v>7.132629304124076E-2</c:v>
                </c:pt>
                <c:pt idx="59">
                  <c:v>0.56123117724249871</c:v>
                </c:pt>
                <c:pt idx="60">
                  <c:v>0.73958904435670325</c:v>
                </c:pt>
                <c:pt idx="61">
                  <c:v>1.5024059757605053E-2</c:v>
                </c:pt>
                <c:pt idx="62">
                  <c:v>0.26696226151060243</c:v>
                </c:pt>
                <c:pt idx="63">
                  <c:v>0.73219550141901402</c:v>
                </c:pt>
                <c:pt idx="64">
                  <c:v>0.91499398219053441</c:v>
                </c:pt>
                <c:pt idx="65">
                  <c:v>0.61379195349253846</c:v>
                </c:pt>
                <c:pt idx="66">
                  <c:v>0.98181072503354394</c:v>
                </c:pt>
                <c:pt idx="67">
                  <c:v>0.93249530808195435</c:v>
                </c:pt>
                <c:pt idx="68">
                  <c:v>0.10188268880232478</c:v>
                </c:pt>
                <c:pt idx="69">
                  <c:v>0.48027751148547165</c:v>
                </c:pt>
                <c:pt idx="70">
                  <c:v>0.16072652677906438</c:v>
                </c:pt>
                <c:pt idx="71">
                  <c:v>0.20602337903384418</c:v>
                </c:pt>
                <c:pt idx="72">
                  <c:v>0.20919347450084852</c:v>
                </c:pt>
                <c:pt idx="73">
                  <c:v>0.48365668985721511</c:v>
                </c:pt>
                <c:pt idx="74">
                  <c:v>0.69032262989122883</c:v>
                </c:pt>
                <c:pt idx="75">
                  <c:v>0.68708517880157238</c:v>
                </c:pt>
                <c:pt idx="76">
                  <c:v>0.93848486581988433</c:v>
                </c:pt>
                <c:pt idx="77">
                  <c:v>0.68988397096694598</c:v>
                </c:pt>
                <c:pt idx="78">
                  <c:v>0.13953667317937149</c:v>
                </c:pt>
                <c:pt idx="79">
                  <c:v>0.53157280540909202</c:v>
                </c:pt>
                <c:pt idx="80">
                  <c:v>0.46457722714917393</c:v>
                </c:pt>
                <c:pt idx="81">
                  <c:v>0.72651190440499358</c:v>
                </c:pt>
                <c:pt idx="82">
                  <c:v>0.90952342686038612</c:v>
                </c:pt>
                <c:pt idx="83">
                  <c:v>0.6260543335413723</c:v>
                </c:pt>
                <c:pt idx="84">
                  <c:v>0.64130615859393747</c:v>
                </c:pt>
                <c:pt idx="85">
                  <c:v>0.90352127901019674</c:v>
                </c:pt>
                <c:pt idx="86">
                  <c:v>0.67730177622885268</c:v>
                </c:pt>
                <c:pt idx="87">
                  <c:v>0.8531736080603074</c:v>
                </c:pt>
                <c:pt idx="88">
                  <c:v>0.87809324172347025</c:v>
                </c:pt>
                <c:pt idx="89">
                  <c:v>7.4120766170128818E-2</c:v>
                </c:pt>
                <c:pt idx="90">
                  <c:v>0.17566583362305643</c:v>
                </c:pt>
                <c:pt idx="91">
                  <c:v>0.62914909355812065</c:v>
                </c:pt>
                <c:pt idx="92">
                  <c:v>0.16017814782340428</c:v>
                </c:pt>
                <c:pt idx="93">
                  <c:v>7.2651418851766708E-2</c:v>
                </c:pt>
                <c:pt idx="94">
                  <c:v>0.77731644664906785</c:v>
                </c:pt>
                <c:pt idx="95">
                  <c:v>0.98308223450590215</c:v>
                </c:pt>
                <c:pt idx="96">
                  <c:v>0.62700169641178771</c:v>
                </c:pt>
                <c:pt idx="97">
                  <c:v>0.6501327031786065</c:v>
                </c:pt>
                <c:pt idx="98">
                  <c:v>0.6779866194342955</c:v>
                </c:pt>
                <c:pt idx="99">
                  <c:v>0.91962260976774557</c:v>
                </c:pt>
                <c:pt idx="100">
                  <c:v>0.70074905743697846</c:v>
                </c:pt>
                <c:pt idx="101">
                  <c:v>8.2997583480020169E-3</c:v>
                </c:pt>
                <c:pt idx="102">
                  <c:v>0.53108140392304137</c:v>
                </c:pt>
                <c:pt idx="103">
                  <c:v>6.6970012907913684E-2</c:v>
                </c:pt>
                <c:pt idx="104">
                  <c:v>0.52199683330369306</c:v>
                </c:pt>
                <c:pt idx="105">
                  <c:v>0.67509480738891847</c:v>
                </c:pt>
                <c:pt idx="106">
                  <c:v>0.66126010468985552</c:v>
                </c:pt>
                <c:pt idx="107">
                  <c:v>0.45249727754374658</c:v>
                </c:pt>
                <c:pt idx="108">
                  <c:v>0.27935305623437473</c:v>
                </c:pt>
                <c:pt idx="109">
                  <c:v>0.95123652913928058</c:v>
                </c:pt>
                <c:pt idx="110">
                  <c:v>0.52942122042552597</c:v>
                </c:pt>
                <c:pt idx="111">
                  <c:v>0.73036882766175448</c:v>
                </c:pt>
                <c:pt idx="112">
                  <c:v>5.8302530016186502E-2</c:v>
                </c:pt>
                <c:pt idx="113">
                  <c:v>0.87902463510464246</c:v>
                </c:pt>
                <c:pt idx="114">
                  <c:v>0.29691568489955644</c:v>
                </c:pt>
                <c:pt idx="115">
                  <c:v>0.73543254015293658</c:v>
                </c:pt>
                <c:pt idx="116">
                  <c:v>2.9044143455446474E-2</c:v>
                </c:pt>
                <c:pt idx="117">
                  <c:v>0.65379117510381313</c:v>
                </c:pt>
                <c:pt idx="118">
                  <c:v>1.6117307475069592E-2</c:v>
                </c:pt>
                <c:pt idx="119">
                  <c:v>0.38847310817080294</c:v>
                </c:pt>
                <c:pt idx="120">
                  <c:v>0.41076572056817251</c:v>
                </c:pt>
                <c:pt idx="121">
                  <c:v>0.73078691174032095</c:v>
                </c:pt>
                <c:pt idx="122">
                  <c:v>0.85846282820702513</c:v>
                </c:pt>
                <c:pt idx="123">
                  <c:v>0.61288740815614484</c:v>
                </c:pt>
                <c:pt idx="124">
                  <c:v>0.90882254853160771</c:v>
                </c:pt>
                <c:pt idx="125">
                  <c:v>0.68054547799618004</c:v>
                </c:pt>
                <c:pt idx="126">
                  <c:v>0.94019416936430722</c:v>
                </c:pt>
                <c:pt idx="127">
                  <c:v>3.3008377550421394E-2</c:v>
                </c:pt>
                <c:pt idx="128">
                  <c:v>0.16565870157711815</c:v>
                </c:pt>
                <c:pt idx="129">
                  <c:v>0.55117248262350416</c:v>
                </c:pt>
                <c:pt idx="130">
                  <c:v>0.32566703517083556</c:v>
                </c:pt>
                <c:pt idx="131">
                  <c:v>0.58406913126543492</c:v>
                </c:pt>
                <c:pt idx="132">
                  <c:v>0.89958197731097467</c:v>
                </c:pt>
                <c:pt idx="133">
                  <c:v>0.43145802131397487</c:v>
                </c:pt>
                <c:pt idx="134">
                  <c:v>0.5851253848382757</c:v>
                </c:pt>
                <c:pt idx="135">
                  <c:v>0.82736206897821563</c:v>
                </c:pt>
                <c:pt idx="136">
                  <c:v>0.92320362477823048</c:v>
                </c:pt>
                <c:pt idx="137">
                  <c:v>0.37616954664419944</c:v>
                </c:pt>
                <c:pt idx="138">
                  <c:v>0.5292044908010376</c:v>
                </c:pt>
                <c:pt idx="139">
                  <c:v>0.53550893351759044</c:v>
                </c:pt>
                <c:pt idx="140">
                  <c:v>0.67805479425465642</c:v>
                </c:pt>
                <c:pt idx="141">
                  <c:v>0.7442172435264548</c:v>
                </c:pt>
                <c:pt idx="142">
                  <c:v>0.72766404925505113</c:v>
                </c:pt>
                <c:pt idx="143">
                  <c:v>0.24314826150040825</c:v>
                </c:pt>
                <c:pt idx="144">
                  <c:v>0.5416332662293204</c:v>
                </c:pt>
                <c:pt idx="145">
                  <c:v>0.78148127763935382</c:v>
                </c:pt>
                <c:pt idx="146">
                  <c:v>0.47325233684050155</c:v>
                </c:pt>
                <c:pt idx="147">
                  <c:v>0.80044737912387687</c:v>
                </c:pt>
                <c:pt idx="148">
                  <c:v>9.4728927073199243E-2</c:v>
                </c:pt>
                <c:pt idx="149">
                  <c:v>0.18117068052337482</c:v>
                </c:pt>
                <c:pt idx="150">
                  <c:v>0.49254158801469905</c:v>
                </c:pt>
                <c:pt idx="151">
                  <c:v>0.21496029433539571</c:v>
                </c:pt>
                <c:pt idx="152">
                  <c:v>0.38048464804950421</c:v>
                </c:pt>
                <c:pt idx="153">
                  <c:v>0.8142721194496394</c:v>
                </c:pt>
                <c:pt idx="154">
                  <c:v>0.82410059866227325</c:v>
                </c:pt>
                <c:pt idx="155">
                  <c:v>2.1824540624978002E-3</c:v>
                </c:pt>
                <c:pt idx="156">
                  <c:v>0.35826416230097602</c:v>
                </c:pt>
                <c:pt idx="157">
                  <c:v>0.95675659247596834</c:v>
                </c:pt>
                <c:pt idx="158">
                  <c:v>0.49410296037670082</c:v>
                </c:pt>
                <c:pt idx="159">
                  <c:v>0.86862708730016025</c:v>
                </c:pt>
                <c:pt idx="160">
                  <c:v>0.70675578645979953</c:v>
                </c:pt>
                <c:pt idx="161">
                  <c:v>0.25203198136028548</c:v>
                </c:pt>
                <c:pt idx="162">
                  <c:v>0.10910027732258204</c:v>
                </c:pt>
                <c:pt idx="163">
                  <c:v>0.40246202354428084</c:v>
                </c:pt>
                <c:pt idx="164">
                  <c:v>0.9118002924845886</c:v>
                </c:pt>
                <c:pt idx="165">
                  <c:v>0.43906377051463374</c:v>
                </c:pt>
                <c:pt idx="166">
                  <c:v>0.65026258108396773</c:v>
                </c:pt>
                <c:pt idx="167">
                  <c:v>2.6651897789639865E-2</c:v>
                </c:pt>
                <c:pt idx="168">
                  <c:v>0.60331776301515228</c:v>
                </c:pt>
                <c:pt idx="169">
                  <c:v>0.9914006769971998</c:v>
                </c:pt>
                <c:pt idx="170">
                  <c:v>0.7952748299558543</c:v>
                </c:pt>
                <c:pt idx="171">
                  <c:v>0.49786736501354339</c:v>
                </c:pt>
                <c:pt idx="172">
                  <c:v>0.23975244622279562</c:v>
                </c:pt>
                <c:pt idx="173">
                  <c:v>0.90430589800828254</c:v>
                </c:pt>
                <c:pt idx="174">
                  <c:v>0.8408231359092404</c:v>
                </c:pt>
                <c:pt idx="175">
                  <c:v>0.59636086418880552</c:v>
                </c:pt>
                <c:pt idx="176">
                  <c:v>0.73298724141803728</c:v>
                </c:pt>
                <c:pt idx="177">
                  <c:v>0.32171213922569974</c:v>
                </c:pt>
                <c:pt idx="178">
                  <c:v>0.71110115710086552</c:v>
                </c:pt>
                <c:pt idx="179">
                  <c:v>0.40606072610320426</c:v>
                </c:pt>
                <c:pt idx="180">
                  <c:v>0.68368620808897496</c:v>
                </c:pt>
                <c:pt idx="181">
                  <c:v>0.46346569047654035</c:v>
                </c:pt>
                <c:pt idx="182">
                  <c:v>0.4294962639199339</c:v>
                </c:pt>
                <c:pt idx="183">
                  <c:v>0.11026231423619438</c:v>
                </c:pt>
                <c:pt idx="184">
                  <c:v>0.81411136853017352</c:v>
                </c:pt>
                <c:pt idx="185">
                  <c:v>0.72152584892519267</c:v>
                </c:pt>
                <c:pt idx="186">
                  <c:v>0.39020500965642668</c:v>
                </c:pt>
                <c:pt idx="187">
                  <c:v>0.36764486070780544</c:v>
                </c:pt>
                <c:pt idx="188">
                  <c:v>0.3527274962526985</c:v>
                </c:pt>
                <c:pt idx="189">
                  <c:v>7.4961511509100076E-2</c:v>
                </c:pt>
                <c:pt idx="190">
                  <c:v>0.33799758874354113</c:v>
                </c:pt>
                <c:pt idx="191">
                  <c:v>0.88061661116244339</c:v>
                </c:pt>
                <c:pt idx="192">
                  <c:v>0.43390225651502529</c:v>
                </c:pt>
                <c:pt idx="193">
                  <c:v>0.7673949229283199</c:v>
                </c:pt>
                <c:pt idx="194">
                  <c:v>0.31474871712401697</c:v>
                </c:pt>
                <c:pt idx="195">
                  <c:v>0.83995618232153402</c:v>
                </c:pt>
                <c:pt idx="196">
                  <c:v>0.80802453214545666</c:v>
                </c:pt>
                <c:pt idx="197">
                  <c:v>0.38528049571679418</c:v>
                </c:pt>
                <c:pt idx="198">
                  <c:v>0.79878385923959438</c:v>
                </c:pt>
                <c:pt idx="199">
                  <c:v>0.76619693527446875</c:v>
                </c:pt>
                <c:pt idx="200">
                  <c:v>9.6704491903725834E-2</c:v>
                </c:pt>
                <c:pt idx="201">
                  <c:v>0.19869810195501489</c:v>
                </c:pt>
                <c:pt idx="202">
                  <c:v>0.83239255019401315</c:v>
                </c:pt>
                <c:pt idx="203">
                  <c:v>5.0548422992814458E-2</c:v>
                </c:pt>
                <c:pt idx="204">
                  <c:v>0.31033218285674324</c:v>
                </c:pt>
                <c:pt idx="205">
                  <c:v>0.6142410898564743</c:v>
                </c:pt>
                <c:pt idx="206">
                  <c:v>0.48213919549570611</c:v>
                </c:pt>
                <c:pt idx="207">
                  <c:v>0.74542676294073562</c:v>
                </c:pt>
                <c:pt idx="208">
                  <c:v>9.3148864676866144E-2</c:v>
                </c:pt>
                <c:pt idx="209">
                  <c:v>0.58043450570495669</c:v>
                </c:pt>
                <c:pt idx="210">
                  <c:v>0.83722787895281581</c:v>
                </c:pt>
                <c:pt idx="211">
                  <c:v>0.29739480048217748</c:v>
                </c:pt>
                <c:pt idx="212">
                  <c:v>7.5219245999091841E-2</c:v>
                </c:pt>
                <c:pt idx="213">
                  <c:v>0.56915777487569619</c:v>
                </c:pt>
                <c:pt idx="214">
                  <c:v>0.79339424129896763</c:v>
                </c:pt>
                <c:pt idx="215">
                  <c:v>0.66170226123548026</c:v>
                </c:pt>
                <c:pt idx="216">
                  <c:v>0.9775004588646693</c:v>
                </c:pt>
                <c:pt idx="217">
                  <c:v>0.72181210774916149</c:v>
                </c:pt>
                <c:pt idx="218">
                  <c:v>0.19054994235859499</c:v>
                </c:pt>
                <c:pt idx="219">
                  <c:v>0.3698385011412314</c:v>
                </c:pt>
                <c:pt idx="220">
                  <c:v>0.81929402284721342</c:v>
                </c:pt>
                <c:pt idx="221">
                  <c:v>0.18343531648848035</c:v>
                </c:pt>
              </c:numCache>
            </c:numRef>
          </c:yVal>
          <c:smooth val="0"/>
          <c:extLst>
            <c:ext xmlns:c16="http://schemas.microsoft.com/office/drawing/2014/chart" uri="{C3380CC4-5D6E-409C-BE32-E72D297353CC}">
              <c16:uniqueId val="{00000001-6926-417C-85B7-D72C0CF58CBA}"/>
            </c:ext>
          </c:extLst>
        </c:ser>
        <c:ser>
          <c:idx val="2"/>
          <c:order val="2"/>
          <c:tx>
            <c:v>Lower bound</c:v>
          </c:tx>
          <c:spPr>
            <a:ln w="25400" cap="rnd">
              <a:noFill/>
              <a:round/>
            </a:ln>
            <a:effectLst/>
          </c:spPr>
          <c:marker>
            <c:symbol val="circle"/>
            <c:size val="5"/>
            <c:spPr>
              <a:solidFill>
                <a:schemeClr val="accent3"/>
              </a:solidFill>
              <a:ln w="9525">
                <a:solidFill>
                  <a:schemeClr val="accent3"/>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'Monte-Carlo'!$Q$3:$Q$169</c:f>
              <c:numCache>
                <c:formatCode>General</c:formatCode>
                <c:ptCount val="167"/>
                <c:pt idx="0">
                  <c:v>1.7410314093455416E-14</c:v>
                </c:pt>
                <c:pt idx="1">
                  <c:v>4.0767015885735395E-9</c:v>
                </c:pt>
                <c:pt idx="2">
                  <c:v>1.2738247342343602E-6</c:v>
                </c:pt>
                <c:pt idx="3">
                  <c:v>3.8830865118047572E-5</c:v>
                </c:pt>
                <c:pt idx="4">
                  <c:v>3.7911981405098686E-4</c:v>
                </c:pt>
                <c:pt idx="5">
                  <c:v>1.9229861999970116E-3</c:v>
                </c:pt>
                <c:pt idx="6">
                  <c:v>6.4383445501126737E-3</c:v>
                </c:pt>
                <c:pt idx="7">
                  <c:v>1.6268473400525871E-2</c:v>
                </c:pt>
                <c:pt idx="8">
                  <c:v>3.3658683478279133E-2</c:v>
                </c:pt>
                <c:pt idx="9">
                  <c:v>6.0109708227070485E-2</c:v>
                </c:pt>
                <c:pt idx="10">
                  <c:v>9.6039085813114919E-2</c:v>
                </c:pt>
                <c:pt idx="11">
                  <c:v>0.14079062024314196</c:v>
                </c:pt>
                <c:pt idx="12">
                  <c:v>0.1928814530765435</c:v>
                </c:pt>
                <c:pt idx="13">
                  <c:v>0.25034349139619722</c:v>
                </c:pt>
                <c:pt idx="14">
                  <c:v>0.31105004737723613</c:v>
                </c:pt>
                <c:pt idx="15">
                  <c:v>0.37296948889945825</c:v>
                </c:pt>
                <c:pt idx="16">
                  <c:v>0.43432920922875029</c:v>
                </c:pt>
                <c:pt idx="17">
                  <c:v>0.49369821976116374</c:v>
                </c:pt>
                <c:pt idx="18">
                  <c:v>0.55000752725682767</c:v>
                </c:pt>
                <c:pt idx="19">
                  <c:v>0.60252919545017147</c:v>
                </c:pt>
                <c:pt idx="20">
                  <c:v>0.6508320885377965</c:v>
                </c:pt>
                <c:pt idx="21">
                  <c:v>0.6947277732477346</c:v>
                </c:pt>
                <c:pt idx="22">
                  <c:v>0.73421559226695754</c:v>
                </c:pt>
                <c:pt idx="23">
                  <c:v>0.76943225009619631</c:v>
                </c:pt>
                <c:pt idx="24">
                  <c:v>0.80060855835952349</c:v>
                </c:pt>
                <c:pt idx="25">
                  <c:v>0.82803418609449086</c:v>
                </c:pt>
                <c:pt idx="26">
                  <c:v>0.85203016557105682</c:v>
                </c:pt>
                <c:pt idx="27">
                  <c:v>0.87292831827204642</c:v>
                </c:pt>
                <c:pt idx="28">
                  <c:v>0.89105651922058438</c:v>
                </c:pt>
                <c:pt idx="29">
                  <c:v>0.90672868077545254</c:v>
                </c:pt>
                <c:pt idx="30">
                  <c:v>0.92023841706004716</c:v>
                </c:pt>
                <c:pt idx="31">
                  <c:v>0.93185548603425672</c:v>
                </c:pt>
                <c:pt idx="32">
                  <c:v>0.94182425969672667</c:v>
                </c:pt>
                <c:pt idx="33">
                  <c:v>0.95036362205506753</c:v>
                </c:pt>
                <c:pt idx="34">
                  <c:v>0.95766782808649209</c:v>
                </c:pt>
                <c:pt idx="35">
                  <c:v>0.96390797041119269</c:v>
                </c:pt>
                <c:pt idx="36">
                  <c:v>0.96923379323812264</c:v>
                </c:pt>
                <c:pt idx="37">
                  <c:v>0.97377566685255112</c:v>
                </c:pt>
                <c:pt idx="38">
                  <c:v>0.97764659299250167</c:v>
                </c:pt>
                <c:pt idx="39">
                  <c:v>0.9809441546780524</c:v>
                </c:pt>
                <c:pt idx="40">
                  <c:v>0.98375235608066713</c:v>
                </c:pt>
                <c:pt idx="41">
                  <c:v>0.98614332122658288</c:v>
                </c:pt>
                <c:pt idx="42">
                  <c:v>0.98817883673667684</c:v>
                </c:pt>
                <c:pt idx="43">
                  <c:v>0.98991173506980012</c:v>
                </c:pt>
                <c:pt idx="44">
                  <c:v>0.99138712217899838</c:v>
                </c:pt>
                <c:pt idx="45">
                  <c:v>0.99264345814393129</c:v>
                </c:pt>
                <c:pt idx="46">
                  <c:v>0.99371350200203101</c:v>
                </c:pt>
                <c:pt idx="47">
                  <c:v>0.99462513326542601</c:v>
                </c:pt>
                <c:pt idx="48">
                  <c:v>0.99540206292683187</c:v>
                </c:pt>
                <c:pt idx="49">
                  <c:v>0.99606444645266501</c:v>
                </c:pt>
                <c:pt idx="50">
                  <c:v>0.99662941057141885</c:v>
                </c:pt>
                <c:pt idx="51">
                  <c:v>0.99711150475688826</c:v>
                </c:pt>
                <c:pt idx="52">
                  <c:v>0.99752308729480399</c:v>
                </c:pt>
                <c:pt idx="53">
                  <c:v>0.99787465478585913</c:v>
                </c:pt>
                <c:pt idx="54">
                  <c:v>0.99817512292860033</c:v>
                </c:pt>
                <c:pt idx="55">
                  <c:v>0.9984320654733484</c:v>
                </c:pt>
                <c:pt idx="56">
                  <c:v>0.9986519173606041</c:v>
                </c:pt>
                <c:pt idx="57">
                  <c:v>0.99884014726227355</c:v>
                </c:pt>
                <c:pt idx="58">
                  <c:v>0.99900140403319992</c:v>
                </c:pt>
                <c:pt idx="59">
                  <c:v>0.99913964095153707</c:v>
                </c:pt>
                <c:pt idx="60">
                  <c:v>0.99925822107461837</c:v>
                </c:pt>
                <c:pt idx="61">
                  <c:v>0.99936000655595802</c:v>
                </c:pt>
                <c:pt idx="62">
                  <c:v>0.99944743435209316</c:v>
                </c:pt>
                <c:pt idx="63">
                  <c:v>0.99952258038822728</c:v>
                </c:pt>
                <c:pt idx="64">
                  <c:v>0.99958721394241956</c:v>
                </c:pt>
                <c:pt idx="65">
                  <c:v>0.99964284374310985</c:v>
                </c:pt>
                <c:pt idx="66">
                  <c:v>0.99969075704835153</c:v>
                </c:pt>
                <c:pt idx="67">
                  <c:v>0.99973205278206834</c:v>
                </c:pt>
                <c:pt idx="68">
                  <c:v>0.99976766963833852</c:v>
                </c:pt>
                <c:pt idx="69">
                  <c:v>0.9997984099250935</c:v>
                </c:pt>
                <c:pt idx="70">
                  <c:v>0.99982495980012009</c:v>
                </c:pt>
                <c:pt idx="71">
                  <c:v>0.99984790645180865</c:v>
                </c:pt>
                <c:pt idx="72">
                  <c:v>0.99986775269199879</c:v>
                </c:pt>
                <c:pt idx="73">
                  <c:v>0.99988492935625617</c:v>
                </c:pt>
                <c:pt idx="74">
                  <c:v>0.99989980584598603</c:v>
                </c:pt>
                <c:pt idx="75">
                  <c:v>0.99991269909526659</c:v>
                </c:pt>
                <c:pt idx="76">
                  <c:v>0.99992388120173115</c:v>
                </c:pt>
                <c:pt idx="77">
                  <c:v>0.99993358592401271</c:v>
                </c:pt>
                <c:pt idx="78">
                  <c:v>0.99994201421715567</c:v>
                </c:pt>
                <c:pt idx="79">
                  <c:v>0.99994933895110427</c:v>
                </c:pt>
                <c:pt idx="80">
                  <c:v>0.99995570893515884</c:v>
                </c:pt>
                <c:pt idx="81">
                  <c:v>0.99996125235250888</c:v>
                </c:pt>
                <c:pt idx="82">
                  <c:v>0.99996607969307427</c:v>
                </c:pt>
                <c:pt idx="83">
                  <c:v>0.99997028625946338</c:v>
                </c:pt>
                <c:pt idx="84">
                  <c:v>0.99997395430949898</c:v>
                </c:pt>
                <c:pt idx="85">
                  <c:v>0.99997715488916006</c:v>
                </c:pt>
                <c:pt idx="86">
                  <c:v>0.99997994940165758</c:v>
                </c:pt>
                <c:pt idx="87">
                  <c:v>0.99998239095147656</c:v>
                </c:pt>
                <c:pt idx="88">
                  <c:v>0.99998452549639227</c:v>
                </c:pt>
                <c:pt idx="89">
                  <c:v>0.99998639283552471</c:v>
                </c:pt>
                <c:pt idx="90">
                  <c:v>0.99998802745731163</c:v>
                </c:pt>
                <c:pt idx="91">
                  <c:v>0.99998945926772642</c:v>
                </c:pt>
                <c:pt idx="92">
                  <c:v>0.99999071421605679</c:v>
                </c:pt>
                <c:pt idx="93">
                  <c:v>0.99999181483300092</c:v>
                </c:pt>
                <c:pt idx="94">
                  <c:v>0.99999278069366404</c:v>
                </c:pt>
                <c:pt idx="95">
                  <c:v>0.99999362881619513</c:v>
                </c:pt>
                <c:pt idx="96">
                  <c:v>0.99999437400522861</c:v>
                </c:pt>
                <c:pt idx="97">
                  <c:v>0.99999502914796645</c:v>
                </c:pt>
                <c:pt idx="98">
                  <c:v>0.99999560546959165</c:v>
                </c:pt>
                <c:pt idx="99">
                  <c:v>0.99999611275374334</c:v>
                </c:pt>
                <c:pt idx="100">
                  <c:v>0.99999655953295141</c:v>
                </c:pt>
                <c:pt idx="101">
                  <c:v>0.99999695325323024</c:v>
                </c:pt>
                <c:pt idx="102">
                  <c:v>0.99999730041642731</c:v>
                </c:pt>
                <c:pt idx="103">
                  <c:v>0.99999760670340998</c:v>
                </c:pt>
                <c:pt idx="104">
                  <c:v>0.99999787708073895</c:v>
                </c:pt>
                <c:pt idx="105">
                  <c:v>0.99999811589309695</c:v>
                </c:pt>
                <c:pt idx="106">
                  <c:v>0.99999832694342738</c:v>
                </c:pt>
                <c:pt idx="107">
                  <c:v>0.99999851356245795</c:v>
                </c:pt>
                <c:pt idx="108">
                  <c:v>0.9999986786690539</c:v>
                </c:pt>
                <c:pt idx="109">
                  <c:v>0.9999988248226418</c:v>
                </c:pt>
                <c:pt idx="110">
                  <c:v>0.9999989542687735</c:v>
                </c:pt>
                <c:pt idx="111">
                  <c:v>0.99999906897875179</c:v>
                </c:pt>
                <c:pt idx="112">
                  <c:v>0.99999917068411337</c:v>
                </c:pt>
                <c:pt idx="113">
                  <c:v>0.99999926090665248</c:v>
                </c:pt>
                <c:pt idx="114">
                  <c:v>0.99999934098457965</c:v>
                </c:pt>
                <c:pt idx="115">
                  <c:v>0.99999941209532495</c:v>
                </c:pt>
                <c:pt idx="116">
                  <c:v>0.99999947527542843</c:v>
                </c:pt>
                <c:pt idx="117">
                  <c:v>0.99999953143790021</c:v>
                </c:pt>
                <c:pt idx="118">
                  <c:v>0.9999995813873801</c:v>
                </c:pt>
                <c:pt idx="119">
                  <c:v>0.99999962583338409</c:v>
                </c:pt>
                <c:pt idx="120">
                  <c:v>0.99999966540188501</c:v>
                </c:pt>
                <c:pt idx="121">
                  <c:v>0.99999970064544341</c:v>
                </c:pt>
                <c:pt idx="122">
                  <c:v>0.99999973205207437</c:v>
                </c:pt>
                <c:pt idx="123">
                  <c:v>0.99999976005301261</c:v>
                </c:pt>
                <c:pt idx="124">
                  <c:v>0.99999978502951681</c:v>
                </c:pt>
                <c:pt idx="125">
                  <c:v>0.99999980731883464</c:v>
                </c:pt>
                <c:pt idx="126">
                  <c:v>0.99999982721943625</c:v>
                </c:pt>
                <c:pt idx="127">
                  <c:v>0.99999984499560579</c:v>
                </c:pt>
                <c:pt idx="128">
                  <c:v>0.99999986088147552</c:v>
                </c:pt>
                <c:pt idx="129">
                  <c:v>0.99999987508456856</c:v>
                </c:pt>
                <c:pt idx="130">
                  <c:v>0.99999988778891424</c:v>
                </c:pt>
                <c:pt idx="131">
                  <c:v>0.99999989915778786</c:v>
                </c:pt>
                <c:pt idx="132">
                  <c:v>0.9999999093361216</c:v>
                </c:pt>
                <c:pt idx="133">
                  <c:v>0.99999991845262737</c:v>
                </c:pt>
                <c:pt idx="134">
                  <c:v>0.99999992662166681</c:v>
                </c:pt>
                <c:pt idx="135">
                  <c:v>0.99999993394489939</c:v>
                </c:pt>
                <c:pt idx="136">
                  <c:v>0.99999994051273589</c:v>
                </c:pt>
                <c:pt idx="137">
                  <c:v>0.99999994640562073</c:v>
                </c:pt>
                <c:pt idx="138">
                  <c:v>0.99999995169516342</c:v>
                </c:pt>
                <c:pt idx="139">
                  <c:v>0.9999999564451385</c:v>
                </c:pt>
                <c:pt idx="140">
                  <c:v>0.99999996071236841</c:v>
                </c:pt>
                <c:pt idx="141">
                  <c:v>0.99999996454750428</c:v>
                </c:pt>
                <c:pt idx="142">
                  <c:v>0.99999996799571678</c:v>
                </c:pt>
                <c:pt idx="143">
                  <c:v>0.99999997109730632</c:v>
                </c:pt>
                <c:pt idx="144">
                  <c:v>0.9999999738882448</c:v>
                </c:pt>
                <c:pt idx="145">
                  <c:v>0.99999997640065397</c:v>
                </c:pt>
                <c:pt idx="146">
                  <c:v>0.99999997866323032</c:v>
                </c:pt>
                <c:pt idx="147">
                  <c:v>0.99999998070162133</c:v>
                </c:pt>
                <c:pt idx="148">
                  <c:v>0.99999998253875899</c:v>
                </c:pt>
                <c:pt idx="149">
                  <c:v>0.99999998419515634</c:v>
                </c:pt>
                <c:pt idx="150">
                  <c:v>0.99999998568917015</c:v>
                </c:pt>
                <c:pt idx="151">
                  <c:v>0.99999998703723436</c:v>
                </c:pt>
                <c:pt idx="152">
                  <c:v>0.99999998825406788</c:v>
                </c:pt>
                <c:pt idx="153">
                  <c:v>0.99999998935285861</c:v>
                </c:pt>
                <c:pt idx="154">
                  <c:v>0.99999999034542786</c:v>
                </c:pt>
                <c:pt idx="155">
                  <c:v>0.99999999124237604</c:v>
                </c:pt>
                <c:pt idx="156">
                  <c:v>0.99999999205321255</c:v>
                </c:pt>
                <c:pt idx="157">
                  <c:v>0.99999999278647167</c:v>
                </c:pt>
                <c:pt idx="158">
                  <c:v>0.99999999344981516</c:v>
                </c:pt>
                <c:pt idx="159">
                  <c:v>0.99999999405012485</c:v>
                </c:pt>
                <c:pt idx="160">
                  <c:v>0.99999999459358357</c:v>
                </c:pt>
                <c:pt idx="161">
                  <c:v>0.99999999508574922</c:v>
                </c:pt>
                <c:pt idx="162">
                  <c:v>0.99999999553161889</c:v>
                </c:pt>
                <c:pt idx="163">
                  <c:v>0.99999999593568789</c:v>
                </c:pt>
                <c:pt idx="164">
                  <c:v>0.99999999630200154</c:v>
                </c:pt>
                <c:pt idx="165">
                  <c:v>0.99999999663420125</c:v>
                </c:pt>
                <c:pt idx="166">
                  <c:v>0.99999999693556629</c:v>
                </c:pt>
              </c:numCache>
            </c:numRef>
          </c:yVal>
          <c:smooth val="0"/>
          <c:extLst>
            <c:ext xmlns:c16="http://schemas.microsoft.com/office/drawing/2014/chart" uri="{C3380CC4-5D6E-409C-BE32-E72D297353CC}">
              <c16:uniqueId val="{00000002-6926-417C-85B7-D72C0CF58CBA}"/>
            </c:ext>
          </c:extLst>
        </c:ser>
        <c:dLbls>
          <c:showLegendKey val="0"/>
          <c:showVal val="0"/>
          <c:showCatName val="0"/>
          <c:showSerName val="0"/>
          <c:showPercent val="0"/>
          <c:showBubbleSize val="0"/>
        </c:dLbls>
        <c:axId val="2056125568"/>
        <c:axId val="2056117408"/>
      </c:scatterChart>
      <c:valAx>
        <c:axId val="2056125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u="none" strike="noStrike" kern="1200" baseline="0" dirty="0">
                    <a:solidFill>
                      <a:sysClr val="windowText" lastClr="000000">
                        <a:lumMod val="65000"/>
                        <a:lumOff val="35000"/>
                      </a:sysClr>
                    </a:solidFill>
                  </a:rPr>
                  <a:t>k</a:t>
                </a:r>
                <a:r>
                  <a:rPr lang="en-US" sz="1000" b="0" i="0" u="none" strike="noStrike" kern="1200" baseline="0" dirty="0">
                    <a:solidFill>
                      <a:prstClr val="black">
                        <a:lumMod val="65000"/>
                        <a:lumOff val="35000"/>
                      </a:prstClr>
                    </a:solidFill>
                    <a:latin typeface="Cambria Math" panose="02040503050406030204" pitchFamily="18" charset="0"/>
                  </a:rPr>
                  <a:t>[</a:t>
                </a:r>
                <a:r>
                  <a:rPr lang="en-US" sz="10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1000" b="0" i="0" u="none" strike="noStrike" kern="1200" baseline="0" dirty="0">
                    <a:solidFill>
                      <a:prstClr val="black">
                        <a:lumMod val="65000"/>
                        <a:lumOff val="35000"/>
                      </a:prstClr>
                    </a:solidFill>
                    <a:latin typeface="Cambria Math" panose="02040503050406030204" pitchFamily="18" charset="0"/>
                  </a:rPr>
                  <a:t>2]</a:t>
                </a:r>
                <a:endParaRPr lang="en-US" sz="1100" b="0" i="0" u="none" strike="noStrike" kern="1200" baseline="0" dirty="0">
                  <a:solidFill>
                    <a:sysClr val="windowText" lastClr="000000">
                      <a:lumMod val="65000"/>
                      <a:lumOff val="35000"/>
                    </a:sysClr>
                  </a:solidFill>
                </a:endParaRPr>
              </a:p>
            </c:rich>
          </c:tx>
          <c:layout>
            <c:manualLayout>
              <c:xMode val="edge"/>
              <c:yMode val="edge"/>
              <c:x val="0.4026316057812121"/>
              <c:y val="0.93359518731546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56117408"/>
        <c:crosses val="autoZero"/>
        <c:crossBetween val="midCat"/>
      </c:valAx>
      <c:valAx>
        <c:axId val="2056117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sz="1000" b="0" i="0" u="none" strike="noStrike" kern="1200" baseline="0" dirty="0">
                    <a:solidFill>
                      <a:prstClr val="black">
                        <a:lumMod val="65000"/>
                        <a:lumOff val="35000"/>
                      </a:prstClr>
                    </a:solidFill>
                  </a:rPr>
                  <a:t>Cumulative Density </a:t>
                </a:r>
                <a:r>
                  <a:rPr lang="fr-CA" sz="1000" b="0" i="0" u="none" strike="noStrike" kern="1200" baseline="0" dirty="0" err="1">
                    <a:solidFill>
                      <a:prstClr val="black">
                        <a:lumMod val="65000"/>
                        <a:lumOff val="35000"/>
                      </a:prstClr>
                    </a:solidFill>
                  </a:rPr>
                  <a:t>Function</a:t>
                </a:r>
                <a:endParaRPr lang="fr-CA" sz="100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56125568"/>
        <c:crosses val="autoZero"/>
        <c:crossBetween val="midCat"/>
      </c:valAx>
      <c:spPr>
        <a:noFill/>
        <a:ln>
          <a:noFill/>
        </a:ln>
        <a:effectLst/>
      </c:spPr>
    </c:plotArea>
    <c:legend>
      <c:legendPos val="r"/>
      <c:layout>
        <c:manualLayout>
          <c:xMode val="edge"/>
          <c:yMode val="edge"/>
          <c:x val="0.80023075240594921"/>
          <c:y val="0.39207093904928553"/>
          <c:w val="0.19699146981627297"/>
          <c:h val="0.396413677456984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tiff"/><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3 – Validation</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https://github.com/mehdibendaya/MEC8211-DEV1.git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0AA1F6-DCCD-B007-6715-4F60488757BD}"/>
                  </a:ext>
                </a:extLst>
              </p:cNvPr>
              <p:cNvSpPr>
                <a:spLocks noGrp="1"/>
              </p:cNvSpPr>
              <p:nvPr>
                <p:ph idx="1"/>
              </p:nvPr>
            </p:nvSpPr>
            <p:spPr>
              <a:xfrm>
                <a:off x="838200" y="1825624"/>
                <a:ext cx="10515600" cy="4667249"/>
              </a:xfrm>
            </p:spPr>
            <p:txBody>
              <a:bodyPr>
                <a:normAutofit fontScale="92500" lnSpcReduction="20000"/>
              </a:bodyPr>
              <a:lstStyle/>
              <a:p>
                <a:pPr algn="just"/>
                <a:r>
                  <a:rPr lang="fr-FR" sz="2000" dirty="0"/>
                  <a:t>D’après le calcul on voit que 0 n’appartient pas à l’intervalle de </a:t>
                </a:r>
                <a14:m>
                  <m:oMath xmlns:m="http://schemas.openxmlformats.org/officeDocument/2006/math">
                    <m:sSub>
                      <m:sSubPr>
                        <m:ctrlPr>
                          <a:rPr lang="en-CA" sz="2000" i="1">
                            <a:latin typeface="Cambria Math" panose="02040503050406030204" pitchFamily="18" charset="0"/>
                          </a:rPr>
                        </m:ctrlPr>
                      </m:sSubPr>
                      <m:e>
                        <m:r>
                          <m:rPr>
                            <m:nor/>
                          </m:rPr>
                          <a:rPr lang="el-GR" sz="2000" dirty="0"/>
                          <m:t>δ</m:t>
                        </m:r>
                      </m:e>
                      <m:sub>
                        <m:r>
                          <a:rPr lang="en-US" sz="2000" i="1">
                            <a:latin typeface="Cambria Math" panose="02040503050406030204" pitchFamily="18" charset="0"/>
                          </a:rPr>
                          <m:t>𝑚𝑜𝑑𝑒𝑙</m:t>
                        </m:r>
                      </m:sub>
                    </m:sSub>
                  </m:oMath>
                </a14:m>
                <a:r>
                  <a:rPr lang="fr-FR" sz="2000" dirty="0"/>
                  <a:t> . Ceci indique que l’erreur du modèle n’est jamais nulle à un niveau de confiance de 95.4%. Ainsi le modèle échoue la validation et n’est pas adéquat pour représenter le phénomène physique qui a lieu dans le filtre.</a:t>
                </a:r>
                <a:r>
                  <a:rPr lang="fr-FR" sz="2000" dirty="0">
                    <a:solidFill>
                      <a:srgbClr val="FF0000"/>
                    </a:solidFill>
                  </a:rPr>
                  <a:t> Il est aussi possible de conclure d’après les interprétations présentées dans la norme V&amp;V20-2009 que </a:t>
                </a:r>
                <a14:m>
                  <m:oMath xmlns:m="http://schemas.openxmlformats.org/officeDocument/2006/math">
                    <m:sSub>
                      <m:sSubPr>
                        <m:ctrlPr>
                          <a:rPr lang="en-CA" sz="2000" i="1">
                            <a:solidFill>
                              <a:srgbClr val="FF0000"/>
                            </a:solidFill>
                            <a:latin typeface="Cambria Math" panose="02040503050406030204" pitchFamily="18" charset="0"/>
                          </a:rPr>
                        </m:ctrlPr>
                      </m:sSubPr>
                      <m:e>
                        <m:r>
                          <m:rPr>
                            <m:nor/>
                          </m:rPr>
                          <a:rPr lang="el-GR" sz="2000" dirty="0">
                            <a:solidFill>
                              <a:srgbClr val="FF0000"/>
                            </a:solidFill>
                          </a:rPr>
                          <m:t>δ</m:t>
                        </m:r>
                      </m:e>
                      <m:sub>
                        <m:r>
                          <a:rPr lang="en-US" sz="2000" i="1">
                            <a:solidFill>
                              <a:srgbClr val="FF0000"/>
                            </a:solidFill>
                            <a:latin typeface="Cambria Math" panose="02040503050406030204" pitchFamily="18" charset="0"/>
                          </a:rPr>
                          <m:t>𝑚𝑜𝑑𝑒𝑙</m:t>
                        </m:r>
                      </m:sub>
                    </m:sSub>
                  </m:oMath>
                </a14:m>
                <a:r>
                  <a:rPr lang="fr-FR" sz="2000" dirty="0">
                    <a:solidFill>
                      <a:srgbClr val="FF0000"/>
                    </a:solidFill>
                  </a:rPr>
                  <a:t> est de même signe que E donc qu’elle est négative.</a:t>
                </a:r>
              </a:p>
              <a:p>
                <a:pPr algn="just"/>
                <a:r>
                  <a:rPr lang="en-CA" sz="2000" dirty="0" err="1">
                    <a:highlight>
                      <a:srgbClr val="FFFF00"/>
                    </a:highlight>
                  </a:rPr>
                  <a:t>Inserer</a:t>
                </a:r>
                <a:r>
                  <a:rPr lang="en-CA" sz="2000" dirty="0">
                    <a:highlight>
                      <a:srgbClr val="FFFF00"/>
                    </a:highlight>
                  </a:rPr>
                  <a:t> </a:t>
                </a:r>
                <a:r>
                  <a:rPr lang="en-CA" sz="2000" dirty="0" err="1">
                    <a:highlight>
                      <a:srgbClr val="FFFF00"/>
                    </a:highlight>
                  </a:rPr>
                  <a:t>graphe</a:t>
                </a:r>
                <a:r>
                  <a:rPr lang="en-CA" sz="2000" dirty="0">
                    <a:highlight>
                      <a:srgbClr val="FFFF00"/>
                    </a:highlight>
                  </a:rPr>
                  <a:t> avec barres</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algn="just"/>
                <a:r>
                  <a:rPr lang="fr-FR" sz="2000" dirty="0"/>
                  <a:t>Ceci est sans doute dû aux hypothèses simplificatrices posées pour la construction du modèle mathématique, dont la simplification 2D qui suppose toutes les fibres parallèles le long du filtre. Il faudrait probablement réviser cette hypothèse quitte à travailler avec un modèle 3D ou bien subdiviser la longueur du filtre par tranches fines où chacune peut être traitée comme un plan 2D mais où la répartition des fibres varie d’une tranche à une autre.</a:t>
                </a:r>
              </a:p>
            </p:txBody>
          </p:sp>
        </mc:Choice>
        <mc:Fallback>
          <p:sp>
            <p:nvSpPr>
              <p:cNvPr id="3" name="Content Placeholder 2">
                <a:extLst>
                  <a:ext uri="{FF2B5EF4-FFF2-40B4-BE49-F238E27FC236}">
                    <a16:creationId xmlns:a16="http://schemas.microsoft.com/office/drawing/2014/main" id="{390AA1F6-DCCD-B007-6715-4F60488757BD}"/>
                  </a:ext>
                </a:extLst>
              </p:cNvPr>
              <p:cNvSpPr>
                <a:spLocks noGrp="1" noRot="1" noChangeAspect="1" noMove="1" noResize="1" noEditPoints="1" noAdjustHandles="1" noChangeArrowheads="1" noChangeShapeType="1" noTextEdit="1"/>
              </p:cNvSpPr>
              <p:nvPr>
                <p:ph idx="1"/>
              </p:nvPr>
            </p:nvSpPr>
            <p:spPr>
              <a:xfrm>
                <a:off x="838200" y="1825624"/>
                <a:ext cx="10515600" cy="4667249"/>
              </a:xfrm>
              <a:blipFill>
                <a:blip r:embed="rId2"/>
                <a:stretch>
                  <a:fillRect l="-464" t="-2219" r="-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DD2BD93A-EC6C-21C5-489E-B3D23A9590A3}"/>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4" name="Title 1">
                <a:extLst>
                  <a:ext uri="{FF2B5EF4-FFF2-40B4-BE49-F238E27FC236}">
                    <a16:creationId xmlns:a16="http://schemas.microsoft.com/office/drawing/2014/main" id="{DD2BD93A-EC6C-21C5-489E-B3D23A9590A3}"/>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3"/>
                <a:stretch>
                  <a:fillRect l="-1391"/>
                </a:stretch>
              </a:blipFill>
            </p:spPr>
            <p:txBody>
              <a:bodyPr/>
              <a:lstStyle/>
              <a:p>
                <a:r>
                  <a:rPr lang="en-CA">
                    <a:noFill/>
                  </a:rPr>
                  <a:t> </a:t>
                </a:r>
              </a:p>
            </p:txBody>
          </p:sp>
        </mc:Fallback>
      </mc:AlternateContent>
    </p:spTree>
    <p:extLst>
      <p:ext uri="{BB962C8B-B14F-4D97-AF65-F5344CB8AC3E}">
        <p14:creationId xmlns:p14="http://schemas.microsoft.com/office/powerpoint/2010/main" val="318071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a:normAutofit/>
              </a:bodyPr>
              <a:lstStyle/>
              <a:p>
                <a:pPr marL="0" indent="0">
                  <a:buNone/>
                </a:pPr>
                <a:r>
                  <a:rPr lang="en-CA" sz="1800" dirty="0"/>
                  <a:t>Afin de </a:t>
                </a:r>
                <a:r>
                  <a:rPr lang="en-CA" sz="1800" dirty="0" err="1"/>
                  <a:t>réaliser</a:t>
                </a:r>
                <a:r>
                  <a:rPr lang="en-CA" sz="1800" dirty="0"/>
                  <a:t> </a:t>
                </a:r>
                <a:r>
                  <a:rPr lang="en-CA" sz="1800" dirty="0" err="1"/>
                  <a:t>l’analyse</a:t>
                </a:r>
                <a:r>
                  <a:rPr lang="en-CA" sz="1800" dirty="0"/>
                  <a:t> de convergence il a </a:t>
                </a:r>
                <a:r>
                  <a:rPr lang="en-CA" sz="1800" dirty="0" err="1"/>
                  <a:t>fallu</a:t>
                </a:r>
                <a:r>
                  <a:rPr lang="en-CA" sz="1800" dirty="0"/>
                  <a:t>:</a:t>
                </a:r>
              </a:p>
              <a:p>
                <a:pPr>
                  <a:buFontTx/>
                  <a:buChar char="-"/>
                </a:pPr>
                <a:r>
                  <a:rPr lang="en-CA" sz="1800" dirty="0" err="1"/>
                  <a:t>Désactiver</a:t>
                </a:r>
                <a:r>
                  <a:rPr lang="en-CA" sz="1800" dirty="0"/>
                  <a:t> le </a:t>
                </a:r>
                <a:r>
                  <a:rPr lang="en-CA" sz="1800" dirty="0" err="1"/>
                  <a:t>caractère</a:t>
                </a:r>
                <a:r>
                  <a:rPr lang="en-CA" sz="1800" dirty="0"/>
                  <a:t> </a:t>
                </a:r>
                <a:r>
                  <a:rPr lang="en-CA" sz="1800" dirty="0" err="1"/>
                  <a:t>aléatoire</a:t>
                </a:r>
                <a:r>
                  <a:rPr lang="en-CA" sz="1800" dirty="0"/>
                  <a:t> de la </a:t>
                </a:r>
                <a:r>
                  <a:rPr lang="en-CA" sz="1800" dirty="0" err="1"/>
                  <a:t>génération</a:t>
                </a:r>
                <a:r>
                  <a:rPr lang="en-CA" sz="1800" dirty="0"/>
                  <a:t> de fibres </a:t>
                </a:r>
                <a:r>
                  <a:rPr lang="en-CA" sz="1800" dirty="0" err="1"/>
                  <a:t>afin</a:t>
                </a:r>
                <a:r>
                  <a:rPr lang="en-CA" sz="1800" dirty="0"/>
                  <a:t> de </a:t>
                </a:r>
                <a:r>
                  <a:rPr lang="en-CA" sz="1800" dirty="0" err="1"/>
                  <a:t>figer</a:t>
                </a:r>
                <a:r>
                  <a:rPr lang="en-CA" sz="1800" dirty="0"/>
                  <a:t> la structure et </a:t>
                </a:r>
                <a:r>
                  <a:rPr lang="en-CA" sz="1800" dirty="0" err="1"/>
                  <a:t>pouvoir</a:t>
                </a:r>
                <a:r>
                  <a:rPr lang="en-CA" sz="1800" dirty="0"/>
                  <a:t> comparer les </a:t>
                </a:r>
                <a:r>
                  <a:rPr lang="en-CA" sz="1800" dirty="0" err="1"/>
                  <a:t>résultats</a:t>
                </a:r>
                <a:r>
                  <a:rPr lang="en-CA" sz="1800" dirty="0"/>
                  <a:t> </a:t>
                </a:r>
                <a:r>
                  <a:rPr lang="en-CA" sz="1800" dirty="0" err="1"/>
                  <a:t>obtenus</a:t>
                </a:r>
                <a:r>
                  <a:rPr lang="en-CA" sz="1800" dirty="0"/>
                  <a:t>. </a:t>
                </a:r>
              </a:p>
              <a:p>
                <a:pPr>
                  <a:buFontTx/>
                  <a:buChar char="-"/>
                </a:pPr>
                <a:r>
                  <a:rPr lang="en-CA" sz="1800" dirty="0" err="1"/>
                  <a:t>Garder</a:t>
                </a:r>
                <a:r>
                  <a:rPr lang="en-CA" sz="1800" dirty="0"/>
                  <a:t> la </a:t>
                </a:r>
                <a:r>
                  <a:rPr lang="en-CA" sz="1800" dirty="0" err="1"/>
                  <a:t>même</a:t>
                </a:r>
                <a:r>
                  <a:rPr lang="en-CA" sz="1800" dirty="0"/>
                  <a:t> taille de structure (</a:t>
                </a:r>
                <a:r>
                  <a:rPr lang="en-CA" sz="1800" dirty="0" err="1"/>
                  <a:t>carrés</a:t>
                </a:r>
                <a:r>
                  <a:rPr lang="en-CA" sz="1800" dirty="0"/>
                  <a:t> de </a:t>
                </a:r>
                <a14:m>
                  <m:oMath xmlns:m="http://schemas.openxmlformats.org/officeDocument/2006/math">
                    <m:r>
                      <a:rPr lang="en-CA" sz="1800" i="1">
                        <a:latin typeface="Cambria Math" panose="02040503050406030204" pitchFamily="18" charset="0"/>
                      </a:rPr>
                      <m:t>h</m:t>
                    </m:r>
                    <m:r>
                      <a:rPr lang="en-CA" sz="1800" i="1" smtClean="0">
                        <a:latin typeface="Cambria Math" panose="02040503050406030204" pitchFamily="18" charset="0"/>
                      </a:rPr>
                      <m:t>×</m:t>
                    </m:r>
                    <m:r>
                      <a:rPr lang="en-CA" sz="1800" b="0" i="1" smtClean="0">
                        <a:latin typeface="Cambria Math" panose="02040503050406030204" pitchFamily="18" charset="0"/>
                      </a:rPr>
                      <m:t>h</m:t>
                    </m:r>
                    <m:r>
                      <a:rPr lang="en-CA" sz="1800" b="0" i="1" smtClean="0">
                        <a:latin typeface="Cambria Math" panose="02040503050406030204" pitchFamily="18" charset="0"/>
                      </a:rPr>
                      <m:t>) </m:t>
                    </m:r>
                  </m:oMath>
                </a14:m>
                <a:r>
                  <a:rPr lang="en-CA" sz="1800" dirty="0"/>
                  <a:t>et </a:t>
                </a:r>
                <a:r>
                  <a:rPr lang="en-CA" sz="1800" dirty="0" err="1"/>
                  <a:t>cela</a:t>
                </a:r>
                <a:r>
                  <a:rPr lang="en-CA" sz="1800" dirty="0"/>
                  <a:t> </a:t>
                </a:r>
                <a:r>
                  <a:rPr lang="fr-CA" sz="1800" dirty="0"/>
                  <a:t>en</a:t>
                </a:r>
                <a:r>
                  <a:rPr lang="en-CA" sz="1800" dirty="0"/>
                  <a:t> gardant le </a:t>
                </a:r>
                <a:r>
                  <a:rPr lang="en-CA" sz="1800" dirty="0" err="1"/>
                  <a:t>produit</a:t>
                </a:r>
                <a:r>
                  <a:rPr lang="en-CA" sz="1800" dirty="0"/>
                  <a:t> entre le </a:t>
                </a:r>
                <a:r>
                  <a:rPr lang="en-CA" sz="1800" dirty="0" err="1"/>
                  <a:t>nombre</a:t>
                </a:r>
                <a:r>
                  <a:rPr lang="en-CA" sz="1800" dirty="0"/>
                  <a:t> de points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𝑁</m:t>
                        </m:r>
                      </m:e>
                      <m:sub>
                        <m:r>
                          <a:rPr lang="en-CA" sz="1800" i="1">
                            <a:latin typeface="Cambria Math" panose="02040503050406030204" pitchFamily="18" charset="0"/>
                          </a:rPr>
                          <m:t>𝑥</m:t>
                        </m:r>
                      </m:sub>
                    </m:sSub>
                  </m:oMath>
                </a14:m>
                <a:r>
                  <a:rPr lang="en-CA" sz="1800" dirty="0"/>
                  <a:t> et la distance </a:t>
                </a:r>
                <a14:m>
                  <m:oMath xmlns:m="http://schemas.openxmlformats.org/officeDocument/2006/math">
                    <m:r>
                      <m:rPr>
                        <m:sty m:val="p"/>
                      </m:rPr>
                      <a:rPr lang="en-CA" sz="1800">
                        <a:latin typeface="Cambria Math" panose="02040503050406030204" pitchFamily="18" charset="0"/>
                      </a:rPr>
                      <m:t>Δ</m:t>
                    </m:r>
                    <m:r>
                      <a:rPr lang="en-CA" sz="1800" i="1">
                        <a:latin typeface="Cambria Math" panose="02040503050406030204" pitchFamily="18" charset="0"/>
                      </a:rPr>
                      <m:t>𝑥</m:t>
                    </m:r>
                  </m:oMath>
                </a14:m>
                <a:r>
                  <a:rPr lang="en-CA" sz="1800" dirty="0"/>
                  <a:t> entre deux points </a:t>
                </a:r>
                <a:r>
                  <a:rPr lang="en-CA" sz="1800" dirty="0" err="1"/>
                  <a:t>constant</a:t>
                </a:r>
                <a:r>
                  <a:rPr lang="en-CA" sz="1800" dirty="0"/>
                  <a:t>:</a:t>
                </a:r>
                <a14:m>
                  <m:oMath xmlns:m="http://schemas.openxmlformats.org/officeDocument/2006/math">
                    <m:r>
                      <a:rPr lang="en-CA" sz="1800" b="0" i="1" smtClean="0">
                        <a:latin typeface="Cambria Math" panose="02040503050406030204" pitchFamily="18" charset="0"/>
                      </a:rPr>
                      <m:t> </m:t>
                    </m:r>
                    <m:r>
                      <a:rPr lang="en-CA" sz="1800" b="0" i="1" smtClean="0">
                        <a:latin typeface="Cambria Math" panose="02040503050406030204" pitchFamily="18" charset="0"/>
                      </a:rPr>
                      <m:t>h</m:t>
                    </m:r>
                    <m:r>
                      <a:rPr lang="en-CA" sz="1800" b="0" i="1" smtClean="0">
                        <a:latin typeface="Cambria Math" panose="02040503050406030204" pitchFamily="18" charset="0"/>
                      </a:rPr>
                      <m:t>=</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𝑥</m:t>
                    </m:r>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𝑁</m:t>
                        </m:r>
                      </m:e>
                      <m:sub>
                        <m:r>
                          <a:rPr lang="en-CA" sz="1800" b="0" i="1" smtClean="0">
                            <a:latin typeface="Cambria Math" panose="02040503050406030204" pitchFamily="18" charset="0"/>
                          </a:rPr>
                          <m:t>𝑥</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219200"/>
                <a:ext cx="10515600" cy="5154407"/>
              </a:xfrm>
              <a:blipFill>
                <a:blip r:embed="rId2"/>
                <a:stretch>
                  <a:fillRect l="-522" t="-1064" r="-812"/>
                </a:stretch>
              </a:blipFill>
            </p:spPr>
            <p:txBody>
              <a:bodyPr/>
              <a:lstStyle/>
              <a:p>
                <a:r>
                  <a:rPr lang="en-CA">
                    <a:noFill/>
                  </a:rPr>
                  <a:t> </a:t>
                </a:r>
              </a:p>
            </p:txBody>
          </p:sp>
        </mc:Fallback>
      </mc:AlternateContent>
      <p:pic>
        <p:nvPicPr>
          <p:cNvPr id="5" name="Image 4" descr="Une image contenant cercle, motif, Symétrie&#10;&#10;Description générée automatiquement">
            <a:extLst>
              <a:ext uri="{FF2B5EF4-FFF2-40B4-BE49-F238E27FC236}">
                <a16:creationId xmlns:a16="http://schemas.microsoft.com/office/drawing/2014/main" id="{A820F263-E487-A78C-8DA4-0CF077B7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2519882" cy="2519882"/>
          </a:xfrm>
          <a:prstGeom prst="rect">
            <a:avLst/>
          </a:prstGeom>
        </p:spPr>
      </p:pic>
      <p:pic>
        <p:nvPicPr>
          <p:cNvPr id="7" name="Image 6" descr="Une image contenant motif, flou&#10;&#10;Description générée automatiquement">
            <a:extLst>
              <a:ext uri="{FF2B5EF4-FFF2-40B4-BE49-F238E27FC236}">
                <a16:creationId xmlns:a16="http://schemas.microsoft.com/office/drawing/2014/main" id="{6C3FFFD6-C1A5-43A2-089F-8BA5A83D7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405" y="3429000"/>
            <a:ext cx="2519882" cy="2519882"/>
          </a:xfrm>
          <a:prstGeom prst="rect">
            <a:avLst/>
          </a:prstGeom>
        </p:spPr>
      </p:pic>
      <p:pic>
        <p:nvPicPr>
          <p:cNvPr id="9" name="Image 8" descr="Une image contenant motif&#10;&#10;Description générée automatiquement">
            <a:extLst>
              <a:ext uri="{FF2B5EF4-FFF2-40B4-BE49-F238E27FC236}">
                <a16:creationId xmlns:a16="http://schemas.microsoft.com/office/drawing/2014/main" id="{269CB344-126B-D919-EF76-C6E6C836D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610" y="3429000"/>
            <a:ext cx="2519882" cy="2519882"/>
          </a:xfrm>
          <a:prstGeom prst="rect">
            <a:avLst/>
          </a:prstGeom>
        </p:spPr>
      </p:pic>
      <p:sp>
        <p:nvSpPr>
          <p:cNvPr id="10" name="ZoneTexte 9">
            <a:extLst>
              <a:ext uri="{FF2B5EF4-FFF2-40B4-BE49-F238E27FC236}">
                <a16:creationId xmlns:a16="http://schemas.microsoft.com/office/drawing/2014/main" id="{53DA4F81-61EC-1F85-B8F4-F9DF9FA51F2D}"/>
              </a:ext>
            </a:extLst>
          </p:cNvPr>
          <p:cNvSpPr txBox="1"/>
          <p:nvPr/>
        </p:nvSpPr>
        <p:spPr>
          <a:xfrm>
            <a:off x="754225" y="5939638"/>
            <a:ext cx="2519882" cy="307777"/>
          </a:xfrm>
          <a:prstGeom prst="rect">
            <a:avLst/>
          </a:prstGeom>
          <a:noFill/>
        </p:spPr>
        <p:txBody>
          <a:bodyPr wrap="square" rtlCol="0">
            <a:spAutoFit/>
          </a:bodyPr>
          <a:lstStyle/>
          <a:p>
            <a:r>
              <a:rPr lang="en-US" sz="1400" dirty="0"/>
              <a:t>fig1. </a:t>
            </a:r>
            <a:r>
              <a:rPr lang="en-US" sz="1400" dirty="0" err="1"/>
              <a:t>Fibre</a:t>
            </a:r>
            <a:r>
              <a:rPr lang="en-US" sz="1400" dirty="0"/>
              <a:t> pour </a:t>
            </a:r>
            <a:r>
              <a:rPr lang="en-US" sz="1400" dirty="0" err="1"/>
              <a:t>Nx</a:t>
            </a:r>
            <a:r>
              <a:rPr lang="en-US" sz="1400" dirty="0"/>
              <a:t>=600points</a:t>
            </a:r>
            <a:endParaRPr lang="fr-CA" sz="1400" dirty="0"/>
          </a:p>
        </p:txBody>
      </p:sp>
      <p:sp>
        <p:nvSpPr>
          <p:cNvPr id="11" name="ZoneTexte 10">
            <a:extLst>
              <a:ext uri="{FF2B5EF4-FFF2-40B4-BE49-F238E27FC236}">
                <a16:creationId xmlns:a16="http://schemas.microsoft.com/office/drawing/2014/main" id="{EE94D14F-907D-F8C8-C16E-684FFA6A95BA}"/>
              </a:ext>
            </a:extLst>
          </p:cNvPr>
          <p:cNvSpPr txBox="1"/>
          <p:nvPr/>
        </p:nvSpPr>
        <p:spPr>
          <a:xfrm>
            <a:off x="4668417" y="5939638"/>
            <a:ext cx="2519882" cy="307777"/>
          </a:xfrm>
          <a:prstGeom prst="rect">
            <a:avLst/>
          </a:prstGeom>
          <a:noFill/>
        </p:spPr>
        <p:txBody>
          <a:bodyPr wrap="square" rtlCol="0">
            <a:spAutoFit/>
          </a:bodyPr>
          <a:lstStyle/>
          <a:p>
            <a:r>
              <a:rPr lang="en-US" sz="1400" dirty="0"/>
              <a:t>fig2. </a:t>
            </a:r>
            <a:r>
              <a:rPr lang="en-US" sz="1400" dirty="0" err="1"/>
              <a:t>Fibre</a:t>
            </a:r>
            <a:r>
              <a:rPr lang="en-US" sz="1400" dirty="0"/>
              <a:t> pour </a:t>
            </a:r>
            <a:r>
              <a:rPr lang="en-US" sz="1400" dirty="0" err="1"/>
              <a:t>Nx</a:t>
            </a:r>
            <a:r>
              <a:rPr lang="en-US" sz="1400" dirty="0"/>
              <a:t>=150points</a:t>
            </a:r>
            <a:endParaRPr lang="fr-CA" sz="1400" dirty="0"/>
          </a:p>
        </p:txBody>
      </p:sp>
      <p:sp>
        <p:nvSpPr>
          <p:cNvPr id="12" name="ZoneTexte 11">
            <a:extLst>
              <a:ext uri="{FF2B5EF4-FFF2-40B4-BE49-F238E27FC236}">
                <a16:creationId xmlns:a16="http://schemas.microsoft.com/office/drawing/2014/main" id="{122AACBE-65FB-88E2-8407-6A900D57DBB8}"/>
              </a:ext>
            </a:extLst>
          </p:cNvPr>
          <p:cNvSpPr txBox="1"/>
          <p:nvPr/>
        </p:nvSpPr>
        <p:spPr>
          <a:xfrm>
            <a:off x="8666585" y="5912282"/>
            <a:ext cx="2519882" cy="307777"/>
          </a:xfrm>
          <a:prstGeom prst="rect">
            <a:avLst/>
          </a:prstGeom>
          <a:noFill/>
        </p:spPr>
        <p:txBody>
          <a:bodyPr wrap="square" rtlCol="0">
            <a:spAutoFit/>
          </a:bodyPr>
          <a:lstStyle/>
          <a:p>
            <a:r>
              <a:rPr lang="en-US" sz="1400" dirty="0"/>
              <a:t>fig3. </a:t>
            </a:r>
            <a:r>
              <a:rPr lang="en-US" sz="1400" dirty="0" err="1"/>
              <a:t>Fibre</a:t>
            </a:r>
            <a:r>
              <a:rPr lang="en-US" sz="1400" dirty="0"/>
              <a:t> pour </a:t>
            </a:r>
            <a:r>
              <a:rPr lang="en-US" sz="1400" dirty="0" err="1"/>
              <a:t>Nx</a:t>
            </a:r>
            <a:r>
              <a:rPr lang="en-US" sz="1400" dirty="0"/>
              <a:t>=75points</a:t>
            </a:r>
            <a:endParaRPr lang="fr-CA" sz="1400" dirty="0"/>
          </a:p>
        </p:txBody>
      </p:sp>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8" name="Title 1">
                <a:extLst>
                  <a:ext uri="{FF2B5EF4-FFF2-40B4-BE49-F238E27FC236}">
                    <a16:creationId xmlns:a16="http://schemas.microsoft.com/office/drawing/2014/main" id="{131056D3-4217-EA50-3282-5A33501AC195}"/>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6"/>
                <a:stretch>
                  <a:fillRect l="-1572" t="-1724" b="-13793"/>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1">
            <a:extLst>
              <a:ext uri="{FF2B5EF4-FFF2-40B4-BE49-F238E27FC236}">
                <a16:creationId xmlns:a16="http://schemas.microsoft.com/office/drawing/2014/main" id="{1FD035CF-2F32-2D29-8138-E1117F49B71D}"/>
              </a:ext>
            </a:extLst>
          </p:cNvPr>
          <p:cNvGraphicFramePr>
            <a:graphicFrameLocks noGrp="1"/>
          </p:cNvGraphicFramePr>
          <p:nvPr>
            <p:ph idx="1"/>
            <p:extLst>
              <p:ext uri="{D42A27DB-BD31-4B8C-83A1-F6EECF244321}">
                <p14:modId xmlns:p14="http://schemas.microsoft.com/office/powerpoint/2010/main" val="3860595815"/>
              </p:ext>
            </p:extLst>
          </p:nvPr>
        </p:nvGraphicFramePr>
        <p:xfrm>
          <a:off x="452285" y="2989668"/>
          <a:ext cx="5203081" cy="3621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17673F6-23CE-9A3E-6DFE-E6D9920B693B}"/>
              </a:ext>
            </a:extLst>
          </p:cNvPr>
          <p:cNvGraphicFramePr>
            <a:graphicFrameLocks/>
          </p:cNvGraphicFramePr>
          <p:nvPr>
            <p:extLst>
              <p:ext uri="{D42A27DB-BD31-4B8C-83A1-F6EECF244321}">
                <p14:modId xmlns:p14="http://schemas.microsoft.com/office/powerpoint/2010/main" val="735316794"/>
              </p:ext>
            </p:extLst>
          </p:nvPr>
        </p:nvGraphicFramePr>
        <p:xfrm>
          <a:off x="5961020" y="3029002"/>
          <a:ext cx="5778697" cy="341471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6" name="Title 1">
                <a:extLst>
                  <a:ext uri="{FF2B5EF4-FFF2-40B4-BE49-F238E27FC236}">
                    <a16:creationId xmlns:a16="http://schemas.microsoft.com/office/drawing/2014/main" id="{E4A6FDF3-99DB-0B55-7D18-61C36092E9EC}"/>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4"/>
                <a:stretch>
                  <a:fillRect l="-1572" t="-1724"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6FD692-5FF7-BA4C-F994-F72124A09FA6}"/>
                  </a:ext>
                </a:extLst>
              </p:cNvPr>
              <p:cNvSpPr txBox="1"/>
              <p:nvPr/>
            </p:nvSpPr>
            <p:spPr>
              <a:xfrm>
                <a:off x="452285" y="1118860"/>
                <a:ext cx="11287432" cy="1757084"/>
              </a:xfrm>
              <a:prstGeom prst="rect">
                <a:avLst/>
              </a:prstGeom>
              <a:noFill/>
            </p:spPr>
            <p:txBody>
              <a:bodyPr wrap="square">
                <a:spAutoFit/>
              </a:bodyPr>
              <a:lstStyle/>
              <a:p>
                <a:pPr algn="just"/>
                <a:r>
                  <a:rPr lang="en-CA" sz="1400" dirty="0"/>
                  <a:t>Pour </a:t>
                </a:r>
                <a:r>
                  <a:rPr lang="en-CA" sz="1400" dirty="0" err="1"/>
                  <a:t>vérifier</a:t>
                </a:r>
                <a:r>
                  <a:rPr lang="en-CA" sz="1400" dirty="0"/>
                  <a:t> </a:t>
                </a:r>
                <a:r>
                  <a:rPr lang="en-CA" sz="1400" dirty="0" err="1"/>
                  <a:t>l’atteinte</a:t>
                </a:r>
                <a:r>
                  <a:rPr lang="en-CA" sz="1400" dirty="0"/>
                  <a:t> de la zone de convergence </a:t>
                </a:r>
                <a:r>
                  <a:rPr lang="en-CA" sz="1400" dirty="0" err="1"/>
                  <a:t>asymptotique</a:t>
                </a:r>
                <a:r>
                  <a:rPr lang="en-CA" sz="1400" dirty="0"/>
                  <a:t>, des simulations </a:t>
                </a:r>
                <a:r>
                  <a:rPr lang="en-CA" sz="1400" dirty="0" err="1"/>
                  <a:t>ont</a:t>
                </a:r>
                <a:r>
                  <a:rPr lang="en-CA" sz="1400" dirty="0"/>
                  <a:t> </a:t>
                </a:r>
                <a:r>
                  <a:rPr lang="en-CA" sz="1400" dirty="0" err="1"/>
                  <a:t>été</a:t>
                </a:r>
                <a:r>
                  <a:rPr lang="en-CA" sz="1400" dirty="0"/>
                  <a:t> </a:t>
                </a:r>
                <a:r>
                  <a:rPr lang="en-CA" sz="1400" dirty="0" err="1"/>
                  <a:t>lancées</a:t>
                </a:r>
                <a:r>
                  <a:rPr lang="en-CA" sz="1400" dirty="0"/>
                  <a:t> pour 8 </a:t>
                </a:r>
                <a:r>
                  <a:rPr lang="en-CA" sz="1400" dirty="0" err="1"/>
                  <a:t>valeurs</a:t>
                </a:r>
                <a:r>
                  <a:rPr lang="en-CA" sz="1400" dirty="0"/>
                  <a:t> de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𝑁</m:t>
                        </m:r>
                      </m:e>
                      <m:sub>
                        <m:r>
                          <a:rPr lang="en-CA" sz="1400" b="0" i="1" smtClean="0">
                            <a:latin typeface="Cambria Math" panose="02040503050406030204" pitchFamily="18" charset="0"/>
                          </a:rPr>
                          <m:t>𝑥</m:t>
                        </m:r>
                      </m:sub>
                    </m:sSub>
                  </m:oMath>
                </a14:m>
                <a:r>
                  <a:rPr lang="en-CA" sz="1400" dirty="0"/>
                  <a:t> </a:t>
                </a:r>
                <a:r>
                  <a:rPr lang="en-CA" sz="1400" dirty="0" err="1"/>
                  <a:t>allant</a:t>
                </a:r>
                <a:r>
                  <a:rPr lang="en-CA" sz="1400" dirty="0"/>
                  <a:t> de 50 à 600 points, </a:t>
                </a:r>
                <a:r>
                  <a:rPr lang="en-CA" sz="1400" dirty="0" err="1"/>
                  <a:t>ce</a:t>
                </a:r>
                <a:r>
                  <a:rPr lang="en-CA" sz="1400" dirty="0"/>
                  <a:t> qui correspond à des </a:t>
                </a:r>
                <a14:m>
                  <m:oMath xmlns:m="http://schemas.openxmlformats.org/officeDocument/2006/math">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𝑥</m:t>
                    </m:r>
                  </m:oMath>
                </a14:m>
                <a:r>
                  <a:rPr lang="en-CA" sz="1400" dirty="0"/>
                  <a:t> </a:t>
                </a:r>
                <a:r>
                  <a:rPr lang="en-CA" sz="1400" dirty="0" err="1"/>
                  <a:t>allant</a:t>
                </a:r>
                <a:r>
                  <a:rPr lang="en-CA" sz="1400" dirty="0"/>
                  <a:t> de </a:t>
                </a:r>
                <a14:m>
                  <m:oMath xmlns:m="http://schemas.openxmlformats.org/officeDocument/2006/math">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4.10</m:t>
                        </m:r>
                      </m:e>
                      <m:sup>
                        <m:r>
                          <a:rPr lang="en-CA" sz="1400" b="0" i="1" smtClean="0">
                            <a:latin typeface="Cambria Math" panose="02040503050406030204" pitchFamily="18" charset="0"/>
                          </a:rPr>
                          <m:t>−6</m:t>
                        </m:r>
                      </m:sup>
                    </m:sSup>
                    <m:r>
                      <a:rPr lang="en-CA" sz="1400" b="0" i="1" smtClean="0">
                        <a:latin typeface="Cambria Math" panose="02040503050406030204" pitchFamily="18" charset="0"/>
                      </a:rPr>
                      <m:t> à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3,33.10</m:t>
                        </m:r>
                      </m:e>
                      <m:sup>
                        <m:r>
                          <a:rPr lang="en-CA" sz="1400" b="0" i="1" smtClean="0">
                            <a:latin typeface="Cambria Math" panose="02040503050406030204" pitchFamily="18" charset="0"/>
                          </a:rPr>
                          <m:t>−7</m:t>
                        </m:r>
                      </m:sup>
                    </m:sSup>
                  </m:oMath>
                </a14:m>
                <a:r>
                  <a:rPr lang="en-CA" sz="1400" dirty="0"/>
                  <a:t>m. Les </a:t>
                </a:r>
                <a:r>
                  <a:rPr lang="en-CA" sz="1400" dirty="0" err="1"/>
                  <a:t>valeurs</a:t>
                </a:r>
                <a:r>
                  <a:rPr lang="en-CA" sz="1400" dirty="0"/>
                  <a:t> de la </a:t>
                </a:r>
                <a:r>
                  <a:rPr lang="en-CA" sz="1400" dirty="0" err="1"/>
                  <a:t>perméabilité</a:t>
                </a:r>
                <a:r>
                  <a:rPr lang="en-CA" sz="1400" dirty="0"/>
                  <a:t> </a:t>
                </a:r>
                <a:r>
                  <a:rPr lang="en-CA" sz="1400" dirty="0" err="1"/>
                  <a:t>obtenues</a:t>
                </a:r>
                <a:r>
                  <a:rPr lang="en-CA" sz="1400" dirty="0"/>
                  <a:t> </a:t>
                </a:r>
                <a:r>
                  <a:rPr lang="en-CA" sz="1400" dirty="0" err="1"/>
                  <a:t>ont</a:t>
                </a:r>
                <a:r>
                  <a:rPr lang="en-CA" sz="1400" dirty="0"/>
                  <a:t> </a:t>
                </a:r>
                <a:r>
                  <a:rPr lang="en-CA" sz="1400" dirty="0" err="1"/>
                  <a:t>été</a:t>
                </a:r>
                <a:r>
                  <a:rPr lang="en-CA" sz="1400" dirty="0"/>
                  <a:t> </a:t>
                </a:r>
                <a:r>
                  <a:rPr lang="en-CA" sz="1400" dirty="0" err="1"/>
                  <a:t>tracées</a:t>
                </a:r>
                <a:r>
                  <a:rPr lang="en-CA" sz="1400" dirty="0"/>
                  <a:t> à la figure 4 </a:t>
                </a:r>
                <a:r>
                  <a:rPr lang="en-CA" sz="1400" dirty="0" err="1"/>
                  <a:t>en</a:t>
                </a:r>
                <a:r>
                  <a:rPr lang="en-CA" sz="1400" dirty="0"/>
                  <a:t> </a:t>
                </a:r>
                <a:r>
                  <a:rPr lang="en-CA" sz="1400" dirty="0" err="1"/>
                  <a:t>fonction</a:t>
                </a:r>
                <a:r>
                  <a:rPr lang="en-CA" sz="1400" dirty="0"/>
                  <a:t> de </a:t>
                </a:r>
                <a:r>
                  <a:rPr lang="el-GR" sz="1400" dirty="0"/>
                  <a:t>Δ</a:t>
                </a:r>
                <a:r>
                  <a:rPr lang="en-CA" sz="1400" dirty="0"/>
                  <a:t>x.</a:t>
                </a:r>
              </a:p>
              <a:p>
                <a:pPr algn="just"/>
                <a:r>
                  <a:rPr lang="en-CA" sz="1400" dirty="0"/>
                  <a:t>Pour </a:t>
                </a:r>
                <a:r>
                  <a:rPr lang="en-CA" sz="1400" dirty="0" err="1"/>
                  <a:t>calculer</a:t>
                </a:r>
                <a:r>
                  <a:rPr lang="en-CA" sz="1400" dirty="0"/>
                  <a:t> </a:t>
                </a:r>
                <a:r>
                  <a:rPr lang="en-CA" sz="1400" dirty="0" err="1"/>
                  <a:t>l’erreur</a:t>
                </a:r>
                <a:r>
                  <a:rPr lang="en-CA" sz="1400" dirty="0"/>
                  <a:t>, la solution du </a:t>
                </a:r>
                <a:r>
                  <a:rPr lang="en-CA" sz="1400" dirty="0" err="1"/>
                  <a:t>maillage</a:t>
                </a:r>
                <a:r>
                  <a:rPr lang="en-CA" sz="1400" dirty="0"/>
                  <a:t> le plus fin (k=19.542286</a:t>
                </a:r>
                <a:r>
                  <a:rPr lang="el-GR" sz="1400" dirty="0"/>
                  <a:t> </a:t>
                </a:r>
                <a14:m>
                  <m:oMath xmlns:m="http://schemas.openxmlformats.org/officeDocument/2006/math">
                    <m:r>
                      <a:rPr lang="en-CA" sz="1400" b="0" i="1" smtClean="0">
                        <a:latin typeface="Cambria Math" panose="02040503050406030204" pitchFamily="18" charset="0"/>
                      </a:rPr>
                      <m:t>𝜇</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𝑚</m:t>
                        </m:r>
                      </m:e>
                      <m:sup>
                        <m:r>
                          <a:rPr lang="en-CA" sz="1400" b="0" i="1" smtClean="0">
                            <a:latin typeface="Cambria Math" panose="02040503050406030204" pitchFamily="18" charset="0"/>
                          </a:rPr>
                          <m:t>2</m:t>
                        </m:r>
                      </m:sup>
                    </m:sSup>
                  </m:oMath>
                </a14:m>
                <a:r>
                  <a:rPr lang="en-CA" sz="1400" dirty="0"/>
                  <a:t>pour </a:t>
                </a:r>
                <a:r>
                  <a:rPr lang="en-CA" sz="1400" dirty="0" err="1"/>
                  <a:t>Nx</a:t>
                </a:r>
                <a:r>
                  <a:rPr lang="en-CA" sz="1400" dirty="0"/>
                  <a:t>=600 points) a </a:t>
                </a:r>
                <a:r>
                  <a:rPr lang="en-CA" sz="1400" dirty="0" err="1"/>
                  <a:t>été</a:t>
                </a:r>
                <a:r>
                  <a:rPr lang="en-CA" sz="1400" dirty="0"/>
                  <a:t> prise </a:t>
                </a:r>
                <a:r>
                  <a:rPr lang="en-CA" sz="1400" dirty="0" err="1"/>
                  <a:t>comme</a:t>
                </a:r>
                <a:r>
                  <a:rPr lang="en-CA" sz="1400" dirty="0"/>
                  <a:t> </a:t>
                </a:r>
                <a:r>
                  <a:rPr lang="en-CA" sz="1400" dirty="0" err="1"/>
                  <a:t>référence</a:t>
                </a:r>
                <a:r>
                  <a:rPr lang="en-CA" sz="1400" dirty="0"/>
                  <a:t>. </a:t>
                </a:r>
                <a:r>
                  <a:rPr lang="en-CA" sz="1400" dirty="0" err="1"/>
                  <a:t>Chaque</a:t>
                </a:r>
                <a:r>
                  <a:rPr lang="en-CA" sz="1400" dirty="0"/>
                  <a:t> </a:t>
                </a:r>
                <a:r>
                  <a:rPr lang="en-CA" sz="1400" dirty="0" err="1"/>
                  <a:t>valeur</a:t>
                </a:r>
                <a:r>
                  <a:rPr lang="en-CA" sz="1400" dirty="0"/>
                  <a:t> de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oMath>
                </a14:m>
                <a:r>
                  <a:rPr lang="en-CA" sz="1400" dirty="0"/>
                  <a:t> </a:t>
                </a:r>
                <a:r>
                  <a:rPr lang="en-CA" sz="1400" dirty="0" err="1"/>
                  <a:t>obtenue</a:t>
                </a:r>
                <a:r>
                  <a:rPr lang="en-CA" sz="1400" dirty="0"/>
                  <a:t> par </a:t>
                </a:r>
                <a:r>
                  <a:rPr lang="en-CA" sz="1400" dirty="0" err="1"/>
                  <a:t>l’algorithme</a:t>
                </a:r>
                <a:r>
                  <a:rPr lang="en-CA" sz="1400" dirty="0"/>
                  <a:t> de </a:t>
                </a:r>
                <a:r>
                  <a:rPr lang="en-CA" sz="1400" dirty="0" err="1"/>
                  <a:t>calcul</a:t>
                </a:r>
                <a:r>
                  <a:rPr lang="en-CA" sz="1400" dirty="0"/>
                  <a:t> </a:t>
                </a:r>
                <a:r>
                  <a:rPr lang="en-CA" sz="1400" dirty="0" err="1"/>
                  <a:t>est</a:t>
                </a:r>
                <a:r>
                  <a:rPr lang="en-CA" sz="1400" dirty="0"/>
                  <a:t> </a:t>
                </a:r>
                <a:r>
                  <a:rPr lang="en-CA" sz="1400" dirty="0" err="1"/>
                  <a:t>considérée</a:t>
                </a:r>
                <a:r>
                  <a:rPr lang="en-CA" sz="1400" dirty="0"/>
                  <a:t> </a:t>
                </a:r>
                <a:r>
                  <a:rPr lang="en-CA" sz="1400" dirty="0" err="1"/>
                  <a:t>comme</a:t>
                </a:r>
                <a:r>
                  <a:rPr lang="en-CA" sz="1400" dirty="0"/>
                  <a:t> la </a:t>
                </a:r>
                <a:r>
                  <a:rPr lang="en-CA" sz="1400" dirty="0" err="1"/>
                  <a:t>moyenne</a:t>
                </a:r>
                <a:r>
                  <a:rPr lang="en-CA" sz="1400" dirty="0"/>
                  <a:t> des k sur </a:t>
                </a:r>
                <a:r>
                  <a:rPr lang="en-CA" sz="1400" dirty="0" err="1"/>
                  <a:t>tous</a:t>
                </a:r>
                <a:r>
                  <a:rPr lang="en-CA" sz="1400" dirty="0"/>
                  <a:t> les </a:t>
                </a:r>
                <a:r>
                  <a:rPr lang="en-CA" sz="1400" dirty="0" err="1"/>
                  <a:t>noeuds</a:t>
                </a:r>
                <a:r>
                  <a:rPr lang="en-CA" sz="1400" dirty="0"/>
                  <a:t> de </a:t>
                </a:r>
                <a:r>
                  <a:rPr lang="en-CA" sz="1400" dirty="0" err="1"/>
                  <a:t>chaque</a:t>
                </a:r>
                <a:r>
                  <a:rPr lang="en-CA" sz="1400" dirty="0"/>
                  <a:t> </a:t>
                </a:r>
                <a:r>
                  <a:rPr lang="en-CA" sz="1400" dirty="0" err="1"/>
                  <a:t>maillage</a:t>
                </a:r>
                <a:r>
                  <a:rPr lang="en-CA" sz="1400" dirty="0"/>
                  <a:t>, </a:t>
                </a:r>
                <a:r>
                  <a:rPr lang="en-CA" sz="1400" dirty="0" err="1"/>
                  <a:t>donc</a:t>
                </a:r>
                <a:r>
                  <a:rPr lang="en-CA" sz="1400" dirty="0"/>
                  <a:t> la </a:t>
                </a:r>
                <a:r>
                  <a:rPr lang="en-CA" sz="1400" dirty="0" err="1"/>
                  <a:t>norme</a:t>
                </a:r>
                <a:r>
                  <a:rPr lang="en-CA" sz="1400" dirty="0"/>
                  <a:t> </a:t>
                </a:r>
                <a:r>
                  <a:rPr lang="en-CA" sz="1400" dirty="0" err="1"/>
                  <a:t>d’erreur</a:t>
                </a:r>
                <a:r>
                  <a:rPr lang="en-CA" sz="1400" dirty="0"/>
                  <a:t>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𝐿</m:t>
                        </m:r>
                      </m:e>
                      <m:sub>
                        <m:r>
                          <a:rPr lang="en-CA" sz="1400" i="1">
                            <a:latin typeface="Cambria Math" panose="02040503050406030204" pitchFamily="18" charset="0"/>
                          </a:rPr>
                          <m:t>2</m:t>
                        </m:r>
                      </m:sub>
                    </m:sSub>
                  </m:oMath>
                </a14:m>
                <a:r>
                  <a:rPr lang="en-CA" sz="1400" dirty="0"/>
                  <a:t> a </a:t>
                </a:r>
                <a:r>
                  <a:rPr lang="en-CA" sz="1400" dirty="0" err="1"/>
                  <a:t>été</a:t>
                </a:r>
                <a:r>
                  <a:rPr lang="en-CA" sz="1400" dirty="0"/>
                  <a:t> </a:t>
                </a:r>
                <a:r>
                  <a:rPr lang="en-CA" sz="1400" dirty="0" err="1"/>
                  <a:t>calculée</a:t>
                </a:r>
                <a:r>
                  <a:rPr lang="en-CA" sz="1400" dirty="0"/>
                  <a:t> tel que: </a:t>
                </a:r>
                <a14:m>
                  <m:oMath xmlns:m="http://schemas.openxmlformats.org/officeDocument/2006/math">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𝐿</m:t>
                        </m:r>
                      </m:e>
                      <m:sub>
                        <m:r>
                          <a:rPr lang="en-CA" sz="1400" b="0" i="1" smtClean="0">
                            <a:latin typeface="Cambria Math" panose="02040503050406030204" pitchFamily="18" charset="0"/>
                          </a:rPr>
                          <m:t>2</m:t>
                        </m:r>
                      </m:sub>
                    </m:sSub>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d>
                          <m:dPr>
                            <m:begChr m:val="["/>
                            <m:endChr m:val="]"/>
                            <m:ctrlPr>
                              <a:rPr lang="en-CA" sz="1400" b="0" i="1" smtClean="0">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a:rPr lang="en-CA" sz="1400" i="1">
                                    <a:latin typeface="Cambria Math" panose="02040503050406030204" pitchFamily="18" charset="0"/>
                                  </a:rPr>
                                  <m:t>𝑁</m:t>
                                </m:r>
                              </m:den>
                            </m:f>
                            <m:sSup>
                              <m:sSupPr>
                                <m:ctrlPr>
                                  <a:rPr lang="en-CA" sz="1400" i="1">
                                    <a:latin typeface="Cambria Math" panose="02040503050406030204" pitchFamily="18" charset="0"/>
                                  </a:rPr>
                                </m:ctrlPr>
                              </m:sSupPr>
                              <m:e>
                                <m:d>
                                  <m:dPr>
                                    <m:begChr m:val="|"/>
                                    <m:endChr m:val="|"/>
                                    <m:ctrlPr>
                                      <a:rPr lang="en-CA" sz="1400" i="1">
                                        <a:latin typeface="Cambria Math" panose="02040503050406030204" pitchFamily="18" charset="0"/>
                                      </a:rPr>
                                    </m:ctrlPr>
                                  </m:dPr>
                                  <m:e>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r>
                                      <a:rPr lang="en-CA" sz="1400" i="1">
                                        <a:latin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e>
                                </m:d>
                              </m:e>
                              <m:sup>
                                <m:r>
                                  <a:rPr lang="en-CA" sz="1400" i="1">
                                    <a:latin typeface="Cambria Math" panose="02040503050406030204" pitchFamily="18" charset="0"/>
                                  </a:rPr>
                                  <m:t>2</m:t>
                                </m:r>
                              </m:sup>
                            </m:sSup>
                          </m:e>
                        </m:d>
                      </m:e>
                      <m:sup>
                        <m:r>
                          <a:rPr lang="en-CA" sz="1400" b="0" i="1" smtClean="0">
                            <a:latin typeface="Cambria Math" panose="02040503050406030204" pitchFamily="18" charset="0"/>
                          </a:rPr>
                          <m:t>1/2</m:t>
                        </m:r>
                      </m:sup>
                    </m:sSup>
                  </m:oMath>
                </a14:m>
                <a:r>
                  <a:rPr lang="en-CA" sz="1400" dirty="0"/>
                  <a:t>.</a:t>
                </a:r>
              </a:p>
              <a:p>
                <a:pPr algn="just"/>
                <a:r>
                  <a:rPr lang="en-CA" sz="1400" dirty="0" err="1"/>
                  <a:t>D’apres</a:t>
                </a:r>
                <a:r>
                  <a:rPr lang="en-CA" sz="1400" dirty="0"/>
                  <a:t> la figure 5 on observe que pour les </a:t>
                </a:r>
                <a:r>
                  <a:rPr lang="en-CA" sz="1400" dirty="0" err="1"/>
                  <a:t>maillages</a:t>
                </a:r>
                <a:r>
                  <a:rPr lang="en-CA" sz="1400" dirty="0"/>
                  <a:t> les plus fins, la convergence </a:t>
                </a:r>
                <a:r>
                  <a:rPr lang="en-CA" sz="1400" dirty="0" err="1"/>
                  <a:t>asymptotique</a:t>
                </a:r>
                <a:r>
                  <a:rPr lang="en-CA" sz="1400" dirty="0"/>
                  <a:t> </a:t>
                </a:r>
                <a:r>
                  <a:rPr lang="en-CA" sz="1400" dirty="0" err="1"/>
                  <a:t>est</a:t>
                </a:r>
                <a:r>
                  <a:rPr lang="en-CA" sz="1400" dirty="0"/>
                  <a:t> </a:t>
                </a:r>
                <a:r>
                  <a:rPr lang="en-CA" sz="1400" dirty="0" err="1"/>
                  <a:t>effectivement</a:t>
                </a:r>
                <a:r>
                  <a:rPr lang="en-CA" sz="1400" dirty="0"/>
                  <a:t> </a:t>
                </a:r>
                <a:r>
                  <a:rPr lang="en-CA" sz="1400" dirty="0" err="1"/>
                  <a:t>atteinte</a:t>
                </a:r>
                <a:r>
                  <a:rPr lang="en-CA" sz="1400" dirty="0"/>
                  <a:t> </a:t>
                </a:r>
                <a:r>
                  <a:rPr lang="en-CA" sz="1400" dirty="0" err="1"/>
                  <a:t>puisque</a:t>
                </a:r>
                <a:r>
                  <a:rPr lang="en-CA" sz="1400" dirty="0"/>
                  <a:t> les points </a:t>
                </a:r>
                <a:r>
                  <a:rPr lang="en-CA" sz="1400" dirty="0" err="1"/>
                  <a:t>s’alignent</a:t>
                </a:r>
                <a:r>
                  <a:rPr lang="en-CA" sz="1400" dirty="0"/>
                  <a:t>. On </a:t>
                </a:r>
                <a:r>
                  <a:rPr lang="en-CA" sz="1400" dirty="0" err="1"/>
                  <a:t>peut</a:t>
                </a:r>
                <a:r>
                  <a:rPr lang="en-CA" sz="1400" dirty="0"/>
                  <a:t> </a:t>
                </a:r>
                <a:r>
                  <a:rPr lang="en-CA" sz="1400" dirty="0" err="1"/>
                  <a:t>alors</a:t>
                </a:r>
                <a:r>
                  <a:rPr lang="en-CA" sz="1400" dirty="0"/>
                  <a:t> prendre </a:t>
                </a:r>
                <a14:m>
                  <m:oMath xmlns:m="http://schemas.openxmlformats.org/officeDocument/2006/math">
                    <m:sSub>
                      <m:sSubPr>
                        <m:ctrlPr>
                          <a:rPr lang="en-CA" sz="1400" i="1" smtClean="0">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oMath>
                </a14:m>
                <a:r>
                  <a:rPr lang="en-CA" sz="1400" dirty="0"/>
                  <a:t> </a:t>
                </a:r>
                <a:r>
                  <a:rPr lang="en-CA" sz="1400" dirty="0" err="1"/>
                  <a:t>comme</a:t>
                </a:r>
                <a:r>
                  <a:rPr lang="en-CA" sz="1400" dirty="0"/>
                  <a:t> </a:t>
                </a:r>
                <a:r>
                  <a:rPr lang="en-CA" sz="1400" dirty="0" err="1"/>
                  <a:t>étant</a:t>
                </a:r>
                <a:r>
                  <a:rPr lang="en-CA" sz="1400" dirty="0"/>
                  <a:t>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sub>
                    </m:sSub>
                  </m:oMath>
                </a14:m>
                <a:r>
                  <a:rPr lang="en-CA" sz="1400" dirty="0"/>
                  <a:t> pour le </a:t>
                </a:r>
                <a:r>
                  <a:rPr lang="en-CA" sz="1400" dirty="0" err="1"/>
                  <a:t>calcul</a:t>
                </a:r>
                <a:r>
                  <a:rPr lang="en-CA" sz="1400" dirty="0"/>
                  <a:t> de </a:t>
                </a:r>
                <a:r>
                  <a:rPr lang="en-CA" sz="1400" dirty="0" err="1"/>
                  <a:t>l’ordre</a:t>
                </a:r>
                <a:r>
                  <a:rPr lang="en-CA" sz="1400" dirty="0"/>
                  <a:t> observe (</a:t>
                </a:r>
                <a:r>
                  <a:rPr lang="en-CA" sz="1400" dirty="0" err="1"/>
                  <a:t>diapo</a:t>
                </a:r>
                <a:r>
                  <a:rPr lang="en-CA" sz="1400" dirty="0"/>
                  <a:t> </a:t>
                </a:r>
                <a:r>
                  <a:rPr lang="en-CA" sz="1400" dirty="0" err="1"/>
                  <a:t>suivante</a:t>
                </a:r>
                <a:r>
                  <a:rPr lang="en-CA" sz="1400" dirty="0"/>
                  <a:t>).</a:t>
                </a:r>
              </a:p>
            </p:txBody>
          </p:sp>
        </mc:Choice>
        <mc:Fallback xmlns="">
          <p:sp>
            <p:nvSpPr>
              <p:cNvPr id="8" name="TextBox 7">
                <a:extLst>
                  <a:ext uri="{FF2B5EF4-FFF2-40B4-BE49-F238E27FC236}">
                    <a16:creationId xmlns:a16="http://schemas.microsoft.com/office/drawing/2014/main" id="{376FD692-5FF7-BA4C-F994-F72124A09FA6}"/>
                  </a:ext>
                </a:extLst>
              </p:cNvPr>
              <p:cNvSpPr txBox="1">
                <a:spLocks noRot="1" noChangeAspect="1" noMove="1" noResize="1" noEditPoints="1" noAdjustHandles="1" noChangeArrowheads="1" noChangeShapeType="1" noTextEdit="1"/>
              </p:cNvSpPr>
              <p:nvPr/>
            </p:nvSpPr>
            <p:spPr>
              <a:xfrm>
                <a:off x="452285" y="1118860"/>
                <a:ext cx="11287432" cy="1757084"/>
              </a:xfrm>
              <a:prstGeom prst="rect">
                <a:avLst/>
              </a:prstGeom>
              <a:blipFill>
                <a:blip r:embed="rId5"/>
                <a:stretch>
                  <a:fillRect l="-162" t="-694" r="-108" b="-2778"/>
                </a:stretch>
              </a:blipFill>
            </p:spPr>
            <p:txBody>
              <a:bodyPr/>
              <a:lstStyle/>
              <a:p>
                <a:r>
                  <a:rPr lang="en-CA">
                    <a:noFill/>
                  </a:rPr>
                  <a:t> </a:t>
                </a:r>
              </a:p>
            </p:txBody>
          </p:sp>
        </mc:Fallback>
      </mc:AlternateContent>
      <p:sp>
        <p:nvSpPr>
          <p:cNvPr id="11" name="ZoneTexte 6">
            <a:extLst>
              <a:ext uri="{FF2B5EF4-FFF2-40B4-BE49-F238E27FC236}">
                <a16:creationId xmlns:a16="http://schemas.microsoft.com/office/drawing/2014/main" id="{205FB1AA-EF17-0E0F-0358-D2CAC91A3759}"/>
              </a:ext>
            </a:extLst>
          </p:cNvPr>
          <p:cNvSpPr txBox="1"/>
          <p:nvPr/>
        </p:nvSpPr>
        <p:spPr>
          <a:xfrm>
            <a:off x="1641988" y="6492875"/>
            <a:ext cx="3913238" cy="307777"/>
          </a:xfrm>
          <a:prstGeom prst="rect">
            <a:avLst/>
          </a:prstGeom>
          <a:noFill/>
        </p:spPr>
        <p:txBody>
          <a:bodyPr wrap="square" rtlCol="0">
            <a:spAutoFit/>
          </a:bodyPr>
          <a:lstStyle/>
          <a:p>
            <a:r>
              <a:rPr lang="en-US" sz="1400" dirty="0"/>
              <a:t>fig4. </a:t>
            </a:r>
            <a:r>
              <a:rPr lang="en-US" sz="1400" dirty="0" err="1"/>
              <a:t>Perméabilité</a:t>
            </a:r>
            <a:r>
              <a:rPr lang="en-US" sz="1400" dirty="0"/>
              <a:t> </a:t>
            </a:r>
            <a:r>
              <a:rPr lang="en-US" sz="1400" dirty="0" err="1"/>
              <a:t>en</a:t>
            </a:r>
            <a:r>
              <a:rPr lang="en-US" sz="1400" dirty="0"/>
              <a:t> </a:t>
            </a:r>
            <a:r>
              <a:rPr lang="en-US" sz="1400" dirty="0" err="1"/>
              <a:t>fonction</a:t>
            </a:r>
            <a:r>
              <a:rPr lang="en-US" sz="1400" dirty="0"/>
              <a:t> de </a:t>
            </a:r>
            <a:r>
              <a:rPr lang="el-GR" sz="1400" dirty="0"/>
              <a:t>Δ</a:t>
            </a:r>
            <a:r>
              <a:rPr lang="en-US" sz="1400" dirty="0"/>
              <a:t>x</a:t>
            </a:r>
            <a:endParaRPr lang="fr-CA" sz="1400" dirty="0"/>
          </a:p>
        </p:txBody>
      </p:sp>
      <p:sp>
        <p:nvSpPr>
          <p:cNvPr id="12" name="ZoneTexte 6">
            <a:extLst>
              <a:ext uri="{FF2B5EF4-FFF2-40B4-BE49-F238E27FC236}">
                <a16:creationId xmlns:a16="http://schemas.microsoft.com/office/drawing/2014/main" id="{A59CFF9F-BBFA-238C-A459-7CA93160F538}"/>
              </a:ext>
            </a:extLst>
          </p:cNvPr>
          <p:cNvSpPr txBox="1"/>
          <p:nvPr/>
        </p:nvSpPr>
        <p:spPr>
          <a:xfrm>
            <a:off x="7143366" y="6476795"/>
            <a:ext cx="3706839" cy="307777"/>
          </a:xfrm>
          <a:prstGeom prst="rect">
            <a:avLst/>
          </a:prstGeom>
          <a:noFill/>
        </p:spPr>
        <p:txBody>
          <a:bodyPr wrap="square" rtlCol="0">
            <a:spAutoFit/>
          </a:bodyPr>
          <a:lstStyle/>
          <a:p>
            <a:r>
              <a:rPr lang="en-US" sz="1400" dirty="0"/>
              <a:t>fig5. </a:t>
            </a:r>
            <a:r>
              <a:rPr lang="en-US" sz="1400" dirty="0" err="1"/>
              <a:t>Erreur</a:t>
            </a:r>
            <a:r>
              <a:rPr lang="en-US" sz="1400" dirty="0"/>
              <a:t> L2 et convergence </a:t>
            </a:r>
            <a:r>
              <a:rPr lang="en-US" sz="1400" dirty="0" err="1"/>
              <a:t>asymptotique</a:t>
            </a:r>
            <a:endParaRPr lang="fr-CA" sz="1400" dirty="0"/>
          </a:p>
        </p:txBody>
      </p:sp>
    </p:spTree>
    <p:extLst>
      <p:ext uri="{BB962C8B-B14F-4D97-AF65-F5344CB8AC3E}">
        <p14:creationId xmlns:p14="http://schemas.microsoft.com/office/powerpoint/2010/main" val="385495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2" name="Title 1">
                <a:extLst>
                  <a:ext uri="{FF2B5EF4-FFF2-40B4-BE49-F238E27FC236}">
                    <a16:creationId xmlns:a16="http://schemas.microsoft.com/office/drawing/2014/main" id="{E0220718-7085-48D6-FCCC-6D486EF513A7}"/>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2"/>
                <a:stretch>
                  <a:fillRect l="-1572" t="-1724"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buNone/>
                </a:pPr>
                <a:r>
                  <a:rPr lang="en-CA" sz="1800" dirty="0"/>
                  <a:t>L’ordre de convergence </a:t>
                </a:r>
                <a:r>
                  <a:rPr lang="en-CA" sz="1800" dirty="0" err="1"/>
                  <a:t>formel</a:t>
                </a:r>
                <a:r>
                  <a:rPr lang="en-CA" sz="1800" dirty="0"/>
                  <a:t> de la LBM </a:t>
                </a:r>
                <a:r>
                  <a:rPr lang="en-CA" sz="1800" dirty="0" err="1"/>
                  <a:t>est</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dirty="0"/>
              </a:p>
              <a:p>
                <a:pPr marL="0" indent="0">
                  <a:buNone/>
                </a:pPr>
                <a:r>
                  <a:rPr lang="en-CA" sz="1800" dirty="0" err="1"/>
                  <a:t>Puisque</a:t>
                </a:r>
                <a:r>
                  <a:rPr lang="en-CA" sz="1800" dirty="0"/>
                  <a:t> nous </a:t>
                </a:r>
                <a:r>
                  <a:rPr lang="en-CA" sz="1800" dirty="0" err="1"/>
                  <a:t>n’avons</a:t>
                </a:r>
                <a:r>
                  <a:rPr lang="en-CA" sz="1800" dirty="0"/>
                  <a:t> pas  la solution </a:t>
                </a:r>
                <a:r>
                  <a:rPr lang="en-CA" sz="1800" dirty="0" err="1"/>
                  <a:t>exacte</a:t>
                </a:r>
                <a:r>
                  <a:rPr lang="en-CA" sz="1800" dirty="0"/>
                  <a:t>, </a:t>
                </a:r>
                <a:r>
                  <a:rPr lang="en-CA" sz="1800" dirty="0" err="1"/>
                  <a:t>l’ordre</a:t>
                </a:r>
                <a:r>
                  <a:rPr lang="en-CA" sz="1800" dirty="0"/>
                  <a:t> de convergence </a:t>
                </a:r>
                <a:r>
                  <a:rPr lang="en-CA" sz="1800" dirty="0" err="1"/>
                  <a:t>observé</a:t>
                </a:r>
                <a:r>
                  <a:rPr lang="en-CA" sz="1800" dirty="0"/>
                  <a:t> </a:t>
                </a:r>
                <a:r>
                  <a:rPr lang="en-CA" sz="1800" dirty="0" err="1"/>
                  <a:t>est</a:t>
                </a:r>
                <a:r>
                  <a:rPr lang="en-CA" sz="1800" dirty="0"/>
                  <a:t> </a:t>
                </a:r>
                <a:r>
                  <a:rPr lang="en-CA" sz="1800" dirty="0" err="1"/>
                  <a:t>calculé</a:t>
                </a:r>
                <a:r>
                  <a:rPr lang="en-CA" sz="1800" dirty="0"/>
                  <a:t> </a:t>
                </a:r>
                <a:r>
                  <a:rPr lang="en-CA" sz="1800" dirty="0" err="1"/>
                  <a:t>en</a:t>
                </a:r>
                <a:r>
                  <a:rPr lang="en-CA" sz="1800" dirty="0"/>
                  <a:t> </a:t>
                </a:r>
                <a:r>
                  <a:rPr lang="fr-FR" sz="1800" dirty="0"/>
                  <a:t>Combinant les équations de la méthode de Richardson sur trois maillages</a:t>
                </a:r>
                <a:r>
                  <a:rPr lang="en-CA" sz="1800" dirty="0"/>
                  <a:t> </a:t>
                </a:r>
                <a:r>
                  <a:rPr lang="en-CA" sz="1800" dirty="0" err="1"/>
                  <a:t>raffinés</a:t>
                </a:r>
                <a:r>
                  <a:rPr lang="en-CA" sz="1800" dirty="0"/>
                  <a:t> d’un pas constant (r=2):</a:t>
                </a:r>
              </a:p>
              <a:p>
                <a:pPr marL="0" indent="0">
                  <a:buNone/>
                </a:pPr>
                <a:endParaRPr lang="en-CA" sz="1800" dirty="0"/>
              </a:p>
              <a:p>
                <a:pPr marL="0" indent="0">
                  <a:buNone/>
                </a:pPr>
                <a14:m>
                  <m:oMathPara xmlns:m="http://schemas.openxmlformats.org/officeDocument/2006/math">
                    <m:oMathParaPr>
                      <m:jc m:val="left"/>
                    </m:oMathParaPr>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2</m:t>
                                          </m:r>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h</m:t>
                                          </m:r>
                                        </m:sub>
                                      </m:sSub>
                                    </m:den>
                                  </m:f>
                                </m:e>
                              </m:d>
                            </m:e>
                          </m:func>
                        </m:num>
                        <m:den>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r>
                                <a:rPr lang="en-CA" sz="1800" b="0" i="1" smtClean="0">
                                  <a:latin typeface="Cambria Math" panose="02040503050406030204" pitchFamily="18" charset="0"/>
                                </a:rPr>
                                <m:t>(</m:t>
                              </m:r>
                              <m:r>
                                <a:rPr lang="en-CA" sz="1800" b="0" i="1" smtClean="0">
                                  <a:latin typeface="Cambria Math" panose="02040503050406030204" pitchFamily="18" charset="0"/>
                                </a:rPr>
                                <m:t>𝑟</m:t>
                              </m:r>
                              <m:r>
                                <a:rPr lang="en-CA" sz="1800" b="0" i="1" smtClean="0">
                                  <a:latin typeface="Cambria Math" panose="02040503050406030204" pitchFamily="18" charset="0"/>
                                </a:rPr>
                                <m:t>)</m:t>
                              </m:r>
                            </m:e>
                          </m:func>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150</m:t>
                                          </m:r>
                                        </m:sub>
                                      </m:sSub>
                                      <m:r>
                                        <a:rPr lang="en-CA" sz="1800" i="1">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300</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30</m:t>
                                          </m:r>
                                          <m:r>
                                            <a:rPr lang="en-CA" sz="1800" i="1">
                                              <a:latin typeface="Cambria Math" panose="02040503050406030204" pitchFamily="18" charset="0"/>
                                            </a:rPr>
                                            <m:t>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6</m:t>
                                          </m:r>
                                          <m:r>
                                            <a:rPr lang="en-CA" sz="1800" i="1">
                                              <a:latin typeface="Cambria Math" panose="02040503050406030204" pitchFamily="18" charset="0"/>
                                            </a:rPr>
                                            <m:t>00</m:t>
                                          </m:r>
                                        </m:sub>
                                      </m:sSub>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i="1">
                                  <a:latin typeface="Cambria Math" panose="02040503050406030204" pitchFamily="18" charset="0"/>
                                </a:rPr>
                                <m:t>(</m:t>
                              </m:r>
                              <m:r>
                                <a:rPr lang="en-CA" sz="1800" b="0" i="1" smtClean="0">
                                  <a:latin typeface="Cambria Math" panose="02040503050406030204" pitchFamily="18" charset="0"/>
                                </a:rPr>
                                <m:t>2</m:t>
                              </m:r>
                              <m:r>
                                <a:rPr lang="en-CA" sz="1800" i="1">
                                  <a:latin typeface="Cambria Math" panose="02040503050406030204" pitchFamily="18" charset="0"/>
                                </a:rPr>
                                <m:t>)</m:t>
                              </m:r>
                            </m:e>
                          </m:func>
                        </m:den>
                      </m:f>
                      <m:r>
                        <a:rPr lang="en-CA" sz="1800" b="0" i="1" smtClean="0">
                          <a:latin typeface="Cambria Math" panose="02040503050406030204" pitchFamily="18" charset="0"/>
                        </a:rPr>
                        <m:t>=2.137</m:t>
                      </m:r>
                    </m:oMath>
                  </m:oMathPara>
                </a14:m>
                <a:endParaRPr lang="en-CA" sz="1800" b="0" dirty="0"/>
              </a:p>
              <a:p>
                <a:pPr marL="0" indent="0">
                  <a:buNone/>
                </a:pPr>
                <a:endParaRPr lang="en-CA" sz="1800" b="0" dirty="0"/>
              </a:p>
              <a:p>
                <a:pPr marL="0" indent="0">
                  <a:buNone/>
                </a:pPr>
                <a:r>
                  <a:rPr lang="en-CA" sz="1800" dirty="0" err="1"/>
                  <a:t>Calcul</a:t>
                </a:r>
                <a:r>
                  <a:rPr lang="en-CA" sz="1800" dirty="0"/>
                  <a:t> de </a:t>
                </a:r>
                <a:r>
                  <a:rPr lang="en-CA" sz="1800" dirty="0" err="1"/>
                  <a:t>l’écart</a:t>
                </a:r>
                <a:r>
                  <a:rPr lang="en-CA" sz="1800" dirty="0"/>
                  <a:t> </a:t>
                </a:r>
                <a:r>
                  <a:rPr lang="en-CA" sz="1800" dirty="0" err="1"/>
                  <a:t>relatif</a:t>
                </a:r>
                <a:r>
                  <a:rPr lang="en-CA" sz="1800" dirty="0"/>
                  <a:t> entre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 </m:t>
                    </m:r>
                    <m:r>
                      <m:rPr>
                        <m:sty m:val="p"/>
                      </m:rPr>
                      <a:rPr lang="en-CA" sz="1800" b="0" i="0" smtClean="0">
                        <a:latin typeface="Cambria Math" panose="02040503050406030204" pitchFamily="18" charset="0"/>
                      </a:rPr>
                      <m:t>et</m:t>
                    </m:r>
                    <m:r>
                      <a:rPr lang="en-CA" sz="1800" b="0" i="0"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m:t>
                    </m:r>
                  </m:oMath>
                </a14:m>
                <a:endParaRPr lang="en-CA" sz="1800" b="0" dirty="0"/>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d>
                        <m:dPr>
                          <m:begChr m:val="|"/>
                          <m:endChr m:val="|"/>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den>
                          </m:f>
                        </m:e>
                      </m:d>
                      <m:r>
                        <a:rPr lang="en-CA" sz="1800" b="0" i="1" smtClean="0">
                          <a:latin typeface="Cambria Math" panose="02040503050406030204" pitchFamily="18" charset="0"/>
                        </a:rPr>
                        <m:t>=</m:t>
                      </m:r>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2.137</m:t>
                              </m:r>
                              <m:r>
                                <a:rPr lang="en-CA" sz="1800" i="1">
                                  <a:latin typeface="Cambria Math" panose="02040503050406030204" pitchFamily="18" charset="0"/>
                                </a:rPr>
                                <m:t>−</m:t>
                              </m:r>
                              <m:r>
                                <a:rPr lang="en-CA" sz="1800" b="0" i="1" smtClean="0">
                                  <a:latin typeface="Cambria Math" panose="02040503050406030204" pitchFamily="18" charset="0"/>
                                </a:rPr>
                                <m:t>2</m:t>
                              </m:r>
                            </m:num>
                            <m:den>
                              <m:r>
                                <a:rPr lang="en-CA" sz="1800" b="0" i="1" smtClean="0">
                                  <a:latin typeface="Cambria Math" panose="02040503050406030204" pitchFamily="18" charset="0"/>
                                </a:rPr>
                                <m:t>2</m:t>
                              </m:r>
                            </m:den>
                          </m:f>
                        </m:e>
                      </m:d>
                      <m:r>
                        <a:rPr lang="en-CA" sz="1800" b="0" i="1" smtClean="0">
                          <a:latin typeface="Cambria Math" panose="02040503050406030204" pitchFamily="18" charset="0"/>
                        </a:rPr>
                        <m:t>=6.833%&lt;10%</m:t>
                      </m:r>
                    </m:oMath>
                  </m:oMathPara>
                </a14:m>
                <a:endParaRPr lang="en-CA" sz="1800" b="0" dirty="0"/>
              </a:p>
              <a:p>
                <a:pPr marL="0" indent="0">
                  <a:buNone/>
                </a:pPr>
                <a:endParaRPr lang="en-CA" sz="1800" b="0" dirty="0"/>
              </a:p>
              <a:p>
                <a:pPr marL="0" indent="0">
                  <a:buNone/>
                </a:pPr>
                <a:r>
                  <a:rPr lang="en-CA" sz="1800" dirty="0"/>
                  <a:t>On utilise </a:t>
                </a:r>
                <a:r>
                  <a:rPr lang="en-CA" sz="1800" dirty="0" err="1"/>
                  <a:t>alors</a:t>
                </a:r>
                <a:r>
                  <a:rPr lang="en-CA" sz="1800" dirty="0"/>
                  <a:t> le </a:t>
                </a:r>
                <a:r>
                  <a:rPr lang="en-CA" sz="1800" dirty="0" err="1"/>
                  <a:t>calcul</a:t>
                </a:r>
                <a:r>
                  <a:rPr lang="en-CA" sz="1800" dirty="0"/>
                  <a:t> du GCI avec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r>
                      <a:rPr lang="en-CA" sz="1800" b="0" i="1" smtClean="0">
                        <a:latin typeface="Cambria Math" panose="02040503050406030204" pitchFamily="18" charset="0"/>
                      </a:rPr>
                      <m:t>=1.25</m:t>
                    </m:r>
                  </m:oMath>
                </a14:m>
                <a:r>
                  <a:rPr lang="en-CA" sz="1800" b="0" dirty="0"/>
                  <a:t>:</a:t>
                </a:r>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r>
                        <a:rPr lang="en-CA" sz="1800" b="0" i="1" smtClean="0">
                          <a:latin typeface="Cambria Math" panose="02040503050406030204" pitchFamily="18" charset="0"/>
                        </a:rPr>
                        <m:t>𝐶𝐺𝐼</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num>
                        <m:den>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𝑟</m:t>
                              </m:r>
                            </m:e>
                            <m:sup>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sup>
                          </m:sSup>
                          <m:r>
                            <a:rPr lang="en-CA" sz="1800" b="0" i="1" smtClean="0">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𝑟h</m:t>
                              </m:r>
                            </m:sub>
                          </m:sSub>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h</m:t>
                              </m:r>
                            </m:sub>
                          </m:sSub>
                        </m:e>
                      </m:d>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1.25</m:t>
                          </m:r>
                        </m:num>
                        <m:den>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r>
                            <a:rPr lang="en-CA" sz="1800" i="1">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300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600</m:t>
                              </m:r>
                            </m:sub>
                          </m:sSub>
                        </m:e>
                      </m:d>
                      <m:r>
                        <a:rPr lang="en-CA" sz="1800" b="0" i="1" smtClean="0">
                          <a:latin typeface="Cambria Math" panose="02040503050406030204" pitchFamily="18" charset="0"/>
                        </a:rPr>
                        <m:t>=0.01944</m:t>
                      </m:r>
                    </m:oMath>
                  </m:oMathPara>
                </a14:m>
                <a:endParaRPr lang="en-CA" sz="1800" b="0" dirty="0"/>
              </a:p>
              <a:p>
                <a:pPr marL="0" indent="0">
                  <a:buNone/>
                </a:pPr>
                <a:r>
                  <a:rPr lang="en-CA" sz="1800" dirty="0" err="1"/>
                  <a:t>Donc</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i="1" smtClean="0">
                            <a:latin typeface="Cambria Math" panose="02040503050406030204" pitchFamily="18" charset="0"/>
                          </a:rPr>
                          <m:t>𝑈</m:t>
                        </m:r>
                      </m:e>
                      <m:sub>
                        <m:r>
                          <a:rPr lang="en-CA" sz="1800" b="0" i="1" smtClean="0">
                            <a:latin typeface="Cambria Math" panose="02040503050406030204" pitchFamily="18" charset="0"/>
                          </a:rPr>
                          <m:t>𝑛𝑢𝑚</m:t>
                        </m:r>
                      </m:sub>
                    </m:sSub>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𝐺𝐶𝐼</m:t>
                        </m:r>
                      </m:num>
                      <m:den>
                        <m:r>
                          <a:rPr lang="en-CA" sz="1800" b="0" i="1" smtClean="0">
                            <a:latin typeface="Cambria Math" panose="02040503050406030204" pitchFamily="18" charset="0"/>
                          </a:rPr>
                          <m:t>2</m:t>
                        </m:r>
                      </m:den>
                    </m:f>
                    <m:r>
                      <a:rPr lang="en-CA" sz="1800" b="0" i="1" smtClean="0">
                        <a:latin typeface="Cambria Math" panose="02040503050406030204" pitchFamily="18" charset="0"/>
                      </a:rPr>
                      <m:t>≅0.00972</m:t>
                    </m:r>
                  </m:oMath>
                </a14:m>
                <a:endParaRPr lang="en-CA" sz="1800" b="0" dirty="0"/>
              </a:p>
              <a:p>
                <a:pPr marL="0" indent="0">
                  <a:buNone/>
                </a:pPr>
                <a:endParaRPr lang="en-CA" sz="1800" dirty="0">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027"/>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560D31AF-176D-A767-A4D2-48DC76F1077B}"/>
              </a:ext>
            </a:extLst>
          </p:cNvPr>
          <p:cNvGraphicFramePr>
            <a:graphicFrameLocks noGrp="1"/>
          </p:cNvGraphicFramePr>
          <p:nvPr>
            <p:extLst>
              <p:ext uri="{D42A27DB-BD31-4B8C-83A1-F6EECF244321}">
                <p14:modId xmlns:p14="http://schemas.microsoft.com/office/powerpoint/2010/main" val="2077730394"/>
              </p:ext>
            </p:extLst>
          </p:nvPr>
        </p:nvGraphicFramePr>
        <p:xfrm>
          <a:off x="6572864" y="2713872"/>
          <a:ext cx="4237703" cy="1127760"/>
        </p:xfrm>
        <a:graphic>
          <a:graphicData uri="http://schemas.openxmlformats.org/drawingml/2006/table">
            <a:tbl>
              <a:tblPr>
                <a:tableStyleId>{125E5076-3810-47DD-B79F-674D7AD40C01}</a:tableStyleId>
              </a:tblPr>
              <a:tblGrid>
                <a:gridCol w="979469">
                  <a:extLst>
                    <a:ext uri="{9D8B030D-6E8A-4147-A177-3AD203B41FA5}">
                      <a16:colId xmlns:a16="http://schemas.microsoft.com/office/drawing/2014/main" val="3634149551"/>
                    </a:ext>
                  </a:extLst>
                </a:gridCol>
                <a:gridCol w="979469">
                  <a:extLst>
                    <a:ext uri="{9D8B030D-6E8A-4147-A177-3AD203B41FA5}">
                      <a16:colId xmlns:a16="http://schemas.microsoft.com/office/drawing/2014/main" val="1484555993"/>
                    </a:ext>
                  </a:extLst>
                </a:gridCol>
                <a:gridCol w="1299296">
                  <a:extLst>
                    <a:ext uri="{9D8B030D-6E8A-4147-A177-3AD203B41FA5}">
                      <a16:colId xmlns:a16="http://schemas.microsoft.com/office/drawing/2014/main" val="2832447492"/>
                    </a:ext>
                  </a:extLst>
                </a:gridCol>
                <a:gridCol w="979469">
                  <a:extLst>
                    <a:ext uri="{9D8B030D-6E8A-4147-A177-3AD203B41FA5}">
                      <a16:colId xmlns:a16="http://schemas.microsoft.com/office/drawing/2014/main" val="2429219659"/>
                    </a:ext>
                  </a:extLst>
                </a:gridCol>
              </a:tblGrid>
              <a:tr h="182880">
                <a:tc>
                  <a:txBody>
                    <a:bodyPr/>
                    <a:lstStyle/>
                    <a:p>
                      <a:pPr marL="0" algn="l" defTabSz="914400" rtl="0" eaLnBrk="1" fontAlgn="b" latinLnBrk="0" hangingPunct="1"/>
                      <a:endParaRPr lang="en-CA" sz="1800" kern="1200" dirty="0">
                        <a:solidFill>
                          <a:schemeClr val="dk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err="1">
                          <a:solidFill>
                            <a:schemeClr val="bg1"/>
                          </a:solidFill>
                          <a:latin typeface="+mn-lt"/>
                          <a:ea typeface="+mn-ea"/>
                          <a:cs typeface="+mn-cs"/>
                        </a:rPr>
                        <a:t>Nx</a:t>
                      </a:r>
                      <a:endParaRPr lang="en-CA" sz="1800" b="1" kern="1200" dirty="0">
                        <a:solidFill>
                          <a:schemeClr val="bg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Dx</a:t>
                      </a: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k</a:t>
                      </a:r>
                    </a:p>
                  </a:txBody>
                  <a:tcPr marL="7620" marR="7620" marT="7620" marB="0" anchor="b"/>
                </a:tc>
                <a:extLst>
                  <a:ext uri="{0D108BD9-81ED-4DB2-BD59-A6C34878D82A}">
                    <a16:rowId xmlns:a16="http://schemas.microsoft.com/office/drawing/2014/main" val="677412944"/>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h</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600</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3.33E-07</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19.54229</a:t>
                      </a:r>
                    </a:p>
                  </a:txBody>
                  <a:tcPr marL="7620" marR="7620" marT="7620" marB="0" anchor="b">
                    <a:solidFill>
                      <a:schemeClr val="tx2">
                        <a:lumMod val="10000"/>
                        <a:lumOff val="90000"/>
                      </a:schemeClr>
                    </a:solidFill>
                  </a:tcPr>
                </a:tc>
                <a:extLst>
                  <a:ext uri="{0D108BD9-81ED-4DB2-BD59-A6C34878D82A}">
                    <a16:rowId xmlns:a16="http://schemas.microsoft.com/office/drawing/2014/main" val="1139582045"/>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300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6.67E-07</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19.58896</a:t>
                      </a:r>
                    </a:p>
                  </a:txBody>
                  <a:tcPr marL="7620" marR="7620" marT="7620" marB="0" anchor="b">
                    <a:solidFill>
                      <a:schemeClr val="tx2">
                        <a:lumMod val="10000"/>
                        <a:lumOff val="90000"/>
                      </a:schemeClr>
                    </a:solidFill>
                  </a:tcPr>
                </a:tc>
                <a:extLst>
                  <a:ext uri="{0D108BD9-81ED-4DB2-BD59-A6C34878D82A}">
                    <a16:rowId xmlns:a16="http://schemas.microsoft.com/office/drawing/2014/main" val="4000811053"/>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2rh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150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1.33E-06</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19.7942</a:t>
                      </a:r>
                    </a:p>
                  </a:txBody>
                  <a:tcPr marL="7620" marR="7620" marT="7620" marB="0" anchor="b">
                    <a:solidFill>
                      <a:schemeClr val="tx2">
                        <a:lumMod val="10000"/>
                        <a:lumOff val="90000"/>
                      </a:schemeClr>
                    </a:solidFill>
                  </a:tcPr>
                </a:tc>
                <a:extLst>
                  <a:ext uri="{0D108BD9-81ED-4DB2-BD59-A6C34878D82A}">
                    <a16:rowId xmlns:a16="http://schemas.microsoft.com/office/drawing/2014/main" val="1285129120"/>
                  </a:ext>
                </a:extLst>
              </a:tr>
            </a:tbl>
          </a:graphicData>
        </a:graphic>
      </p:graphicFrame>
    </p:spTree>
    <p:extLst>
      <p:ext uri="{BB962C8B-B14F-4D97-AF65-F5344CB8AC3E}">
        <p14:creationId xmlns:p14="http://schemas.microsoft.com/office/powerpoint/2010/main" val="12007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6"/>
                <a:ext cx="10515600" cy="883572"/>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a:bodyPr>
              <a:lstStyle/>
              <a:p>
                <a:pPr marL="0" indent="0">
                  <a:buNone/>
                </a:pPr>
                <a:r>
                  <a:rPr lang="en-CA" sz="1800" dirty="0"/>
                  <a:t>Afin de determiner </a:t>
                </a:r>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oMath>
                </a14:m>
                <a:r>
                  <a:rPr lang="en-CA" sz="1800" dirty="0"/>
                  <a:t> il a </a:t>
                </a:r>
                <a:r>
                  <a:rPr lang="fr-CA" sz="1800" dirty="0"/>
                  <a:t>été</a:t>
                </a:r>
                <a:r>
                  <a:rPr lang="en-CA" sz="1800" dirty="0"/>
                  <a:t> </a:t>
                </a:r>
                <a:r>
                  <a:rPr lang="en-CA" sz="1800" dirty="0" err="1"/>
                  <a:t>nécessaire</a:t>
                </a:r>
                <a:r>
                  <a:rPr lang="en-CA" sz="1800" dirty="0"/>
                  <a:t> de </a:t>
                </a:r>
                <a:r>
                  <a:rPr lang="en-CA" sz="1800" dirty="0" err="1"/>
                  <a:t>propager</a:t>
                </a:r>
                <a:r>
                  <a:rPr lang="en-CA" sz="1800" dirty="0"/>
                  <a:t> </a:t>
                </a:r>
                <a:r>
                  <a:rPr lang="en-CA" sz="1800" dirty="0" err="1"/>
                  <a:t>l’incertitude</a:t>
                </a:r>
                <a:r>
                  <a:rPr lang="en-CA" sz="1800" dirty="0"/>
                  <a:t> du </a:t>
                </a:r>
                <a:r>
                  <a:rPr lang="en-CA" sz="1800" dirty="0" err="1"/>
                  <a:t>diamètre</a:t>
                </a:r>
                <a:r>
                  <a:rPr lang="en-CA" sz="1800" dirty="0"/>
                  <a:t> </a:t>
                </a:r>
                <a:r>
                  <a:rPr lang="en-CA" sz="1800" i="1" dirty="0"/>
                  <a:t>d</a:t>
                </a:r>
                <a:r>
                  <a:rPr lang="en-CA" sz="1800" dirty="0"/>
                  <a:t> des fibres </a:t>
                </a:r>
                <a:r>
                  <a:rPr lang="en-CA" sz="1800" dirty="0" err="1"/>
                  <a:t>ainsi</a:t>
                </a:r>
                <a:r>
                  <a:rPr lang="en-CA" sz="1800" dirty="0"/>
                  <a:t> que de la </a:t>
                </a:r>
                <a:r>
                  <a:rPr lang="fr-CA" sz="1800" dirty="0"/>
                  <a:t>porosité </a:t>
                </a:r>
                <a:r>
                  <a:rPr lang="el-GR" sz="1800" i="1" dirty="0"/>
                  <a:t>ε</a:t>
                </a:r>
                <a:r>
                  <a:rPr lang="en-CA" sz="1800" dirty="0"/>
                  <a:t> </a:t>
                </a:r>
                <a:r>
                  <a:rPr lang="en-CA" sz="1800" dirty="0" err="1"/>
                  <a:t>jusqu’à</a:t>
                </a:r>
                <a:r>
                  <a:rPr lang="en-CA" sz="1800" dirty="0"/>
                  <a:t> la SRQ (</a:t>
                </a:r>
                <a:r>
                  <a:rPr lang="fr-CA" sz="1800" dirty="0"/>
                  <a:t>la perméabilité k). </a:t>
                </a:r>
                <a:r>
                  <a:rPr lang="el-GR" sz="1800" i="1" dirty="0"/>
                  <a:t>ε</a:t>
                </a:r>
                <a:r>
                  <a:rPr lang="fr-CA" sz="1800" dirty="0"/>
                  <a:t> et </a:t>
                </a:r>
                <a:r>
                  <a:rPr lang="fr-CA" sz="1800" i="1" dirty="0"/>
                  <a:t>d</a:t>
                </a:r>
                <a:r>
                  <a:rPr lang="en-CA" sz="1800" dirty="0"/>
                  <a:t> </a:t>
                </a:r>
                <a:r>
                  <a:rPr lang="en-CA" sz="1800" dirty="0" err="1"/>
                  <a:t>suivent</a:t>
                </a:r>
                <a:r>
                  <a:rPr lang="en-CA" sz="1800" dirty="0"/>
                  <a:t> des </a:t>
                </a:r>
                <a:r>
                  <a:rPr lang="en-CA" sz="1800" dirty="0" err="1"/>
                  <a:t>lois</a:t>
                </a:r>
                <a:r>
                  <a:rPr lang="en-CA" sz="1800" dirty="0"/>
                  <a:t> </a:t>
                </a:r>
                <a:r>
                  <a:rPr lang="en-CA" sz="1800" dirty="0" err="1"/>
                  <a:t>normales</a:t>
                </a:r>
                <a:r>
                  <a:rPr lang="en-CA" sz="1800" dirty="0"/>
                  <a:t> de </a:t>
                </a:r>
                <a:r>
                  <a:rPr lang="en-CA" sz="1800" dirty="0" err="1"/>
                  <a:t>paramètres</a:t>
                </a:r>
                <a:r>
                  <a:rPr lang="en-CA" sz="1800" dirty="0"/>
                  <a:t>:</a:t>
                </a:r>
              </a:p>
              <a:p>
                <a:pPr marL="0" indent="0">
                  <a:buNone/>
                </a:pPr>
                <a:r>
                  <a:rPr lang="en-CA" sz="1800" dirty="0"/>
                  <a:t> </a:t>
                </a:r>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r>
                  <a:rPr lang="fr-CA" sz="1800" dirty="0"/>
                  <a:t>Selon la méthode de Monte-Carlo, une série de 100 simulations a été réalisée en prenant à chaque fois un couple de données (</a:t>
                </a:r>
                <a:r>
                  <a:rPr lang="el-GR" sz="1800" i="1" dirty="0"/>
                  <a:t>ε</a:t>
                </a:r>
                <a:r>
                  <a:rPr lang="en-CA" sz="1800" i="1" dirty="0"/>
                  <a:t>;d</a:t>
                </a:r>
                <a:r>
                  <a:rPr lang="en-CA" sz="1800" dirty="0"/>
                  <a:t>)</a:t>
                </a:r>
                <a:r>
                  <a:rPr lang="fr-CA" sz="1800" dirty="0"/>
                  <a:t> afin de calculer la perméabilité k correspondante et de déterminer sa loi de distribution (le </a:t>
                </a:r>
                <a:r>
                  <a:rPr lang="fr-CA" sz="1800" dirty="0" err="1"/>
                  <a:t>seed</a:t>
                </a:r>
                <a:r>
                  <a:rPr lang="fr-CA" sz="1800" dirty="0"/>
                  <a:t> a été remis à 0). </a:t>
                </a:r>
              </a:p>
              <a:p>
                <a:pPr marL="0" indent="0">
                  <a:buNone/>
                </a:pPr>
                <a:r>
                  <a:rPr lang="fr-CA" sz="1800" dirty="0"/>
                  <a:t>En utilisant les fonctions Excel pour tracer la PDF et la CDF de la perméabilité, on obtient les figures 6 et 7 de la diapo suivante.</a:t>
                </a:r>
              </a:p>
            </p:txBody>
          </p:sp>
        </mc:Choice>
        <mc:Fallback xmlns="">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3"/>
                <a:stretch>
                  <a:fillRect l="-522" t="-1020" r="-58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r>
                            <a:rPr lang="en-US" dirty="0" err="1"/>
                            <a:t>Diamètre</a:t>
                          </a:r>
                          <a:r>
                            <a:rPr lang="en-US" dirty="0"/>
                            <a:t> des </a:t>
                          </a:r>
                          <a:r>
                            <a:rPr lang="en-US" dirty="0" err="1"/>
                            <a:t>fibres</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fr-CA" dirty="0"/>
                        </a:p>
                      </a:txBody>
                      <a:tcPr>
                        <a:lnT w="38100" cmpd="sng">
                          <a:noFill/>
                        </a:lnT>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r>
                            <a:rPr lang="en-US" dirty="0" err="1"/>
                            <a:t>Porosité</a:t>
                          </a:r>
                          <a:r>
                            <a:rPr lang="en-US" dirty="0"/>
                            <a:t> [-</a:t>
                          </a:r>
                          <a14:m>
                            <m:oMath xmlns:m="http://schemas.openxmlformats.org/officeDocument/2006/math">
                              <m:r>
                                <a:rPr lang="en-US" b="0" i="1" smtClean="0">
                                  <a:latin typeface="Cambria Math" panose="02040503050406030204" pitchFamily="18" charset="0"/>
                                </a:rPr>
                                <m:t>]</m:t>
                              </m:r>
                            </m:oMath>
                          </a14:m>
                          <a:endParaRPr lang="fr-CA" dirty="0"/>
                        </a:p>
                      </a:txBody>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Choice>
        <mc:Fallback xmlns="">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endParaRPr lang="en-US"/>
                        </a:p>
                      </a:txBody>
                      <a:tcPr>
                        <a:lnT w="38100" cmpd="sng">
                          <a:noFill/>
                        </a:lnT>
                        <a:blipFill>
                          <a:blip r:embed="rId4"/>
                          <a:stretch>
                            <a:fillRect l="-225" t="-106557" r="-200899" b="-126230"/>
                          </a:stretch>
                        </a:blipFill>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endParaRPr lang="en-US"/>
                        </a:p>
                      </a:txBody>
                      <a:tcPr>
                        <a:blipFill>
                          <a:blip r:embed="rId4"/>
                          <a:stretch>
                            <a:fillRect l="-225" t="-206557" r="-200899" b="-26230"/>
                          </a:stretch>
                        </a:blipFill>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Fallback>
      </mc:AlternateContent>
    </p:spTree>
    <p:extLst>
      <p:ext uri="{BB962C8B-B14F-4D97-AF65-F5344CB8AC3E}">
        <p14:creationId xmlns:p14="http://schemas.microsoft.com/office/powerpoint/2010/main" val="240018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5"/>
                <a:ext cx="10515600" cy="743315"/>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5"/>
                <a:ext cx="10515600" cy="743315"/>
              </a:xfrm>
              <a:blipFill>
                <a:blip r:embed="rId2"/>
                <a:stretch>
                  <a:fillRect l="-1391" t="-820" b="-9016"/>
                </a:stretch>
              </a:blipFill>
            </p:spPr>
            <p:txBody>
              <a:bodyPr/>
              <a:lstStyle/>
              <a:p>
                <a:r>
                  <a:rPr lang="en-CA">
                    <a:noFill/>
                  </a:rPr>
                  <a:t> </a:t>
                </a:r>
              </a:p>
            </p:txBody>
          </p:sp>
        </mc:Fallback>
      </mc:AlternateContent>
      <p:graphicFrame>
        <p:nvGraphicFramePr>
          <p:cNvPr id="6" name="Chart 5">
            <a:extLst>
              <a:ext uri="{FF2B5EF4-FFF2-40B4-BE49-F238E27FC236}">
                <a16:creationId xmlns:a16="http://schemas.microsoft.com/office/drawing/2014/main" id="{D37D52BE-4FD6-67A1-7C6A-9B08D1A6213C}"/>
              </a:ext>
            </a:extLst>
          </p:cNvPr>
          <p:cNvGraphicFramePr>
            <a:graphicFrameLocks/>
          </p:cNvGraphicFramePr>
          <p:nvPr>
            <p:extLst>
              <p:ext uri="{D42A27DB-BD31-4B8C-83A1-F6EECF244321}">
                <p14:modId xmlns:p14="http://schemas.microsoft.com/office/powerpoint/2010/main" val="3766732785"/>
              </p:ext>
            </p:extLst>
          </p:nvPr>
        </p:nvGraphicFramePr>
        <p:xfrm>
          <a:off x="838200" y="928945"/>
          <a:ext cx="4899782" cy="3190311"/>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7B445D32-6C66-CF38-CB41-235B5410CC37}"/>
              </a:ext>
            </a:extLst>
          </p:cNvPr>
          <p:cNvSpPr txBox="1"/>
          <p:nvPr/>
        </p:nvSpPr>
        <p:spPr>
          <a:xfrm>
            <a:off x="2022005" y="3927809"/>
            <a:ext cx="2519882" cy="307777"/>
          </a:xfrm>
          <a:prstGeom prst="rect">
            <a:avLst/>
          </a:prstGeom>
          <a:noFill/>
        </p:spPr>
        <p:txBody>
          <a:bodyPr wrap="square" rtlCol="0">
            <a:spAutoFit/>
          </a:bodyPr>
          <a:lstStyle/>
          <a:p>
            <a:r>
              <a:rPr lang="en-US" sz="1400" dirty="0"/>
              <a:t>fig6. PDF </a:t>
            </a:r>
            <a:r>
              <a:rPr lang="en-US" sz="1400" dirty="0" err="1"/>
              <a:t>perméabilité</a:t>
            </a:r>
            <a:endParaRPr lang="fr-CA" sz="1400" dirty="0"/>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8B2441A-3C10-2CBB-99C8-3ECD1BC33666}"/>
                  </a:ext>
                </a:extLst>
              </p:cNvPr>
              <p:cNvSpPr txBox="1"/>
              <p:nvPr/>
            </p:nvSpPr>
            <p:spPr>
              <a:xfrm>
                <a:off x="658762" y="4426166"/>
                <a:ext cx="11021962" cy="970715"/>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a:t>Grâce à ces deux figures on obtient l’erreur propagée des données d’entrée à la SRQ et on peut estimer </a:t>
                </a:r>
                <a14:m>
                  <m:oMath xmlns:m="http://schemas.openxmlformats.org/officeDocument/2006/math">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oMath>
                </a14:m>
                <a:r>
                  <a:rPr lang="fr-FR" sz="1400" dirty="0"/>
                  <a:t>. Il est possible de conclure que la perméabilité k suit une loi log-normale. Pour calculer ses paramètres on passe au domaine logarithmique car si </a:t>
                </a:r>
                <a:r>
                  <a:rPr lang="fr-FR" sz="1400" dirty="0" err="1"/>
                  <a:t>k~log-N</a:t>
                </a:r>
                <a:r>
                  <a:rPr lang="fr-FR" sz="1400" dirty="0"/>
                  <a:t>, alors log(k)~N(µ,</a:t>
                </a:r>
                <a:r>
                  <a:rPr lang="el-GR" sz="1400" dirty="0"/>
                  <a:t>σ</a:t>
                </a:r>
                <a:r>
                  <a:rPr lang="fr-FR" sz="1400" dirty="0"/>
                  <a:t>).</a:t>
                </a:r>
              </a:p>
              <a:p>
                <a:pPr marL="285750" indent="-285750">
                  <a:buFont typeface="Arial" panose="020B0604020202020204" pitchFamily="34" charset="0"/>
                  <a:buChar char="•"/>
                </a:pPr>
                <a:r>
                  <a:rPr lang="fr-FR" sz="1400" dirty="0"/>
                  <a:t>On calcule µ et </a:t>
                </a:r>
                <a:r>
                  <a:rPr lang="el-GR" sz="1400" dirty="0"/>
                  <a:t>σ</a:t>
                </a:r>
                <a:r>
                  <a:rPr lang="en-CA" sz="1400" dirty="0"/>
                  <a:t> de log(k) </a:t>
                </a:r>
                <a:r>
                  <a:rPr lang="en-CA" sz="1400" dirty="0" err="1"/>
                  <a:t>en</a:t>
                </a:r>
                <a:r>
                  <a:rPr lang="en-CA" sz="1400" dirty="0"/>
                  <a:t> </a:t>
                </a:r>
                <a:r>
                  <a:rPr lang="en-CA" sz="1400" dirty="0" err="1"/>
                  <a:t>utilisant</a:t>
                </a:r>
                <a:r>
                  <a:rPr lang="en-CA" sz="1400" dirty="0"/>
                  <a:t> les </a:t>
                </a:r>
                <a:r>
                  <a:rPr lang="en-CA" sz="1400" dirty="0" err="1"/>
                  <a:t>fonctions</a:t>
                </a:r>
                <a:r>
                  <a:rPr lang="en-CA" sz="1400" dirty="0"/>
                  <a:t> Excel (</a:t>
                </a:r>
                <a:r>
                  <a:rPr lang="en-CA" sz="1400" i="1" dirty="0"/>
                  <a:t>avg</a:t>
                </a:r>
                <a:r>
                  <a:rPr lang="en-CA" sz="1400" dirty="0"/>
                  <a:t> et </a:t>
                </a:r>
                <a:r>
                  <a:rPr lang="en-CA" sz="1400" i="1" dirty="0" err="1"/>
                  <a:t>stdev</a:t>
                </a:r>
                <a:r>
                  <a:rPr lang="en-CA" sz="1400" dirty="0"/>
                  <a:t>) et on </a:t>
                </a:r>
                <a:r>
                  <a:rPr lang="en-CA" sz="1400" dirty="0" err="1"/>
                  <a:t>obtient</a:t>
                </a:r>
                <a:r>
                  <a:rPr lang="en-CA" sz="1400" dirty="0"/>
                  <a:t>:</a:t>
                </a:r>
                <a:endParaRPr lang="fr-FR" sz="1400" dirty="0"/>
              </a:p>
            </p:txBody>
          </p:sp>
        </mc:Choice>
        <mc:Fallback xmlns="">
          <p:sp>
            <p:nvSpPr>
              <p:cNvPr id="8" name="ZoneTexte 7">
                <a:extLst>
                  <a:ext uri="{FF2B5EF4-FFF2-40B4-BE49-F238E27FC236}">
                    <a16:creationId xmlns:a16="http://schemas.microsoft.com/office/drawing/2014/main" id="{C8B2441A-3C10-2CBB-99C8-3ECD1BC33666}"/>
                  </a:ext>
                </a:extLst>
              </p:cNvPr>
              <p:cNvSpPr txBox="1">
                <a:spLocks noRot="1" noChangeAspect="1" noMove="1" noResize="1" noEditPoints="1" noAdjustHandles="1" noChangeArrowheads="1" noChangeShapeType="1" noTextEdit="1"/>
              </p:cNvSpPr>
              <p:nvPr/>
            </p:nvSpPr>
            <p:spPr>
              <a:xfrm>
                <a:off x="658762" y="4426166"/>
                <a:ext cx="11021962" cy="970715"/>
              </a:xfrm>
              <a:prstGeom prst="rect">
                <a:avLst/>
              </a:prstGeom>
              <a:blipFill>
                <a:blip r:embed="rId4"/>
                <a:stretch>
                  <a:fillRect l="-55" t="-629" r="-166" b="-62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pPr algn="ctr" fontAlgn="ctr"/>
                          <a14:m>
                            <m:oMathPara xmlns:m="http://schemas.openxmlformats.org/officeDocument/2006/math">
                              <m:oMathParaPr>
                                <m:jc m:val="centerGroup"/>
                              </m:oMathParaPr>
                              <m:oMath xmlns:m="http://schemas.openxmlformats.org/officeDocument/2006/math">
                                <m:r>
                                  <a:rPr lang="fr-CA" sz="1400" i="1" u="none" strike="noStrike" dirty="0" smtClean="0">
                                    <a:effectLst/>
                                    <a:latin typeface="Cambria Math" panose="02040503050406030204" pitchFamily="18" charset="0"/>
                                    <a:ea typeface="Cambria Math" panose="02040503050406030204" pitchFamily="18" charset="0"/>
                                  </a:rPr>
                                  <m:t>𝜇</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u="none" strike="noStrike" smtClean="0">
                                    <a:solidFill>
                                      <a:srgbClr val="000000"/>
                                    </a:solidFill>
                                    <a:effectLst/>
                                    <a:latin typeface="Cambria Math" panose="02040503050406030204" pitchFamily="18" charset="0"/>
                                  </a:rPr>
                                  <m:t>𝜎</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u="none" strike="noStrike" dirty="0">
                              <a:solidFill>
                                <a:srgbClr val="000000"/>
                              </a:solidFill>
                              <a:effectLst/>
                            </a:rPr>
                            <a:t>Médiane=</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fr-CA" sz="1400" b="0" i="1" u="none" strike="noStrike" smtClean="0">
                                      <a:solidFill>
                                        <a:srgbClr val="000000"/>
                                      </a:solidFill>
                                      <a:effectLst/>
                                      <a:latin typeface="Cambria Math" panose="02040503050406030204" pitchFamily="18" charset="0"/>
                                      <a:ea typeface="Cambria Math" panose="02040503050406030204" pitchFamily="18" charset="0"/>
                                    </a:rPr>
                                    <m:t>𝜇</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FVG=</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en-CA" sz="1400" b="0" i="1" u="none" strike="noStrike" smtClean="0">
                                      <a:solidFill>
                                        <a:srgbClr val="000000"/>
                                      </a:solidFill>
                                      <a:effectLst/>
                                      <a:latin typeface="Cambria Math" panose="02040503050406030204" pitchFamily="18" charset="0"/>
                                    </a:rPr>
                                    <m:t>𝜎</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Choice>
        <mc:Fallback xmlns="">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endParaRPr lang="en-US"/>
                        </a:p>
                      </a:txBody>
                      <a:tcPr marL="9525" marR="9525" marT="9525" marB="0" anchor="ctr">
                        <a:blipFill>
                          <a:blip r:embed="rId5"/>
                          <a:stretch>
                            <a:fillRect l="-301" t="-1786" r="-253614" b="-112500"/>
                          </a:stretch>
                        </a:blipFill>
                      </a:tcPr>
                    </a:tc>
                    <a:tc>
                      <a:txBody>
                        <a:bodyPr/>
                        <a:lstStyle/>
                        <a:p>
                          <a:endParaRPr lang="en-US"/>
                        </a:p>
                      </a:txBody>
                      <a:tcPr marL="9525" marR="9525" marT="9525" marB="0" anchor="ctr">
                        <a:blipFill>
                          <a:blip r:embed="rId5"/>
                          <a:stretch>
                            <a:fillRect l="-96802" t="-1786" r="-144767" b="-112500"/>
                          </a:stretch>
                        </a:blipFill>
                      </a:tcPr>
                    </a:tc>
                    <a:tc>
                      <a:txBody>
                        <a:bodyPr/>
                        <a:lstStyle/>
                        <a:p>
                          <a:endParaRPr lang="en-US"/>
                        </a:p>
                      </a:txBody>
                      <a:tcPr marL="9525" marR="9525" marT="9525" marB="0" anchor="ctr">
                        <a:blipFill>
                          <a:blip r:embed="rId5"/>
                          <a:stretch>
                            <a:fillRect l="-274089" t="-1786" r="-101619" b="-112500"/>
                          </a:stretch>
                        </a:blipFill>
                      </a:tcPr>
                    </a:tc>
                    <a:tc>
                      <a:txBody>
                        <a:bodyPr/>
                        <a:lstStyle/>
                        <a:p>
                          <a:endParaRPr lang="en-US"/>
                        </a:p>
                      </a:txBody>
                      <a:tcPr marL="9525" marR="9525" marT="9525" marB="0" anchor="ctr">
                        <a:blipFill>
                          <a:blip r:embed="rId5"/>
                          <a:stretch>
                            <a:fillRect l="-372581" t="-1786" r="-1210" b="-112500"/>
                          </a:stretch>
                        </a:blipFill>
                      </a:tcP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266C85B-00FA-B41D-1B85-E0C60AC22C40}"/>
                  </a:ext>
                </a:extLst>
              </p:cNvPr>
              <p:cNvSpPr txBox="1"/>
              <p:nvPr/>
            </p:nvSpPr>
            <p:spPr>
              <a:xfrm>
                <a:off x="658762" y="6240382"/>
                <a:ext cx="10695037" cy="369332"/>
              </a:xfrm>
              <a:prstGeom prst="rect">
                <a:avLst/>
              </a:prstGeom>
              <a:noFill/>
            </p:spPr>
            <p:txBody>
              <a:bodyPr wrap="square" rtlCol="0">
                <a:spAutoFit/>
              </a:bodyPr>
              <a:lstStyle/>
              <a:p>
                <a:pPr marL="285750" indent="-285750">
                  <a:buFont typeface="Arial" panose="020B0604020202020204" pitchFamily="34" charset="0"/>
                  <a:buChar char="•"/>
                </a:pPr>
                <a:r>
                  <a:rPr lang="fr-CA" sz="1600" dirty="0"/>
                  <a:t>On peut donc estimer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𝑖𝑛𝑝𝑢𝑡</m:t>
                        </m:r>
                      </m:sub>
                    </m:sSub>
                  </m:oMath>
                </a14:m>
                <a:r>
                  <a:rPr lang="en-US" sz="1600" dirty="0"/>
                  <a:t> :</a:t>
                </a:r>
                <a:endParaRPr lang="fr-CA" sz="1600" dirty="0"/>
              </a:p>
            </p:txBody>
          </p:sp>
        </mc:Choice>
        <mc:Fallback xmlns="">
          <p:sp>
            <p:nvSpPr>
              <p:cNvPr id="11" name="ZoneTexte 10">
                <a:extLst>
                  <a:ext uri="{FF2B5EF4-FFF2-40B4-BE49-F238E27FC236}">
                    <a16:creationId xmlns:a16="http://schemas.microsoft.com/office/drawing/2014/main" id="{B266C85B-00FA-B41D-1B85-E0C60AC22C40}"/>
                  </a:ext>
                </a:extLst>
              </p:cNvPr>
              <p:cNvSpPr txBox="1">
                <a:spLocks noRot="1" noChangeAspect="1" noMove="1" noResize="1" noEditPoints="1" noAdjustHandles="1" noChangeArrowheads="1" noChangeShapeType="1" noTextEdit="1"/>
              </p:cNvSpPr>
              <p:nvPr/>
            </p:nvSpPr>
            <p:spPr>
              <a:xfrm>
                <a:off x="658762" y="6240382"/>
                <a:ext cx="10695037" cy="369332"/>
              </a:xfrm>
              <a:prstGeom prst="rect">
                <a:avLst/>
              </a:prstGeom>
              <a:blipFill>
                <a:blip r:embed="rId6"/>
                <a:stretch>
                  <a:fillRect l="-228" t="-3333"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Choice>
        <mc:Fallback xmlns="">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endParaRPr lang="en-US"/>
                        </a:p>
                      </a:txBody>
                      <a:tcPr marL="9525" marR="9525" marT="9525" marB="0" anchor="b">
                        <a:blipFill>
                          <a:blip r:embed="rId7"/>
                          <a:stretch>
                            <a:fillRect l="-541" t="-2083" r="-256216" b="-135417"/>
                          </a:stretch>
                        </a:blipFill>
                      </a:tcPr>
                    </a:tc>
                    <a:tc>
                      <a:txBody>
                        <a:bodyPr/>
                        <a:lstStyle/>
                        <a:p>
                          <a:endParaRPr lang="en-US"/>
                        </a:p>
                      </a:txBody>
                      <a:tcPr marL="9525" marR="9525" marT="9525" marB="0" anchor="b">
                        <a:blipFill>
                          <a:blip r:embed="rId7"/>
                          <a:stretch>
                            <a:fillRect l="-79149" t="-2083" r="-101702" b="-135417"/>
                          </a:stretch>
                        </a:blipFill>
                      </a:tcPr>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endParaRPr lang="en-US"/>
                        </a:p>
                      </a:txBody>
                      <a:tcPr marL="9525" marR="9525" marT="9525" marB="0" anchor="b">
                        <a:blipFill>
                          <a:blip r:embed="rId7"/>
                          <a:stretch>
                            <a:fillRect l="-541" t="-102083" r="-256216" b="-35417"/>
                          </a:stretch>
                        </a:blipFill>
                      </a:tcPr>
                    </a:tc>
                    <a:tc>
                      <a:txBody>
                        <a:bodyPr/>
                        <a:lstStyle/>
                        <a:p>
                          <a:endParaRPr lang="en-US"/>
                        </a:p>
                      </a:txBody>
                      <a:tcPr marL="9525" marR="9525" marT="9525" marB="0" anchor="b">
                        <a:blipFill>
                          <a:blip r:embed="rId7"/>
                          <a:stretch>
                            <a:fillRect l="-79149" t="-102083" r="-101702" b="-35417"/>
                          </a:stretch>
                        </a:blipFill>
                      </a:tcPr>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Fallback>
      </mc:AlternateContent>
      <p:graphicFrame>
        <p:nvGraphicFramePr>
          <p:cNvPr id="19" name="Chart 18">
            <a:extLst>
              <a:ext uri="{FF2B5EF4-FFF2-40B4-BE49-F238E27FC236}">
                <a16:creationId xmlns:a16="http://schemas.microsoft.com/office/drawing/2014/main" id="{17AC5C89-09B7-E930-4040-93B12E16ED5F}"/>
              </a:ext>
            </a:extLst>
          </p:cNvPr>
          <p:cNvGraphicFramePr>
            <a:graphicFrameLocks/>
          </p:cNvGraphicFramePr>
          <p:nvPr>
            <p:extLst>
              <p:ext uri="{D42A27DB-BD31-4B8C-83A1-F6EECF244321}">
                <p14:modId xmlns:p14="http://schemas.microsoft.com/office/powerpoint/2010/main" val="4290758124"/>
              </p:ext>
            </p:extLst>
          </p:nvPr>
        </p:nvGraphicFramePr>
        <p:xfrm>
          <a:off x="5935181" y="757084"/>
          <a:ext cx="5548895" cy="3266364"/>
        </p:xfrm>
        <a:graphic>
          <a:graphicData uri="http://schemas.openxmlformats.org/drawingml/2006/chart">
            <c:chart xmlns:c="http://schemas.openxmlformats.org/drawingml/2006/chart" xmlns:r="http://schemas.openxmlformats.org/officeDocument/2006/relationships" r:id="rId8"/>
          </a:graphicData>
        </a:graphic>
      </p:graphicFrame>
      <p:sp>
        <p:nvSpPr>
          <p:cNvPr id="20" name="ZoneTexte 6">
            <a:extLst>
              <a:ext uri="{FF2B5EF4-FFF2-40B4-BE49-F238E27FC236}">
                <a16:creationId xmlns:a16="http://schemas.microsoft.com/office/drawing/2014/main" id="{ABE9FB37-A846-595C-5C17-BD72169FE12B}"/>
              </a:ext>
            </a:extLst>
          </p:cNvPr>
          <p:cNvSpPr txBox="1"/>
          <p:nvPr/>
        </p:nvSpPr>
        <p:spPr>
          <a:xfrm>
            <a:off x="7247850" y="3973057"/>
            <a:ext cx="2519882" cy="307777"/>
          </a:xfrm>
          <a:prstGeom prst="rect">
            <a:avLst/>
          </a:prstGeom>
          <a:noFill/>
        </p:spPr>
        <p:txBody>
          <a:bodyPr wrap="square" rtlCol="0">
            <a:spAutoFit/>
          </a:bodyPr>
          <a:lstStyle/>
          <a:p>
            <a:r>
              <a:rPr lang="en-US" sz="1400" dirty="0"/>
              <a:t>fig7. CDF </a:t>
            </a:r>
            <a:r>
              <a:rPr lang="en-US" sz="1400" dirty="0" err="1"/>
              <a:t>perméabilité</a:t>
            </a:r>
            <a:endParaRPr lang="fr-CA" sz="1400" dirty="0"/>
          </a:p>
        </p:txBody>
      </p:sp>
    </p:spTree>
    <p:extLst>
      <p:ext uri="{BB962C8B-B14F-4D97-AF65-F5344CB8AC3E}">
        <p14:creationId xmlns:p14="http://schemas.microsoft.com/office/powerpoint/2010/main" val="33544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a:xfrm>
                <a:off x="838200" y="365126"/>
                <a:ext cx="10515600" cy="883572"/>
              </a:xfrm>
            </p:spPr>
            <p:txBody>
              <a:bodyPr>
                <a:normAutofit/>
              </a:bodyPr>
              <a:lstStyle/>
              <a:p>
                <a:r>
                  <a:rPr lang="en-CA" sz="3000" dirty="0"/>
                  <a:t>C) Calcul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𝐷</m:t>
                        </m:r>
                      </m:sub>
                    </m:sSub>
                  </m:oMath>
                </a14:m>
                <a:endParaRPr lang="en-CA" sz="3000" dirty="0"/>
              </a:p>
            </p:txBody>
          </p:sp>
        </mc:Choice>
        <mc:Fallback xmlns="">
          <p:sp>
            <p:nvSpPr>
              <p:cNvPr id="2" name="Title 1">
                <a:extLst>
                  <a:ext uri="{FF2B5EF4-FFF2-40B4-BE49-F238E27FC236}">
                    <a16:creationId xmlns:a16="http://schemas.microsoft.com/office/drawing/2014/main" id="{26CC43AD-AB58-7419-6A3F-95FA5D773291}"/>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b="-6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oMath>
                          </a14:m>
                          <a:r>
                            <a:rPr lang="fr-FR" dirty="0"/>
                            <a:t> Aléatoire - </a:t>
                          </a:r>
                          <a:r>
                            <a:rPr lang="fr-FR" sz="1400" dirty="0"/>
                            <a:t>distribution log-normale des mesures de perméabilité [µm^2] (test de reproductibilité)</a:t>
                          </a:r>
                          <a:endParaRPr lang="fr-FR" dirty="0"/>
                        </a:p>
                      </a:txBody>
                      <a:tcPr/>
                    </a:tc>
                    <a:tc>
                      <a:txBody>
                        <a:bodyPr/>
                        <a:lstStyle/>
                        <a:p>
                          <a:r>
                            <a:rPr lang="fr-FR" dirty="0"/>
                            <a:t>14,7</a:t>
                          </a:r>
                        </a:p>
                      </a:txBody>
                      <a:tcPr/>
                    </a:tc>
                    <a:extLst>
                      <a:ext uri="{0D108BD9-81ED-4DB2-BD59-A6C34878D82A}">
                        <a16:rowId xmlns:a16="http://schemas.microsoft.com/office/drawing/2014/main" val="1546451597"/>
                      </a:ext>
                    </a:extLst>
                  </a:tr>
                  <a:tr h="370840">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oMath>
                          </a14:m>
                          <a:r>
                            <a:rPr lang="fr-FR" dirty="0"/>
                            <a:t> Epistémique - </a:t>
                          </a:r>
                          <a:r>
                            <a:rPr lang="fr-FR" sz="1400" dirty="0"/>
                            <a:t>Incertitude sur les mesures du </a:t>
                          </a:r>
                          <a:r>
                            <a:rPr lang="fr-FR" sz="1400" dirty="0" err="1"/>
                            <a:t>perméamètre</a:t>
                          </a:r>
                          <a:r>
                            <a:rPr lang="fr-FR" sz="1400" dirty="0"/>
                            <a:t> donnée par le manufacturier [µm^2] </a:t>
                          </a:r>
                          <a:endParaRPr lang="fr-FR" dirty="0"/>
                        </a:p>
                      </a:txBody>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Choice>
        <mc:Fallback xmlns="">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792480">
                    <a:tc>
                      <a:txBody>
                        <a:bodyPr/>
                        <a:lstStyle/>
                        <a:p>
                          <a:endParaRPr lang="en-US"/>
                        </a:p>
                      </a:txBody>
                      <a:tcPr>
                        <a:blipFill>
                          <a:blip r:embed="rId3"/>
                          <a:stretch>
                            <a:fillRect l="-188" t="-49618" r="-100563" b="-106870"/>
                          </a:stretch>
                        </a:blipFill>
                      </a:tcPr>
                    </a:tc>
                    <a:tc>
                      <a:txBody>
                        <a:bodyPr/>
                        <a:lstStyle/>
                        <a:p>
                          <a:r>
                            <a:rPr lang="fr-FR" dirty="0"/>
                            <a:t>14,7</a:t>
                          </a:r>
                        </a:p>
                      </a:txBody>
                      <a:tcPr/>
                    </a:tc>
                    <a:extLst>
                      <a:ext uri="{0D108BD9-81ED-4DB2-BD59-A6C34878D82A}">
                        <a16:rowId xmlns:a16="http://schemas.microsoft.com/office/drawing/2014/main" val="1546451597"/>
                      </a:ext>
                    </a:extLst>
                  </a:tr>
                  <a:tr h="792480">
                    <a:tc>
                      <a:txBody>
                        <a:bodyPr/>
                        <a:lstStyle/>
                        <a:p>
                          <a:endParaRPr lang="en-US"/>
                        </a:p>
                      </a:txBody>
                      <a:tcPr>
                        <a:blipFill>
                          <a:blip r:embed="rId3"/>
                          <a:stretch>
                            <a:fillRect l="-188" t="-150769" r="-100563" b="-7692"/>
                          </a:stretch>
                        </a:blipFill>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29954E9-C272-CBB0-C59D-AB10BD96D898}"/>
                  </a:ext>
                </a:extLst>
              </p:cNvPr>
              <p:cNvSpPr txBox="1"/>
              <p:nvPr/>
            </p:nvSpPr>
            <p:spPr>
              <a:xfrm>
                <a:off x="1034034" y="3738110"/>
                <a:ext cx="6094476" cy="656013"/>
              </a:xfrm>
              <a:prstGeom prst="rect">
                <a:avLst/>
              </a:prstGeom>
              <a:noFill/>
            </p:spPr>
            <p:txBody>
              <a:bodyPr wrap="square">
                <a:spAutoFit/>
              </a:bodyPr>
              <a:lstStyle/>
              <a:p>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e>
                          <m:sup>
                            <m:r>
                              <a:rPr lang="en-US" i="1">
                                <a:latin typeface="Cambria Math" panose="02040503050406030204" pitchFamily="18" charset="0"/>
                              </a:rPr>
                              <m:t>2</m:t>
                            </m:r>
                          </m:sup>
                        </m:sSup>
                      </m:e>
                    </m:rad>
                    <m:r>
                      <a:rPr lang="en-US" sz="1800" b="0" i="1" smtClean="0">
                        <a:latin typeface="Cambria Math" panose="02040503050406030204" pitchFamily="18" charset="0"/>
                      </a:rPr>
                      <m:t>=</m:t>
                    </m:r>
                  </m:oMath>
                </a14:m>
                <a:r>
                  <a:rPr lang="fr-FR" dirty="0"/>
                  <a:t>17,77892</a:t>
                </a:r>
              </a:p>
            </p:txBody>
          </p:sp>
        </mc:Choice>
        <mc:Fallback xmlns="">
          <p:sp>
            <p:nvSpPr>
              <p:cNvPr id="6" name="ZoneTexte 5">
                <a:extLst>
                  <a:ext uri="{FF2B5EF4-FFF2-40B4-BE49-F238E27FC236}">
                    <a16:creationId xmlns:a16="http://schemas.microsoft.com/office/drawing/2014/main" id="{729954E9-C272-CBB0-C59D-AB10BD96D898}"/>
                  </a:ext>
                </a:extLst>
              </p:cNvPr>
              <p:cNvSpPr txBox="1">
                <a:spLocks noRot="1" noChangeAspect="1" noMove="1" noResize="1" noEditPoints="1" noAdjustHandles="1" noChangeArrowheads="1" noChangeShapeType="1" noTextEdit="1"/>
              </p:cNvSpPr>
              <p:nvPr/>
            </p:nvSpPr>
            <p:spPr>
              <a:xfrm>
                <a:off x="1034034" y="3738110"/>
                <a:ext cx="6094476" cy="65601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489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a:xfrm>
            <a:off x="838200" y="365125"/>
            <a:ext cx="10515600" cy="913069"/>
          </a:xfrm>
        </p:spPr>
        <p:txBody>
          <a:bodyPr>
            <a:normAutofit/>
          </a:bodyPr>
          <a:lstStyle/>
          <a:p>
            <a:r>
              <a:rPr lang="en-CA" sz="3000" dirty="0"/>
              <a:t>D) </a:t>
            </a:r>
            <a:r>
              <a:rPr lang="en-CA" sz="3000" dirty="0" err="1"/>
              <a:t>Calcul</a:t>
            </a:r>
            <a:r>
              <a:rPr lang="en-CA" sz="3000" dirty="0"/>
              <a:t> de </a:t>
            </a:r>
            <a:r>
              <a:rPr lang="en-CA" sz="3000" dirty="0" err="1"/>
              <a:t>l’erreur</a:t>
            </a:r>
            <a:r>
              <a:rPr lang="en-CA" sz="3000" dirty="0"/>
              <a:t> de simulation E</a:t>
            </a:r>
          </a:p>
        </p:txBody>
      </p:sp>
      <p:graphicFrame>
        <p:nvGraphicFramePr>
          <p:cNvPr id="4" name="Espace réservé du contenu 3">
            <a:extLst>
              <a:ext uri="{FF2B5EF4-FFF2-40B4-BE49-F238E27FC236}">
                <a16:creationId xmlns:a16="http://schemas.microsoft.com/office/drawing/2014/main" id="{AADA1EC7-63FC-0D9F-636F-C96C03FE7E42}"/>
              </a:ext>
            </a:extLst>
          </p:cNvPr>
          <p:cNvGraphicFramePr>
            <a:graphicFrameLocks noGrp="1"/>
          </p:cNvGraphicFramePr>
          <p:nvPr>
            <p:ph idx="1"/>
            <p:extLst>
              <p:ext uri="{D42A27DB-BD31-4B8C-83A1-F6EECF244321}">
                <p14:modId xmlns:p14="http://schemas.microsoft.com/office/powerpoint/2010/main" val="2600994088"/>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6014884">
                  <a:extLst>
                    <a:ext uri="{9D8B030D-6E8A-4147-A177-3AD203B41FA5}">
                      <a16:colId xmlns:a16="http://schemas.microsoft.com/office/drawing/2014/main" val="961291158"/>
                    </a:ext>
                  </a:extLst>
                </a:gridCol>
                <a:gridCol w="4500716">
                  <a:extLst>
                    <a:ext uri="{9D8B030D-6E8A-4147-A177-3AD203B41FA5}">
                      <a16:colId xmlns:a16="http://schemas.microsoft.com/office/drawing/2014/main" val="3116165860"/>
                    </a:ext>
                  </a:extLst>
                </a:gridCol>
              </a:tblGrid>
              <a:tr h="370840">
                <a:tc>
                  <a:txBody>
                    <a:bodyPr/>
                    <a:lstStyle/>
                    <a:p>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Médiane </a:t>
                      </a:r>
                      <a:r>
                        <a:rPr lang="fr-FR" sz="1800" dirty="0"/>
                        <a:t>[µm^2] </a:t>
                      </a:r>
                      <a:endParaRPr lang="fr-FR" dirty="0"/>
                    </a:p>
                  </a:txBody>
                  <a:tcPr>
                    <a:lnL w="12700" cmpd="sng">
                      <a:noFill/>
                    </a:lnL>
                  </a:tcPr>
                </a:tc>
                <a:extLst>
                  <a:ext uri="{0D108BD9-81ED-4DB2-BD59-A6C34878D82A}">
                    <a16:rowId xmlns:a16="http://schemas.microsoft.com/office/drawing/2014/main" val="3046640620"/>
                  </a:ext>
                </a:extLst>
              </a:tr>
              <a:tr h="370840">
                <a:tc>
                  <a:txBody>
                    <a:bodyPr/>
                    <a:lstStyle/>
                    <a:p>
                      <a:r>
                        <a:rPr lang="fr-FR" dirty="0"/>
                        <a:t>D (perméabilité médiane mesurée expérimentalement)</a:t>
                      </a:r>
                    </a:p>
                  </a:txBody>
                  <a:tcPr>
                    <a:lnT w="38100" cmpd="sng">
                      <a:noFill/>
                    </a:lnT>
                  </a:tcPr>
                </a:tc>
                <a:tc>
                  <a:txBody>
                    <a:bodyPr/>
                    <a:lstStyle/>
                    <a:p>
                      <a:r>
                        <a:rPr lang="fr-FR" dirty="0"/>
                        <a:t>80,6</a:t>
                      </a:r>
                    </a:p>
                  </a:txBody>
                  <a:tcPr/>
                </a:tc>
                <a:extLst>
                  <a:ext uri="{0D108BD9-81ED-4DB2-BD59-A6C34878D82A}">
                    <a16:rowId xmlns:a16="http://schemas.microsoft.com/office/drawing/2014/main" val="1576091817"/>
                  </a:ext>
                </a:extLst>
              </a:tr>
              <a:tr h="370840">
                <a:tc>
                  <a:txBody>
                    <a:bodyPr/>
                    <a:lstStyle/>
                    <a:p>
                      <a:r>
                        <a:rPr lang="fr-FR" dirty="0"/>
                        <a:t>S (perméabilité médiane obtenue par simulation)</a:t>
                      </a:r>
                    </a:p>
                  </a:txBody>
                  <a:tcPr/>
                </a:tc>
                <a:tc>
                  <a:txBody>
                    <a:bodyPr/>
                    <a:lstStyle/>
                    <a:p>
                      <a:r>
                        <a:rPr lang="fr-FR" dirty="0"/>
                        <a:t>26,5378</a:t>
                      </a:r>
                    </a:p>
                  </a:txBody>
                  <a:tcPr/>
                </a:tc>
                <a:extLst>
                  <a:ext uri="{0D108BD9-81ED-4DB2-BD59-A6C34878D82A}">
                    <a16:rowId xmlns:a16="http://schemas.microsoft.com/office/drawing/2014/main" val="2622347966"/>
                  </a:ext>
                </a:extLst>
              </a:tr>
            </a:tbl>
          </a:graphicData>
        </a:graphic>
      </p:graphicFrame>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CCDD7F3-D572-3F5E-6100-AACDE7AC11FF}"/>
                  </a:ext>
                </a:extLst>
              </p:cNvPr>
              <p:cNvSpPr txBox="1"/>
              <p:nvPr/>
            </p:nvSpPr>
            <p:spPr>
              <a:xfrm>
                <a:off x="758952" y="2967335"/>
                <a:ext cx="10515600" cy="923330"/>
              </a:xfrm>
              <a:prstGeom prst="rect">
                <a:avLst/>
              </a:prstGeom>
              <a:noFill/>
            </p:spPr>
            <p:txBody>
              <a:bodyPr wrap="square">
                <a:spAutoFit/>
              </a:bodyPr>
              <a:lstStyle/>
              <a:p>
                <a:r>
                  <a:rPr lang="fr-FR" dirty="0"/>
                  <a:t>Ce tableau présente les valeurs de la solution numérique S et la valeur expérimentale D comme étant les médianes des valeurs des perméabilités obtenues numériquement et expérimentalement.</a:t>
                </a:r>
              </a:p>
              <a:p>
                <a:r>
                  <a:rPr lang="fr-FR" dirty="0"/>
                  <a:t>Ainsi: </a:t>
                </a:r>
                <a14:m>
                  <m:oMath xmlns:m="http://schemas.openxmlformats.org/officeDocument/2006/math">
                    <m:r>
                      <a:rPr lang="en-US" sz="1800" i="1" smtClean="0">
                        <a:latin typeface="Cambria Math" panose="02040503050406030204" pitchFamily="18" charset="0"/>
                      </a:rPr>
                      <m:t>𝐸</m:t>
                    </m:r>
                    <m:r>
                      <a:rPr lang="en-US"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r>
                      <a:rPr lang="en-CA" sz="1800" b="0" i="1" smtClean="0">
                        <a:latin typeface="Cambria Math" panose="02040503050406030204" pitchFamily="18" charset="0"/>
                      </a:rPr>
                      <m:t>= </m:t>
                    </m:r>
                    <m:r>
                      <m:rPr>
                        <m:nor/>
                      </m:rPr>
                      <a:rPr lang="fr-CA"/>
                      <m:t>−54,0622</m:t>
                    </m:r>
                    <m:r>
                      <m:rPr>
                        <m:nor/>
                      </m:rPr>
                      <a:rPr lang="en-US" b="0" i="0" smtClean="0"/>
                      <m:t>.</m:t>
                    </m:r>
                  </m:oMath>
                </a14:m>
                <a:endParaRPr lang="fr-FR" dirty="0"/>
              </a:p>
            </p:txBody>
          </p:sp>
        </mc:Choice>
        <mc:Fallback xmlns="">
          <p:sp>
            <p:nvSpPr>
              <p:cNvPr id="6" name="ZoneTexte 5">
                <a:extLst>
                  <a:ext uri="{FF2B5EF4-FFF2-40B4-BE49-F238E27FC236}">
                    <a16:creationId xmlns:a16="http://schemas.microsoft.com/office/drawing/2014/main" id="{5CCDD7F3-D572-3F5E-6100-AACDE7AC11FF}"/>
                  </a:ext>
                </a:extLst>
              </p:cNvPr>
              <p:cNvSpPr txBox="1">
                <a:spLocks noRot="1" noChangeAspect="1" noMove="1" noResize="1" noEditPoints="1" noAdjustHandles="1" noChangeArrowheads="1" noChangeShapeType="1" noTextEdit="1"/>
              </p:cNvSpPr>
              <p:nvPr/>
            </p:nvSpPr>
            <p:spPr>
              <a:xfrm>
                <a:off x="758952" y="2967335"/>
                <a:ext cx="10515600" cy="923330"/>
              </a:xfrm>
              <a:prstGeom prst="rect">
                <a:avLst/>
              </a:prstGeom>
              <a:blipFill>
                <a:blip r:embed="rId2"/>
                <a:stretch>
                  <a:fillRect l="-522" t="-3311" r="-116" b="-10596"/>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2" name="Title 1">
                <a:extLst>
                  <a:ext uri="{FF2B5EF4-FFF2-40B4-BE49-F238E27FC236}">
                    <a16:creationId xmlns:a16="http://schemas.microsoft.com/office/drawing/2014/main" id="{3CF16759-D1C1-2735-483C-A88123FB68C6}"/>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𝑛𝑢𝑚</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Choice>
        <mc:Fallback xmlns="">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endParaRPr lang="en-US"/>
                        </a:p>
                      </a:txBody>
                      <a:tcPr>
                        <a:blipFill>
                          <a:blip r:embed="rId3"/>
                          <a:stretch>
                            <a:fillRect l="-150" t="-106557" r="-100449" b="-445902"/>
                          </a:stretch>
                        </a:blipFill>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386969">
                    <a:tc>
                      <a:txBody>
                        <a:bodyPr/>
                        <a:lstStyle/>
                        <a:p>
                          <a:endParaRPr lang="en-US"/>
                        </a:p>
                      </a:txBody>
                      <a:tcPr>
                        <a:blipFill>
                          <a:blip r:embed="rId3"/>
                          <a:stretch>
                            <a:fillRect l="-150" t="-196875" r="-100449" b="-325000"/>
                          </a:stretch>
                        </a:blipFill>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386969">
                    <a:tc>
                      <a:txBody>
                        <a:bodyPr/>
                        <a:lstStyle/>
                        <a:p>
                          <a:endParaRPr lang="en-US"/>
                        </a:p>
                      </a:txBody>
                      <a:tcPr>
                        <a:blipFill>
                          <a:blip r:embed="rId3"/>
                          <a:stretch>
                            <a:fillRect l="-150" t="-301587" r="-100449" b="-230159"/>
                          </a:stretch>
                        </a:blipFill>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endParaRPr lang="en-US"/>
                        </a:p>
                      </a:txBody>
                      <a:tcPr>
                        <a:blipFill>
                          <a:blip r:embed="rId3"/>
                          <a:stretch>
                            <a:fillRect l="-150" t="-414754" r="-100449" b="-137705"/>
                          </a:stretch>
                        </a:blipFill>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35C7FA90-6161-C4AE-7285-2101BFC218A1}"/>
                  </a:ext>
                </a:extLst>
              </p:cNvPr>
              <p:cNvSpPr txBox="1"/>
              <p:nvPr/>
            </p:nvSpPr>
            <p:spPr>
              <a:xfrm>
                <a:off x="774192" y="3513030"/>
                <a:ext cx="11241024" cy="357534"/>
              </a:xfrm>
              <a:prstGeom prst="rect">
                <a:avLst/>
              </a:prstGeom>
              <a:noFill/>
            </p:spPr>
            <p:txBody>
              <a:bodyPr wrap="square" rtlCol="0">
                <a:spAutoFit/>
              </a:bodyPr>
              <a:lstStyle/>
              <a:p>
                <a:r>
                  <a:rPr lang="fr-FR" sz="1600" dirty="0"/>
                  <a:t>*On remarque que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𝑛𝑢𝑚</m:t>
                        </m:r>
                      </m:sub>
                    </m:sSub>
                  </m:oMath>
                </a14:m>
                <a:r>
                  <a:rPr lang="fr-FR" sz="1600" dirty="0"/>
                  <a:t> est très faible devant les autres erreurs et peut être négligée devant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𝑖𝑛𝑝𝑢𝑡</m:t>
                        </m:r>
                        <m:r>
                          <a:rPr lang="en-US" sz="1600" b="0" i="1" smtClean="0">
                            <a:latin typeface="Cambria Math" panose="02040503050406030204" pitchFamily="18" charset="0"/>
                          </a:rPr>
                          <m:t> </m:t>
                        </m:r>
                      </m:sub>
                    </m:sSub>
                    <m:r>
                      <a:rPr lang="en-US" sz="1600" b="0" i="1" smtClean="0">
                        <a:latin typeface="Cambria Math" panose="02040503050406030204" pitchFamily="18" charset="0"/>
                      </a:rPr>
                      <m:t>𝑒𝑡</m:t>
                    </m:r>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𝐷</m:t>
                        </m:r>
                      </m:sub>
                    </m:sSub>
                    <m:r>
                      <a:rPr lang="en-US" sz="1600" b="0" i="0" smtClean="0">
                        <a:latin typeface="Cambria Math" panose="02040503050406030204" pitchFamily="18" charset="0"/>
                      </a:rPr>
                      <m:t>.</m:t>
                    </m:r>
                  </m:oMath>
                </a14:m>
                <a:endParaRPr lang="fr-FR" sz="1600" dirty="0"/>
              </a:p>
            </p:txBody>
          </p:sp>
        </mc:Choice>
        <mc:Fallback xmlns="">
          <p:sp>
            <p:nvSpPr>
              <p:cNvPr id="5" name="ZoneTexte 4">
                <a:extLst>
                  <a:ext uri="{FF2B5EF4-FFF2-40B4-BE49-F238E27FC236}">
                    <a16:creationId xmlns:a16="http://schemas.microsoft.com/office/drawing/2014/main" id="{35C7FA90-6161-C4AE-7285-2101BFC218A1}"/>
                  </a:ext>
                </a:extLst>
              </p:cNvPr>
              <p:cNvSpPr txBox="1">
                <a:spLocks noRot="1" noChangeAspect="1" noMove="1" noResize="1" noEditPoints="1" noAdjustHandles="1" noChangeArrowheads="1" noChangeShapeType="1" noTextEdit="1"/>
              </p:cNvSpPr>
              <p:nvPr/>
            </p:nvSpPr>
            <p:spPr>
              <a:xfrm>
                <a:off x="774192" y="3513030"/>
                <a:ext cx="11241024" cy="357534"/>
              </a:xfrm>
              <a:prstGeom prst="rect">
                <a:avLst/>
              </a:prstGeom>
              <a:blipFill>
                <a:blip r:embed="rId4"/>
                <a:stretch>
                  <a:fillRect l="-271" t="-3390" b="-1694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pPr/>
                          <a14:m>
                            <m:oMathPara xmlns:m="http://schemas.openxmlformats.org/officeDocument/2006/math">
                              <m:oMathParaPr>
                                <m:jc m:val="centerGroup"/>
                              </m:oMathParaPr>
                              <m:oMath xmlns:m="http://schemas.openxmlformats.org/officeDocument/2006/math">
                                <m:sSub>
                                  <m:sSubPr>
                                    <m:ctrlPr>
                                      <a:rPr lang="en-CA"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𝑈</m:t>
                                    </m:r>
                                  </m:e>
                                  <m:sub>
                                    <m:r>
                                      <a:rPr lang="en-US" sz="1800" b="0" i="1" smtClean="0">
                                        <a:solidFill>
                                          <a:schemeClr val="tx1"/>
                                        </a:solidFill>
                                        <a:latin typeface="Cambria Math" panose="02040503050406030204" pitchFamily="18" charset="0"/>
                                      </a:rPr>
                                      <m:t>𝑣𝑎𝑙</m:t>
                                    </m:r>
                                  </m:sub>
                                </m:sSub>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Choice>
        <mc:Fallback xmlns="">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76" t="-4673" r="-61278" b="-21495"/>
                          </a:stretch>
                        </a:blip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066F2FA-F0F9-8C17-AAAD-30B9CB521212}"/>
                  </a:ext>
                </a:extLst>
              </p:cNvPr>
              <p:cNvSpPr txBox="1"/>
              <p:nvPr/>
            </p:nvSpPr>
            <p:spPr>
              <a:xfrm>
                <a:off x="838200" y="3897888"/>
                <a:ext cx="10637520" cy="933012"/>
              </a:xfrm>
              <a:prstGeom prst="rect">
                <a:avLst/>
              </a:prstGeom>
              <a:noFill/>
            </p:spPr>
            <p:txBody>
              <a:bodyPr wrap="square" rtlCol="0">
                <a:spAutoFit/>
              </a:bodyPr>
              <a:lstStyle/>
              <a:p>
                <a:r>
                  <a:rPr lang="fr-FR" dirty="0"/>
                  <a:t>En utilisant la formule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𝑣𝑎𝑙</m:t>
                        </m:r>
                      </m:sub>
                    </m:sSub>
                    <m:r>
                      <a:rPr lang="en-US" b="0" i="1" smtClean="0">
                        <a:latin typeface="Cambria Math" panose="02040503050406030204" pitchFamily="18" charset="0"/>
                      </a:rPr>
                      <m:t>=</m:t>
                    </m:r>
                    <m:rad>
                      <m:radPr>
                        <m:degHide m:val="on"/>
                        <m:ctrlPr>
                          <a:rPr lang="fr-FR" i="1" smtClean="0">
                            <a:latin typeface="Cambria Math" panose="02040503050406030204" pitchFamily="18" charset="0"/>
                          </a:rPr>
                        </m:ctrlPr>
                      </m:radPr>
                      <m:deg/>
                      <m:e>
                        <m:sSup>
                          <m:sSupPr>
                            <m:ctrlPr>
                              <a:rPr lang="fr-FR" i="1" smtClean="0">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𝑛𝑢𝑚</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𝑖𝑛𝑝𝑢𝑡</m:t>
                                </m:r>
                              </m:sub>
                            </m:sSub>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𝐷</m:t>
                                </m:r>
                              </m:sub>
                            </m:sSub>
                          </m:e>
                          <m:sup>
                            <m:r>
                              <a:rPr lang="en-US" i="1">
                                <a:latin typeface="Cambria Math" panose="02040503050406030204" pitchFamily="18" charset="0"/>
                              </a:rPr>
                              <m:t>2</m:t>
                            </m:r>
                          </m:sup>
                        </m:sSup>
                        <m:r>
                          <a:rPr lang="en-US" b="0" i="1" smtClean="0">
                            <a:latin typeface="Cambria Math" panose="02040503050406030204" pitchFamily="18" charset="0"/>
                          </a:rPr>
                          <m:t> </m:t>
                        </m:r>
                      </m:e>
                    </m:rad>
                    <m:r>
                      <a:rPr lang="en-US" b="0" i="1" smtClean="0">
                        <a:latin typeface="Cambria Math" panose="02040503050406030204" pitchFamily="18" charset="0"/>
                      </a:rPr>
                      <m:t> </m:t>
                    </m:r>
                  </m:oMath>
                </a14:m>
                <a:endParaRPr lang="fr-FR" dirty="0"/>
              </a:p>
              <a:p>
                <a:r>
                  <a:rPr lang="fr-FR" dirty="0"/>
                  <a:t>où les erreurs sont standardisées à un écart-type, on obtient:</a:t>
                </a:r>
              </a:p>
            </p:txBody>
          </p:sp>
        </mc:Choice>
        <mc:Fallback xmlns="">
          <p:sp>
            <p:nvSpPr>
              <p:cNvPr id="7" name="ZoneTexte 6">
                <a:extLst>
                  <a:ext uri="{FF2B5EF4-FFF2-40B4-BE49-F238E27FC236}">
                    <a16:creationId xmlns:a16="http://schemas.microsoft.com/office/drawing/2014/main" id="{9066F2FA-F0F9-8C17-AAAD-30B9CB521212}"/>
                  </a:ext>
                </a:extLst>
              </p:cNvPr>
              <p:cNvSpPr txBox="1">
                <a:spLocks noRot="1" noChangeAspect="1" noMove="1" noResize="1" noEditPoints="1" noAdjustHandles="1" noChangeArrowheads="1" noChangeShapeType="1" noTextEdit="1"/>
              </p:cNvSpPr>
              <p:nvPr/>
            </p:nvSpPr>
            <p:spPr>
              <a:xfrm>
                <a:off x="838200" y="3897888"/>
                <a:ext cx="10637520" cy="933012"/>
              </a:xfrm>
              <a:prstGeom prst="rect">
                <a:avLst/>
              </a:prstGeom>
              <a:blipFill>
                <a:blip r:embed="rId6"/>
                <a:stretch>
                  <a:fillRect l="-516" b="-9804"/>
                </a:stretch>
              </a:blipFill>
            </p:spPr>
            <p:txBody>
              <a:bodyPr/>
              <a:lstStyle/>
              <a:p>
                <a:r>
                  <a:rPr lang="en-CA">
                    <a:noFill/>
                  </a:rPr>
                  <a:t> </a:t>
                </a:r>
              </a:p>
            </p:txBody>
          </p:sp>
        </mc:Fallback>
      </mc:AlternateContent>
      <p:sp>
        <p:nvSpPr>
          <p:cNvPr id="8" name="ZoneTexte 7">
            <a:extLst>
              <a:ext uri="{FF2B5EF4-FFF2-40B4-BE49-F238E27FC236}">
                <a16:creationId xmlns:a16="http://schemas.microsoft.com/office/drawing/2014/main" id="{F6F73D0E-1CEA-198C-1543-90E938F5B34B}"/>
              </a:ext>
            </a:extLst>
          </p:cNvPr>
          <p:cNvSpPr txBox="1"/>
          <p:nvPr/>
        </p:nvSpPr>
        <p:spPr>
          <a:xfrm>
            <a:off x="112776" y="5301473"/>
            <a:ext cx="184731" cy="369332"/>
          </a:xfrm>
          <a:prstGeom prst="rect">
            <a:avLst/>
          </a:prstGeom>
          <a:noFill/>
        </p:spPr>
        <p:txBody>
          <a:bodyPr wrap="none" rtlCol="0">
            <a:spAutoFit/>
          </a:bodyPr>
          <a:lstStyle/>
          <a:p>
            <a:endParaRPr lang="fr-FR" dirty="0"/>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00493B6-6D28-9063-FFBF-E1797CC3ADF7}"/>
                  </a:ext>
                </a:extLst>
              </p:cNvPr>
              <p:cNvSpPr txBox="1"/>
              <p:nvPr/>
            </p:nvSpPr>
            <p:spPr>
              <a:xfrm>
                <a:off x="511277" y="5727141"/>
                <a:ext cx="11503939"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CA" b="0" i="0" dirty="0" smtClean="0"/>
                        <m:t>D</m:t>
                      </m:r>
                      <m:r>
                        <m:rPr>
                          <m:nor/>
                        </m:rPr>
                        <a:rPr lang="en-CA" dirty="0" smtClean="0"/>
                        <m:t>onc</m:t>
                      </m:r>
                      <m:r>
                        <m:rPr>
                          <m:nor/>
                        </m:rPr>
                        <a:rPr lang="en-CA" dirty="0" smtClean="0"/>
                        <m:t> </m:t>
                      </m:r>
                      <m:r>
                        <m:rPr>
                          <m:nor/>
                        </m:rPr>
                        <a:rPr lang="en-CA" dirty="0" smtClean="0"/>
                        <m:t>pour</m:t>
                      </m:r>
                      <m:r>
                        <m:rPr>
                          <m:nor/>
                        </m:rPr>
                        <a:rPr lang="en-CA" dirty="0" smtClean="0"/>
                        <m:t> </m:t>
                      </m:r>
                      <m:r>
                        <m:rPr>
                          <m:nor/>
                        </m:rPr>
                        <a:rPr lang="en-CA" dirty="0" smtClean="0"/>
                        <m:t>un</m:t>
                      </m:r>
                      <m:r>
                        <m:rPr>
                          <m:nor/>
                        </m:rPr>
                        <a:rPr lang="en-CA" dirty="0" smtClean="0"/>
                        <m:t> </m:t>
                      </m:r>
                      <m:r>
                        <m:rPr>
                          <m:nor/>
                        </m:rPr>
                        <a:rPr lang="en-CA" dirty="0" smtClean="0"/>
                        <m:t>intervalle</m:t>
                      </m:r>
                      <m:r>
                        <m:rPr>
                          <m:nor/>
                        </m:rPr>
                        <a:rPr lang="en-CA" dirty="0" smtClean="0"/>
                        <m:t> </m:t>
                      </m:r>
                      <m:r>
                        <m:rPr>
                          <m:nor/>
                        </m:rPr>
                        <a:rPr lang="en-CA" dirty="0" smtClean="0"/>
                        <m:t>de</m:t>
                      </m:r>
                      <m:r>
                        <m:rPr>
                          <m:nor/>
                        </m:rPr>
                        <a:rPr lang="en-CA" dirty="0" smtClean="0"/>
                        <m:t> </m:t>
                      </m:r>
                      <m:r>
                        <m:rPr>
                          <m:nor/>
                        </m:rPr>
                        <a:rPr lang="fr-FR" dirty="0" smtClean="0"/>
                        <m:t>confiance</m:t>
                      </m:r>
                      <m:r>
                        <m:rPr>
                          <m:nor/>
                        </m:rPr>
                        <a:rPr lang="fr-FR" dirty="0" smtClean="0"/>
                        <m:t> à 95,4</m:t>
                      </m:r>
                      <m:r>
                        <m:rPr>
                          <m:nor/>
                        </m:rPr>
                        <a:rPr lang="en-CA" b="0" i="0" dirty="0" smtClean="0"/>
                        <m:t>% </m:t>
                      </m:r>
                      <m:r>
                        <m:rPr>
                          <m:nor/>
                        </m:rPr>
                        <a:rPr lang="en-CA" b="0" i="0" dirty="0" smtClean="0"/>
                        <m:t>on</m:t>
                      </m:r>
                      <m:r>
                        <m:rPr>
                          <m:nor/>
                        </m:rPr>
                        <a:rPr lang="en-CA" b="0" i="0" dirty="0" smtClean="0"/>
                        <m:t> </m:t>
                      </m:r>
                      <m:r>
                        <m:rPr>
                          <m:nor/>
                        </m:rPr>
                        <a:rPr lang="en-CA" b="0" i="0" dirty="0" smtClean="0"/>
                        <m:t>prend</m:t>
                      </m:r>
                      <m:r>
                        <m:rPr>
                          <m:nor/>
                        </m:rPr>
                        <a:rPr lang="en-CA" b="0" i="0" dirty="0" smtClean="0"/>
                        <m:t> </m:t>
                      </m:r>
                      <m:r>
                        <m:rPr>
                          <m:nor/>
                        </m:rPr>
                        <a:rPr lang="en-CA" b="0" i="0" dirty="0" smtClean="0"/>
                        <m:t>k</m:t>
                      </m:r>
                      <m:r>
                        <m:rPr>
                          <m:nor/>
                        </m:rPr>
                        <a:rPr lang="en-CA" b="0" i="0" dirty="0" smtClean="0"/>
                        <m:t>=2: </m:t>
                      </m:r>
                    </m:oMath>
                  </m:oMathPara>
                </a14:m>
                <a:endParaRPr lang="en-CA" b="0" i="0" dirty="0"/>
              </a:p>
              <a:p>
                <a14:m>
                  <m:oMath xmlns:m="http://schemas.openxmlformats.org/officeDocument/2006/math">
                    <m:sSub>
                      <m:sSubPr>
                        <m:ctrlPr>
                          <a:rPr lang="en-CA" i="1" smtClean="0">
                            <a:latin typeface="Cambria Math" panose="02040503050406030204" pitchFamily="18" charset="0"/>
                          </a:rPr>
                        </m:ctrlPr>
                      </m:sSubPr>
                      <m:e>
                        <m:r>
                          <m:rPr>
                            <m:nor/>
                          </m:rPr>
                          <a:rPr lang="el-GR" dirty="0"/>
                          <m:t>δ</m:t>
                        </m:r>
                      </m:e>
                      <m:sub>
                        <m:r>
                          <a:rPr lang="en-US" i="1">
                            <a:latin typeface="Cambria Math" panose="02040503050406030204" pitchFamily="18" charset="0"/>
                          </a:rPr>
                          <m:t>𝑚𝑜𝑑𝑒𝑙</m:t>
                        </m:r>
                      </m:sub>
                    </m:sSub>
                    <m:r>
                      <a:rPr lang="en-CA" i="1">
                        <a:latin typeface="Cambria Math" panose="02040503050406030204" pitchFamily="18" charset="0"/>
                      </a:rPr>
                      <m:t>∈[</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 ;</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m:t>
                    </m:r>
                    <m:r>
                      <a:rPr lang="en-CA" i="1" smtClean="0">
                        <a:latin typeface="Cambria Math" panose="02040503050406030204" pitchFamily="18" charset="0"/>
                      </a:rPr>
                      <m:t> </m:t>
                    </m:r>
                  </m:oMath>
                </a14:m>
                <a:r>
                  <a:rPr lang="fr-FR" dirty="0"/>
                  <a:t>= [-93,414 ; -10,765]. </a:t>
                </a:r>
              </a:p>
            </p:txBody>
          </p:sp>
        </mc:Choice>
        <mc:Fallback xmlns="">
          <p:sp>
            <p:nvSpPr>
              <p:cNvPr id="9" name="ZoneTexte 8">
                <a:extLst>
                  <a:ext uri="{FF2B5EF4-FFF2-40B4-BE49-F238E27FC236}">
                    <a16:creationId xmlns:a16="http://schemas.microsoft.com/office/drawing/2014/main" id="{500493B6-6D28-9063-FFBF-E1797CC3ADF7}"/>
                  </a:ext>
                </a:extLst>
              </p:cNvPr>
              <p:cNvSpPr txBox="1">
                <a:spLocks noRot="1" noChangeAspect="1" noMove="1" noResize="1" noEditPoints="1" noAdjustHandles="1" noChangeArrowheads="1" noChangeShapeType="1" noTextEdit="1"/>
              </p:cNvSpPr>
              <p:nvPr/>
            </p:nvSpPr>
            <p:spPr>
              <a:xfrm>
                <a:off x="511277" y="5727141"/>
                <a:ext cx="11503939" cy="646331"/>
              </a:xfrm>
              <a:prstGeom prst="rect">
                <a:avLst/>
              </a:prstGeom>
              <a:blipFill>
                <a:blip r:embed="rId7"/>
                <a:stretch>
                  <a:fillRect b="-1401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6B475E-0D5B-0D65-B2A3-B3453E51198E}"/>
                  </a:ext>
                </a:extLst>
              </p:cNvPr>
              <p:cNvSpPr txBox="1"/>
              <p:nvPr/>
            </p:nvSpPr>
            <p:spPr>
              <a:xfrm>
                <a:off x="3963108" y="503108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dirty="0" smtClean="0"/>
                        <m:t>Ces</m:t>
                      </m:r>
                      <m:r>
                        <m:rPr>
                          <m:nor/>
                        </m:rPr>
                        <a:rPr lang="fr-FR" dirty="0" smtClean="0"/>
                        <m:t> </m:t>
                      </m:r>
                      <m:r>
                        <m:rPr>
                          <m:nor/>
                        </m:rPr>
                        <a:rPr lang="fr-FR" dirty="0" smtClean="0"/>
                        <m:t>valeurs</m:t>
                      </m:r>
                      <m:r>
                        <m:rPr>
                          <m:nor/>
                        </m:rPr>
                        <a:rPr lang="fr-FR" dirty="0" smtClean="0"/>
                        <m:t> </m:t>
                      </m:r>
                      <m:r>
                        <m:rPr>
                          <m:nor/>
                        </m:rPr>
                        <a:rPr lang="fr-FR" dirty="0" smtClean="0"/>
                        <m:t>de</m:t>
                      </m:r>
                      <m:r>
                        <m:rPr>
                          <m:nor/>
                        </m:rPr>
                        <a:rPr lang="fr-FR" dirty="0" smtClean="0"/>
                        <m:t> </m:t>
                      </m:r>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𝑣𝑎𝑙</m:t>
                          </m:r>
                        </m:sub>
                      </m:sSub>
                      <m:r>
                        <m:rPr>
                          <m:nor/>
                        </m:rPr>
                        <a:rPr lang="fr-FR" dirty="0"/>
                        <m:t> </m:t>
                      </m:r>
                      <m:r>
                        <m:rPr>
                          <m:nor/>
                        </m:rPr>
                        <a:rPr lang="en-CA" b="0" i="0" dirty="0" smtClean="0"/>
                        <m:t>correspondent</m:t>
                      </m:r>
                      <m:r>
                        <m:rPr>
                          <m:nor/>
                        </m:rPr>
                        <a:rPr lang="en-CA" b="0" i="0" dirty="0" smtClean="0"/>
                        <m:t> à </m:t>
                      </m:r>
                      <m:r>
                        <m:rPr>
                          <m:nor/>
                        </m:rPr>
                        <a:rPr lang="fr-FR" dirty="0"/>
                        <m:t>un</m:t>
                      </m:r>
                      <m:r>
                        <m:rPr>
                          <m:nor/>
                        </m:rPr>
                        <a:rPr lang="fr-FR" dirty="0"/>
                        <m:t> </m:t>
                      </m:r>
                      <m:r>
                        <m:rPr>
                          <m:nor/>
                        </m:rPr>
                        <a:rPr lang="fr-FR" dirty="0"/>
                        <m:t>intervalle</m:t>
                      </m:r>
                      <m:r>
                        <m:rPr>
                          <m:nor/>
                        </m:rPr>
                        <a:rPr lang="fr-FR" dirty="0"/>
                        <m:t> </m:t>
                      </m:r>
                      <m:r>
                        <m:rPr>
                          <m:nor/>
                        </m:rPr>
                        <a:rPr lang="fr-FR" dirty="0"/>
                        <m:t>de</m:t>
                      </m:r>
                      <m:r>
                        <m:rPr>
                          <m:nor/>
                        </m:rPr>
                        <a:rPr lang="en-CA" b="0" i="0" dirty="0" smtClean="0"/>
                        <m:t> </m:t>
                      </m:r>
                      <m:r>
                        <a:rPr lang="en-CA" b="0" i="1" dirty="0" smtClean="0">
                          <a:latin typeface="Cambria Math" panose="02040503050406030204" pitchFamily="18" charset="0"/>
                        </a:rPr>
                        <m:t>±1</m:t>
                      </m:r>
                      <m:r>
                        <a:rPr lang="en-CA" b="0" i="1" dirty="0" smtClean="0">
                          <a:latin typeface="Cambria Math" panose="02040503050406030204" pitchFamily="18" charset="0"/>
                        </a:rPr>
                        <m:t>𝜎</m:t>
                      </m:r>
                      <m:r>
                        <a:rPr lang="en-CA" b="0" i="1" dirty="0" smtClean="0">
                          <a:latin typeface="Cambria Math" panose="02040503050406030204" pitchFamily="18" charset="0"/>
                        </a:rPr>
                        <m:t>.</m:t>
                      </m:r>
                    </m:oMath>
                  </m:oMathPara>
                </a14:m>
                <a:endParaRPr lang="en-CA" dirty="0"/>
              </a:p>
            </p:txBody>
          </p:sp>
        </mc:Choice>
        <mc:Fallback xmlns="">
          <p:sp>
            <p:nvSpPr>
              <p:cNvPr id="13" name="TextBox 12">
                <a:extLst>
                  <a:ext uri="{FF2B5EF4-FFF2-40B4-BE49-F238E27FC236}">
                    <a16:creationId xmlns:a16="http://schemas.microsoft.com/office/drawing/2014/main" id="{AD6B475E-0D5B-0D65-B2A3-B3453E51198E}"/>
                  </a:ext>
                </a:extLst>
              </p:cNvPr>
              <p:cNvSpPr txBox="1">
                <a:spLocks noRot="1" noChangeAspect="1" noMove="1" noResize="1" noEditPoints="1" noAdjustHandles="1" noChangeArrowheads="1" noChangeShapeType="1" noTextEdit="1"/>
              </p:cNvSpPr>
              <p:nvPr/>
            </p:nvSpPr>
            <p:spPr>
              <a:xfrm>
                <a:off x="3963108" y="5031085"/>
                <a:ext cx="6096000" cy="369332"/>
              </a:xfrm>
              <a:prstGeom prst="rect">
                <a:avLst/>
              </a:prstGeom>
              <a:blipFill>
                <a:blip r:embed="rId8"/>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1336</TotalTime>
  <Words>1188</Words>
  <Application>Microsoft Office PowerPoint</Application>
  <PresentationFormat>Grand écran</PresentationFormat>
  <Paragraphs>145</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Aptos</vt:lpstr>
      <vt:lpstr>Aptos Display</vt:lpstr>
      <vt:lpstr>Arial</vt:lpstr>
      <vt:lpstr>Calibri</vt:lpstr>
      <vt:lpstr>Cambria Math</vt:lpstr>
      <vt:lpstr>Office Theme</vt:lpstr>
      <vt:lpstr>Devoir 3 – Validation</vt:lpstr>
      <vt:lpstr>A) Analyse de convergence et calcul de U_num</vt:lpstr>
      <vt:lpstr>A) Analyse de convergence et calcul de U_num</vt:lpstr>
      <vt:lpstr>A) Analyse de convergence et calcul de U_num</vt:lpstr>
      <vt:lpstr>B) Calcul de U_input</vt:lpstr>
      <vt:lpstr>B) Calcul de U_input</vt:lpstr>
      <vt:lpstr>C) Calcul de U_D</vt:lpstr>
      <vt:lpstr>D) Calcul de l’erreur de simulation E</vt:lpstr>
      <vt:lpstr>E) Calcul de l’incertitude sur "δ" _model et conclusion</vt:lpstr>
      <vt:lpstr>E) Calcul de l’incertitude sur "δ" _model et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64</cp:revision>
  <dcterms:created xsi:type="dcterms:W3CDTF">2024-02-09T05:24:05Z</dcterms:created>
  <dcterms:modified xsi:type="dcterms:W3CDTF">2024-03-24T02:24:35Z</dcterms:modified>
</cp:coreProperties>
</file>