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01" r:id="rId4"/>
    <p:sldId id="284" r:id="rId5"/>
    <p:sldId id="302" r:id="rId6"/>
    <p:sldId id="266" r:id="rId7"/>
    <p:sldId id="298" r:id="rId8"/>
    <p:sldId id="270" r:id="rId9"/>
    <p:sldId id="272" r:id="rId10"/>
    <p:sldId id="290" r:id="rId11"/>
    <p:sldId id="291" r:id="rId12"/>
    <p:sldId id="292" r:id="rId13"/>
    <p:sldId id="303" r:id="rId14"/>
    <p:sldId id="295" r:id="rId15"/>
    <p:sldId id="294" r:id="rId16"/>
    <p:sldId id="300" r:id="rId17"/>
    <p:sldId id="296" r:id="rId18"/>
    <p:sldId id="280" r:id="rId19"/>
    <p:sldId id="28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9AE49"/>
    <a:srgbClr val="F89A1C"/>
    <a:srgbClr val="FFFF89"/>
    <a:srgbClr val="DEFC70"/>
    <a:srgbClr val="EF4F43"/>
    <a:srgbClr val="FF8989"/>
    <a:srgbClr val="FF4747"/>
    <a:srgbClr val="3CE0E4"/>
    <a:srgbClr val="38A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77445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AEA94-99CF-4E0F-AA4A-A1308B8D7CD9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C44A4-F3F0-4117-8854-A9CB4BB3FF1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6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44A4-F3F0-4117-8854-A9CB4BB3FF11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79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44A4-F3F0-4117-8854-A9CB4BB3FF11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1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C44A4-F3F0-4117-8854-A9CB4BB3FF11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47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E87C-297D-439E-BA9F-B366F3F88F04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D342-E4E3-4756-ABC4-EDBE661D72E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fr-FR" sz="1600" i="1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>République algérienne démocratique et populaire</a:t>
            </a:r>
            <a:r>
              <a:rPr lang="fr-FR" sz="2400" i="1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i="1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i="1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>Université Saad </a:t>
            </a:r>
            <a:r>
              <a:rPr lang="fr-FR" sz="2400" i="1" dirty="0" err="1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>Dahlab</a:t>
            </a:r>
            <a:r>
              <a:rPr lang="fr-FR" sz="2400" i="1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> Blida 1</a:t>
            </a:r>
            <a:br>
              <a:rPr lang="fr-FR" sz="2400" i="1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1800" i="1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>Juin 2018</a:t>
            </a:r>
            <a:r>
              <a:rPr lang="fr-FR" sz="2400" b="1" dirty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6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Conception et réalisation d’une application web pour la réservation de billet(s) de trains</a:t>
            </a: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24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000" b="1" dirty="0" err="1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Bourahla</a:t>
            </a:r>
            <a:r>
              <a:rPr lang="fr-FR" sz="20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 Mohamed Mehdi – </a:t>
            </a:r>
            <a:r>
              <a:rPr lang="fr-FR" sz="2000" b="1" dirty="0" err="1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Merzouk</a:t>
            </a:r>
            <a:r>
              <a:rPr lang="fr-FR" sz="20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 </a:t>
            </a:r>
            <a:r>
              <a:rPr lang="fr-FR" sz="2000" b="1" dirty="0" err="1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Fares</a:t>
            </a:r>
            <a:r>
              <a:rPr lang="fr-FR" sz="20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 Mounir –</a:t>
            </a:r>
            <a:br>
              <a:rPr lang="fr-FR" sz="20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0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 </a:t>
            </a:r>
            <a:r>
              <a:rPr lang="fr-FR" sz="2000" b="1" dirty="0" err="1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Benhamida</a:t>
            </a:r>
            <a:r>
              <a:rPr lang="fr-FR" sz="2000" b="1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 </a:t>
            </a:r>
            <a:r>
              <a:rPr lang="fr-FR" sz="2000" b="1" dirty="0" err="1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Abdennour</a:t>
            </a:r>
            <a:r>
              <a:rPr lang="fr-FR" sz="1200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/>
            </a:r>
            <a:br>
              <a:rPr lang="fr-FR" sz="1200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</a:br>
            <a:r>
              <a:rPr lang="fr-FR" sz="2400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 </a:t>
            </a:r>
            <a:r>
              <a:rPr lang="fr-FR" sz="1800" dirty="0" smtClean="0">
                <a:solidFill>
                  <a:schemeClr val="bg2"/>
                </a:solidFill>
                <a:latin typeface="Rockwell" pitchFamily="18" charset="0"/>
                <a:cs typeface="Sakkal Majalla" pitchFamily="2" charset="-78"/>
              </a:rPr>
              <a:t>Promoteur </a:t>
            </a:r>
            <a:r>
              <a:rPr lang="fr-FR" sz="1800" dirty="0" smtClean="0">
                <a:solidFill>
                  <a:srgbClr val="00B0F0"/>
                </a:solidFill>
                <a:latin typeface="Rockwell" pitchFamily="18" charset="0"/>
                <a:cs typeface="Sakkal Majalla" pitchFamily="2" charset="-78"/>
              </a:rPr>
              <a:t>: </a:t>
            </a:r>
            <a:r>
              <a:rPr lang="fr-FR" sz="1800" dirty="0">
                <a:solidFill>
                  <a:srgbClr val="00B0F0"/>
                </a:solidFill>
              </a:rPr>
              <a:t>Dr. FERFERA </a:t>
            </a:r>
            <a:r>
              <a:rPr lang="fr-FR" sz="1800" dirty="0" err="1">
                <a:solidFill>
                  <a:srgbClr val="00B0F0"/>
                </a:solidFill>
              </a:rPr>
              <a:t>Soufiane</a:t>
            </a:r>
            <a:r>
              <a:rPr lang="fr-FR" sz="1800" dirty="0"/>
              <a:t/>
            </a:r>
            <a:br>
              <a:rPr lang="fr-FR" sz="1800" dirty="0"/>
            </a:br>
            <a:endParaRPr lang="fr-FR" sz="2400" dirty="0">
              <a:solidFill>
                <a:schemeClr val="bg2"/>
              </a:solidFill>
              <a:latin typeface="Rockwell" pitchFamily="18" charset="0"/>
              <a:cs typeface="Sakkal Majalla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78" y="1988840"/>
            <a:ext cx="1295044" cy="115312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pPr algn="l"/>
            <a:r>
              <a:rPr lang="fr-FR" sz="3600" dirty="0" smtClean="0">
                <a:solidFill>
                  <a:srgbClr val="00B0F0"/>
                </a:solidFill>
              </a:rPr>
              <a:t>Diagramme de séquence</a:t>
            </a:r>
            <a:br>
              <a:rPr lang="fr-FR" sz="3600" dirty="0" smtClean="0">
                <a:solidFill>
                  <a:srgbClr val="00B0F0"/>
                </a:solidFill>
              </a:rPr>
            </a:br>
            <a:r>
              <a:rPr lang="fr-FR" sz="1600" dirty="0" smtClean="0">
                <a:solidFill>
                  <a:srgbClr val="00B0F0"/>
                </a:solidFill>
              </a:rPr>
              <a:t>( Responsable)</a:t>
            </a:r>
            <a:endParaRPr lang="fr-FR" sz="3600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12776"/>
            <a:ext cx="5983634" cy="51845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pPr algn="l"/>
            <a:r>
              <a:rPr lang="fr-FR" sz="4000" dirty="0" smtClean="0">
                <a:solidFill>
                  <a:srgbClr val="00B0F0"/>
                </a:solidFill>
              </a:rPr>
              <a:t>Diagramme de séquence</a:t>
            </a:r>
            <a:br>
              <a:rPr lang="fr-FR" sz="4000" dirty="0" smtClean="0">
                <a:solidFill>
                  <a:srgbClr val="00B0F0"/>
                </a:solidFill>
              </a:rPr>
            </a:br>
            <a:r>
              <a:rPr lang="fr-FR" sz="1800" dirty="0" smtClean="0">
                <a:solidFill>
                  <a:srgbClr val="00B0F0"/>
                </a:solidFill>
              </a:rPr>
              <a:t>( Modifier Utilisateur)</a:t>
            </a:r>
            <a:endParaRPr lang="fr-FR" sz="4000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49" y="1412776"/>
            <a:ext cx="5098702" cy="50070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600" dirty="0">
                <a:solidFill>
                  <a:srgbClr val="00B0F0"/>
                </a:solidFill>
              </a:rPr>
              <a:t>Modèle Conceptuel de Données </a:t>
            </a:r>
            <a:r>
              <a:rPr lang="fr-FR" sz="3600" dirty="0" smtClean="0">
                <a:solidFill>
                  <a:srgbClr val="00B0F0"/>
                </a:solidFill>
              </a:rPr>
              <a:t>(MCD):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 smtClean="0">
                <a:solidFill>
                  <a:srgbClr val="F9AE49"/>
                </a:solidFill>
              </a:rPr>
              <a:t> </a:t>
            </a:r>
            <a:endParaRPr lang="fr-FR" sz="3600" dirty="0">
              <a:solidFill>
                <a:srgbClr val="F9AE49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52"/>
            <a:ext cx="8229600" cy="5328592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rgbClr val="00B0F0"/>
                </a:solidFill>
                <a:latin typeface="Rockwell" pitchFamily="18" charset="0"/>
              </a:rPr>
              <a:t>Plan</a:t>
            </a:r>
            <a:endParaRPr lang="fr-FR" dirty="0">
              <a:solidFill>
                <a:srgbClr val="00B0F0"/>
              </a:solidFill>
              <a:latin typeface="Rockwell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Introduction</a:t>
            </a: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Conception de l’application web Algerian </a:t>
            </a:r>
            <a:r>
              <a:rPr lang="fr-FR" sz="2400" dirty="0" err="1" smtClean="0">
                <a:latin typeface="Rockwell" pitchFamily="18" charset="0"/>
              </a:rPr>
              <a:t>Railways</a:t>
            </a:r>
            <a:endParaRPr lang="fr-FR" sz="2400" dirty="0" smtClean="0"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solidFill>
                  <a:srgbClr val="FF4B4B"/>
                </a:solidFill>
                <a:latin typeface="Rockwell" pitchFamily="18" charset="0"/>
              </a:rPr>
              <a:t>Réalisation de l’application web Algerian </a:t>
            </a:r>
            <a:r>
              <a:rPr lang="fr-FR" sz="2400" dirty="0" err="1" smtClean="0">
                <a:solidFill>
                  <a:srgbClr val="FF4B4B"/>
                </a:solidFill>
                <a:latin typeface="Rockwell" pitchFamily="18" charset="0"/>
              </a:rPr>
              <a:t>Railways</a:t>
            </a:r>
            <a:endParaRPr lang="fr-FR" sz="2400" dirty="0" smtClean="0">
              <a:solidFill>
                <a:srgbClr val="FF4B4B"/>
              </a:solidFill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Conclusion</a:t>
            </a:r>
            <a:endParaRPr lang="fr-FR" sz="24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37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00B0F0"/>
                </a:solidFill>
              </a:rPr>
              <a:t>Réalisation de l’application web</a:t>
            </a:r>
            <a:endParaRPr lang="fr-FR" sz="28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 Langage de programmation utilisés</a:t>
            </a:r>
          </a:p>
          <a:p>
            <a:pPr lvl="1">
              <a:buNone/>
            </a:pPr>
            <a:r>
              <a:rPr lang="fr-FR" sz="2000" dirty="0" smtClean="0"/>
              <a:t>HTML , </a:t>
            </a:r>
            <a:r>
              <a:rPr lang="fr-FR" sz="2000" dirty="0" smtClean="0"/>
              <a:t>CSS, PHP  et JavaScript.</a:t>
            </a:r>
            <a:endParaRPr lang="fr-FR" sz="2000" dirty="0" smtClean="0"/>
          </a:p>
          <a:p>
            <a:pPr lvl="1">
              <a:buNone/>
            </a:pPr>
            <a:endParaRPr lang="fr-FR" sz="2400" dirty="0" smtClean="0"/>
          </a:p>
          <a:p>
            <a:r>
              <a:rPr lang="fr-FR" sz="2400" dirty="0" smtClean="0"/>
              <a:t>Logiciels Utilisés </a:t>
            </a:r>
            <a:endParaRPr lang="fr-F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Wamp</a:t>
            </a:r>
            <a:r>
              <a:rPr lang="fr-FR" sz="2000" dirty="0" smtClean="0"/>
              <a:t>, </a:t>
            </a:r>
            <a:r>
              <a:rPr lang="fr-FR" sz="2000" dirty="0" err="1" smtClean="0"/>
              <a:t>Xamp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Sublime </a:t>
            </a:r>
            <a:r>
              <a:rPr lang="fr-FR" sz="2000" dirty="0" err="1" smtClean="0"/>
              <a:t>Text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Navigateur web (Chrome, Safari et </a:t>
            </a:r>
            <a:r>
              <a:rPr lang="fr-FR" sz="2000" dirty="0" err="1" smtClean="0"/>
              <a:t>Opera</a:t>
            </a:r>
            <a:r>
              <a:rPr lang="fr-FR" sz="20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PhpMyAdmin</a:t>
            </a:r>
            <a:endParaRPr lang="fr-FR" sz="1600" dirty="0" smtClean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Environnement de développement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  Le travail à été réalisé en </a:t>
            </a:r>
            <a:r>
              <a:rPr lang="fr-FR" sz="2000" dirty="0"/>
              <a:t>parallèle sur trois ordinateurs </a:t>
            </a:r>
            <a:endParaRPr lang="fr-FR" sz="20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0B0F0"/>
                </a:solidFill>
              </a:rPr>
              <a:t>Architecture globale d’Algerian </a:t>
            </a:r>
            <a:r>
              <a:rPr lang="fr-FR" sz="3200" dirty="0" err="1" smtClean="0">
                <a:solidFill>
                  <a:srgbClr val="00B0F0"/>
                </a:solidFill>
              </a:rPr>
              <a:t>Railways</a:t>
            </a:r>
            <a:endParaRPr lang="fr-FR" sz="3200" dirty="0">
              <a:solidFill>
                <a:srgbClr val="00B0F0"/>
              </a:solidFill>
            </a:endParaRPr>
          </a:p>
        </p:txBody>
      </p:sp>
      <p:pic>
        <p:nvPicPr>
          <p:cNvPr id="16" name="Image 15" descr="archite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374" y="2088909"/>
            <a:ext cx="4752528" cy="3281353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3716905" y="3337887"/>
            <a:ext cx="1710190" cy="338554"/>
            <a:chOff x="3221850" y="3259244"/>
            <a:chExt cx="2700300" cy="387019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3221850" y="3619442"/>
              <a:ext cx="27003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3593433" y="3259244"/>
              <a:ext cx="1890701" cy="387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Interaction</a:t>
              </a:r>
              <a:endParaRPr lang="fr-FR" sz="1600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829156" y="1486250"/>
            <a:ext cx="2383821" cy="4718580"/>
            <a:chOff x="6317727" y="1962758"/>
            <a:chExt cx="1991459" cy="3808558"/>
          </a:xfrm>
        </p:grpSpPr>
        <p:grpSp>
          <p:nvGrpSpPr>
            <p:cNvPr id="9" name="Groupe 8"/>
            <p:cNvGrpSpPr/>
            <p:nvPr/>
          </p:nvGrpSpPr>
          <p:grpSpPr>
            <a:xfrm>
              <a:off x="6317727" y="1962758"/>
              <a:ext cx="1991459" cy="3482465"/>
              <a:chOff x="6317727" y="1962758"/>
              <a:chExt cx="1991459" cy="3482465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6968" y="3773446"/>
                <a:ext cx="1962218" cy="1671777"/>
              </a:xfrm>
              <a:prstGeom prst="rect">
                <a:avLst/>
              </a:prstGeom>
            </p:spPr>
          </p:pic>
          <p:pic>
            <p:nvPicPr>
              <p:cNvPr id="25" name="Imag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7727" y="1962758"/>
                <a:ext cx="1962218" cy="1669261"/>
              </a:xfrm>
              <a:prstGeom prst="rect">
                <a:avLst/>
              </a:prstGeom>
            </p:spPr>
          </p:pic>
        </p:grpSp>
        <p:sp>
          <p:nvSpPr>
            <p:cNvPr id="12" name="ZoneTexte 11"/>
            <p:cNvSpPr txBox="1"/>
            <p:nvPr/>
          </p:nvSpPr>
          <p:spPr>
            <a:xfrm>
              <a:off x="6774079" y="54019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Client(s)</a:t>
              </a:r>
              <a:endParaRPr lang="fr-FR" dirty="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0B0F0"/>
                </a:solidFill>
              </a:rPr>
              <a:t>Conclusion</a:t>
            </a:r>
            <a:endParaRPr lang="fr-FR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solidFill>
                  <a:srgbClr val="00B0F0"/>
                </a:solidFill>
              </a:rPr>
              <a:t>Conclusion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Application web pour la réservation de billets de train « Algerian </a:t>
            </a:r>
            <a:r>
              <a:rPr lang="fr-FR" sz="2400" dirty="0" err="1" smtClean="0"/>
              <a:t>Railways</a:t>
            </a:r>
            <a:r>
              <a:rPr lang="fr-FR" sz="2400" dirty="0" smtClean="0"/>
              <a:t> ».</a:t>
            </a:r>
          </a:p>
          <a:p>
            <a:r>
              <a:rPr lang="fr-FR" sz="2400" dirty="0" smtClean="0"/>
              <a:t>Conception de l’application.</a:t>
            </a:r>
          </a:p>
          <a:p>
            <a:r>
              <a:rPr lang="fr-FR" sz="2400" dirty="0" smtClean="0"/>
              <a:t>Implémentation de l’application.</a:t>
            </a:r>
          </a:p>
          <a:p>
            <a:r>
              <a:rPr lang="fr-FR" sz="2400" dirty="0" smtClean="0"/>
              <a:t>Architecture globale du site.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Merci pour votre attention</a:t>
            </a:r>
            <a:r>
              <a:rPr lang="ar-DZ" dirty="0" smtClean="0">
                <a:solidFill>
                  <a:srgbClr val="F9AE49"/>
                </a:solidFill>
              </a:rPr>
              <a:t/>
            </a:r>
            <a:br>
              <a:rPr lang="ar-DZ" dirty="0" smtClean="0">
                <a:solidFill>
                  <a:srgbClr val="F9AE49"/>
                </a:solidFill>
              </a:rPr>
            </a:br>
            <a:r>
              <a:rPr lang="fr-FR" dirty="0" smtClean="0">
                <a:solidFill>
                  <a:srgbClr val="F9AE49"/>
                </a:solidFill>
              </a:rPr>
              <a:t> </a:t>
            </a:r>
            <a:r>
              <a:rPr lang="ar-DZ" dirty="0" smtClean="0">
                <a:solidFill>
                  <a:srgbClr val="F9AE49"/>
                </a:solidFill>
              </a:rPr>
              <a:t> </a:t>
            </a:r>
            <a:r>
              <a:rPr lang="ar-DZ" dirty="0" smtClean="0"/>
              <a:t>شُكرًا لِكرَمِ الاِصغاء و حسن الانتباه</a:t>
            </a:r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Questions ?</a:t>
            </a:r>
            <a:endParaRPr lang="fr-FR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rgbClr val="00B0F0"/>
                </a:solidFill>
                <a:latin typeface="Rockwell" pitchFamily="18" charset="0"/>
              </a:rPr>
              <a:t>Plan</a:t>
            </a:r>
            <a:endParaRPr lang="fr-FR" dirty="0">
              <a:solidFill>
                <a:srgbClr val="00B0F0"/>
              </a:solidFill>
              <a:latin typeface="Rockwell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Introduction</a:t>
            </a: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Conception de l’application web Algerian </a:t>
            </a:r>
            <a:r>
              <a:rPr lang="fr-FR" sz="2400" dirty="0" err="1" smtClean="0">
                <a:latin typeface="Rockwell" pitchFamily="18" charset="0"/>
              </a:rPr>
              <a:t>Railways</a:t>
            </a:r>
            <a:endParaRPr lang="fr-FR" sz="2400" dirty="0" smtClean="0"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Réalisation de l’application web Algerian </a:t>
            </a:r>
            <a:r>
              <a:rPr lang="fr-FR" sz="2400" dirty="0" err="1" smtClean="0">
                <a:latin typeface="Rockwell" pitchFamily="18" charset="0"/>
              </a:rPr>
              <a:t>Railways</a:t>
            </a:r>
            <a:endParaRPr lang="fr-FR" sz="2400" dirty="0" smtClean="0"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Conclusion</a:t>
            </a:r>
            <a:endParaRPr lang="fr-FR" sz="2400" dirty="0">
              <a:latin typeface="Rockwell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rgbClr val="00B0F0"/>
                </a:solidFill>
                <a:latin typeface="Rockwell" pitchFamily="18" charset="0"/>
              </a:rPr>
              <a:t>Plan</a:t>
            </a:r>
            <a:endParaRPr lang="fr-FR" dirty="0">
              <a:solidFill>
                <a:srgbClr val="00B0F0"/>
              </a:solidFill>
              <a:latin typeface="Rockwell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sz="2400" dirty="0" smtClean="0">
                <a:solidFill>
                  <a:srgbClr val="FF4B4B"/>
                </a:solidFill>
                <a:latin typeface="Rockwell" pitchFamily="18" charset="0"/>
              </a:rPr>
              <a:t>Introduction</a:t>
            </a: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Conception de l’application web Algerian </a:t>
            </a:r>
            <a:r>
              <a:rPr lang="fr-FR" sz="2400" dirty="0" err="1" smtClean="0">
                <a:latin typeface="Rockwell" pitchFamily="18" charset="0"/>
              </a:rPr>
              <a:t>Railways</a:t>
            </a:r>
            <a:endParaRPr lang="fr-FR" sz="2400" dirty="0" smtClean="0"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Réalisation de l’application web Algerian </a:t>
            </a:r>
            <a:r>
              <a:rPr lang="fr-FR" sz="2400" dirty="0" err="1" smtClean="0">
                <a:latin typeface="Rockwell" pitchFamily="18" charset="0"/>
              </a:rPr>
              <a:t>Railways</a:t>
            </a:r>
            <a:endParaRPr lang="fr-FR" sz="2400" dirty="0" smtClean="0"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Conclusion</a:t>
            </a:r>
            <a:endParaRPr lang="fr-FR" sz="24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4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rgbClr val="00B0F0"/>
                </a:solidFill>
              </a:rPr>
              <a:t>Introduction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Les sites internet </a:t>
            </a:r>
            <a:r>
              <a:rPr lang="fr-FR" sz="2000" dirty="0" smtClean="0"/>
              <a:t>ont </a:t>
            </a:r>
            <a:r>
              <a:rPr lang="fr-FR" sz="2000" dirty="0"/>
              <a:t>connu divers progressions à travers le temps, un développement tel que même le commerce électronique par le biais d’internet est devenu possible, qui fût nommé par la </a:t>
            </a:r>
            <a:r>
              <a:rPr lang="fr-FR" sz="2000" dirty="0" smtClean="0"/>
              <a:t>suite, le </a:t>
            </a:r>
            <a:r>
              <a:rPr lang="fr-FR" sz="2000" dirty="0"/>
              <a:t>« E-commerce </a:t>
            </a:r>
            <a:r>
              <a:rPr lang="fr-FR" sz="2000" dirty="0" smtClean="0"/>
              <a:t>».</a:t>
            </a:r>
            <a:endParaRPr lang="fr-FR" sz="2000" dirty="0" smtClean="0">
              <a:sym typeface="Wingdings" pitchFamily="2" charset="2"/>
            </a:endParaRPr>
          </a:p>
          <a:p>
            <a:pPr>
              <a:buNone/>
            </a:pP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/>
              <a:t>Algerian </a:t>
            </a:r>
            <a:r>
              <a:rPr lang="fr-FR" sz="2400" dirty="0" err="1"/>
              <a:t>Railways</a:t>
            </a:r>
            <a:r>
              <a:rPr lang="fr-FR" sz="2400" dirty="0"/>
              <a:t> est un site web de réservation de billet de train en ligne en association avec les compagnies ferroviaires algériennes</a:t>
            </a:r>
            <a:r>
              <a:rPr lang="fr-FR" sz="2400" dirty="0" smtClean="0"/>
              <a:t>.</a:t>
            </a:r>
            <a:r>
              <a:rPr lang="fr-FR" sz="2000" dirty="0" smtClean="0"/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rgbClr val="00B0F0"/>
                </a:solidFill>
                <a:latin typeface="Rockwell" pitchFamily="18" charset="0"/>
              </a:rPr>
              <a:t>Plan</a:t>
            </a:r>
            <a:endParaRPr lang="fr-FR" dirty="0">
              <a:solidFill>
                <a:srgbClr val="00B0F0"/>
              </a:solidFill>
              <a:latin typeface="Rockwell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Introduction</a:t>
            </a:r>
          </a:p>
          <a:p>
            <a:pPr>
              <a:lnSpc>
                <a:spcPct val="160000"/>
              </a:lnSpc>
            </a:pPr>
            <a:r>
              <a:rPr lang="fr-FR" sz="2400" dirty="0" smtClean="0">
                <a:solidFill>
                  <a:srgbClr val="FF4B4B"/>
                </a:solidFill>
                <a:latin typeface="Rockwell" pitchFamily="18" charset="0"/>
              </a:rPr>
              <a:t>Conception de l’application web Algerian </a:t>
            </a:r>
            <a:r>
              <a:rPr lang="fr-FR" sz="2400" dirty="0" err="1" smtClean="0">
                <a:solidFill>
                  <a:srgbClr val="FF4B4B"/>
                </a:solidFill>
                <a:latin typeface="Rockwell" pitchFamily="18" charset="0"/>
              </a:rPr>
              <a:t>Railways</a:t>
            </a:r>
            <a:endParaRPr lang="fr-FR" sz="2400" dirty="0" smtClean="0">
              <a:solidFill>
                <a:srgbClr val="FF4B4B"/>
              </a:solidFill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Réalisation de l’application web Algerian </a:t>
            </a:r>
            <a:r>
              <a:rPr lang="fr-FR" sz="2400" dirty="0" err="1" smtClean="0">
                <a:latin typeface="Rockwell" pitchFamily="18" charset="0"/>
              </a:rPr>
              <a:t>Railways</a:t>
            </a:r>
            <a:endParaRPr lang="fr-FR" sz="2400" dirty="0" smtClean="0">
              <a:latin typeface="Rockwell" pitchFamily="18" charset="0"/>
            </a:endParaRPr>
          </a:p>
          <a:p>
            <a:pPr>
              <a:lnSpc>
                <a:spcPct val="160000"/>
              </a:lnSpc>
            </a:pPr>
            <a:r>
              <a:rPr lang="fr-FR" sz="2400" dirty="0" smtClean="0">
                <a:latin typeface="Rockwell" pitchFamily="18" charset="0"/>
              </a:rPr>
              <a:t>Conclusion</a:t>
            </a:r>
            <a:endParaRPr lang="fr-FR" sz="24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0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500" dirty="0" smtClean="0"/>
          </a:p>
          <a:p>
            <a:r>
              <a:rPr lang="fr-FR" sz="2500" dirty="0" smtClean="0"/>
              <a:t>Principaux </a:t>
            </a:r>
            <a:r>
              <a:rPr lang="fr-FR" sz="2500" dirty="0"/>
              <a:t>d</a:t>
            </a:r>
            <a:r>
              <a:rPr lang="fr-FR" sz="2500" dirty="0" smtClean="0"/>
              <a:t>iagrammes : </a:t>
            </a:r>
          </a:p>
          <a:p>
            <a:pPr lvl="1"/>
            <a:r>
              <a:rPr lang="fr-FR" sz="2500" dirty="0" smtClean="0"/>
              <a:t>Cas d’utilisation</a:t>
            </a:r>
          </a:p>
          <a:p>
            <a:pPr lvl="2"/>
            <a:r>
              <a:rPr lang="fr-FR" sz="2100" dirty="0" smtClean="0"/>
              <a:t>Utilisateur</a:t>
            </a:r>
          </a:p>
          <a:p>
            <a:pPr lvl="2"/>
            <a:r>
              <a:rPr lang="fr-FR" sz="2100" dirty="0" smtClean="0"/>
              <a:t>Administrateur</a:t>
            </a:r>
          </a:p>
          <a:p>
            <a:pPr lvl="1"/>
            <a:r>
              <a:rPr lang="fr-FR" sz="2500" dirty="0" smtClean="0"/>
              <a:t>Séquence</a:t>
            </a:r>
          </a:p>
          <a:p>
            <a:pPr lvl="2"/>
            <a:r>
              <a:rPr lang="fr-FR" sz="2100" dirty="0" smtClean="0"/>
              <a:t>Réservation</a:t>
            </a:r>
          </a:p>
          <a:p>
            <a:pPr lvl="2"/>
            <a:r>
              <a:rPr lang="fr-FR" sz="2100" dirty="0" smtClean="0"/>
              <a:t>Responsable</a:t>
            </a:r>
          </a:p>
          <a:p>
            <a:pPr lvl="2"/>
            <a:r>
              <a:rPr lang="fr-FR" sz="2100" dirty="0" smtClean="0"/>
              <a:t>Administrateur                   </a:t>
            </a:r>
          </a:p>
          <a:p>
            <a:pPr lvl="1"/>
            <a:r>
              <a:rPr lang="fr-FR" sz="2500" dirty="0" smtClean="0"/>
              <a:t>Model Conceptuel des Données</a:t>
            </a:r>
          </a:p>
          <a:p>
            <a:pPr lvl="2"/>
            <a:endParaRPr lang="fr-FR" sz="2100" dirty="0" smtClean="0"/>
          </a:p>
          <a:p>
            <a:pPr marL="914400" lvl="2" indent="0">
              <a:buNone/>
            </a:pPr>
            <a:endParaRPr lang="fr-FR" sz="21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400" dirty="0" smtClean="0">
                <a:solidFill>
                  <a:srgbClr val="00B0F0"/>
                </a:solidFill>
              </a:rPr>
              <a:t>Conception de l’application web Algerian </a:t>
            </a:r>
            <a:r>
              <a:rPr lang="fr-FR" sz="2400" dirty="0" err="1" smtClean="0">
                <a:solidFill>
                  <a:srgbClr val="00B0F0"/>
                </a:solidFill>
              </a:rPr>
              <a:t>Railways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rgbClr val="00B0F0"/>
                </a:solidFill>
              </a:rPr>
              <a:t>Cas d’utilisation</a:t>
            </a:r>
            <a:br>
              <a:rPr lang="fr-FR" dirty="0" smtClean="0">
                <a:solidFill>
                  <a:srgbClr val="00B0F0"/>
                </a:solidFill>
              </a:rPr>
            </a:br>
            <a:r>
              <a:rPr lang="fr-FR" sz="1800" dirty="0" smtClean="0">
                <a:solidFill>
                  <a:srgbClr val="00B0F0"/>
                </a:solidFill>
              </a:rPr>
              <a:t>(Utilisateur)</a:t>
            </a:r>
            <a:endParaRPr lang="fr-FR" sz="1800" dirty="0">
              <a:solidFill>
                <a:srgbClr val="00B0F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5" y="1600200"/>
            <a:ext cx="7712609" cy="4525963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1" y="1600200"/>
            <a:ext cx="7859216" cy="45259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rgbClr val="00B0F0"/>
                </a:solidFill>
              </a:rPr>
              <a:t>Cas d’utilisation</a:t>
            </a:r>
            <a:br>
              <a:rPr lang="fr-FR" dirty="0" smtClean="0">
                <a:solidFill>
                  <a:srgbClr val="00B0F0"/>
                </a:solidFill>
              </a:rPr>
            </a:br>
            <a:r>
              <a:rPr lang="fr-FR" sz="1600" dirty="0" smtClean="0">
                <a:solidFill>
                  <a:srgbClr val="00B0F0"/>
                </a:solidFill>
              </a:rPr>
              <a:t>(Administrateur)</a:t>
            </a:r>
            <a:endParaRPr lang="fr-FR" sz="1600" dirty="0">
              <a:solidFill>
                <a:srgbClr val="00B0F0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5" y="1417638"/>
            <a:ext cx="8023709" cy="4708525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5" y="1413033"/>
            <a:ext cx="7900287" cy="47089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pPr algn="l"/>
            <a:r>
              <a:rPr lang="fr-FR" sz="3600" dirty="0" smtClean="0">
                <a:solidFill>
                  <a:srgbClr val="00B0F0"/>
                </a:solidFill>
              </a:rPr>
              <a:t>Diagramme de séquence</a:t>
            </a:r>
            <a:br>
              <a:rPr lang="fr-FR" sz="3600" dirty="0" smtClean="0">
                <a:solidFill>
                  <a:srgbClr val="00B0F0"/>
                </a:solidFill>
              </a:rPr>
            </a:br>
            <a:r>
              <a:rPr lang="fr-FR" sz="1600" dirty="0" smtClean="0">
                <a:solidFill>
                  <a:srgbClr val="00B0F0"/>
                </a:solidFill>
              </a:rPr>
              <a:t>(Réservation)</a:t>
            </a:r>
            <a:endParaRPr lang="fr-FR" sz="3600" dirty="0">
              <a:solidFill>
                <a:srgbClr val="00B0F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344271" cy="56224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Personnalisé 1">
      <a:dk1>
        <a:srgbClr val="FFFFFF"/>
      </a:dk1>
      <a:lt1>
        <a:srgbClr val="F2F2F2"/>
      </a:lt1>
      <a:dk2>
        <a:srgbClr val="FFFFFF"/>
      </a:dk2>
      <a:lt2>
        <a:srgbClr val="F2F2F2"/>
      </a:lt2>
      <a:accent1>
        <a:srgbClr val="FFFFFF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BFBFBF"/>
      </a:accent6>
      <a:hlink>
        <a:srgbClr val="A5A5A5"/>
      </a:hlink>
      <a:folHlink>
        <a:srgbClr val="BFBFBF"/>
      </a:folHlink>
    </a:clrScheme>
    <a:fontScheme name="Personnalisé 1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217</Words>
  <Application>Microsoft Office PowerPoint</Application>
  <PresentationFormat>Affichage à l'écran (4:3)</PresentationFormat>
  <Paragraphs>72</Paragraphs>
  <Slides>19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Rockwell</vt:lpstr>
      <vt:lpstr>Sakkal Majalla</vt:lpstr>
      <vt:lpstr>Wingdings</vt:lpstr>
      <vt:lpstr>Thème Office</vt:lpstr>
      <vt:lpstr>République algérienne démocratique et populaire Université Saad Dahlab Blida 1 Juin 2018       Conception et réalisation d’une application web pour la réservation de billet(s) de trains    Bourahla Mohamed Mehdi – Merzouk Fares Mounir –  Benhamida Abdennour  Promoteur : Dr. FERFERA Soufiane </vt:lpstr>
      <vt:lpstr>Plan</vt:lpstr>
      <vt:lpstr>Plan</vt:lpstr>
      <vt:lpstr>Introduction</vt:lpstr>
      <vt:lpstr>Plan</vt:lpstr>
      <vt:lpstr>Conception de l’application web Algerian Railways</vt:lpstr>
      <vt:lpstr>Cas d’utilisation (Utilisateur)</vt:lpstr>
      <vt:lpstr>Cas d’utilisation (Administrateur)</vt:lpstr>
      <vt:lpstr>Diagramme de séquence (Réservation)</vt:lpstr>
      <vt:lpstr>Diagramme de séquence ( Responsable)</vt:lpstr>
      <vt:lpstr>Diagramme de séquence ( Modifier Utilisateur)</vt:lpstr>
      <vt:lpstr>Modèle Conceptuel de Données (MCD):  </vt:lpstr>
      <vt:lpstr>Plan</vt:lpstr>
      <vt:lpstr>Réalisation de l’application web</vt:lpstr>
      <vt:lpstr>Architecture globale d’Algerian Railways</vt:lpstr>
      <vt:lpstr>Conclusion</vt:lpstr>
      <vt:lpstr>Conclusion</vt:lpstr>
      <vt:lpstr>Merci pour votre attention   شُكرًا لِكرَمِ الاِصغاء و حسن الانتباه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web pour le partage de fichier p2p</dc:title>
  <dc:creator>Ziane</dc:creator>
  <cp:lastModifiedBy>mehdi bourahla</cp:lastModifiedBy>
  <cp:revision>284</cp:revision>
  <dcterms:created xsi:type="dcterms:W3CDTF">2015-06-11T10:01:34Z</dcterms:created>
  <dcterms:modified xsi:type="dcterms:W3CDTF">2018-06-06T03:57:12Z</dcterms:modified>
</cp:coreProperties>
</file>