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8288000" cy="10287000"/>
  <p:notesSz cx="6858000" cy="9144000"/>
  <p:embeddedFontLst>
    <p:embeddedFont>
      <p:font typeface="Muli Regular" charset="0"/>
      <p:regular r:id="rId12"/>
    </p:embeddedFont>
    <p:embeddedFont>
      <p:font typeface="Space Mono" charset="0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astellar" pitchFamily="18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6A9A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-7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2017.igem.org/Team:AQA_Unesp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24865" y="9312557"/>
            <a:ext cx="281823" cy="281823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357126" y="1357286"/>
            <a:ext cx="6948194" cy="4265185"/>
            <a:chOff x="126332" y="-2443466"/>
            <a:chExt cx="9264259" cy="5686911"/>
          </a:xfrm>
        </p:grpSpPr>
        <p:sp>
          <p:nvSpPr>
            <p:cNvPr id="5" name="TextBox 5"/>
            <p:cNvSpPr txBox="1"/>
            <p:nvPr/>
          </p:nvSpPr>
          <p:spPr>
            <a:xfrm>
              <a:off x="221583" y="1842813"/>
              <a:ext cx="9169008" cy="14006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5"/>
                </a:lnSpc>
              </a:pPr>
              <a:r>
                <a:rPr lang="en-US" sz="3089" dirty="0">
                  <a:solidFill>
                    <a:srgbClr val="000000"/>
                  </a:solidFill>
                  <a:latin typeface="Muli Regular"/>
                </a:rPr>
                <a:t>M</a:t>
              </a:r>
              <a:r>
                <a:rPr lang="en-US" sz="3089" dirty="0" smtClean="0">
                  <a:solidFill>
                    <a:srgbClr val="000000"/>
                  </a:solidFill>
                  <a:latin typeface="Muli Regular"/>
                </a:rPr>
                <a:t>ake </a:t>
              </a:r>
              <a:r>
                <a:rPr lang="en-US" sz="3089" dirty="0">
                  <a:solidFill>
                    <a:srgbClr val="000000"/>
                  </a:solidFill>
                  <a:latin typeface="Muli Regular"/>
                </a:rPr>
                <a:t>an end to the </a:t>
              </a:r>
              <a:r>
                <a:rPr lang="en-US" sz="3089" dirty="0" err="1">
                  <a:solidFill>
                    <a:srgbClr val="000000"/>
                  </a:solidFill>
                  <a:latin typeface="Muli Regular"/>
                </a:rPr>
                <a:t>infodemia</a:t>
              </a:r>
              <a:r>
                <a:rPr lang="en-US" sz="3089" dirty="0">
                  <a:solidFill>
                    <a:srgbClr val="000000"/>
                  </a:solidFill>
                  <a:latin typeface="Muli Regular"/>
                </a:rPr>
                <a:t> </a:t>
              </a:r>
            </a:p>
            <a:p>
              <a:pPr>
                <a:lnSpc>
                  <a:spcPts val="4325"/>
                </a:lnSpc>
                <a:spcBef>
                  <a:spcPct val="0"/>
                </a:spcBef>
              </a:pPr>
              <a:r>
                <a:rPr lang="en-US" sz="3089" dirty="0">
                  <a:solidFill>
                    <a:srgbClr val="000000"/>
                  </a:solidFill>
                  <a:latin typeface="Muli Regular"/>
                </a:rPr>
                <a:t>(fake news).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6332" y="-2443466"/>
              <a:ext cx="9169008" cy="1910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276"/>
                </a:lnSpc>
              </a:pPr>
              <a:r>
                <a:rPr lang="en-US" sz="10593" dirty="0" err="1">
                  <a:solidFill>
                    <a:srgbClr val="0048CD"/>
                  </a:solidFill>
                  <a:latin typeface="Arita Buri Bold"/>
                </a:rPr>
                <a:t>Rumorless</a:t>
              </a:r>
              <a:r>
                <a:rPr lang="en-US" sz="10593" dirty="0">
                  <a:solidFill>
                    <a:srgbClr val="0048CD"/>
                  </a:solidFill>
                  <a:latin typeface="Arita Buri Bold"/>
                </a:rPr>
                <a:t> 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 rot="2212842">
            <a:off x="471259" y="9564122"/>
            <a:ext cx="4057217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6"/>
              </a:lnSpc>
              <a:spcBef>
                <a:spcPct val="0"/>
              </a:spcBef>
            </a:pPr>
            <a:r>
              <a:rPr lang="en-US" sz="2254" dirty="0" err="1">
                <a:solidFill>
                  <a:srgbClr val="0048CD"/>
                </a:solidFill>
                <a:latin typeface="Space Mono"/>
              </a:rPr>
              <a:t>R</a:t>
            </a:r>
            <a:r>
              <a:rPr lang="en-US" sz="2254" dirty="0" err="1" smtClean="0">
                <a:solidFill>
                  <a:srgbClr val="0048CD"/>
                </a:solidFill>
                <a:latin typeface="Space Mono"/>
              </a:rPr>
              <a:t>umorless</a:t>
            </a:r>
            <a:endParaRPr lang="en-US" sz="2254" dirty="0">
              <a:solidFill>
                <a:srgbClr val="0048CD"/>
              </a:solidFill>
              <a:latin typeface="Space Mono"/>
            </a:endParaRPr>
          </a:p>
        </p:txBody>
      </p:sp>
      <p:pic>
        <p:nvPicPr>
          <p:cNvPr id="1026" name="Picture 2" descr="C:\Users\HP\AppData\Local\Temp\Rar$DRa0.267\319886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7631" y="-36"/>
            <a:ext cx="10410369" cy="10287036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11858644" y="692945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News</a:t>
            </a:r>
            <a:endParaRPr lang="fr-F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med">
    <p:strips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9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7000"/>
          </a:blip>
          <a:srcRect/>
          <a:stretch>
            <a:fillRect/>
          </a:stretch>
        </p:blipFill>
        <p:spPr>
          <a:xfrm>
            <a:off x="10390145" y="2406928"/>
            <a:ext cx="5573755" cy="557375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537096">
            <a:off x="11103546" y="3701956"/>
            <a:ext cx="4616321" cy="1615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2700000">
            <a:off x="10769251" y="6646355"/>
            <a:ext cx="4616321" cy="16157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2756573" y="1117664"/>
            <a:ext cx="3207327" cy="943792"/>
            <a:chOff x="0" y="-66675"/>
            <a:chExt cx="4276436" cy="1258390"/>
          </a:xfrm>
        </p:grpSpPr>
        <p:sp>
          <p:nvSpPr>
            <p:cNvPr id="9" name="TextBox 9"/>
            <p:cNvSpPr txBox="1"/>
            <p:nvPr/>
          </p:nvSpPr>
          <p:spPr>
            <a:xfrm>
              <a:off x="0" y="-66675"/>
              <a:ext cx="4276436" cy="769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>
                  <a:solidFill>
                    <a:srgbClr val="000000"/>
                  </a:solidFill>
                  <a:latin typeface="Arita Buri Bold"/>
                </a:rPr>
                <a:t>E</a:t>
              </a:r>
              <a:r>
                <a:rPr lang="en-US" sz="3200" dirty="0" err="1" smtClean="0">
                  <a:solidFill>
                    <a:srgbClr val="000000"/>
                  </a:solidFill>
                  <a:latin typeface="Arita Buri Bold"/>
                </a:rPr>
                <a:t>ya</a:t>
              </a:r>
              <a:r>
                <a:rPr lang="en-US" sz="3200" dirty="0" smtClean="0">
                  <a:solidFill>
                    <a:srgbClr val="000000"/>
                  </a:solidFill>
                  <a:latin typeface="Arita Buri Bold"/>
                </a:rPr>
                <a:t> </a:t>
              </a:r>
              <a:r>
                <a:rPr lang="en-US" sz="3200" dirty="0" err="1">
                  <a:solidFill>
                    <a:srgbClr val="000000"/>
                  </a:solidFill>
                  <a:latin typeface="Arita Buri Bold"/>
                </a:rPr>
                <a:t>C</a:t>
              </a:r>
              <a:r>
                <a:rPr lang="en-US" sz="3200" dirty="0" err="1" smtClean="0">
                  <a:solidFill>
                    <a:srgbClr val="000000"/>
                  </a:solidFill>
                  <a:latin typeface="Arita Buri Bold"/>
                </a:rPr>
                <a:t>haabene</a:t>
              </a:r>
              <a:endParaRPr lang="en-US" sz="3200" dirty="0">
                <a:solidFill>
                  <a:srgbClr val="000000"/>
                </a:solidFill>
                <a:latin typeface="Arita Buri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660974"/>
              <a:ext cx="4276436" cy="5307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4607924"/>
            <a:ext cx="3612573" cy="944932"/>
            <a:chOff x="0" y="-66675"/>
            <a:chExt cx="4816764" cy="125991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66675"/>
              <a:ext cx="4816764" cy="769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>
                  <a:solidFill>
                    <a:srgbClr val="000000"/>
                  </a:solidFill>
                  <a:latin typeface="Arita Buri Bold"/>
                </a:rPr>
                <a:t>Y</a:t>
              </a:r>
              <a:r>
                <a:rPr lang="en-US" sz="3200" dirty="0" err="1" smtClean="0">
                  <a:solidFill>
                    <a:srgbClr val="000000"/>
                  </a:solidFill>
                  <a:latin typeface="Arita Buri Bold"/>
                </a:rPr>
                <a:t>oussef</a:t>
              </a:r>
              <a:r>
                <a:rPr lang="en-US" sz="3200" dirty="0" smtClean="0">
                  <a:solidFill>
                    <a:srgbClr val="000000"/>
                  </a:solidFill>
                  <a:latin typeface="Arita Buri Bold"/>
                </a:rPr>
                <a:t> </a:t>
              </a:r>
              <a:r>
                <a:rPr lang="en-US" sz="3200" dirty="0" err="1">
                  <a:solidFill>
                    <a:srgbClr val="000000"/>
                  </a:solidFill>
                  <a:latin typeface="Arita Buri Bold"/>
                </a:rPr>
                <a:t>J</a:t>
              </a:r>
              <a:r>
                <a:rPr lang="en-US" sz="3200" dirty="0" err="1" smtClean="0">
                  <a:solidFill>
                    <a:srgbClr val="000000"/>
                  </a:solidFill>
                  <a:latin typeface="Arita Buri Bold"/>
                </a:rPr>
                <a:t>ammousi</a:t>
              </a:r>
              <a:endParaRPr lang="en-US" sz="3200" dirty="0">
                <a:solidFill>
                  <a:srgbClr val="000000"/>
                </a:solidFill>
                <a:latin typeface="Arita Buri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51449"/>
              <a:ext cx="4816764" cy="541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08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077411" y="7657032"/>
            <a:ext cx="4082277" cy="553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dirty="0" err="1" smtClean="0">
                <a:solidFill>
                  <a:srgbClr val="000000"/>
                </a:solidFill>
                <a:latin typeface="Arita Buri Bold"/>
              </a:rPr>
              <a:t>M</a:t>
            </a:r>
            <a:r>
              <a:rPr lang="en-US" sz="3200" dirty="0" err="1" smtClean="0">
                <a:solidFill>
                  <a:srgbClr val="000000"/>
                </a:solidFill>
                <a:latin typeface="Arita Buri Bold"/>
              </a:rPr>
              <a:t>ehdi</a:t>
            </a:r>
            <a:r>
              <a:rPr lang="en-US" sz="3200" dirty="0" smtClean="0">
                <a:solidFill>
                  <a:srgbClr val="000000"/>
                </a:solidFill>
                <a:latin typeface="Arita Buri Bold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Arita Buri Bold"/>
              </a:rPr>
              <a:t>Bouzguenda</a:t>
            </a:r>
            <a:endParaRPr lang="en-US" sz="3200" dirty="0">
              <a:solidFill>
                <a:srgbClr val="000000"/>
              </a:solidFill>
              <a:latin typeface="Arita Buri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6755" y="3443865"/>
            <a:ext cx="6868797" cy="928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8800" b="1" dirty="0">
                <a:latin typeface="Castellar" panose="020A0402060406010301" pitchFamily="18" charset="0"/>
              </a:rPr>
              <a:t>The Team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BF07432B-B041-4D0F-98B1-6A92A247B008}"/>
              </a:ext>
            </a:extLst>
          </p:cNvPr>
          <p:cNvSpPr/>
          <p:nvPr/>
        </p:nvSpPr>
        <p:spPr>
          <a:xfrm>
            <a:off x="9847937" y="459319"/>
            <a:ext cx="2344027" cy="2389665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xmlns="" id="{F0098B5A-780A-4C91-803B-39C78462A8E2}"/>
              </a:ext>
            </a:extLst>
          </p:cNvPr>
          <p:cNvSpPr/>
          <p:nvPr/>
        </p:nvSpPr>
        <p:spPr>
          <a:xfrm>
            <a:off x="9357398" y="7419143"/>
            <a:ext cx="2344027" cy="2389665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xmlns="" id="{BADDE9B6-442B-4B68-8621-F220742083EE}"/>
              </a:ext>
            </a:extLst>
          </p:cNvPr>
          <p:cNvSpPr/>
          <p:nvPr/>
        </p:nvSpPr>
        <p:spPr>
          <a:xfrm>
            <a:off x="14426581" y="3468110"/>
            <a:ext cx="2079528" cy="2389665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xmlns="" id="{1807B992-CC80-4D6D-B9BC-FFB3D073F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 rot="20864239">
            <a:off x="2556789" y="5135893"/>
            <a:ext cx="2576770" cy="2576770"/>
          </a:xfrm>
          <a:prstGeom prst="rect">
            <a:avLst/>
          </a:prstGeom>
        </p:spPr>
      </p:pic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4732" y="3108418"/>
            <a:ext cx="14973157" cy="6149882"/>
            <a:chOff x="0" y="0"/>
            <a:chExt cx="7072285" cy="29047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72285" cy="2904779"/>
            </a:xfrm>
            <a:custGeom>
              <a:avLst/>
              <a:gdLst/>
              <a:ahLst/>
              <a:cxnLst/>
              <a:rect l="l" t="t" r="r" b="b"/>
              <a:pathLst>
                <a:path w="7072285" h="2904779">
                  <a:moveTo>
                    <a:pt x="0" y="0"/>
                  </a:moveTo>
                  <a:lnTo>
                    <a:pt x="7072285" y="0"/>
                  </a:lnTo>
                  <a:lnTo>
                    <a:pt x="7072285" y="2904779"/>
                  </a:lnTo>
                  <a:lnTo>
                    <a:pt x="0" y="2904779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28052" y="1999379"/>
            <a:ext cx="2002410" cy="2002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571704" y="4447277"/>
            <a:ext cx="12210608" cy="471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Muli Regular"/>
              </a:rPr>
              <a:t>R</a:t>
            </a:r>
            <a:r>
              <a:rPr lang="en-US" sz="2800" dirty="0" smtClean="0">
                <a:solidFill>
                  <a:srgbClr val="000000"/>
                </a:solidFill>
                <a:latin typeface="Muli Regular"/>
              </a:rPr>
              <a:t>umors </a:t>
            </a:r>
            <a:r>
              <a:rPr lang="en-US" sz="2800" dirty="0">
                <a:solidFill>
                  <a:srgbClr val="000000"/>
                </a:solidFill>
                <a:latin typeface="Muli Regular"/>
              </a:rPr>
              <a:t>are </a:t>
            </a:r>
            <a:r>
              <a:rPr lang="en-US" sz="2800" dirty="0" err="1">
                <a:solidFill>
                  <a:srgbClr val="000000"/>
                </a:solidFill>
                <a:latin typeface="Muli Regular"/>
              </a:rPr>
              <a:t>fastly</a:t>
            </a:r>
            <a:r>
              <a:rPr lang="en-US" sz="2800" dirty="0">
                <a:solidFill>
                  <a:srgbClr val="000000"/>
                </a:solidFill>
                <a:latin typeface="Muli Regular"/>
              </a:rPr>
              <a:t> shared </a:t>
            </a:r>
            <a:r>
              <a:rPr lang="en-US" sz="2800" dirty="0" err="1">
                <a:solidFill>
                  <a:srgbClr val="000000"/>
                </a:solidFill>
                <a:latin typeface="Muli Regular"/>
              </a:rPr>
              <a:t>speacially</a:t>
            </a:r>
            <a:r>
              <a:rPr lang="en-US" sz="2800" dirty="0">
                <a:solidFill>
                  <a:srgbClr val="000000"/>
                </a:solidFill>
                <a:latin typeface="Muli Regular"/>
              </a:rPr>
              <a:t> in this crisis (covid-19)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71704" y="5841414"/>
            <a:ext cx="13743707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05"/>
              </a:lnSpc>
              <a:spcBef>
                <a:spcPct val="0"/>
              </a:spcBef>
            </a:pPr>
            <a:r>
              <a:rPr lang="en-US" sz="2360" dirty="0">
                <a:solidFill>
                  <a:srgbClr val="000000"/>
                </a:solidFill>
                <a:latin typeface="Muli Regular"/>
              </a:rPr>
              <a:t>R</a:t>
            </a:r>
            <a:r>
              <a:rPr lang="en-US" sz="2360" dirty="0" smtClean="0">
                <a:solidFill>
                  <a:srgbClr val="000000"/>
                </a:solidFill>
                <a:latin typeface="Muli Regular"/>
              </a:rPr>
              <a:t>umors </a:t>
            </a:r>
            <a:r>
              <a:rPr lang="en-US" sz="2360" dirty="0">
                <a:solidFill>
                  <a:srgbClr val="000000"/>
                </a:solidFill>
                <a:latin typeface="Muli Regular"/>
              </a:rPr>
              <a:t>has a negative impact on the person's personality and on his way how to look to the society therefore it will make certainly an impact on their social experience  .as a conclusion rumors change the general opinions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48432" y="7788991"/>
            <a:ext cx="12210608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Muli Regular"/>
              </a:rPr>
              <a:t>F</a:t>
            </a:r>
            <a:r>
              <a:rPr lang="en-US" sz="2800" dirty="0" smtClean="0">
                <a:solidFill>
                  <a:srgbClr val="000000"/>
                </a:solidFill>
                <a:latin typeface="Muli Regular"/>
              </a:rPr>
              <a:t>ake </a:t>
            </a:r>
            <a:r>
              <a:rPr lang="en-US" sz="2800" dirty="0">
                <a:solidFill>
                  <a:srgbClr val="000000"/>
                </a:solidFill>
                <a:latin typeface="Muli Regular"/>
              </a:rPr>
              <a:t>news has no limits so it can </a:t>
            </a:r>
            <a:r>
              <a:rPr lang="en-US" sz="2800" dirty="0" err="1">
                <a:solidFill>
                  <a:srgbClr val="000000"/>
                </a:solidFill>
                <a:latin typeface="Muli Regular"/>
              </a:rPr>
              <a:t>touche</a:t>
            </a:r>
            <a:r>
              <a:rPr lang="en-US" sz="2800" dirty="0">
                <a:solidFill>
                  <a:srgbClr val="000000"/>
                </a:solidFill>
                <a:latin typeface="Muli Regular"/>
              </a:rPr>
              <a:t> all the society</a:t>
            </a:r>
            <a:r>
              <a:rPr lang="en-US" sz="2800" dirty="0" smtClean="0">
                <a:solidFill>
                  <a:srgbClr val="000000"/>
                </a:solidFill>
                <a:latin typeface="Muli Regular"/>
              </a:rPr>
              <a:t>. And </a:t>
            </a:r>
            <a:r>
              <a:rPr lang="en-US" sz="2800" dirty="0">
                <a:solidFill>
                  <a:srgbClr val="000000"/>
                </a:solidFill>
                <a:latin typeface="Muli Regular"/>
              </a:rPr>
              <a:t>this lies steal their rights of having  honest </a:t>
            </a:r>
            <a:r>
              <a:rPr lang="en-US" sz="2800" dirty="0" err="1">
                <a:solidFill>
                  <a:srgbClr val="000000"/>
                </a:solidFill>
                <a:latin typeface="Muli Regular"/>
              </a:rPr>
              <a:t>mediatisation</a:t>
            </a:r>
            <a:endParaRPr lang="en-US" sz="2800" dirty="0">
              <a:solidFill>
                <a:srgbClr val="000000"/>
              </a:solidFill>
              <a:latin typeface="Muli Regular"/>
            </a:endParaRPr>
          </a:p>
        </p:txBody>
      </p:sp>
      <p:sp>
        <p:nvSpPr>
          <p:cNvPr id="8" name="TextBox 8"/>
          <p:cNvSpPr txBox="1"/>
          <p:nvPr/>
        </p:nvSpPr>
        <p:spPr>
          <a:xfrm rot="-5400000">
            <a:off x="14127765" y="5989389"/>
            <a:ext cx="6119603" cy="357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US" sz="2100" dirty="0" err="1">
                <a:solidFill>
                  <a:srgbClr val="F4F4F4"/>
                </a:solidFill>
                <a:latin typeface="Space Mono"/>
              </a:rPr>
              <a:t>R</a:t>
            </a:r>
            <a:r>
              <a:rPr lang="en-US" sz="2100" dirty="0" err="1" smtClean="0">
                <a:solidFill>
                  <a:srgbClr val="F4F4F4"/>
                </a:solidFill>
                <a:latin typeface="Space Mono"/>
              </a:rPr>
              <a:t>umorless</a:t>
            </a:r>
            <a:endParaRPr lang="en-US" sz="2100" dirty="0">
              <a:solidFill>
                <a:srgbClr val="F4F4F4"/>
              </a:solidFill>
              <a:latin typeface="Space Mono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28052" y="773375"/>
            <a:ext cx="3434483" cy="322841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939287" y="4411156"/>
            <a:ext cx="498297" cy="619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1"/>
              </a:lnSpc>
            </a:pPr>
            <a:r>
              <a:rPr lang="en-US" sz="4274">
                <a:solidFill>
                  <a:srgbClr val="DB334C"/>
                </a:solidFill>
                <a:latin typeface="Arita Buri Bold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39287" y="6228756"/>
            <a:ext cx="498297" cy="619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1"/>
              </a:lnSpc>
            </a:pPr>
            <a:r>
              <a:rPr lang="en-US" sz="4274">
                <a:solidFill>
                  <a:srgbClr val="DB334C"/>
                </a:solidFill>
                <a:latin typeface="Arita Buri Bold"/>
              </a:rPr>
              <a:t>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39287" y="8000215"/>
            <a:ext cx="498297" cy="619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1"/>
              </a:lnSpc>
            </a:pPr>
            <a:r>
              <a:rPr lang="en-US" sz="4274">
                <a:solidFill>
                  <a:srgbClr val="DB334C"/>
                </a:solidFill>
                <a:latin typeface="Arita Buri Bold"/>
              </a:rPr>
              <a:t>3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05006" y="375400"/>
            <a:ext cx="1306600" cy="13066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7970988" y="1181100"/>
            <a:ext cx="8466901" cy="107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99"/>
              </a:lnSpc>
            </a:pPr>
            <a:r>
              <a:rPr lang="en-US" sz="8199">
                <a:solidFill>
                  <a:srgbClr val="F4F4F4"/>
                </a:solidFill>
                <a:latin typeface="Arita Buri Bold"/>
              </a:rPr>
              <a:t>Problem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28700" y="5528319"/>
            <a:ext cx="15845221" cy="144531"/>
            <a:chOff x="0" y="0"/>
            <a:chExt cx="21126961" cy="192708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-10800000">
              <a:off x="5214658" y="0"/>
              <a:ext cx="5505944" cy="192708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-10800000">
              <a:off x="0" y="0"/>
              <a:ext cx="5505944" cy="192708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-10800000">
              <a:off x="10456942" y="0"/>
              <a:ext cx="5505944" cy="192708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-10800000">
              <a:off x="15621017" y="0"/>
              <a:ext cx="5505944" cy="192708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28700" y="7340538"/>
            <a:ext cx="15845221" cy="144531"/>
            <a:chOff x="0" y="0"/>
            <a:chExt cx="21126961" cy="192708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-10800000">
              <a:off x="5214658" y="0"/>
              <a:ext cx="5505944" cy="192708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-10800000">
              <a:off x="0" y="0"/>
              <a:ext cx="5505944" cy="192708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-10800000">
              <a:off x="10456942" y="0"/>
              <a:ext cx="5505944" cy="192708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-10800000">
              <a:off x="15621017" y="0"/>
              <a:ext cx="5505944" cy="192708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114424"/>
            <a:ext cx="4307797" cy="6828452"/>
            <a:chOff x="0" y="114300"/>
            <a:chExt cx="5743729" cy="7635923"/>
          </a:xfrm>
        </p:grpSpPr>
        <p:sp>
          <p:nvSpPr>
            <p:cNvPr id="3" name="TextBox 3"/>
            <p:cNvSpPr txBox="1"/>
            <p:nvPr/>
          </p:nvSpPr>
          <p:spPr>
            <a:xfrm>
              <a:off x="0" y="2760526"/>
              <a:ext cx="5096077" cy="4989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000000"/>
                  </a:solidFill>
                  <a:latin typeface="Muli Regular"/>
                </a:rPr>
                <a:t>W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e </a:t>
              </a:r>
              <a:r>
                <a:rPr lang="en-US" sz="2800" dirty="0">
                  <a:solidFill>
                    <a:srgbClr val="000000"/>
                  </a:solidFill>
                  <a:latin typeface="Muli Regular"/>
                </a:rPr>
                <a:t>think about this problem and we find the best solution is to </a:t>
              </a:r>
              <a:r>
                <a:rPr lang="en-US" sz="2800" dirty="0" smtClean="0">
                  <a:solidFill>
                    <a:srgbClr val="000000"/>
                  </a:solidFill>
                  <a:latin typeface="Muli Regular"/>
                </a:rPr>
                <a:t>create </a:t>
              </a:r>
              <a:r>
                <a:rPr lang="en-US" sz="2800" dirty="0" err="1" smtClean="0">
                  <a:solidFill>
                    <a:srgbClr val="FF0000"/>
                  </a:solidFill>
                  <a:latin typeface="Muli Regular"/>
                </a:rPr>
                <a:t>R</a:t>
              </a:r>
              <a:r>
                <a:rPr lang="en-US" sz="2800" dirty="0" err="1" smtClean="0">
                  <a:solidFill>
                    <a:srgbClr val="FF0000"/>
                  </a:solidFill>
                  <a:latin typeface="Muli Regular"/>
                </a:rPr>
                <a:t>umorless</a:t>
              </a:r>
              <a:r>
                <a:rPr lang="en-US" sz="2800" dirty="0" smtClean="0">
                  <a:solidFill>
                    <a:srgbClr val="FF0000"/>
                  </a:solidFill>
                  <a:latin typeface="Muli Regular"/>
                </a:rPr>
                <a:t> : </a:t>
              </a:r>
              <a:r>
                <a:rPr lang="en-US" sz="2800" dirty="0">
                  <a:solidFill>
                    <a:srgbClr val="000000"/>
                  </a:solidFill>
                  <a:latin typeface="Muli Regular"/>
                </a:rPr>
                <a:t>application that will certainly make  an  end to  this fake news.</a:t>
              </a:r>
            </a:p>
            <a:p>
              <a:pPr>
                <a:lnSpc>
                  <a:spcPts val="392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000000"/>
                  </a:solidFill>
                  <a:latin typeface="Muli Regular"/>
                </a:rPr>
                <a:t>so let's discover it together 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14300"/>
              <a:ext cx="5743729" cy="18814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00"/>
                </a:lnSpc>
              </a:pPr>
              <a:r>
                <a:rPr lang="en-US" sz="6400" dirty="0">
                  <a:solidFill>
                    <a:srgbClr val="51D7A8"/>
                  </a:solidFill>
                  <a:latin typeface="Arita Buri Bold"/>
                </a:rPr>
                <a:t>O</a:t>
              </a:r>
              <a:r>
                <a:rPr lang="en-US" sz="6400" dirty="0" smtClean="0">
                  <a:solidFill>
                    <a:srgbClr val="51D7A8"/>
                  </a:solidFill>
                  <a:latin typeface="Arita Buri Bold"/>
                </a:rPr>
                <a:t>ur </a:t>
              </a:r>
              <a:r>
                <a:rPr lang="en-US" sz="6400" dirty="0">
                  <a:solidFill>
                    <a:srgbClr val="51D7A8"/>
                  </a:solidFill>
                  <a:latin typeface="Arita Buri Bold"/>
                </a:rPr>
                <a:t>solution :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64737" y="1851412"/>
            <a:ext cx="11794563" cy="7371602"/>
          </a:xfrm>
          <a:prstGeom prst="rect">
            <a:avLst/>
          </a:prstGeom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4732" y="3108418"/>
            <a:ext cx="14973157" cy="6149882"/>
            <a:chOff x="0" y="0"/>
            <a:chExt cx="7072285" cy="29047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72285" cy="2904779"/>
            </a:xfrm>
            <a:custGeom>
              <a:avLst/>
              <a:gdLst/>
              <a:ahLst/>
              <a:cxnLst/>
              <a:rect l="l" t="t" r="r" b="b"/>
              <a:pathLst>
                <a:path w="7072285" h="2904779">
                  <a:moveTo>
                    <a:pt x="0" y="0"/>
                  </a:moveTo>
                  <a:lnTo>
                    <a:pt x="7072285" y="0"/>
                  </a:lnTo>
                  <a:lnTo>
                    <a:pt x="7072285" y="2904779"/>
                  </a:lnTo>
                  <a:lnTo>
                    <a:pt x="0" y="2904779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643142" y="4357540"/>
            <a:ext cx="12705908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000000"/>
                </a:solidFill>
                <a:latin typeface="Muli Regular"/>
              </a:rPr>
              <a:t>To </a:t>
            </a:r>
            <a:r>
              <a:rPr lang="en-US" sz="2800" dirty="0">
                <a:solidFill>
                  <a:srgbClr val="000000"/>
                </a:solidFill>
                <a:latin typeface="Muli Regular"/>
              </a:rPr>
              <a:t>have the most honest media in this crisis can help to fight  in this war and to  build a new confidence relation between the society and the </a:t>
            </a:r>
            <a:r>
              <a:rPr lang="en-US" sz="2800" dirty="0" err="1">
                <a:solidFill>
                  <a:srgbClr val="000000"/>
                </a:solidFill>
                <a:latin typeface="Muli Regular"/>
              </a:rPr>
              <a:t>goverment</a:t>
            </a:r>
            <a:r>
              <a:rPr lang="en-US" sz="2800" dirty="0">
                <a:solidFill>
                  <a:srgbClr val="000000"/>
                </a:solidFill>
                <a:latin typeface="Muli Regular"/>
              </a:rPr>
              <a:t> 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66102" y="6800764"/>
            <a:ext cx="12705908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Muli Regular"/>
              </a:rPr>
              <a:t>S</a:t>
            </a:r>
            <a:r>
              <a:rPr lang="en-US" sz="2800" dirty="0" smtClean="0">
                <a:solidFill>
                  <a:srgbClr val="000000"/>
                </a:solidFill>
                <a:latin typeface="Muli Regular"/>
              </a:rPr>
              <a:t>ome </a:t>
            </a:r>
            <a:r>
              <a:rPr lang="en-US" sz="2800" dirty="0">
                <a:solidFill>
                  <a:srgbClr val="000000"/>
                </a:solidFill>
                <a:latin typeface="Muli Regular"/>
              </a:rPr>
              <a:t>people exploit this crisis to share their rumors </a:t>
            </a:r>
            <a:r>
              <a:rPr lang="en-US" sz="2800" dirty="0" err="1">
                <a:solidFill>
                  <a:srgbClr val="000000"/>
                </a:solidFill>
                <a:latin typeface="Muli Regular"/>
              </a:rPr>
              <a:t>becauce</a:t>
            </a:r>
            <a:r>
              <a:rPr lang="en-US" sz="2800" dirty="0">
                <a:solidFill>
                  <a:srgbClr val="000000"/>
                </a:solidFill>
                <a:latin typeface="Muli Regular"/>
              </a:rPr>
              <a:t> specially in this days people became more connected to social-media and all means of informations 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39287" y="4411156"/>
            <a:ext cx="498297" cy="619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1"/>
              </a:lnSpc>
            </a:pPr>
            <a:r>
              <a:rPr lang="en-US" sz="4274">
                <a:solidFill>
                  <a:srgbClr val="FF9E5E"/>
                </a:solidFill>
                <a:latin typeface="Arita Buri Bold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39287" y="7259331"/>
            <a:ext cx="498297" cy="619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1"/>
              </a:lnSpc>
            </a:pPr>
            <a:r>
              <a:rPr lang="en-US" sz="4274">
                <a:solidFill>
                  <a:srgbClr val="FF9E5E"/>
                </a:solidFill>
                <a:latin typeface="Arita Buri Bold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15511" y="1197369"/>
            <a:ext cx="9922378" cy="107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99"/>
              </a:lnSpc>
            </a:pPr>
            <a:r>
              <a:rPr lang="en-US" sz="8199">
                <a:solidFill>
                  <a:srgbClr val="F4F4F4"/>
                </a:solidFill>
                <a:latin typeface="Arita Buri Bold"/>
              </a:rPr>
              <a:t>Timing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6023688"/>
            <a:ext cx="15845221" cy="144531"/>
            <a:chOff x="0" y="0"/>
            <a:chExt cx="21126961" cy="192708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5214658" y="0"/>
              <a:ext cx="5505944" cy="192708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0" y="0"/>
              <a:ext cx="5505944" cy="19270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10456942" y="0"/>
              <a:ext cx="5505944" cy="192708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15621017" y="0"/>
              <a:ext cx="5505944" cy="192708"/>
            </a:xfrm>
            <a:prstGeom prst="rect">
              <a:avLst/>
            </a:prstGeom>
          </p:spPr>
        </p:pic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64732" y="714509"/>
            <a:ext cx="3253978" cy="3107549"/>
          </a:xfrm>
          <a:prstGeom prst="rect">
            <a:avLst/>
          </a:prstGeom>
        </p:spPr>
      </p:pic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63B5FA1F-6E34-464F-AF86-2E71CE7533DB}"/>
              </a:ext>
            </a:extLst>
          </p:cNvPr>
          <p:cNvSpPr txBox="1"/>
          <p:nvPr/>
        </p:nvSpPr>
        <p:spPr>
          <a:xfrm rot="-5400000">
            <a:off x="14130721" y="6004527"/>
            <a:ext cx="6119603" cy="357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US" sz="2100" dirty="0" err="1">
                <a:solidFill>
                  <a:srgbClr val="F4F4F4"/>
                </a:solidFill>
                <a:latin typeface="Space Mono"/>
              </a:rPr>
              <a:t>rumorless</a:t>
            </a:r>
            <a:endParaRPr lang="en-US" sz="2100" dirty="0">
              <a:solidFill>
                <a:srgbClr val="F4F4F4"/>
              </a:solidFill>
              <a:latin typeface="Space Mono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57654" y="714344"/>
            <a:ext cx="13799142" cy="945241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285688" y="427664"/>
            <a:ext cx="6691928" cy="3845056"/>
            <a:chOff x="-922354" y="-1156533"/>
            <a:chExt cx="8922574" cy="5126747"/>
          </a:xfrm>
        </p:grpSpPr>
        <p:sp>
          <p:nvSpPr>
            <p:cNvPr id="3" name="TextBox 3"/>
            <p:cNvSpPr txBox="1"/>
            <p:nvPr/>
          </p:nvSpPr>
          <p:spPr>
            <a:xfrm>
              <a:off x="0" y="3284485"/>
              <a:ext cx="8000220" cy="685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62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922354" y="-1156533"/>
              <a:ext cx="8000223" cy="2477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22"/>
                </a:lnSpc>
              </a:pPr>
              <a:r>
                <a:rPr lang="en-US" sz="7122" dirty="0">
                  <a:solidFill>
                    <a:srgbClr val="0048CD"/>
                  </a:solidFill>
                  <a:latin typeface="Arita Buri Bold"/>
                </a:rPr>
                <a:t>Competitive Advantages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03780" y="1102570"/>
            <a:ext cx="1737229" cy="334082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36916" y="5917476"/>
            <a:ext cx="1737229" cy="334082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177567"/>
            <a:ext cx="5122416" cy="2587590"/>
            <a:chOff x="0" y="-85725"/>
            <a:chExt cx="6829888" cy="3450120"/>
          </a:xfrm>
        </p:grpSpPr>
        <p:sp>
          <p:nvSpPr>
            <p:cNvPr id="5" name="TextBox 5"/>
            <p:cNvSpPr txBox="1"/>
            <p:nvPr/>
          </p:nvSpPr>
          <p:spPr>
            <a:xfrm>
              <a:off x="0" y="-85725"/>
              <a:ext cx="6829888" cy="93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79"/>
                </a:lnSpc>
                <a:spcBef>
                  <a:spcPct val="0"/>
                </a:spcBef>
              </a:pPr>
              <a:r>
                <a:rPr lang="en-US" sz="4199">
                  <a:solidFill>
                    <a:srgbClr val="FFFFFF"/>
                  </a:solidFill>
                  <a:latin typeface="Arita Buri Bold"/>
                </a:rPr>
                <a:t>Advantage 1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38972"/>
              <a:ext cx="6829888" cy="2325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07"/>
                </a:lnSpc>
              </a:pPr>
              <a:r>
                <a:rPr lang="en-US" sz="2400" dirty="0">
                  <a:solidFill>
                    <a:srgbClr val="FFFFFF"/>
                  </a:solidFill>
                  <a:latin typeface="Muli Regular"/>
                </a:rPr>
                <a:t>A</a:t>
              </a:r>
              <a:r>
                <a:rPr lang="en-US" sz="2400" dirty="0" smtClean="0">
                  <a:solidFill>
                    <a:srgbClr val="FFFFFF"/>
                  </a:solidFill>
                  <a:latin typeface="Muli Regular"/>
                </a:rPr>
                <a:t>llowed </a:t>
              </a:r>
              <a:r>
                <a:rPr lang="en-US" sz="2400" dirty="0">
                  <a:solidFill>
                    <a:srgbClr val="FFFFFF"/>
                  </a:solidFill>
                  <a:latin typeface="Muli Regular"/>
                </a:rPr>
                <a:t>to the community to join and to </a:t>
              </a:r>
              <a:r>
                <a:rPr lang="en-US" sz="2400" dirty="0" err="1">
                  <a:solidFill>
                    <a:srgbClr val="FFFFFF"/>
                  </a:solidFill>
                  <a:latin typeface="Muli Regular"/>
                </a:rPr>
                <a:t>participe</a:t>
              </a:r>
              <a:r>
                <a:rPr lang="en-US" sz="2400" dirty="0">
                  <a:solidFill>
                    <a:srgbClr val="FFFFFF"/>
                  </a:solidFill>
                  <a:latin typeface="Muli Regular"/>
                </a:rPr>
                <a:t> in the  </a:t>
              </a:r>
              <a:r>
                <a:rPr lang="en-US" sz="2400" dirty="0" err="1">
                  <a:solidFill>
                    <a:srgbClr val="FFFFFF"/>
                  </a:solidFill>
                  <a:latin typeface="Muli Regular"/>
                </a:rPr>
                <a:t>cheking</a:t>
              </a:r>
              <a:r>
                <a:rPr lang="en-US" sz="2400" dirty="0">
                  <a:solidFill>
                    <a:srgbClr val="FFFFFF"/>
                  </a:solidFill>
                  <a:latin typeface="Muli Regular"/>
                </a:rPr>
                <a:t> rumors</a:t>
              </a:r>
            </a:p>
            <a:p>
              <a:pPr marL="0" lvl="0" indent="0" algn="l">
                <a:lnSpc>
                  <a:spcPts val="3408"/>
                </a:lnSpc>
              </a:pPr>
              <a:endParaRPr lang="en-US" sz="2400" dirty="0">
                <a:solidFill>
                  <a:srgbClr val="FFFFFF"/>
                </a:solidFill>
                <a:latin typeface="Muli Regular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672424" y="7436813"/>
            <a:ext cx="4586876" cy="1680099"/>
            <a:chOff x="0" y="-85725"/>
            <a:chExt cx="6115835" cy="2240132"/>
          </a:xfrm>
        </p:grpSpPr>
        <p:sp>
          <p:nvSpPr>
            <p:cNvPr id="8" name="TextBox 8"/>
            <p:cNvSpPr txBox="1"/>
            <p:nvPr/>
          </p:nvSpPr>
          <p:spPr>
            <a:xfrm>
              <a:off x="0" y="-85725"/>
              <a:ext cx="6115835" cy="93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Arita Buri Bold"/>
                </a:rPr>
                <a:t>Advantage 2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38972"/>
              <a:ext cx="6115835" cy="1115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08"/>
                </a:lnSpc>
              </a:pPr>
              <a:r>
                <a:rPr lang="en-US" sz="2400" dirty="0">
                  <a:solidFill>
                    <a:srgbClr val="FFFFFF"/>
                  </a:solidFill>
                  <a:latin typeface="Muli Regular"/>
                </a:rPr>
                <a:t>O</a:t>
              </a:r>
              <a:r>
                <a:rPr lang="en-US" sz="2400" dirty="0" smtClean="0">
                  <a:solidFill>
                    <a:srgbClr val="FFFFFF"/>
                  </a:solidFill>
                  <a:latin typeface="Muli Regular"/>
                </a:rPr>
                <a:t>ffer </a:t>
              </a:r>
              <a:r>
                <a:rPr lang="en-US" sz="2400" dirty="0">
                  <a:solidFill>
                    <a:srgbClr val="FFFFFF"/>
                  </a:solidFill>
                  <a:latin typeface="Muli Regular"/>
                </a:rPr>
                <a:t>states that prove our credibility</a:t>
              </a:r>
              <a:r>
                <a:rPr lang="en-US" sz="2400" u="none" dirty="0">
                  <a:solidFill>
                    <a:srgbClr val="FFFFFF"/>
                  </a:solidFill>
                  <a:latin typeface="Muli Regular"/>
                </a:rPr>
                <a:t>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6583291" y="5138652"/>
            <a:ext cx="5121419" cy="144531"/>
            <a:chOff x="0" y="0"/>
            <a:chExt cx="6828559" cy="19270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-10800000">
              <a:off x="1322614" y="0"/>
              <a:ext cx="5505944" cy="19270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-10800000">
              <a:off x="0" y="0"/>
              <a:ext cx="5505944" cy="192708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960066" y="2342626"/>
            <a:ext cx="1024657" cy="86071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3FC0FF7A-8A24-41C2-9125-34D28DBCB2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9457" y="7028070"/>
            <a:ext cx="1432146" cy="1468782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286098">
            <a:off x="6624740" y="5277575"/>
            <a:ext cx="5121419" cy="144531"/>
            <a:chOff x="0" y="0"/>
            <a:chExt cx="6828559" cy="19270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1322614" y="0"/>
              <a:ext cx="5505944" cy="192708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0" y="0"/>
              <a:ext cx="5505944" cy="192708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29425" y="963279"/>
            <a:ext cx="1737229" cy="334082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21346" y="6367532"/>
            <a:ext cx="1737229" cy="334082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441684" y="877554"/>
            <a:ext cx="4817616" cy="724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FFFFFF"/>
                </a:solidFill>
                <a:latin typeface="Arita Buri Bold"/>
              </a:rPr>
              <a:t>Advantage 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39696" y="1865533"/>
            <a:ext cx="4817616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</a:pPr>
            <a:r>
              <a:rPr lang="en-US" sz="2399" dirty="0">
                <a:solidFill>
                  <a:srgbClr val="FFFFFF"/>
                </a:solidFill>
                <a:latin typeface="Muli Regular"/>
              </a:rPr>
              <a:t>S</a:t>
            </a:r>
            <a:r>
              <a:rPr lang="en-US" sz="2399" dirty="0" smtClean="0">
                <a:solidFill>
                  <a:srgbClr val="FFFFFF"/>
                </a:solidFill>
                <a:latin typeface="Muli Regular"/>
              </a:rPr>
              <a:t>hare </a:t>
            </a:r>
            <a:r>
              <a:rPr lang="en-US" sz="2399" dirty="0">
                <a:solidFill>
                  <a:srgbClr val="FFFFFF"/>
                </a:solidFill>
                <a:latin typeface="Muli Regular"/>
              </a:rPr>
              <a:t>news </a:t>
            </a:r>
            <a:r>
              <a:rPr lang="en-US" sz="2399" dirty="0" smtClean="0">
                <a:solidFill>
                  <a:srgbClr val="FFFFFF"/>
                </a:solidFill>
                <a:latin typeface="Muli Regular"/>
              </a:rPr>
              <a:t>100% true </a:t>
            </a:r>
          </a:p>
          <a:p>
            <a:pPr marL="0" lvl="0" indent="0" algn="ctr">
              <a:lnSpc>
                <a:spcPts val="3407"/>
              </a:lnSpc>
            </a:pPr>
            <a:r>
              <a:rPr lang="en-US" sz="2399" dirty="0" smtClean="0">
                <a:solidFill>
                  <a:srgbClr val="FFFFFF"/>
                </a:solidFill>
                <a:latin typeface="Muli Regular"/>
              </a:rPr>
              <a:t>(after </a:t>
            </a:r>
            <a:r>
              <a:rPr lang="en-US" sz="2399" dirty="0">
                <a:solidFill>
                  <a:srgbClr val="FFFFFF"/>
                </a:solidFill>
                <a:latin typeface="Muli Regular"/>
              </a:rPr>
              <a:t>check) so people can directly </a:t>
            </a:r>
            <a:r>
              <a:rPr lang="en-US" sz="2399" dirty="0" err="1">
                <a:solidFill>
                  <a:srgbClr val="FFFFFF"/>
                </a:solidFill>
                <a:latin typeface="Muli Regular"/>
              </a:rPr>
              <a:t>visite</a:t>
            </a:r>
            <a:r>
              <a:rPr lang="en-US" sz="2399" dirty="0">
                <a:solidFill>
                  <a:srgbClr val="FFFFFF"/>
                </a:solidFill>
                <a:latin typeface="Muli Regular"/>
              </a:rPr>
              <a:t> our </a:t>
            </a:r>
            <a:r>
              <a:rPr lang="en-US" sz="2399" dirty="0" smtClean="0">
                <a:solidFill>
                  <a:srgbClr val="FFFFFF"/>
                </a:solidFill>
                <a:latin typeface="Muli Regular"/>
              </a:rPr>
              <a:t>application </a:t>
            </a:r>
            <a:r>
              <a:rPr lang="en-US" sz="2399" dirty="0">
                <a:solidFill>
                  <a:srgbClr val="FFFFFF"/>
                </a:solidFill>
                <a:latin typeface="Muli Regular"/>
              </a:rPr>
              <a:t>to see the daily </a:t>
            </a:r>
            <a:r>
              <a:rPr lang="en-US" sz="2399" dirty="0" smtClean="0">
                <a:solidFill>
                  <a:srgbClr val="FFFFFF"/>
                </a:solidFill>
                <a:latin typeface="Muli Regular"/>
              </a:rPr>
              <a:t>news .  </a:t>
            </a:r>
            <a:endParaRPr lang="en-US" sz="2399" dirty="0">
              <a:solidFill>
                <a:srgbClr val="FFFFFF"/>
              </a:solidFill>
              <a:latin typeface="Muli Regular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028700" y="7582181"/>
            <a:ext cx="5800725" cy="1715557"/>
            <a:chOff x="0" y="-33600"/>
            <a:chExt cx="7734300" cy="228741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3600"/>
              <a:ext cx="7734300" cy="93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79"/>
                </a:lnSpc>
                <a:spcBef>
                  <a:spcPct val="0"/>
                </a:spcBef>
              </a:pPr>
              <a:r>
                <a:rPr lang="en-US" sz="4199">
                  <a:solidFill>
                    <a:srgbClr val="FFFFFF"/>
                  </a:solidFill>
                  <a:latin typeface="Arita Buri Bold"/>
                </a:rPr>
                <a:t>Advantage 4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91098"/>
              <a:ext cx="7734300" cy="11627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07"/>
                </a:lnSpc>
              </a:pPr>
              <a:r>
                <a:rPr lang="en-US" sz="2399" dirty="0">
                  <a:solidFill>
                    <a:srgbClr val="FFFFFF"/>
                  </a:solidFill>
                  <a:latin typeface="Muli Regular"/>
                </a:rPr>
                <a:t>B</a:t>
              </a:r>
              <a:r>
                <a:rPr lang="en-US" sz="2399" dirty="0" smtClean="0">
                  <a:solidFill>
                    <a:srgbClr val="FFFFFF"/>
                  </a:solidFill>
                  <a:latin typeface="Muli Regular"/>
                </a:rPr>
                <a:t>y </a:t>
              </a:r>
              <a:r>
                <a:rPr lang="en-US" sz="2399" dirty="0">
                  <a:solidFill>
                    <a:srgbClr val="FFFFFF"/>
                  </a:solidFill>
                  <a:latin typeface="Muli Regular"/>
                </a:rPr>
                <a:t>giving true answers users can develop their level of </a:t>
              </a:r>
              <a:r>
                <a:rPr lang="en-US" sz="2399" dirty="0" smtClean="0">
                  <a:solidFill>
                    <a:srgbClr val="FFFFFF"/>
                  </a:solidFill>
                  <a:latin typeface="Muli Regular"/>
                </a:rPr>
                <a:t>credibility .</a:t>
              </a:r>
              <a:endParaRPr lang="en-US" sz="2399" dirty="0">
                <a:solidFill>
                  <a:srgbClr val="FFFFFF"/>
                </a:solidFill>
                <a:latin typeface="Muli Regular"/>
              </a:endParaRP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322079" y="1922683"/>
            <a:ext cx="785181" cy="1427601"/>
          </a:xfrm>
          <a:prstGeom prst="rect">
            <a:avLst/>
          </a:prstGeom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xmlns="" id="{FEEB2CCB-FAF4-4DFC-B6E3-DA8176995E0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077920" y="7598912"/>
            <a:ext cx="1024080" cy="1226444"/>
          </a:xfrm>
          <a:prstGeom prst="rect">
            <a:avLst/>
          </a:prstGeom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4732" y="3108418"/>
            <a:ext cx="14973157" cy="6149882"/>
            <a:chOff x="0" y="0"/>
            <a:chExt cx="7072285" cy="29047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72285" cy="2904779"/>
            </a:xfrm>
            <a:custGeom>
              <a:avLst/>
              <a:gdLst/>
              <a:ahLst/>
              <a:cxnLst/>
              <a:rect l="l" t="t" r="r" b="b"/>
              <a:pathLst>
                <a:path w="7072285" h="2904779">
                  <a:moveTo>
                    <a:pt x="0" y="0"/>
                  </a:moveTo>
                  <a:lnTo>
                    <a:pt x="7072285" y="0"/>
                  </a:lnTo>
                  <a:lnTo>
                    <a:pt x="7072285" y="2904779"/>
                  </a:lnTo>
                  <a:lnTo>
                    <a:pt x="0" y="2904779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437584" y="4143297"/>
            <a:ext cx="12210608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Muli Regular"/>
              </a:rPr>
              <a:t>S</a:t>
            </a:r>
            <a:r>
              <a:rPr lang="en-US" sz="2800" dirty="0" smtClean="0">
                <a:solidFill>
                  <a:srgbClr val="000000"/>
                </a:solidFill>
                <a:latin typeface="Muli Regular"/>
              </a:rPr>
              <a:t>ell states then </a:t>
            </a:r>
            <a:r>
              <a:rPr lang="en-US" sz="2800" dirty="0">
                <a:solidFill>
                  <a:srgbClr val="000000"/>
                </a:solidFill>
                <a:latin typeface="Muli Regular"/>
              </a:rPr>
              <a:t>we sell </a:t>
            </a:r>
            <a:r>
              <a:rPr lang="en-US" sz="2800" dirty="0" smtClean="0">
                <a:solidFill>
                  <a:srgbClr val="000000"/>
                </a:solidFill>
                <a:latin typeface="Muli Regular"/>
              </a:rPr>
              <a:t>to companies which need these </a:t>
            </a:r>
            <a:r>
              <a:rPr lang="en-US" sz="2800" dirty="0" err="1" smtClean="0">
                <a:solidFill>
                  <a:srgbClr val="000000"/>
                </a:solidFill>
                <a:latin typeface="Muli Regular"/>
              </a:rPr>
              <a:t>informations</a:t>
            </a:r>
            <a:endParaRPr lang="en-US" sz="2800" dirty="0">
              <a:solidFill>
                <a:srgbClr val="000000"/>
              </a:solidFill>
              <a:latin typeface="Muli Regula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37584" y="6243944"/>
            <a:ext cx="1221060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Muli Regular"/>
              </a:rPr>
              <a:t>P</a:t>
            </a:r>
            <a:r>
              <a:rPr lang="en-US" sz="2800" dirty="0" smtClean="0">
                <a:solidFill>
                  <a:srgbClr val="000000"/>
                </a:solidFill>
                <a:latin typeface="Muli Regular"/>
              </a:rPr>
              <a:t>remium features</a:t>
            </a:r>
            <a:endParaRPr lang="en-US" sz="2800" dirty="0">
              <a:solidFill>
                <a:srgbClr val="000000"/>
              </a:solidFill>
              <a:latin typeface="Muli Regular"/>
            </a:endParaRPr>
          </a:p>
        </p:txBody>
      </p:sp>
      <p:sp>
        <p:nvSpPr>
          <p:cNvPr id="6" name="TextBox 6"/>
          <p:cNvSpPr txBox="1"/>
          <p:nvPr/>
        </p:nvSpPr>
        <p:spPr>
          <a:xfrm rot="19211163">
            <a:off x="16086534" y="9250697"/>
            <a:ext cx="1941380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 err="1" smtClean="0">
                <a:solidFill>
                  <a:srgbClr val="F4F4F4"/>
                </a:solidFill>
                <a:latin typeface="Space Mono"/>
              </a:rPr>
              <a:t>Rumorless</a:t>
            </a:r>
            <a:endParaRPr lang="en-US" sz="2100" dirty="0" smtClean="0">
              <a:solidFill>
                <a:srgbClr val="F4F4F4"/>
              </a:solidFill>
              <a:latin typeface="Space Mono"/>
            </a:endParaRPr>
          </a:p>
          <a:p>
            <a:pPr algn="ctr">
              <a:lnSpc>
                <a:spcPts val="2940"/>
              </a:lnSpc>
              <a:spcBef>
                <a:spcPct val="0"/>
              </a:spcBef>
            </a:pPr>
            <a:endParaRPr lang="en-US" sz="2100" dirty="0">
              <a:solidFill>
                <a:srgbClr val="F4F4F4"/>
              </a:solidFill>
              <a:latin typeface="Space Mon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59093" y="4095239"/>
            <a:ext cx="498297" cy="619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1"/>
              </a:lnSpc>
            </a:pPr>
            <a:r>
              <a:rPr lang="en-US" sz="4274" dirty="0">
                <a:solidFill>
                  <a:srgbClr val="1667FC"/>
                </a:solidFill>
                <a:latin typeface="Arita Buri Bold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57324" y="6215070"/>
            <a:ext cx="498297" cy="619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1"/>
              </a:lnSpc>
            </a:pPr>
            <a:r>
              <a:rPr lang="en-US" sz="4274" dirty="0">
                <a:solidFill>
                  <a:srgbClr val="1667FC"/>
                </a:solidFill>
                <a:latin typeface="Arita Buri Bold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39287" y="8000215"/>
            <a:ext cx="498297" cy="619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1"/>
              </a:lnSpc>
            </a:pPr>
            <a:r>
              <a:rPr lang="en-US" sz="4274" dirty="0">
                <a:solidFill>
                  <a:srgbClr val="1667FC"/>
                </a:solidFill>
                <a:latin typeface="Arita Buri Bold"/>
              </a:rPr>
              <a:t>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40455" y="1197369"/>
            <a:ext cx="9897434" cy="110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99"/>
              </a:lnSpc>
            </a:pPr>
            <a:r>
              <a:rPr lang="en-US" sz="8199" dirty="0" smtClean="0">
                <a:solidFill>
                  <a:srgbClr val="F4F4F4"/>
                </a:solidFill>
                <a:latin typeface="Arita Buri Bold"/>
              </a:rPr>
              <a:t>INCOME</a:t>
            </a:r>
            <a:endParaRPr lang="en-US" sz="8199" dirty="0">
              <a:solidFill>
                <a:srgbClr val="F4F4F4"/>
              </a:solidFill>
              <a:latin typeface="Arita Bur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28700" y="5528319"/>
            <a:ext cx="15845221" cy="144531"/>
            <a:chOff x="0" y="0"/>
            <a:chExt cx="21126961" cy="19270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5214658" y="0"/>
              <a:ext cx="5505944" cy="19270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0" y="0"/>
              <a:ext cx="5505944" cy="192708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10456942" y="0"/>
              <a:ext cx="5505944" cy="19270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15621017" y="0"/>
              <a:ext cx="5505944" cy="192708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028700" y="7340538"/>
            <a:ext cx="15845221" cy="144531"/>
            <a:chOff x="0" y="0"/>
            <a:chExt cx="21126961" cy="192708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5214658" y="0"/>
              <a:ext cx="5505944" cy="192708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0" y="0"/>
              <a:ext cx="5505944" cy="192708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10456942" y="0"/>
              <a:ext cx="5505944" cy="192708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15621017" y="0"/>
              <a:ext cx="5505944" cy="192708"/>
            </a:xfrm>
            <a:prstGeom prst="rect">
              <a:avLst/>
            </a:prstGeom>
          </p:spPr>
        </p:pic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88436" y="1616565"/>
            <a:ext cx="2046896" cy="204689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5400000">
            <a:off x="2225501" y="1445777"/>
            <a:ext cx="2234044" cy="2122342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2500266" y="8072458"/>
            <a:ext cx="1221060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Muli Regular"/>
              </a:rPr>
              <a:t>A</a:t>
            </a:r>
            <a:r>
              <a:rPr lang="en-US" sz="2800" dirty="0" smtClean="0">
                <a:solidFill>
                  <a:srgbClr val="000000"/>
                </a:solidFill>
                <a:latin typeface="Muli Regular"/>
              </a:rPr>
              <a:t>dds</a:t>
            </a:r>
            <a:r>
              <a:rPr lang="en-US" sz="2800" dirty="0">
                <a:solidFill>
                  <a:srgbClr val="000000"/>
                </a:solidFill>
                <a:latin typeface="Muli Regular"/>
              </a:rPr>
              <a:t>.</a:t>
            </a: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3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7000"/>
          </a:blip>
          <a:srcRect/>
          <a:stretch>
            <a:fillRect/>
          </a:stretch>
        </p:blipFill>
        <p:spPr>
          <a:xfrm>
            <a:off x="9604555" y="1700582"/>
            <a:ext cx="7229917" cy="72299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51155" y="1054198"/>
            <a:ext cx="3033336" cy="303333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926888" y="3139659"/>
            <a:ext cx="3033336" cy="303333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26639" y="5124856"/>
            <a:ext cx="3033336" cy="303333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955202" y="6470965"/>
            <a:ext cx="3033336" cy="303333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358446" y="2214542"/>
            <a:ext cx="260058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rita Buri Bold"/>
              </a:rPr>
              <a:t>N</a:t>
            </a:r>
            <a:r>
              <a:rPr lang="en-US" sz="3200" dirty="0" smtClean="0">
                <a:solidFill>
                  <a:srgbClr val="000000"/>
                </a:solidFill>
                <a:latin typeface="Arita Buri Bold"/>
              </a:rPr>
              <a:t>etworking</a:t>
            </a:r>
            <a:endParaRPr lang="en-US" sz="3200" dirty="0">
              <a:solidFill>
                <a:srgbClr val="000000"/>
              </a:solidFill>
              <a:latin typeface="Arita Buri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268289" y="7012273"/>
            <a:ext cx="2350533" cy="2180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ta Buri Bold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Arita Buri Bold"/>
              </a:rPr>
              <a:t>nlarge  our network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ta Buri 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ta Buri Bold"/>
              </a:rPr>
              <a:t>to the international scale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2978488" y="4143368"/>
            <a:ext cx="2880684" cy="1172173"/>
            <a:chOff x="0" y="-322126"/>
            <a:chExt cx="3840912" cy="1562898"/>
          </a:xfrm>
        </p:grpSpPr>
        <p:sp>
          <p:nvSpPr>
            <p:cNvPr id="12" name="TextBox 12"/>
            <p:cNvSpPr txBox="1"/>
            <p:nvPr/>
          </p:nvSpPr>
          <p:spPr>
            <a:xfrm>
              <a:off x="95251" y="-322126"/>
              <a:ext cx="3745661" cy="1510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latin typeface="Arita Buri Bold"/>
                </a:rPr>
                <a:t>M</a:t>
              </a:r>
              <a:r>
                <a:rPr lang="en-US" sz="3200" dirty="0" smtClean="0">
                  <a:solidFill>
                    <a:srgbClr val="000000"/>
                  </a:solidFill>
                  <a:latin typeface="Arita Buri Bold"/>
                </a:rPr>
                <a:t>ake </a:t>
              </a:r>
              <a:r>
                <a:rPr lang="en-US" sz="3200" dirty="0">
                  <a:solidFill>
                    <a:srgbClr val="000000"/>
                  </a:solidFill>
                  <a:latin typeface="Arita Buri Bold"/>
                </a:rPr>
                <a:t>data base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78081"/>
              <a:ext cx="3745661" cy="462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824725" y="3352509"/>
            <a:ext cx="6842591" cy="1710443"/>
            <a:chOff x="0" y="0"/>
            <a:chExt cx="9123455" cy="2280591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14300"/>
              <a:ext cx="9123455" cy="1180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400"/>
                </a:lnSpc>
              </a:pPr>
              <a:r>
                <a:rPr lang="en-US" sz="6400">
                  <a:solidFill>
                    <a:srgbClr val="F4F4F4"/>
                  </a:solidFill>
                  <a:latin typeface="Arita Buri Bold"/>
                </a:rPr>
                <a:t>Future Roadmap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664342"/>
              <a:ext cx="9123455" cy="616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604555" y="681918"/>
            <a:ext cx="1199482" cy="1888948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360483" y="2895247"/>
            <a:ext cx="1199482" cy="1888948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715768" y="4214806"/>
            <a:ext cx="1199482" cy="1888948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318019" y="6296290"/>
            <a:ext cx="1199482" cy="1888948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471225" y="5572128"/>
            <a:ext cx="1958923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1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ta Buri Bold"/>
              </a:rPr>
              <a:t>Enlarge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Arita Buri Bold"/>
              </a:rPr>
              <a:t>our</a:t>
            </a:r>
            <a:r>
              <a:rPr lang="en-US" sz="2400" dirty="0" smtClean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ta Buri Bold"/>
              </a:rPr>
              <a:t>relations</a:t>
            </a:r>
            <a:r>
              <a:rPr lang="en-US" sz="2400" dirty="0" smtClean="0">
                <a:solidFill>
                  <a:srgbClr val="000000"/>
                </a:solidFill>
                <a:latin typeface="Muli Regular"/>
              </a:rPr>
              <a:t> </a:t>
            </a:r>
          </a:p>
          <a:p>
            <a:pPr>
              <a:lnSpc>
                <a:spcPts val="3001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ta Buri Bold"/>
              </a:rPr>
              <a:t>with</a:t>
            </a:r>
            <a:r>
              <a:rPr lang="en-US" sz="2400" dirty="0" smtClean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ta Buri Bold"/>
              </a:rPr>
              <a:t>the</a:t>
            </a:r>
            <a:r>
              <a:rPr lang="en-US" sz="2400" dirty="0" smtClean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ta Buri Bold"/>
              </a:rPr>
              <a:t>companies</a:t>
            </a:r>
            <a:r>
              <a:rPr lang="en-US" sz="2400" dirty="0" smtClean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ta Buri Bold"/>
              </a:rPr>
              <a:t>which</a:t>
            </a:r>
            <a:r>
              <a:rPr lang="en-US" sz="2400" dirty="0" smtClean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ta Buri Bold"/>
              </a:rPr>
              <a:t>need</a:t>
            </a:r>
            <a:r>
              <a:rPr lang="en-US" sz="2400" dirty="0" smtClean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ta Buri Bold"/>
              </a:rPr>
              <a:t>states</a:t>
            </a:r>
            <a:endParaRPr lang="en-US" sz="2400" dirty="0">
              <a:solidFill>
                <a:srgbClr val="000000"/>
              </a:solidFill>
              <a:latin typeface="Arita Buri Bold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787074" y="285716"/>
            <a:ext cx="157163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sz="3600" b="1" dirty="0" err="1" smtClean="0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fr-FR" sz="3600" b="1" dirty="0" smtClean="0">
                <a:solidFill>
                  <a:schemeClr val="accent2">
                    <a:lumMod val="75000"/>
                  </a:schemeClr>
                </a:solidFill>
              </a:rPr>
              <a:t> 1</a:t>
            </a:r>
            <a:endParaRPr lang="fr-F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6716364" y="3214674"/>
            <a:ext cx="157163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Step</a:t>
            </a:r>
            <a:r>
              <a:rPr lang="fr-FR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2</a:t>
            </a:r>
            <a:endParaRPr lang="fr-FR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786942" y="4357682"/>
            <a:ext cx="157163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sz="3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Step</a:t>
            </a:r>
            <a:r>
              <a:rPr lang="fr-FR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3</a:t>
            </a:r>
            <a:endParaRPr lang="fr-FR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6716364" y="6643698"/>
            <a:ext cx="157163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sz="3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Step</a:t>
            </a:r>
            <a:r>
              <a:rPr lang="fr-FR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4</a:t>
            </a:r>
            <a:endParaRPr lang="fr-FR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303</Words>
  <Application>Microsoft Office PowerPoint</Application>
  <PresentationFormat>Personnalisé</PresentationFormat>
  <Paragraphs>55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Muli Regular</vt:lpstr>
      <vt:lpstr>Arita Buri Bold</vt:lpstr>
      <vt:lpstr>Space Mono</vt:lpstr>
      <vt:lpstr>Calibri</vt:lpstr>
      <vt:lpstr>Castellar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Illustrated Finance Pitch Deck Presentation</dc:title>
  <dc:creator>HP</dc:creator>
  <cp:lastModifiedBy>Utilisateur Windows</cp:lastModifiedBy>
  <cp:revision>30</cp:revision>
  <dcterms:created xsi:type="dcterms:W3CDTF">2006-08-16T00:00:00Z</dcterms:created>
  <dcterms:modified xsi:type="dcterms:W3CDTF">2020-04-11T14:49:45Z</dcterms:modified>
  <dc:identifier>DAD5GdDOcEM</dc:identifier>
</cp:coreProperties>
</file>