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1" r:id="rId3"/>
    <p:sldId id="261" r:id="rId4"/>
    <p:sldId id="263" r:id="rId5"/>
    <p:sldId id="274" r:id="rId6"/>
    <p:sldId id="283" r:id="rId7"/>
    <p:sldId id="273" r:id="rId8"/>
    <p:sldId id="279" r:id="rId9"/>
    <p:sldId id="298" r:id="rId10"/>
    <p:sldId id="285" r:id="rId11"/>
    <p:sldId id="267" r:id="rId12"/>
    <p:sldId id="290" r:id="rId13"/>
    <p:sldId id="286" r:id="rId14"/>
    <p:sldId id="287" r:id="rId15"/>
    <p:sldId id="291" r:id="rId16"/>
    <p:sldId id="289" r:id="rId17"/>
    <p:sldId id="292" r:id="rId18"/>
    <p:sldId id="293" r:id="rId19"/>
    <p:sldId id="294" r:id="rId20"/>
    <p:sldId id="295" r:id="rId21"/>
    <p:sldId id="297" r:id="rId22"/>
    <p:sldId id="300" r:id="rId23"/>
    <p:sldId id="268" r:id="rId24"/>
    <p:sldId id="25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aximized">
    <p:restoredLeft sz="18015" autoAdjust="0"/>
    <p:restoredTop sz="9466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C8CB6-5D13-421B-BEE8-9CF6456F4FF8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55C8A-8F5E-486C-A686-E0251BBE2108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86451a9109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86451a9109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1313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0743-53E1-438C-B000-FC1BBC4F9630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9E57-A8C0-4896-8E7E-AE520DCFD4B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0743-53E1-438C-B000-FC1BBC4F9630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9E57-A8C0-4896-8E7E-AE520DCFD4B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0743-53E1-438C-B000-FC1BBC4F9630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9E57-A8C0-4896-8E7E-AE520DCFD4B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0743-53E1-438C-B000-FC1BBC4F9630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9E57-A8C0-4896-8E7E-AE520DCFD4B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0743-53E1-438C-B000-FC1BBC4F9630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9E57-A8C0-4896-8E7E-AE520DCFD4B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0743-53E1-438C-B000-FC1BBC4F9630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9E57-A8C0-4896-8E7E-AE520DCFD4B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0743-53E1-438C-B000-FC1BBC4F9630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9E57-A8C0-4896-8E7E-AE520DCFD4B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0743-53E1-438C-B000-FC1BBC4F9630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9E57-A8C0-4896-8E7E-AE520DCFD4B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0743-53E1-438C-B000-FC1BBC4F9630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9E57-A8C0-4896-8E7E-AE520DCFD4B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0743-53E1-438C-B000-FC1BBC4F9630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9E57-A8C0-4896-8E7E-AE520DCFD4B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0743-53E1-438C-B000-FC1BBC4F9630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69E57-A8C0-4896-8E7E-AE520DCFD4B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0743-53E1-438C-B000-FC1BBC4F9630}" type="datetimeFigureOut">
              <a:rPr lang="en-US" smtClean="0"/>
              <a:pPr/>
              <a:t>12/16/2021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69E57-A8C0-4896-8E7E-AE520DCFD4BC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mozilla.org/en-US/docs/Web/API/Window/sessionStorag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Logo_ENISo,_Tunisie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724" y="228600"/>
            <a:ext cx="1386840" cy="121920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3429000"/>
            <a:ext cx="8991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28189C"/>
                </a:solidFill>
              </a:rPr>
              <a:t>Réalisé</a:t>
            </a:r>
            <a:r>
              <a:rPr lang="en-US" b="1" dirty="0" smtClean="0">
                <a:solidFill>
                  <a:srgbClr val="28189C"/>
                </a:solidFill>
              </a:rPr>
              <a:t> par </a:t>
            </a:r>
          </a:p>
          <a:p>
            <a:endParaRPr lang="en-US" dirty="0" smtClean="0"/>
          </a:p>
          <a:p>
            <a:r>
              <a:rPr lang="en-US" dirty="0" smtClean="0"/>
              <a:t>         </a:t>
            </a:r>
            <a:r>
              <a:rPr lang="en-US" b="1" dirty="0" err="1" smtClean="0"/>
              <a:t>Mayssa</a:t>
            </a:r>
            <a:r>
              <a:rPr lang="en-US" b="1" dirty="0" smtClean="0"/>
              <a:t> Ben </a:t>
            </a:r>
            <a:r>
              <a:rPr lang="en-US" b="1" dirty="0" err="1" smtClean="0"/>
              <a:t>Romdhane</a:t>
            </a:r>
            <a:r>
              <a:rPr lang="en-US" b="1" dirty="0" smtClean="0"/>
              <a:t> (IA1)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>
                <a:solidFill>
                  <a:srgbClr val="C00000"/>
                </a:solidFill>
              </a:rPr>
              <a:t>&amp;&amp; </a:t>
            </a:r>
            <a:r>
              <a:rPr lang="en-US" dirty="0" smtClean="0">
                <a:solidFill>
                  <a:schemeClr val="accent2"/>
                </a:solidFill>
              </a:rPr>
              <a:t>   </a:t>
            </a:r>
            <a:r>
              <a:rPr lang="en-US" b="1" dirty="0" err="1" smtClean="0"/>
              <a:t>Meriem</a:t>
            </a:r>
            <a:r>
              <a:rPr lang="en-US" b="1" dirty="0" smtClean="0"/>
              <a:t> </a:t>
            </a:r>
            <a:r>
              <a:rPr lang="en-US" b="1" dirty="0" err="1" smtClean="0"/>
              <a:t>Debiche</a:t>
            </a:r>
            <a:r>
              <a:rPr lang="en-US" b="1" dirty="0" smtClean="0"/>
              <a:t> (IA1)  </a:t>
            </a:r>
            <a:r>
              <a:rPr lang="en-US" dirty="0" smtClean="0">
                <a:solidFill>
                  <a:srgbClr val="C00000"/>
                </a:solidFill>
              </a:rPr>
              <a:t>&amp;&amp;    </a:t>
            </a:r>
            <a:r>
              <a:rPr lang="en-US" b="1" dirty="0" err="1" smtClean="0"/>
              <a:t>Mehdi</a:t>
            </a:r>
            <a:r>
              <a:rPr lang="en-US" b="1" dirty="0" smtClean="0"/>
              <a:t> </a:t>
            </a:r>
            <a:r>
              <a:rPr lang="en-US" b="1" dirty="0" err="1" smtClean="0"/>
              <a:t>Brahim</a:t>
            </a:r>
            <a:r>
              <a:rPr lang="en-US" b="1" dirty="0" smtClean="0"/>
              <a:t>  (IA1)</a:t>
            </a:r>
            <a:r>
              <a:rPr lang="en-US" dirty="0" smtClean="0"/>
              <a:t> </a:t>
            </a:r>
            <a:endParaRPr lang="en-US" b="1" dirty="0" smtClean="0"/>
          </a:p>
          <a:p>
            <a:r>
              <a:rPr lang="en-US" b="1" dirty="0" smtClean="0"/>
              <a:t>                             </a:t>
            </a:r>
          </a:p>
          <a:p>
            <a:r>
              <a:rPr lang="en-US" b="1" dirty="0" err="1" smtClean="0">
                <a:solidFill>
                  <a:srgbClr val="28189C"/>
                </a:solidFill>
              </a:rPr>
              <a:t>Encadré</a:t>
            </a:r>
            <a:r>
              <a:rPr lang="en-US" b="1" dirty="0" smtClean="0">
                <a:solidFill>
                  <a:srgbClr val="28189C"/>
                </a:solidFill>
              </a:rPr>
              <a:t> par                                       </a:t>
            </a:r>
          </a:p>
          <a:p>
            <a:r>
              <a:rPr lang="en-US" b="1" dirty="0" smtClean="0">
                <a:solidFill>
                  <a:srgbClr val="28189C"/>
                </a:solidFill>
              </a:rPr>
              <a:t>                                                          </a:t>
            </a:r>
            <a:r>
              <a:rPr lang="en-US" b="1" dirty="0" smtClean="0"/>
              <a:t>  M. </a:t>
            </a:r>
            <a:r>
              <a:rPr lang="en-US" b="1" dirty="0" err="1" smtClean="0"/>
              <a:t>Taha</a:t>
            </a:r>
            <a:r>
              <a:rPr lang="en-US" b="1" dirty="0" smtClean="0"/>
              <a:t> Ben </a:t>
            </a:r>
            <a:r>
              <a:rPr lang="en-US" b="1" dirty="0" err="1" smtClean="0"/>
              <a:t>Salah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>
                <a:solidFill>
                  <a:srgbClr val="28189C"/>
                </a:solidFill>
              </a:rPr>
              <a:t>Jury</a:t>
            </a:r>
          </a:p>
          <a:p>
            <a:r>
              <a:rPr lang="en-US" b="1" dirty="0" smtClean="0">
                <a:solidFill>
                  <a:srgbClr val="28189C"/>
                </a:solidFill>
              </a:rPr>
              <a:t>                                             </a:t>
            </a:r>
            <a:r>
              <a:rPr lang="en-US" b="1" dirty="0" err="1" smtClean="0"/>
              <a:t>M.Jamel</a:t>
            </a:r>
            <a:r>
              <a:rPr lang="en-US" b="1" dirty="0" smtClean="0"/>
              <a:t> </a:t>
            </a:r>
            <a:r>
              <a:rPr lang="en-US" b="1" dirty="0" err="1" smtClean="0"/>
              <a:t>Bel</a:t>
            </a:r>
            <a:r>
              <a:rPr lang="en-US" b="1" dirty="0" smtClean="0"/>
              <a:t> </a:t>
            </a:r>
            <a:r>
              <a:rPr lang="en-US" b="1" dirty="0" err="1" smtClean="0"/>
              <a:t>Hadj</a:t>
            </a:r>
            <a:r>
              <a:rPr lang="en-US" b="1" dirty="0" smtClean="0"/>
              <a:t> </a:t>
            </a:r>
            <a:r>
              <a:rPr lang="en-US" b="1" dirty="0" err="1" smtClean="0"/>
              <a:t>Taher</a:t>
            </a:r>
            <a:r>
              <a:rPr lang="en-US" b="1" dirty="0" smtClean="0"/>
              <a:t>  </a:t>
            </a:r>
            <a:r>
              <a:rPr lang="en-US" dirty="0" smtClean="0">
                <a:solidFill>
                  <a:srgbClr val="C00000"/>
                </a:solidFill>
              </a:rPr>
              <a:t> &amp;&amp;  </a:t>
            </a:r>
            <a:r>
              <a:rPr lang="en-US" b="1" dirty="0" smtClean="0"/>
              <a:t>M. </a:t>
            </a:r>
            <a:r>
              <a:rPr lang="en-US" b="1" dirty="0" err="1" smtClean="0"/>
              <a:t>Taha</a:t>
            </a:r>
            <a:r>
              <a:rPr lang="en-US" b="1" dirty="0" smtClean="0"/>
              <a:t> Ben </a:t>
            </a:r>
            <a:r>
              <a:rPr lang="en-US" b="1" dirty="0" err="1" smtClean="0"/>
              <a:t>Salah</a:t>
            </a:r>
            <a:endParaRPr lang="en-US" b="1" dirty="0" smtClean="0">
              <a:solidFill>
                <a:srgbClr val="28189C"/>
              </a:solidFill>
            </a:endParaRPr>
          </a:p>
          <a:p>
            <a:r>
              <a:rPr lang="en-US" b="1" dirty="0" smtClean="0">
                <a:solidFill>
                  <a:srgbClr val="28189C"/>
                </a:solidFill>
              </a:rPr>
              <a:t>Date                                                      </a:t>
            </a:r>
          </a:p>
          <a:p>
            <a:pPr algn="ctr"/>
            <a:r>
              <a:rPr lang="en-US" b="1" dirty="0" smtClean="0"/>
              <a:t>16/12/2021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752600" y="14478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 smtClean="0">
                <a:solidFill>
                  <a:schemeClr val="tx2"/>
                </a:solidFill>
                <a:latin typeface="Algerian" pitchFamily="82" charset="0"/>
              </a:rPr>
              <a:t>Projet</a:t>
            </a:r>
            <a:r>
              <a:rPr lang="en-US" sz="3200" b="1" dirty="0" smtClean="0">
                <a:solidFill>
                  <a:schemeClr val="tx2"/>
                </a:solidFill>
                <a:latin typeface="Algerian" pitchFamily="82" charset="0"/>
              </a:rPr>
              <a:t> </a:t>
            </a:r>
            <a:r>
              <a:rPr lang="en-US" sz="3200" b="1" dirty="0" err="1" smtClean="0">
                <a:solidFill>
                  <a:schemeClr val="tx2"/>
                </a:solidFill>
                <a:latin typeface="Algerian" pitchFamily="82" charset="0"/>
              </a:rPr>
              <a:t>Semestriel</a:t>
            </a:r>
            <a:endParaRPr lang="en-US" sz="3200" b="1" dirty="0">
              <a:solidFill>
                <a:schemeClr val="tx2"/>
              </a:solidFill>
              <a:latin typeface="Algerian" pitchFamily="82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85800" y="2286000"/>
            <a:ext cx="7848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Bahnschrift" pitchFamily="34" charset="0"/>
              </a:rPr>
              <a:t>Conception et </a:t>
            </a:r>
            <a:r>
              <a:rPr lang="en-US" b="1" dirty="0" err="1" smtClean="0">
                <a:latin typeface="Bahnschrift" pitchFamily="34" charset="0"/>
              </a:rPr>
              <a:t>réalisation</a:t>
            </a:r>
            <a:r>
              <a:rPr lang="en-US" b="1" dirty="0" smtClean="0">
                <a:latin typeface="Bahnschrift" pitchFamily="34" charset="0"/>
              </a:rPr>
              <a:t> </a:t>
            </a:r>
            <a:r>
              <a:rPr lang="en-US" b="1" dirty="0" err="1" smtClean="0">
                <a:latin typeface="Bahnschrift" pitchFamily="34" charset="0"/>
              </a:rPr>
              <a:t>d’une</a:t>
            </a:r>
            <a:r>
              <a:rPr lang="en-US" b="1" dirty="0" smtClean="0">
                <a:latin typeface="Bahnschrift" pitchFamily="34" charset="0"/>
              </a:rPr>
              <a:t> application web de location </a:t>
            </a:r>
            <a:r>
              <a:rPr lang="en-US" b="1" dirty="0" err="1" smtClean="0">
                <a:latin typeface="Bahnschrift" pitchFamily="34" charset="0"/>
              </a:rPr>
              <a:t>d’appartement</a:t>
            </a:r>
            <a:endParaRPr lang="en-US" b="1" dirty="0" smtClean="0">
              <a:latin typeface="Bahnschrift" pitchFamily="34" charset="0"/>
            </a:endParaRPr>
          </a:p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 b="1" dirty="0" err="1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TunisiaLoc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r>
              <a:rPr lang="en-US" b="1" dirty="0" smtClean="0">
                <a:latin typeface="Bahnschrift" pitchFamily="34" charset="0"/>
              </a:rPr>
              <a:t>                                                                      </a:t>
            </a:r>
          </a:p>
          <a:p>
            <a:r>
              <a:rPr lang="en-US" dirty="0" smtClean="0"/>
              <a:t>                                                            </a:t>
            </a:r>
            <a:endParaRPr lang="en-US" dirty="0"/>
          </a:p>
        </p:txBody>
      </p:sp>
      <p:sp>
        <p:nvSpPr>
          <p:cNvPr id="14" name="ZoneTexte 13"/>
          <p:cNvSpPr txBox="1"/>
          <p:nvPr/>
        </p:nvSpPr>
        <p:spPr>
          <a:xfrm>
            <a:off x="457200" y="53340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Département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Informatique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2">
                    <a:lumMod val="75000"/>
                  </a:schemeClr>
                </a:solidFill>
              </a:rPr>
              <a:t>Industrielle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096000" y="685800"/>
            <a:ext cx="2895600" cy="548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81000" y="762000"/>
            <a:ext cx="5181600" cy="541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Google Chrome - Download the Fast, Secure Browser from Goog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" y="990601"/>
            <a:ext cx="2362200" cy="1425628"/>
          </a:xfrm>
          <a:prstGeom prst="rect">
            <a:avLst/>
          </a:prstGeom>
          <a:noFill/>
        </p:spPr>
      </p:pic>
      <p:pic>
        <p:nvPicPr>
          <p:cNvPr id="4100" name="Picture 4" descr="Local Storage - Overview | OutSystem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352800"/>
            <a:ext cx="1905000" cy="190500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762000" y="25146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Navigateur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209800" y="5486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Local storage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86200" y="23622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ReactJs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oogle Shape;166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7072" y="1066800"/>
            <a:ext cx="1620728" cy="112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2" name="Picture 6" descr="Serveur Web, Les Serveurs De LOrdinateur, Serveur HTTP Apache PNG - Serveur  Web, Les Serveurs De LOrdinateur, Serveur HTTP Apache transparentes | PNG  gratui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34200" y="1371600"/>
            <a:ext cx="1447799" cy="1337204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6781800" y="28956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Serveur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web</a:t>
            </a:r>
          </a:p>
        </p:txBody>
      </p:sp>
      <p:pic>
        <p:nvPicPr>
          <p:cNvPr id="4104" name="Picture 8" descr="Formation Langage C - CMS Informatic Organisme de formation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010400" y="4191000"/>
            <a:ext cx="1219200" cy="1219200"/>
          </a:xfrm>
          <a:prstGeom prst="rect">
            <a:avLst/>
          </a:prstGeom>
          <a:noFill/>
        </p:spPr>
      </p:pic>
      <p:sp>
        <p:nvSpPr>
          <p:cNvPr id="13" name="ZoneTexte 12"/>
          <p:cNvSpPr txBox="1"/>
          <p:nvPr/>
        </p:nvSpPr>
        <p:spPr>
          <a:xfrm>
            <a:off x="6629400" y="54864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Language C</a:t>
            </a:r>
          </a:p>
        </p:txBody>
      </p:sp>
      <p:cxnSp>
        <p:nvCxnSpPr>
          <p:cNvPr id="20" name="Connecteur droit 19"/>
          <p:cNvCxnSpPr/>
          <p:nvPr/>
        </p:nvCxnSpPr>
        <p:spPr>
          <a:xfrm rot="5400000">
            <a:off x="267494" y="40767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1219200" y="50292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4098" idx="3"/>
          </p:cNvCxnSpPr>
          <p:nvPr/>
        </p:nvCxnSpPr>
        <p:spPr>
          <a:xfrm flipV="1">
            <a:off x="3048001" y="1676400"/>
            <a:ext cx="838199" cy="27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5029200" y="1600200"/>
            <a:ext cx="18288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rot="5400000">
            <a:off x="7352506" y="3771900"/>
            <a:ext cx="8389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0" y="1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tx2"/>
                </a:solidFill>
                <a:latin typeface="Arial Black" pitchFamily="34" charset="0"/>
              </a:rPr>
              <a:t>Architecture</a:t>
            </a:r>
            <a:endParaRPr lang="en-US" sz="4000" u="sng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3124200" y="13070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utilise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8382000" y="62484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1752600"/>
            <a:ext cx="876300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" y="3657600"/>
            <a:ext cx="8763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" y="5486400"/>
            <a:ext cx="87630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eur droit 11"/>
          <p:cNvCxnSpPr/>
          <p:nvPr/>
        </p:nvCxnSpPr>
        <p:spPr>
          <a:xfrm rot="5400000">
            <a:off x="2513806" y="2438400"/>
            <a:ext cx="1372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5400000">
            <a:off x="5180806" y="2438400"/>
            <a:ext cx="1372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rot="16200000" flipH="1">
            <a:off x="3658394" y="42672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 rot="5400000">
            <a:off x="2591594" y="6019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rot="5400000">
            <a:off x="5791200" y="6019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457200" y="21437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Angular</a:t>
            </a:r>
            <a:endParaRPr lang="en-US" sz="2800" dirty="0"/>
          </a:p>
        </p:txBody>
      </p:sp>
      <p:pic>
        <p:nvPicPr>
          <p:cNvPr id="28" name="Google Shape;1670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02650" y="1981200"/>
            <a:ext cx="892950" cy="86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6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2057400"/>
            <a:ext cx="1163528" cy="67119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ZoneTexte 29"/>
          <p:cNvSpPr txBox="1"/>
          <p:nvPr/>
        </p:nvSpPr>
        <p:spPr>
          <a:xfrm>
            <a:off x="3276600" y="21437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ReactJs</a:t>
            </a:r>
            <a:endParaRPr lang="en-US" sz="2800" dirty="0"/>
          </a:p>
        </p:txBody>
      </p:sp>
      <p:sp>
        <p:nvSpPr>
          <p:cNvPr id="31" name="ZoneTexte 30"/>
          <p:cNvSpPr txBox="1"/>
          <p:nvPr/>
        </p:nvSpPr>
        <p:spPr>
          <a:xfrm>
            <a:off x="6172200" y="19913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VueJs</a:t>
            </a:r>
            <a:endParaRPr lang="en-US" sz="2800" dirty="0"/>
          </a:p>
        </p:txBody>
      </p:sp>
      <p:sp>
        <p:nvSpPr>
          <p:cNvPr id="32" name="ZoneTexte 31"/>
          <p:cNvSpPr txBox="1"/>
          <p:nvPr/>
        </p:nvSpPr>
        <p:spPr>
          <a:xfrm>
            <a:off x="685800" y="39725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Ionic</a:t>
            </a:r>
            <a:endParaRPr lang="en-US" sz="2800" dirty="0"/>
          </a:p>
        </p:txBody>
      </p:sp>
      <p:sp>
        <p:nvSpPr>
          <p:cNvPr id="33" name="ZoneTexte 32"/>
          <p:cNvSpPr txBox="1"/>
          <p:nvPr/>
        </p:nvSpPr>
        <p:spPr>
          <a:xfrm>
            <a:off x="4876800" y="39725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Cordova</a:t>
            </a:r>
            <a:endParaRPr lang="en-US" sz="2800" dirty="0"/>
          </a:p>
        </p:txBody>
      </p:sp>
      <p:sp>
        <p:nvSpPr>
          <p:cNvPr id="34" name="ZoneTexte 33"/>
          <p:cNvSpPr txBox="1"/>
          <p:nvPr/>
        </p:nvSpPr>
        <p:spPr>
          <a:xfrm>
            <a:off x="457200" y="55626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Django</a:t>
            </a:r>
            <a:endParaRPr lang="en-US" sz="2800" dirty="0"/>
          </a:p>
        </p:txBody>
      </p:sp>
      <p:sp>
        <p:nvSpPr>
          <p:cNvPr id="35" name="ZoneTexte 34"/>
          <p:cNvSpPr txBox="1"/>
          <p:nvPr/>
        </p:nvSpPr>
        <p:spPr>
          <a:xfrm>
            <a:off x="3200400" y="5562600"/>
            <a:ext cx="25146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Symphony</a:t>
            </a:r>
            <a:endParaRPr lang="en-US" sz="2800" dirty="0"/>
          </a:p>
        </p:txBody>
      </p:sp>
      <p:sp>
        <p:nvSpPr>
          <p:cNvPr id="36" name="ZoneTexte 35"/>
          <p:cNvSpPr txBox="1"/>
          <p:nvPr/>
        </p:nvSpPr>
        <p:spPr>
          <a:xfrm>
            <a:off x="6400800" y="563880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NodeJs</a:t>
            </a:r>
            <a:endParaRPr lang="en-US" sz="2800" dirty="0"/>
          </a:p>
        </p:txBody>
      </p:sp>
      <p:pic>
        <p:nvPicPr>
          <p:cNvPr id="37" name="Google Shape;1671;p34"/>
          <p:cNvPicPr preferRelativeResize="0"/>
          <p:nvPr/>
        </p:nvPicPr>
        <p:blipFill>
          <a:blip r:embed="rId4" cstate="print">
            <a:alphaModFix/>
          </a:blip>
          <a:stretch>
            <a:fillRect/>
          </a:stretch>
        </p:blipFill>
        <p:spPr>
          <a:xfrm>
            <a:off x="7772400" y="2077337"/>
            <a:ext cx="838950" cy="74206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ZoneTexte 37"/>
          <p:cNvSpPr txBox="1"/>
          <p:nvPr/>
        </p:nvSpPr>
        <p:spPr>
          <a:xfrm>
            <a:off x="457200" y="10769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Rich Application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381000" y="3134380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Cross Application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304800" y="488698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Back Framework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ZoneTexte 43"/>
          <p:cNvSpPr txBox="1"/>
          <p:nvPr/>
        </p:nvSpPr>
        <p:spPr>
          <a:xfrm>
            <a:off x="228600" y="235803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>
                <a:solidFill>
                  <a:schemeClr val="tx2"/>
                </a:solidFill>
                <a:latin typeface="Arial Black" pitchFamily="34" charset="0"/>
              </a:rPr>
              <a:t>Conception</a:t>
            </a:r>
            <a:endParaRPr lang="en-US" sz="4800" u="sng" dirty="0">
              <a:solidFill>
                <a:schemeClr val="tx2"/>
              </a:solidFill>
              <a:latin typeface="Arial Black" pitchFamily="34" charset="0"/>
            </a:endParaRPr>
          </a:p>
        </p:txBody>
      </p:sp>
      <p:pic>
        <p:nvPicPr>
          <p:cNvPr id="6146" name="Picture 2" descr="Ionic (framework) — Wikipédi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0" y="3733800"/>
            <a:ext cx="1219200" cy="1014984"/>
          </a:xfrm>
          <a:prstGeom prst="rect">
            <a:avLst/>
          </a:prstGeom>
          <a:noFill/>
        </p:spPr>
      </p:pic>
      <p:sp>
        <p:nvSpPr>
          <p:cNvPr id="6148" name="AutoShape 4" descr="Adieu PhoneGap : Bonjour Cordova 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50" name="AutoShape 6" descr="Adieu PhoneGap : Bonjour Cordova !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2" name="Picture 8" descr="Adieu PhoneGap : Bonjour Cordova !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15200" y="3657600"/>
            <a:ext cx="1066800" cy="1200150"/>
          </a:xfrm>
          <a:prstGeom prst="rect">
            <a:avLst/>
          </a:prstGeom>
          <a:noFill/>
        </p:spPr>
      </p:pic>
      <p:pic>
        <p:nvPicPr>
          <p:cNvPr id="6154" name="Picture 10" descr="File:Django logo.svg - Wikimedia Common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76400" y="5654797"/>
            <a:ext cx="1219200" cy="746003"/>
          </a:xfrm>
          <a:prstGeom prst="rect">
            <a:avLst/>
          </a:prstGeom>
          <a:noFill/>
        </p:spPr>
      </p:pic>
      <p:pic>
        <p:nvPicPr>
          <p:cNvPr id="6156" name="Picture 12" descr="File:Symphony Logo.png - Wikimedia Common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800600" y="5638800"/>
            <a:ext cx="1447800" cy="751743"/>
          </a:xfrm>
          <a:prstGeom prst="rect">
            <a:avLst/>
          </a:prstGeom>
          <a:noFill/>
        </p:spPr>
      </p:pic>
      <p:pic>
        <p:nvPicPr>
          <p:cNvPr id="6158" name="Picture 14" descr="Node.js — Wikipédia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696200" y="5715000"/>
            <a:ext cx="1121199" cy="685800"/>
          </a:xfrm>
          <a:prstGeom prst="rect">
            <a:avLst/>
          </a:prstGeom>
          <a:noFill/>
        </p:spPr>
      </p:pic>
      <p:sp>
        <p:nvSpPr>
          <p:cNvPr id="41" name="ZoneTexte 40"/>
          <p:cNvSpPr txBox="1"/>
          <p:nvPr/>
        </p:nvSpPr>
        <p:spPr>
          <a:xfrm>
            <a:off x="8382000" y="64886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err="1" smtClean="0">
                <a:solidFill>
                  <a:schemeClr val="tx2"/>
                </a:solidFill>
                <a:latin typeface="Arial Black" pitchFamily="34" charset="0"/>
              </a:rPr>
              <a:t>Réalisation</a:t>
            </a:r>
            <a:endParaRPr lang="en-US" sz="4000" u="sng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57200" y="68580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Pour la </a:t>
            </a:r>
            <a:r>
              <a:rPr lang="en-US" sz="2800" dirty="0" err="1" smtClean="0"/>
              <a:t>réalisation</a:t>
            </a:r>
            <a:r>
              <a:rPr lang="en-US" sz="2800" dirty="0" smtClean="0"/>
              <a:t> on a </a:t>
            </a:r>
            <a:r>
              <a:rPr lang="en-US" sz="2800" dirty="0" err="1" smtClean="0"/>
              <a:t>choisit</a:t>
            </a:r>
            <a:r>
              <a:rPr lang="en-US" sz="2800" dirty="0" smtClean="0"/>
              <a:t> :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81000" y="2057400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 smtClean="0"/>
              <a:t>R</a:t>
            </a:r>
            <a:r>
              <a:rPr lang="fr-FR" dirty="0" err="1" smtClean="0"/>
              <a:t>eact</a:t>
            </a:r>
            <a:r>
              <a:rPr lang="fr-FR" dirty="0" smtClean="0"/>
              <a:t> n’est pas un </a:t>
            </a:r>
            <a:r>
              <a:rPr lang="fr-FR" dirty="0" err="1" smtClean="0"/>
              <a:t>framework</a:t>
            </a:r>
            <a:r>
              <a:rPr lang="fr-FR" dirty="0" smtClean="0"/>
              <a:t> à proprement parler. Il s’agit d’une bibliothèque  développée par </a:t>
            </a:r>
            <a:r>
              <a:rPr lang="fr-FR" dirty="0" err="1" smtClean="0"/>
              <a:t>Facebook</a:t>
            </a:r>
            <a:r>
              <a:rPr lang="fr-FR" dirty="0" smtClean="0"/>
              <a:t> et s’appuyant sur une très </a:t>
            </a:r>
            <a:r>
              <a:rPr lang="fr-FR" dirty="0" err="1" smtClean="0"/>
              <a:t>importantees</a:t>
            </a:r>
            <a:r>
              <a:rPr lang="fr-FR" dirty="0" smtClean="0"/>
              <a:t> communauté Open Source.</a:t>
            </a:r>
            <a:endParaRPr lang="en-US" dirty="0"/>
          </a:p>
        </p:txBody>
      </p:sp>
      <p:pic>
        <p:nvPicPr>
          <p:cNvPr id="7" name="Image 6" descr="React — Wikipédia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4600" y="1524000"/>
            <a:ext cx="2133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381000" y="1367135"/>
            <a:ext cx="205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Arial Black" pitchFamily="34" charset="0"/>
              </a:rPr>
              <a:t>Front End</a:t>
            </a:r>
            <a:endParaRPr lang="en-US" sz="2400" dirty="0">
              <a:solidFill>
                <a:srgbClr val="C00000"/>
              </a:solidFill>
              <a:latin typeface="Arial Black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943600" y="29718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chemeClr val="accent5">
                    <a:lumMod val="50000"/>
                  </a:schemeClr>
                </a:solidFill>
              </a:rPr>
              <a:t>ReactJs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57200" y="3957935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Arial Black" pitchFamily="34" charset="0"/>
              </a:rPr>
              <a:t>Local Storage</a:t>
            </a:r>
            <a:endParaRPr lang="en-US" sz="2400" dirty="0">
              <a:solidFill>
                <a:srgbClr val="C00000"/>
              </a:solidFill>
              <a:latin typeface="Arial Black" pitchFamily="34" charset="0"/>
            </a:endParaRPr>
          </a:p>
        </p:txBody>
      </p:sp>
      <p:pic>
        <p:nvPicPr>
          <p:cNvPr id="11" name="Picture 4" descr="Local Storage - Overview | OutSystem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4495800"/>
            <a:ext cx="1905000" cy="1905000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457200" y="4572000"/>
            <a:ext cx="5486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Le </a:t>
            </a:r>
            <a:r>
              <a:rPr lang="fr-FR" sz="2000" dirty="0" err="1" smtClean="0"/>
              <a:t>localStorage</a:t>
            </a:r>
            <a:r>
              <a:rPr lang="fr-FR" sz="2000" dirty="0" smtClean="0"/>
              <a:t> est similaire au </a:t>
            </a:r>
            <a:r>
              <a:rPr lang="fr-FR" sz="2000" u="sng" dirty="0" err="1" smtClean="0">
                <a:hlinkClick r:id="rId4"/>
              </a:rPr>
              <a:t>sessionStorage</a:t>
            </a:r>
            <a:r>
              <a:rPr lang="fr-FR" sz="2000" dirty="0" smtClean="0"/>
              <a:t>. La seule différence : les données stockées dans le </a:t>
            </a:r>
            <a:r>
              <a:rPr lang="fr-FR" sz="2000" dirty="0" err="1" smtClean="0"/>
              <a:t>localStorage</a:t>
            </a:r>
            <a:r>
              <a:rPr lang="fr-FR" sz="2000" dirty="0" smtClean="0"/>
              <a:t> n'ont pas de délai d'expiration, alors que les données stockées dans le </a:t>
            </a:r>
            <a:r>
              <a:rPr lang="fr-FR" sz="2000" dirty="0" err="1" smtClean="0"/>
              <a:t>sessionStorage</a:t>
            </a:r>
            <a:r>
              <a:rPr lang="fr-FR" sz="2000" dirty="0" smtClean="0"/>
              <a:t> sont nettoyées quand la session navigateur prend fin</a:t>
            </a:r>
            <a:endParaRPr lang="en-US" sz="2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8382000" y="6488668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10/19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tx2"/>
                </a:solidFill>
                <a:latin typeface="Arial Black" pitchFamily="34" charset="0"/>
              </a:rPr>
              <a:t>Languages </a:t>
            </a:r>
            <a:r>
              <a:rPr lang="en-US" sz="4000" u="sng" dirty="0" err="1" smtClean="0">
                <a:solidFill>
                  <a:schemeClr val="tx2"/>
                </a:solidFill>
                <a:latin typeface="Arial Black" pitchFamily="34" charset="0"/>
              </a:rPr>
              <a:t>Utilisées</a:t>
            </a:r>
            <a:endParaRPr lang="en-US" sz="4000" u="sng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81000" y="14478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JSX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533400" y="457200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CSS  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2" name="Image 11" descr="CSS3_logo_and_wordmark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05600" y="4953000"/>
            <a:ext cx="874397" cy="1233629"/>
          </a:xfrm>
          <a:prstGeom prst="rect">
            <a:avLst/>
          </a:prstGeom>
        </p:spPr>
      </p:pic>
      <p:pic>
        <p:nvPicPr>
          <p:cNvPr id="5122" name="Picture 2" descr="File:Logo of JSX.svg - Wikipe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057400"/>
            <a:ext cx="3810000" cy="1381125"/>
          </a:xfrm>
          <a:prstGeom prst="rect">
            <a:avLst/>
          </a:prstGeom>
          <a:noFill/>
        </p:spPr>
      </p:pic>
      <p:sp>
        <p:nvSpPr>
          <p:cNvPr id="14" name="ZoneTexte 13"/>
          <p:cNvSpPr txBox="1"/>
          <p:nvPr/>
        </p:nvSpPr>
        <p:spPr>
          <a:xfrm>
            <a:off x="457200" y="22860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Jsx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 </a:t>
            </a:r>
            <a:r>
              <a:rPr lang="en-US" dirty="0" err="1" smtClean="0"/>
              <a:t>syntaxe</a:t>
            </a:r>
            <a:r>
              <a:rPr lang="en-US" dirty="0" smtClean="0"/>
              <a:t> </a:t>
            </a:r>
            <a:r>
              <a:rPr lang="en-US" dirty="0" err="1" smtClean="0"/>
              <a:t>très</a:t>
            </a:r>
            <a:r>
              <a:rPr lang="en-US" dirty="0" smtClean="0"/>
              <a:t> </a:t>
            </a:r>
            <a:r>
              <a:rPr lang="en-US" dirty="0" err="1" smtClean="0"/>
              <a:t>proche</a:t>
            </a:r>
            <a:r>
              <a:rPr lang="en-US" dirty="0" smtClean="0"/>
              <a:t> du JavaScript , </a:t>
            </a:r>
            <a:r>
              <a:rPr lang="en-US" dirty="0" err="1" smtClean="0"/>
              <a:t>utilisé</a:t>
            </a:r>
            <a:r>
              <a:rPr lang="en-US" dirty="0" smtClean="0"/>
              <a:t> pour </a:t>
            </a:r>
            <a:r>
              <a:rPr lang="en-US" dirty="0" err="1" smtClean="0"/>
              <a:t>construire</a:t>
            </a:r>
            <a:r>
              <a:rPr lang="en-US" dirty="0" smtClean="0"/>
              <a:t> des applications web en </a:t>
            </a:r>
            <a:r>
              <a:rPr lang="en-US" dirty="0" err="1" smtClean="0"/>
              <a:t>React.Js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609600" y="527667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CSS  </a:t>
            </a:r>
            <a:r>
              <a:rPr lang="en-US" dirty="0" err="1" smtClean="0"/>
              <a:t>facilite</a:t>
            </a:r>
            <a:r>
              <a:rPr lang="en-US" dirty="0" smtClean="0"/>
              <a:t> le </a:t>
            </a:r>
            <a:r>
              <a:rPr lang="en-US" dirty="0" err="1" smtClean="0"/>
              <a:t>positionnement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les </a:t>
            </a:r>
            <a:r>
              <a:rPr lang="en-US" dirty="0" err="1" smtClean="0"/>
              <a:t>moteurs</a:t>
            </a:r>
            <a:r>
              <a:rPr lang="en-US" dirty="0" smtClean="0"/>
              <a:t> de </a:t>
            </a:r>
            <a:r>
              <a:rPr lang="en-US" dirty="0" err="1" smtClean="0"/>
              <a:t>recherche</a:t>
            </a:r>
            <a:endParaRPr lang="en-US" dirty="0"/>
          </a:p>
        </p:txBody>
      </p:sp>
      <p:sp>
        <p:nvSpPr>
          <p:cNvPr id="11" name="ZoneTexte 10"/>
          <p:cNvSpPr txBox="1"/>
          <p:nvPr/>
        </p:nvSpPr>
        <p:spPr>
          <a:xfrm>
            <a:off x="8229600" y="63246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57200" y="17627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>
                <a:solidFill>
                  <a:schemeClr val="accent2">
                    <a:lumMod val="75000"/>
                  </a:schemeClr>
                </a:solidFill>
              </a:rPr>
              <a:t>Egrep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 : 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33400" y="7620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Pour le script C 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981200" y="1752600"/>
            <a:ext cx="693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Permet</a:t>
            </a:r>
            <a:r>
              <a:rPr lang="en-US" sz="2800" dirty="0" smtClean="0"/>
              <a:t>  </a:t>
            </a:r>
            <a:r>
              <a:rPr lang="en-US" sz="2800" dirty="0" err="1" smtClean="0"/>
              <a:t>d’afficher</a:t>
            </a:r>
            <a:r>
              <a:rPr lang="en-US" sz="2800" dirty="0" smtClean="0"/>
              <a:t> </a:t>
            </a:r>
            <a:r>
              <a:rPr lang="en-US" sz="2800" dirty="0" err="1" smtClean="0"/>
              <a:t>sur</a:t>
            </a:r>
            <a:r>
              <a:rPr lang="en-US" sz="2800" dirty="0" smtClean="0"/>
              <a:t> la sortie standard les </a:t>
            </a:r>
            <a:r>
              <a:rPr lang="en-US" sz="2800" dirty="0" err="1" smtClean="0"/>
              <a:t>lignes</a:t>
            </a:r>
            <a:r>
              <a:rPr lang="en-US" sz="2800" dirty="0" smtClean="0"/>
              <a:t> du </a:t>
            </a:r>
            <a:r>
              <a:rPr lang="en-US" sz="2800" dirty="0" err="1" smtClean="0"/>
              <a:t>fichier</a:t>
            </a:r>
            <a:r>
              <a:rPr lang="en-US" sz="2800" dirty="0" smtClean="0"/>
              <a:t> </a:t>
            </a:r>
            <a:r>
              <a:rPr lang="en-US" sz="2800" dirty="0" err="1" smtClean="0"/>
              <a:t>contenant</a:t>
            </a:r>
            <a:r>
              <a:rPr lang="en-US" sz="2800" dirty="0" smtClean="0"/>
              <a:t> </a:t>
            </a:r>
            <a:r>
              <a:rPr lang="en-US" sz="2800" dirty="0" err="1" smtClean="0"/>
              <a:t>une</a:t>
            </a:r>
            <a:r>
              <a:rPr lang="en-US" sz="2800" dirty="0" smtClean="0"/>
              <a:t> occurrence  d’un motif en </a:t>
            </a:r>
            <a:r>
              <a:rPr lang="en-US" sz="2800" dirty="0" err="1" smtClean="0"/>
              <a:t>utilisant</a:t>
            </a:r>
            <a:r>
              <a:rPr lang="en-US" sz="2800" dirty="0" smtClean="0"/>
              <a:t> des expressions </a:t>
            </a:r>
            <a:r>
              <a:rPr lang="en-US" sz="2800" dirty="0" err="1" smtClean="0"/>
              <a:t>régulières</a:t>
            </a:r>
            <a:endParaRPr lang="en-US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762000" y="4267200"/>
            <a:ext cx="8077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-n : </a:t>
            </a:r>
            <a:r>
              <a:rPr lang="en-US" sz="2400" dirty="0" err="1" smtClean="0"/>
              <a:t>numéroter</a:t>
            </a:r>
            <a:r>
              <a:rPr lang="en-US" sz="2400" dirty="0" smtClean="0"/>
              <a:t> </a:t>
            </a:r>
            <a:r>
              <a:rPr lang="en-US" sz="2400" dirty="0" err="1" smtClean="0"/>
              <a:t>chaque</a:t>
            </a:r>
            <a:r>
              <a:rPr lang="en-US" sz="2400" dirty="0" smtClean="0"/>
              <a:t> </a:t>
            </a:r>
            <a:r>
              <a:rPr lang="en-US" sz="2400" dirty="0" err="1" smtClean="0"/>
              <a:t>ligne</a:t>
            </a:r>
            <a:r>
              <a:rPr lang="en-US" sz="2400" dirty="0" smtClean="0"/>
              <a:t> </a:t>
            </a:r>
            <a:r>
              <a:rPr lang="en-US" sz="2400" dirty="0" err="1" smtClean="0"/>
              <a:t>contenant</a:t>
            </a:r>
            <a:r>
              <a:rPr lang="en-US" sz="2400" dirty="0" smtClean="0"/>
              <a:t> le motif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-v : </a:t>
            </a:r>
            <a:r>
              <a:rPr lang="en-US" sz="2400" dirty="0" err="1" smtClean="0"/>
              <a:t>affiche</a:t>
            </a:r>
            <a:r>
              <a:rPr lang="en-US" sz="2400" dirty="0" smtClean="0"/>
              <a:t> les </a:t>
            </a:r>
            <a:r>
              <a:rPr lang="en-US" sz="2400" dirty="0" err="1" smtClean="0"/>
              <a:t>lignes</a:t>
            </a:r>
            <a:r>
              <a:rPr lang="en-US" sz="2400" dirty="0" smtClean="0"/>
              <a:t> qui ne </a:t>
            </a:r>
            <a:r>
              <a:rPr lang="en-US" sz="2400" dirty="0" err="1" smtClean="0"/>
              <a:t>contient</a:t>
            </a:r>
            <a:r>
              <a:rPr lang="en-US" sz="2400" dirty="0" smtClean="0"/>
              <a:t> pas le motif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- </a:t>
            </a:r>
            <a:r>
              <a:rPr lang="en-US" sz="2400" dirty="0" err="1" smtClean="0"/>
              <a:t>Bn</a:t>
            </a:r>
            <a:r>
              <a:rPr lang="en-US" sz="2400" dirty="0" smtClean="0"/>
              <a:t> : </a:t>
            </a:r>
            <a:r>
              <a:rPr lang="en-US" sz="2400" dirty="0" err="1" smtClean="0"/>
              <a:t>affiche</a:t>
            </a:r>
            <a:r>
              <a:rPr lang="en-US" sz="2400" dirty="0" smtClean="0"/>
              <a:t> les n </a:t>
            </a:r>
            <a:r>
              <a:rPr lang="en-US" sz="2400" dirty="0" err="1" smtClean="0"/>
              <a:t>lignes</a:t>
            </a:r>
            <a:r>
              <a:rPr lang="en-US" sz="2400" dirty="0" smtClean="0"/>
              <a:t> </a:t>
            </a:r>
            <a:r>
              <a:rPr lang="en-US" sz="2400" dirty="0" err="1" smtClean="0"/>
              <a:t>avant</a:t>
            </a:r>
            <a:r>
              <a:rPr lang="en-US" sz="2400" dirty="0" smtClean="0"/>
              <a:t> la </a:t>
            </a:r>
            <a:r>
              <a:rPr lang="en-US" sz="2400" dirty="0" err="1" smtClean="0"/>
              <a:t>ligne</a:t>
            </a:r>
            <a:r>
              <a:rPr lang="en-US" sz="2400" dirty="0" smtClean="0"/>
              <a:t> </a:t>
            </a:r>
            <a:r>
              <a:rPr lang="en-US" sz="2400" dirty="0" err="1" smtClean="0"/>
              <a:t>contenant</a:t>
            </a:r>
            <a:r>
              <a:rPr lang="en-US" sz="2400" dirty="0" smtClean="0"/>
              <a:t> le motif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- c : </a:t>
            </a:r>
            <a:r>
              <a:rPr lang="en-US" sz="2400" dirty="0" err="1" smtClean="0"/>
              <a:t>compte</a:t>
            </a:r>
            <a:r>
              <a:rPr lang="en-US" sz="2400" dirty="0" smtClean="0"/>
              <a:t> le </a:t>
            </a:r>
            <a:r>
              <a:rPr lang="en-US" sz="2400" dirty="0" err="1" smtClean="0"/>
              <a:t>nombre</a:t>
            </a:r>
            <a:r>
              <a:rPr lang="en-US" sz="2400" dirty="0" smtClean="0"/>
              <a:t> de </a:t>
            </a:r>
            <a:r>
              <a:rPr lang="en-US" sz="2400" dirty="0" err="1" smtClean="0"/>
              <a:t>ligne</a:t>
            </a:r>
            <a:r>
              <a:rPr lang="en-US" sz="2400" dirty="0" smtClean="0"/>
              <a:t> </a:t>
            </a:r>
            <a:r>
              <a:rPr lang="en-US" sz="2400" dirty="0" err="1" smtClean="0"/>
              <a:t>contenant</a:t>
            </a:r>
            <a:r>
              <a:rPr lang="en-US" sz="2400" dirty="0" smtClean="0"/>
              <a:t> le motif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-o :  </a:t>
            </a:r>
            <a:r>
              <a:rPr lang="en-US" sz="2400" dirty="0" err="1" smtClean="0"/>
              <a:t>affiche</a:t>
            </a:r>
            <a:r>
              <a:rPr lang="en-US" sz="2400" dirty="0" smtClean="0"/>
              <a:t> n </a:t>
            </a:r>
            <a:r>
              <a:rPr lang="en-US" sz="2400" dirty="0" err="1" smtClean="0"/>
              <a:t>fois</a:t>
            </a:r>
            <a:r>
              <a:rPr lang="en-US" sz="2400" dirty="0" smtClean="0"/>
              <a:t> le motif  avec n : </a:t>
            </a:r>
            <a:r>
              <a:rPr lang="en-US" sz="2400" dirty="0" err="1" smtClean="0"/>
              <a:t>est</a:t>
            </a:r>
            <a:r>
              <a:rPr lang="en-US" sz="2400" dirty="0" smtClean="0"/>
              <a:t> le </a:t>
            </a:r>
            <a:r>
              <a:rPr lang="en-US" sz="2400" dirty="0" err="1" smtClean="0"/>
              <a:t>nombre</a:t>
            </a:r>
            <a:r>
              <a:rPr lang="en-US" sz="2400" dirty="0" smtClean="0"/>
              <a:t> </a:t>
            </a:r>
            <a:r>
              <a:rPr lang="en-US" sz="2400" dirty="0" err="1" smtClean="0"/>
              <a:t>d’occurrence</a:t>
            </a:r>
            <a:r>
              <a:rPr lang="en-US" sz="2400" dirty="0" smtClean="0"/>
              <a:t> du motif </a:t>
            </a:r>
            <a:r>
              <a:rPr lang="en-US" sz="2400" dirty="0" err="1" smtClean="0"/>
              <a:t>dans</a:t>
            </a:r>
            <a:r>
              <a:rPr lang="en-US" sz="2400" dirty="0" smtClean="0"/>
              <a:t> le </a:t>
            </a:r>
            <a:r>
              <a:rPr lang="en-US" sz="2400" dirty="0" err="1" smtClean="0"/>
              <a:t>fichier</a:t>
            </a: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609600" y="3515380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Options 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382000" y="62484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egre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54864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tx2"/>
                </a:solidFill>
                <a:latin typeface="Arial Black" pitchFamily="34" charset="0"/>
              </a:rPr>
              <a:t>Captures </a:t>
            </a:r>
            <a:endParaRPr lang="en-US" sz="4000" u="sng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305800" y="64008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12/20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tx2"/>
                </a:solidFill>
                <a:latin typeface="Arial Black" pitchFamily="34" charset="0"/>
              </a:rPr>
              <a:t>Interface </a:t>
            </a:r>
            <a:r>
              <a:rPr lang="en-US" sz="4000" u="sng" dirty="0" err="1" smtClean="0">
                <a:solidFill>
                  <a:schemeClr val="tx2"/>
                </a:solidFill>
                <a:latin typeface="Arial Black" pitchFamily="34" charset="0"/>
              </a:rPr>
              <a:t>Acceuil</a:t>
            </a:r>
            <a:r>
              <a:rPr lang="en-US" sz="4000" u="sng" dirty="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endParaRPr lang="en-US" sz="4000" u="sng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153400" y="62484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13/20</a:t>
            </a:r>
            <a:endParaRPr lang="en-US" dirty="0"/>
          </a:p>
        </p:txBody>
      </p:sp>
      <p:pic>
        <p:nvPicPr>
          <p:cNvPr id="6" name="Image 5" descr="Captureinterfac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0818"/>
            <a:ext cx="9144000" cy="4156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tx2"/>
                </a:solidFill>
                <a:latin typeface="Arial Black" pitchFamily="34" charset="0"/>
              </a:rPr>
              <a:t>Interface </a:t>
            </a:r>
            <a:r>
              <a:rPr lang="en-US" sz="4000" u="sng" dirty="0" err="1" smtClean="0">
                <a:solidFill>
                  <a:schemeClr val="tx2"/>
                </a:solidFill>
                <a:latin typeface="Arial Black" pitchFamily="34" charset="0"/>
              </a:rPr>
              <a:t>SignIn</a:t>
            </a:r>
            <a:endParaRPr lang="en-US" sz="4000" u="sng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153400" y="62484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14/20</a:t>
            </a:r>
            <a:endParaRPr lang="en-US" dirty="0"/>
          </a:p>
        </p:txBody>
      </p:sp>
      <p:pic>
        <p:nvPicPr>
          <p:cNvPr id="6" name="Image 5" descr="Captureinterfac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936" y="1371600"/>
            <a:ext cx="5232128" cy="4156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tx2"/>
                </a:solidFill>
                <a:latin typeface="Arial Black" pitchFamily="34" charset="0"/>
              </a:rPr>
              <a:t>Interface </a:t>
            </a:r>
            <a:r>
              <a:rPr lang="en-US" sz="4000" u="sng" dirty="0" err="1" smtClean="0">
                <a:solidFill>
                  <a:schemeClr val="tx2"/>
                </a:solidFill>
                <a:latin typeface="Arial Black" pitchFamily="34" charset="0"/>
              </a:rPr>
              <a:t>SignUp</a:t>
            </a:r>
            <a:endParaRPr lang="en-US" sz="4000" u="sng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153400" y="62484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15/20</a:t>
            </a:r>
            <a:endParaRPr lang="en-US" dirty="0"/>
          </a:p>
        </p:txBody>
      </p:sp>
      <p:pic>
        <p:nvPicPr>
          <p:cNvPr id="6" name="Image 5" descr="Captureinterfac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001" y="1350818"/>
            <a:ext cx="4913997" cy="4156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tx2"/>
                </a:solidFill>
                <a:latin typeface="Arial Black" pitchFamily="34" charset="0"/>
              </a:rPr>
              <a:t>Interface Home</a:t>
            </a:r>
            <a:endParaRPr lang="en-US" sz="4000" u="sng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153400" y="62484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16/20</a:t>
            </a:r>
            <a:endParaRPr lang="en-US" dirty="0"/>
          </a:p>
        </p:txBody>
      </p:sp>
      <p:pic>
        <p:nvPicPr>
          <p:cNvPr id="6" name="Image 5" descr="Captureinterfac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0600"/>
            <a:ext cx="9143999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Etat</a:t>
            </a:r>
            <a:r>
              <a:rPr lang="en-US" dirty="0" smtClean="0"/>
              <a:t> de </a:t>
            </a:r>
            <a:r>
              <a:rPr lang="en-US" dirty="0" err="1" smtClean="0"/>
              <a:t>l’art</a:t>
            </a:r>
            <a:endParaRPr lang="en-US" dirty="0" smtClean="0"/>
          </a:p>
          <a:p>
            <a:r>
              <a:rPr lang="en-US" dirty="0" err="1" smtClean="0"/>
              <a:t>Analyse</a:t>
            </a:r>
            <a:r>
              <a:rPr lang="en-US" dirty="0" smtClean="0"/>
              <a:t> de </a:t>
            </a:r>
            <a:r>
              <a:rPr lang="en-US" dirty="0" err="1" smtClean="0"/>
              <a:t>besoins</a:t>
            </a:r>
            <a:endParaRPr lang="en-US" dirty="0" smtClean="0"/>
          </a:p>
          <a:p>
            <a:r>
              <a:rPr lang="en-US" dirty="0" err="1" smtClean="0"/>
              <a:t>Réalisation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1295400" y="457200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err="1" smtClean="0">
                <a:solidFill>
                  <a:schemeClr val="tx2"/>
                </a:solidFill>
                <a:latin typeface="Arial Black" pitchFamily="34" charset="0"/>
              </a:rPr>
              <a:t>Sommaire</a:t>
            </a:r>
            <a:endParaRPr lang="en-US" sz="4800" u="sng" dirty="0">
              <a:solidFill>
                <a:schemeClr val="tx2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tx2"/>
                </a:solidFill>
                <a:latin typeface="Arial Black" pitchFamily="34" charset="0"/>
              </a:rPr>
              <a:t>Interface Home</a:t>
            </a:r>
            <a:endParaRPr lang="en-US" sz="4000" u="sng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153400" y="62484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11/12</a:t>
            </a:r>
            <a:endParaRPr lang="en-US" dirty="0"/>
          </a:p>
        </p:txBody>
      </p:sp>
      <p:pic>
        <p:nvPicPr>
          <p:cNvPr id="7" name="Image 6" descr="for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296400" cy="3352800"/>
          </a:xfrm>
          <a:prstGeom prst="rect">
            <a:avLst/>
          </a:prstGeom>
        </p:spPr>
      </p:pic>
      <p:pic>
        <p:nvPicPr>
          <p:cNvPr id="6" name="Image 5" descr="Captureinterfac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1" y="2743200"/>
            <a:ext cx="9143999" cy="411480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382000" y="62484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tx2"/>
                </a:solidFill>
                <a:latin typeface="Arial Black" pitchFamily="34" charset="0"/>
              </a:rPr>
              <a:t>Interface Maps</a:t>
            </a:r>
            <a:endParaRPr lang="en-US" sz="4000" u="sng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153400" y="62484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18/20</a:t>
            </a:r>
            <a:endParaRPr lang="en-US" dirty="0"/>
          </a:p>
        </p:txBody>
      </p:sp>
      <p:pic>
        <p:nvPicPr>
          <p:cNvPr id="7" name="Image 6" descr="266201560_219604730324891_1186383656494456804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smtClean="0">
                <a:solidFill>
                  <a:schemeClr val="tx2"/>
                </a:solidFill>
                <a:latin typeface="Arial Black" pitchFamily="34" charset="0"/>
              </a:rPr>
              <a:t>Interface de </a:t>
            </a:r>
            <a:r>
              <a:rPr lang="en-US" sz="4000" u="sng" dirty="0" err="1" smtClean="0">
                <a:solidFill>
                  <a:schemeClr val="tx2"/>
                </a:solidFill>
                <a:latin typeface="Arial Black" pitchFamily="34" charset="0"/>
              </a:rPr>
              <a:t>Recherche</a:t>
            </a:r>
            <a:endParaRPr lang="en-US" sz="4000" u="sng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153400" y="62484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19/20</a:t>
            </a:r>
            <a:endParaRPr lang="en-US" dirty="0"/>
          </a:p>
        </p:txBody>
      </p:sp>
      <p:pic>
        <p:nvPicPr>
          <p:cNvPr id="7" name="Image 6" descr="266201560_219604730324891_1186383656494456804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6800"/>
            <a:ext cx="91440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52400" y="1524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>
                <a:solidFill>
                  <a:schemeClr val="tx2"/>
                </a:solidFill>
                <a:latin typeface="Arial Black" pitchFamily="34" charset="0"/>
              </a:rPr>
              <a:t>Conclusion</a:t>
            </a:r>
            <a:endParaRPr lang="en-US" sz="4800" u="sng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33400" y="990600"/>
            <a:ext cx="7467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1" dirty="0" smtClean="0"/>
              <a:t>Dans ce travail:</a:t>
            </a:r>
          </a:p>
          <a:p>
            <a:endParaRPr lang="fr-FR" sz="2000" b="1" i="1" dirty="0" smtClean="0"/>
          </a:p>
          <a:p>
            <a:pPr>
              <a:buFont typeface="Wingdings" pitchFamily="2" charset="2"/>
              <a:buChar char="ü"/>
            </a:pPr>
            <a:r>
              <a:rPr lang="fr-FR" sz="2000" dirty="0" smtClean="0"/>
              <a:t>  </a:t>
            </a:r>
            <a:r>
              <a:rPr lang="fr-FR" sz="2000" dirty="0" smtClean="0">
                <a:latin typeface="+mj-lt"/>
              </a:rPr>
              <a:t>Nous avons </a:t>
            </a:r>
            <a:r>
              <a:rPr lang="fr-FR" sz="2000" dirty="0" err="1" smtClean="0">
                <a:latin typeface="+mj-lt"/>
              </a:rPr>
              <a:t>presenté</a:t>
            </a:r>
            <a:r>
              <a:rPr lang="fr-FR" sz="2000" dirty="0" smtClean="0">
                <a:latin typeface="+mj-lt"/>
              </a:rPr>
              <a:t> notre application web   </a:t>
            </a:r>
          </a:p>
          <a:p>
            <a:pPr>
              <a:buFont typeface="Wingdings" pitchFamily="2" charset="2"/>
              <a:buChar char="ü"/>
            </a:pPr>
            <a:endParaRPr lang="fr-FR" sz="2000" dirty="0" smtClean="0">
              <a:latin typeface="+mj-lt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latin typeface="+mj-lt"/>
              </a:rPr>
              <a:t>  Les choix technologiques qu'on a choisi</a:t>
            </a:r>
          </a:p>
          <a:p>
            <a:pPr>
              <a:buFont typeface="Wingdings" pitchFamily="2" charset="2"/>
              <a:buChar char="ü"/>
            </a:pPr>
            <a:endParaRPr lang="fr-FR" sz="2000" dirty="0" smtClean="0">
              <a:latin typeface="+mj-lt"/>
            </a:endParaRPr>
          </a:p>
          <a:p>
            <a:pPr>
              <a:buFont typeface="Wingdings" pitchFamily="2" charset="2"/>
              <a:buChar char="ü"/>
            </a:pPr>
            <a:r>
              <a:rPr lang="fr-FR" sz="2000" dirty="0" smtClean="0">
                <a:latin typeface="+mj-lt"/>
              </a:rPr>
              <a:t>  Passer à la capture des besoins où on a traité les besoins  fonctionnels et non fonctionnels .</a:t>
            </a:r>
          </a:p>
          <a:p>
            <a:endParaRPr lang="fr-FR" sz="2000" dirty="0" smtClean="0"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8153400" y="62484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20/20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52400" y="37338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 smtClean="0">
                <a:solidFill>
                  <a:schemeClr val="tx2"/>
                </a:solidFill>
                <a:latin typeface="Arial Black" pitchFamily="34" charset="0"/>
              </a:rPr>
              <a:t>Perspective</a:t>
            </a:r>
            <a:endParaRPr lang="en-US" sz="4800" u="sng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838200" y="502920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Bloc de chat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Un back end pour </a:t>
            </a:r>
            <a:r>
              <a:rPr lang="en-US" dirty="0" err="1" smtClean="0"/>
              <a:t>l’application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Paiement</a:t>
            </a:r>
            <a:r>
              <a:rPr lang="en-US" dirty="0" smtClean="0"/>
              <a:t> en </a:t>
            </a:r>
            <a:r>
              <a:rPr lang="en-US" dirty="0" err="1" smtClean="0"/>
              <a:t>ligne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828800" y="2287250"/>
            <a:ext cx="5410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 smtClean="0">
                <a:solidFill>
                  <a:schemeClr val="tx2"/>
                </a:solidFill>
                <a:latin typeface="Arial Black" pitchFamily="34" charset="0"/>
              </a:rPr>
              <a:t>Merci</a:t>
            </a:r>
            <a:endParaRPr lang="en-US" sz="8800" dirty="0">
              <a:solidFill>
                <a:schemeClr val="tx2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51862665-maison-modèle-plan-de-construction-pour-la-construction-de-la-maison-clés-compas-diviseur-et-presse-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/>
          <p:cNvSpPr txBox="1"/>
          <p:nvPr/>
        </p:nvSpPr>
        <p:spPr>
          <a:xfrm>
            <a:off x="-609600" y="83403"/>
            <a:ext cx="632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smtClean="0">
                <a:solidFill>
                  <a:schemeClr val="tx2"/>
                </a:solidFill>
                <a:latin typeface="Arial Black" pitchFamily="34" charset="0"/>
              </a:rPr>
              <a:t>Problématique</a:t>
            </a:r>
            <a:endParaRPr lang="en-US" sz="4800" u="sng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5029200"/>
            <a:ext cx="91440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/>
          <p:cNvSpPr txBox="1"/>
          <p:nvPr/>
        </p:nvSpPr>
        <p:spPr>
          <a:xfrm>
            <a:off x="0" y="5257800"/>
            <a:ext cx="861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 Black" pitchFamily="34" charset="0"/>
              </a:rPr>
              <a:t>Pour </a:t>
            </a:r>
            <a:r>
              <a:rPr lang="en-US" dirty="0" err="1" smtClean="0">
                <a:latin typeface="Arial Black" pitchFamily="34" charset="0"/>
              </a:rPr>
              <a:t>allouer</a:t>
            </a:r>
            <a:r>
              <a:rPr lang="en-US" dirty="0" smtClean="0">
                <a:latin typeface="Arial Black" pitchFamily="34" charset="0"/>
              </a:rPr>
              <a:t> un </a:t>
            </a:r>
            <a:r>
              <a:rPr lang="en-US" dirty="0" err="1" smtClean="0">
                <a:latin typeface="Arial Black" pitchFamily="34" charset="0"/>
              </a:rPr>
              <a:t>appartement</a:t>
            </a:r>
            <a:r>
              <a:rPr lang="en-US" dirty="0" smtClean="0">
                <a:latin typeface="Arial Black" pitchFamily="34" charset="0"/>
              </a:rPr>
              <a:t> , on a </a:t>
            </a:r>
            <a:r>
              <a:rPr lang="en-US" dirty="0" err="1" smtClean="0">
                <a:latin typeface="Arial Black" pitchFamily="34" charset="0"/>
              </a:rPr>
              <a:t>plusieurs</a:t>
            </a:r>
            <a:r>
              <a:rPr lang="en-US" dirty="0" smtClean="0">
                <a:latin typeface="Arial Black" pitchFamily="34" charset="0"/>
              </a:rPr>
              <a:t> </a:t>
            </a:r>
            <a:r>
              <a:rPr lang="en-US" dirty="0" err="1" smtClean="0">
                <a:latin typeface="Arial Black" pitchFamily="34" charset="0"/>
              </a:rPr>
              <a:t>problématiques</a:t>
            </a:r>
            <a:r>
              <a:rPr lang="en-US" dirty="0" smtClean="0">
                <a:latin typeface="Arial Black" pitchFamily="34" charset="0"/>
              </a:rPr>
              <a:t> qui se </a:t>
            </a:r>
            <a:r>
              <a:rPr lang="en-US" dirty="0" err="1" smtClean="0">
                <a:latin typeface="Arial Black" pitchFamily="34" charset="0"/>
              </a:rPr>
              <a:t>posent</a:t>
            </a:r>
            <a:r>
              <a:rPr lang="en-US" dirty="0" smtClean="0">
                <a:latin typeface="Arial Black" pitchFamily="34" charset="0"/>
              </a:rPr>
              <a:t> :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Arial Black" pitchFamily="34" charset="0"/>
              </a:rPr>
              <a:t>Difficulté</a:t>
            </a:r>
            <a:r>
              <a:rPr lang="en-US" dirty="0" smtClean="0">
                <a:latin typeface="Arial Black" pitchFamily="34" charset="0"/>
              </a:rPr>
              <a:t> de </a:t>
            </a:r>
            <a:r>
              <a:rPr lang="en-US" dirty="0" err="1" smtClean="0">
                <a:latin typeface="Arial Black" pitchFamily="34" charset="0"/>
              </a:rPr>
              <a:t>recherche</a:t>
            </a:r>
            <a:r>
              <a:rPr lang="en-US" dirty="0" smtClean="0">
                <a:latin typeface="Arial Black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Arial Black" pitchFamily="34" charset="0"/>
              </a:rPr>
              <a:t>Pression</a:t>
            </a:r>
            <a:r>
              <a:rPr lang="en-US" dirty="0" smtClean="0">
                <a:latin typeface="Arial Black" pitchFamily="34" charset="0"/>
              </a:rPr>
              <a:t> de temps</a:t>
            </a:r>
          </a:p>
          <a:p>
            <a:pPr marL="342900" indent="-342900">
              <a:buAutoNum type="arabicPeriod"/>
            </a:pPr>
            <a:r>
              <a:rPr lang="en-US" dirty="0" err="1" smtClean="0">
                <a:latin typeface="Arial Black" pitchFamily="34" charset="0"/>
              </a:rPr>
              <a:t>Manque</a:t>
            </a:r>
            <a:r>
              <a:rPr lang="en-US" dirty="0" smtClean="0">
                <a:latin typeface="Arial Black" pitchFamily="34" charset="0"/>
              </a:rPr>
              <a:t> de </a:t>
            </a:r>
            <a:r>
              <a:rPr lang="en-US" dirty="0" err="1" smtClean="0">
                <a:latin typeface="Arial Black" pitchFamily="34" charset="0"/>
              </a:rPr>
              <a:t>choix</a:t>
            </a:r>
            <a:r>
              <a:rPr lang="en-US" dirty="0" smtClean="0">
                <a:latin typeface="Arial Black" pitchFamily="34" charset="0"/>
              </a:rPr>
              <a:t> </a:t>
            </a:r>
            <a:endParaRPr lang="en-US" dirty="0">
              <a:latin typeface="Arial Black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382000" y="62484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-304800" y="2286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 err="1" smtClean="0">
                <a:solidFill>
                  <a:schemeClr val="tx2"/>
                </a:solidFill>
                <a:latin typeface="Arial Black" pitchFamily="34" charset="0"/>
              </a:rPr>
              <a:t>Etat</a:t>
            </a:r>
            <a:r>
              <a:rPr lang="en-US" sz="4800" u="sng" dirty="0" smtClean="0">
                <a:solidFill>
                  <a:schemeClr val="tx2"/>
                </a:solidFill>
                <a:latin typeface="Arial Black" pitchFamily="34" charset="0"/>
              </a:rPr>
              <a:t> de </a:t>
            </a:r>
            <a:r>
              <a:rPr lang="en-US" sz="4800" u="sng" dirty="0" err="1" smtClean="0">
                <a:solidFill>
                  <a:schemeClr val="tx2"/>
                </a:solidFill>
                <a:latin typeface="Arial Black" pitchFamily="34" charset="0"/>
              </a:rPr>
              <a:t>l’art</a:t>
            </a:r>
            <a:endParaRPr lang="en-US" sz="4800" u="sng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676400"/>
            <a:ext cx="85344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eur droit 5"/>
          <p:cNvCxnSpPr/>
          <p:nvPr/>
        </p:nvCxnSpPr>
        <p:spPr>
          <a:xfrm rot="16200000" flipH="1">
            <a:off x="5676106" y="22479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04800" y="3352800"/>
            <a:ext cx="85344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eur droit 8"/>
          <p:cNvCxnSpPr/>
          <p:nvPr/>
        </p:nvCxnSpPr>
        <p:spPr>
          <a:xfrm rot="16200000" flipH="1">
            <a:off x="5676106" y="3923506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1000" y="5105400"/>
            <a:ext cx="8458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eur droit 10"/>
          <p:cNvCxnSpPr/>
          <p:nvPr/>
        </p:nvCxnSpPr>
        <p:spPr>
          <a:xfrm rot="16200000" flipH="1">
            <a:off x="5677694" y="5676106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33400" y="1828800"/>
            <a:ext cx="472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Tunisie</a:t>
            </a:r>
            <a:r>
              <a:rPr lang="en-US" sz="4400" dirty="0" smtClean="0"/>
              <a:t> </a:t>
            </a:r>
            <a:r>
              <a:rPr lang="en-US" sz="4400" dirty="0" err="1" smtClean="0"/>
              <a:t>Annonce</a:t>
            </a:r>
            <a:endParaRPr lang="en-US" sz="4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981200"/>
            <a:ext cx="17430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3657600"/>
            <a:ext cx="15049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ZoneTexte 13"/>
          <p:cNvSpPr txBox="1"/>
          <p:nvPr/>
        </p:nvSpPr>
        <p:spPr>
          <a:xfrm>
            <a:off x="533400" y="3581400"/>
            <a:ext cx="472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Menzili.tn</a:t>
            </a:r>
            <a:endParaRPr lang="en-US" sz="44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5410200"/>
            <a:ext cx="21240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ZoneTexte 15"/>
          <p:cNvSpPr txBox="1"/>
          <p:nvPr/>
        </p:nvSpPr>
        <p:spPr>
          <a:xfrm>
            <a:off x="533400" y="5334000"/>
            <a:ext cx="472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 smtClean="0"/>
              <a:t>Tecnocasa</a:t>
            </a:r>
            <a:endParaRPr lang="en-US" sz="4400" dirty="0"/>
          </a:p>
        </p:txBody>
      </p:sp>
      <p:sp>
        <p:nvSpPr>
          <p:cNvPr id="15" name="ZoneTexte 14"/>
          <p:cNvSpPr txBox="1"/>
          <p:nvPr/>
        </p:nvSpPr>
        <p:spPr>
          <a:xfrm>
            <a:off x="8305800" y="6336268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838200"/>
            <a:ext cx="91440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ZoneTexte 2"/>
          <p:cNvSpPr txBox="1"/>
          <p:nvPr/>
        </p:nvSpPr>
        <p:spPr>
          <a:xfrm>
            <a:off x="8305800" y="2286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/>
        </p:nvGraphicFramePr>
        <p:xfrm>
          <a:off x="457200" y="1905000"/>
          <a:ext cx="7772400" cy="2420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753181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Ne se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limite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 pas </a:t>
                      </a:r>
                    </a:p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au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</a:rPr>
                        <a:t>immobilier</a:t>
                      </a:r>
                      <a:endParaRPr lang="en-US" sz="18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3181">
                <a:tc>
                  <a:txBody>
                    <a:bodyPr/>
                    <a:lstStyle/>
                    <a:p>
                      <a:r>
                        <a:rPr lang="en-US" dirty="0" smtClean="0"/>
                        <a:t>Des</a:t>
                      </a:r>
                      <a:r>
                        <a:rPr lang="en-US" baseline="0" dirty="0" smtClean="0"/>
                        <a:t> interfaces </a:t>
                      </a:r>
                      <a:r>
                        <a:rPr lang="en-US" baseline="0" dirty="0" err="1" smtClean="0"/>
                        <a:t>claires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31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Existance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d’une</a:t>
                      </a:r>
                      <a:r>
                        <a:rPr lang="en-US" sz="1800" baseline="0" dirty="0" smtClean="0"/>
                        <a:t> map</a:t>
                      </a:r>
                      <a:endParaRPr 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2438400" y="1219200"/>
          <a:ext cx="5791200" cy="6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/>
                <a:gridCol w="1930400"/>
                <a:gridCol w="1930400"/>
              </a:tblGrid>
              <a:tr h="6756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371600"/>
            <a:ext cx="17430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295400"/>
            <a:ext cx="1504950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7000" y="1295400"/>
            <a:ext cx="167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Multiplier 8"/>
          <p:cNvSpPr/>
          <p:nvPr/>
        </p:nvSpPr>
        <p:spPr>
          <a:xfrm>
            <a:off x="3200400" y="3657600"/>
            <a:ext cx="533400" cy="609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er 9"/>
          <p:cNvSpPr/>
          <p:nvPr/>
        </p:nvSpPr>
        <p:spPr>
          <a:xfrm>
            <a:off x="5029200" y="3581400"/>
            <a:ext cx="533400" cy="609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er 10"/>
          <p:cNvSpPr/>
          <p:nvPr/>
        </p:nvSpPr>
        <p:spPr>
          <a:xfrm>
            <a:off x="7010400" y="3581400"/>
            <a:ext cx="533400" cy="609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ier 11"/>
          <p:cNvSpPr/>
          <p:nvPr/>
        </p:nvSpPr>
        <p:spPr>
          <a:xfrm>
            <a:off x="3200400" y="2895600"/>
            <a:ext cx="533400" cy="609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ier 12"/>
          <p:cNvSpPr/>
          <p:nvPr/>
        </p:nvSpPr>
        <p:spPr>
          <a:xfrm>
            <a:off x="5029200" y="2819400"/>
            <a:ext cx="533400" cy="609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age 13" descr="imag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2901537"/>
            <a:ext cx="990600" cy="527463"/>
          </a:xfrm>
          <a:prstGeom prst="rect">
            <a:avLst/>
          </a:prstGeom>
        </p:spPr>
      </p:pic>
      <p:pic>
        <p:nvPicPr>
          <p:cNvPr id="15" name="Image 14" descr="imag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2057400"/>
            <a:ext cx="990600" cy="527463"/>
          </a:xfrm>
          <a:prstGeom prst="rect">
            <a:avLst/>
          </a:prstGeom>
        </p:spPr>
      </p:pic>
      <p:pic>
        <p:nvPicPr>
          <p:cNvPr id="16" name="Image 15" descr="imag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2133600"/>
            <a:ext cx="990600" cy="527463"/>
          </a:xfrm>
          <a:prstGeom prst="rect">
            <a:avLst/>
          </a:prstGeom>
        </p:spPr>
      </p:pic>
      <p:sp>
        <p:nvSpPr>
          <p:cNvPr id="17" name="Multiplier 16"/>
          <p:cNvSpPr/>
          <p:nvPr/>
        </p:nvSpPr>
        <p:spPr>
          <a:xfrm>
            <a:off x="5029200" y="2057400"/>
            <a:ext cx="533400" cy="609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ZoneTexte 17"/>
          <p:cNvSpPr txBox="1"/>
          <p:nvPr/>
        </p:nvSpPr>
        <p:spPr>
          <a:xfrm>
            <a:off x="8382000" y="62484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Diagramme de cas d'utilisation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6976"/>
            <a:ext cx="9144000" cy="662962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0" y="762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u="sng" dirty="0" err="1" smtClean="0">
                <a:solidFill>
                  <a:schemeClr val="tx2"/>
                </a:solidFill>
                <a:latin typeface="Arial Black" pitchFamily="34" charset="0"/>
              </a:rPr>
              <a:t>Analyse</a:t>
            </a:r>
            <a:r>
              <a:rPr lang="en-US" sz="3600" u="sng" dirty="0" smtClean="0">
                <a:solidFill>
                  <a:schemeClr val="tx2"/>
                </a:solidFill>
                <a:latin typeface="Arial Black" pitchFamily="34" charset="0"/>
              </a:rPr>
              <a:t> de </a:t>
            </a:r>
            <a:r>
              <a:rPr lang="en-US" sz="3600" u="sng" dirty="0" err="1" smtClean="0">
                <a:solidFill>
                  <a:schemeClr val="tx2"/>
                </a:solidFill>
                <a:latin typeface="Arial Black" pitchFamily="34" charset="0"/>
              </a:rPr>
              <a:t>besoins</a:t>
            </a:r>
            <a:r>
              <a:rPr lang="en-US" sz="3600" u="sng" dirty="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r>
              <a:rPr lang="en-US" sz="3600" u="sng" dirty="0" err="1" smtClean="0">
                <a:solidFill>
                  <a:schemeClr val="tx2"/>
                </a:solidFill>
                <a:latin typeface="Arial Black" pitchFamily="34" charset="0"/>
              </a:rPr>
              <a:t>fonctionnels</a:t>
            </a:r>
            <a:r>
              <a:rPr lang="en-US" sz="3600" u="sng" dirty="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endParaRPr lang="en-US" sz="3600" u="sng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229600" y="667333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/>
          </p:cNvSpPr>
          <p:nvPr/>
        </p:nvSpPr>
        <p:spPr bwMode="auto">
          <a:xfrm>
            <a:off x="1000604" y="2377485"/>
            <a:ext cx="7506" cy="12317"/>
          </a:xfrm>
          <a:custGeom>
            <a:avLst/>
            <a:gdLst>
              <a:gd name="T0" fmla="*/ 10 w 11"/>
              <a:gd name="T1" fmla="*/ 0 h 13"/>
              <a:gd name="T2" fmla="*/ 4 w 11"/>
              <a:gd name="T3" fmla="*/ 13 h 13"/>
              <a:gd name="T4" fmla="*/ 10 w 11"/>
              <a:gd name="T5" fmla="*/ 0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13">
                <a:moveTo>
                  <a:pt x="10" y="0"/>
                </a:moveTo>
                <a:cubicBezTo>
                  <a:pt x="11" y="6"/>
                  <a:pt x="9" y="10"/>
                  <a:pt x="4" y="13"/>
                </a:cubicBezTo>
                <a:cubicBezTo>
                  <a:pt x="0" y="6"/>
                  <a:pt x="3" y="2"/>
                  <a:pt x="10" y="0"/>
                </a:cubicBezTo>
                <a:close/>
              </a:path>
            </a:pathLst>
          </a:custGeom>
          <a:solidFill>
            <a:srgbClr val="8D9A9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4526542" y="2377485"/>
            <a:ext cx="8660" cy="12317"/>
          </a:xfrm>
          <a:custGeom>
            <a:avLst/>
            <a:gdLst>
              <a:gd name="T0" fmla="*/ 8 w 12"/>
              <a:gd name="T1" fmla="*/ 13 h 13"/>
              <a:gd name="T2" fmla="*/ 2 w 12"/>
              <a:gd name="T3" fmla="*/ 0 h 13"/>
              <a:gd name="T4" fmla="*/ 8 w 12"/>
              <a:gd name="T5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" h="13">
                <a:moveTo>
                  <a:pt x="8" y="13"/>
                </a:moveTo>
                <a:cubicBezTo>
                  <a:pt x="2" y="10"/>
                  <a:pt x="0" y="6"/>
                  <a:pt x="2" y="0"/>
                </a:cubicBezTo>
                <a:cubicBezTo>
                  <a:pt x="9" y="2"/>
                  <a:pt x="12" y="6"/>
                  <a:pt x="8" y="13"/>
                </a:cubicBezTo>
                <a:close/>
              </a:path>
            </a:pathLst>
          </a:custGeom>
          <a:solidFill>
            <a:srgbClr val="8D9A9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4530583" y="2399040"/>
            <a:ext cx="8660" cy="10777"/>
          </a:xfrm>
          <a:custGeom>
            <a:avLst/>
            <a:gdLst>
              <a:gd name="T0" fmla="*/ 6 w 12"/>
              <a:gd name="T1" fmla="*/ 11 h 11"/>
              <a:gd name="T2" fmla="*/ 5 w 12"/>
              <a:gd name="T3" fmla="*/ 0 h 11"/>
              <a:gd name="T4" fmla="*/ 6 w 12"/>
              <a:gd name="T5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" h="11">
                <a:moveTo>
                  <a:pt x="6" y="11"/>
                </a:moveTo>
                <a:cubicBezTo>
                  <a:pt x="1" y="8"/>
                  <a:pt x="0" y="4"/>
                  <a:pt x="5" y="0"/>
                </a:cubicBezTo>
                <a:cubicBezTo>
                  <a:pt x="10" y="3"/>
                  <a:pt x="12" y="7"/>
                  <a:pt x="6" y="11"/>
                </a:cubicBezTo>
                <a:close/>
              </a:path>
            </a:pathLst>
          </a:custGeom>
          <a:solidFill>
            <a:srgbClr val="8D9A9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2"/>
          <p:cNvSpPr>
            <a:spLocks/>
          </p:cNvSpPr>
          <p:nvPr/>
        </p:nvSpPr>
        <p:spPr bwMode="auto">
          <a:xfrm>
            <a:off x="4932424" y="5497538"/>
            <a:ext cx="1733" cy="3079"/>
          </a:xfrm>
          <a:custGeom>
            <a:avLst/>
            <a:gdLst>
              <a:gd name="T0" fmla="*/ 0 w 2"/>
              <a:gd name="T1" fmla="*/ 3 h 3"/>
              <a:gd name="T2" fmla="*/ 1 w 2"/>
              <a:gd name="T3" fmla="*/ 2 h 3"/>
              <a:gd name="T4" fmla="*/ 2 w 2"/>
              <a:gd name="T5" fmla="*/ 0 h 3"/>
              <a:gd name="T6" fmla="*/ 0 w 2"/>
              <a:gd name="T7" fmla="*/ 3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3">
                <a:moveTo>
                  <a:pt x="0" y="3"/>
                </a:moveTo>
                <a:cubicBezTo>
                  <a:pt x="0" y="2"/>
                  <a:pt x="1" y="2"/>
                  <a:pt x="1" y="2"/>
                </a:cubicBezTo>
                <a:cubicBezTo>
                  <a:pt x="1" y="2"/>
                  <a:pt x="2" y="1"/>
                  <a:pt x="2" y="0"/>
                </a:cubicBezTo>
                <a:cubicBezTo>
                  <a:pt x="1" y="1"/>
                  <a:pt x="1" y="2"/>
                  <a:pt x="0" y="3"/>
                </a:cubicBezTo>
                <a:close/>
              </a:path>
            </a:pathLst>
          </a:custGeom>
          <a:solidFill>
            <a:srgbClr val="F5F6F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/>
        </p:nvSpPr>
        <p:spPr bwMode="auto">
          <a:xfrm>
            <a:off x="601648" y="5497537"/>
            <a:ext cx="1733" cy="1540"/>
          </a:xfrm>
          <a:custGeom>
            <a:avLst/>
            <a:gdLst>
              <a:gd name="T0" fmla="*/ 0 w 2"/>
              <a:gd name="T1" fmla="*/ 0 h 2"/>
              <a:gd name="T2" fmla="*/ 1 w 2"/>
              <a:gd name="T3" fmla="*/ 2 h 2"/>
              <a:gd name="T4" fmla="*/ 2 w 2"/>
              <a:gd name="T5" fmla="*/ 2 h 2"/>
              <a:gd name="T6" fmla="*/ 0 w 2"/>
              <a:gd name="T7" fmla="*/ 0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" h="2">
                <a:moveTo>
                  <a:pt x="0" y="0"/>
                </a:moveTo>
                <a:cubicBezTo>
                  <a:pt x="0" y="1"/>
                  <a:pt x="1" y="2"/>
                  <a:pt x="1" y="2"/>
                </a:cubicBezTo>
                <a:cubicBezTo>
                  <a:pt x="1" y="2"/>
                  <a:pt x="1" y="2"/>
                  <a:pt x="2" y="2"/>
                </a:cubicBezTo>
                <a:cubicBezTo>
                  <a:pt x="1" y="2"/>
                  <a:pt x="1" y="1"/>
                  <a:pt x="0" y="0"/>
                </a:cubicBezTo>
                <a:close/>
              </a:path>
            </a:pathLst>
          </a:custGeom>
          <a:solidFill>
            <a:srgbClr val="F5F6F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41"/>
          <p:cNvGrpSpPr/>
          <p:nvPr/>
        </p:nvGrpSpPr>
        <p:grpSpPr>
          <a:xfrm rot="662134">
            <a:off x="6890739" y="3817248"/>
            <a:ext cx="838200" cy="1219200"/>
            <a:chOff x="7549436" y="-3035119"/>
            <a:chExt cx="1474296" cy="1798263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xmlns="" id="{35F42085-8AF6-4050-9D3B-4E606BA8FA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27222" y="-2761530"/>
              <a:ext cx="917325" cy="1524674"/>
            </a:xfrm>
            <a:custGeom>
              <a:avLst/>
              <a:gdLst>
                <a:gd name="T0" fmla="*/ 674 w 750"/>
                <a:gd name="T1" fmla="*/ 602 h 1237"/>
                <a:gd name="T2" fmla="*/ 750 w 750"/>
                <a:gd name="T3" fmla="*/ 376 h 1237"/>
                <a:gd name="T4" fmla="*/ 638 w 750"/>
                <a:gd name="T5" fmla="*/ 110 h 1237"/>
                <a:gd name="T6" fmla="*/ 370 w 750"/>
                <a:gd name="T7" fmla="*/ 2 h 1237"/>
                <a:gd name="T8" fmla="*/ 110 w 750"/>
                <a:gd name="T9" fmla="*/ 112 h 1237"/>
                <a:gd name="T10" fmla="*/ 1 w 750"/>
                <a:gd name="T11" fmla="*/ 373 h 1237"/>
                <a:gd name="T12" fmla="*/ 77 w 750"/>
                <a:gd name="T13" fmla="*/ 603 h 1237"/>
                <a:gd name="T14" fmla="*/ 205 w 750"/>
                <a:gd name="T15" fmla="*/ 976 h 1237"/>
                <a:gd name="T16" fmla="*/ 205 w 750"/>
                <a:gd name="T17" fmla="*/ 1120 h 1237"/>
                <a:gd name="T18" fmla="*/ 321 w 750"/>
                <a:gd name="T19" fmla="*/ 1237 h 1237"/>
                <a:gd name="T20" fmla="*/ 430 w 750"/>
                <a:gd name="T21" fmla="*/ 1237 h 1237"/>
                <a:gd name="T22" fmla="*/ 546 w 750"/>
                <a:gd name="T23" fmla="*/ 1120 h 1237"/>
                <a:gd name="T24" fmla="*/ 546 w 750"/>
                <a:gd name="T25" fmla="*/ 976 h 1237"/>
                <a:gd name="T26" fmla="*/ 674 w 750"/>
                <a:gd name="T27" fmla="*/ 602 h 1237"/>
                <a:gd name="T28" fmla="*/ 116 w 750"/>
                <a:gd name="T29" fmla="*/ 574 h 1237"/>
                <a:gd name="T30" fmla="*/ 49 w 750"/>
                <a:gd name="T31" fmla="*/ 373 h 1237"/>
                <a:gd name="T32" fmla="*/ 371 w 750"/>
                <a:gd name="T33" fmla="*/ 50 h 1237"/>
                <a:gd name="T34" fmla="*/ 605 w 750"/>
                <a:gd name="T35" fmla="*/ 144 h 1237"/>
                <a:gd name="T36" fmla="*/ 702 w 750"/>
                <a:gd name="T37" fmla="*/ 376 h 1237"/>
                <a:gd name="T38" fmla="*/ 636 w 750"/>
                <a:gd name="T39" fmla="*/ 573 h 1237"/>
                <a:gd name="T40" fmla="*/ 498 w 750"/>
                <a:gd name="T41" fmla="*/ 967 h 1237"/>
                <a:gd name="T42" fmla="*/ 253 w 750"/>
                <a:gd name="T43" fmla="*/ 967 h 1237"/>
                <a:gd name="T44" fmla="*/ 116 w 750"/>
                <a:gd name="T45" fmla="*/ 574 h 1237"/>
                <a:gd name="T46" fmla="*/ 253 w 750"/>
                <a:gd name="T47" fmla="*/ 1104 h 1237"/>
                <a:gd name="T48" fmla="*/ 253 w 750"/>
                <a:gd name="T49" fmla="*/ 1085 h 1237"/>
                <a:gd name="T50" fmla="*/ 498 w 750"/>
                <a:gd name="T51" fmla="*/ 1113 h 1237"/>
                <a:gd name="T52" fmla="*/ 498 w 750"/>
                <a:gd name="T53" fmla="*/ 1120 h 1237"/>
                <a:gd name="T54" fmla="*/ 497 w 750"/>
                <a:gd name="T55" fmla="*/ 1132 h 1237"/>
                <a:gd name="T56" fmla="*/ 253 w 750"/>
                <a:gd name="T57" fmla="*/ 1104 h 1237"/>
                <a:gd name="T58" fmla="*/ 253 w 750"/>
                <a:gd name="T59" fmla="*/ 1036 h 1237"/>
                <a:gd name="T60" fmla="*/ 253 w 750"/>
                <a:gd name="T61" fmla="*/ 1015 h 1237"/>
                <a:gd name="T62" fmla="*/ 498 w 750"/>
                <a:gd name="T63" fmla="*/ 1015 h 1237"/>
                <a:gd name="T64" fmla="*/ 498 w 750"/>
                <a:gd name="T65" fmla="*/ 1064 h 1237"/>
                <a:gd name="T66" fmla="*/ 253 w 750"/>
                <a:gd name="T67" fmla="*/ 1036 h 1237"/>
                <a:gd name="T68" fmla="*/ 321 w 750"/>
                <a:gd name="T69" fmla="*/ 1189 h 1237"/>
                <a:gd name="T70" fmla="*/ 262 w 750"/>
                <a:gd name="T71" fmla="*/ 1153 h 1237"/>
                <a:gd name="T72" fmla="*/ 468 w 750"/>
                <a:gd name="T73" fmla="*/ 1177 h 1237"/>
                <a:gd name="T74" fmla="*/ 430 w 750"/>
                <a:gd name="T75" fmla="*/ 1189 h 1237"/>
                <a:gd name="T76" fmla="*/ 321 w 750"/>
                <a:gd name="T77" fmla="*/ 1189 h 1237"/>
                <a:gd name="T78" fmla="*/ 321 w 750"/>
                <a:gd name="T79" fmla="*/ 1189 h 1237"/>
                <a:gd name="T80" fmla="*/ 321 w 750"/>
                <a:gd name="T81" fmla="*/ 1189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0" h="1237">
                  <a:moveTo>
                    <a:pt x="674" y="602"/>
                  </a:moveTo>
                  <a:cubicBezTo>
                    <a:pt x="724" y="537"/>
                    <a:pt x="750" y="459"/>
                    <a:pt x="750" y="376"/>
                  </a:cubicBezTo>
                  <a:cubicBezTo>
                    <a:pt x="750" y="275"/>
                    <a:pt x="710" y="180"/>
                    <a:pt x="638" y="110"/>
                  </a:cubicBezTo>
                  <a:cubicBezTo>
                    <a:pt x="566" y="39"/>
                    <a:pt x="471" y="0"/>
                    <a:pt x="370" y="2"/>
                  </a:cubicBezTo>
                  <a:cubicBezTo>
                    <a:pt x="272" y="3"/>
                    <a:pt x="180" y="42"/>
                    <a:pt x="110" y="112"/>
                  </a:cubicBezTo>
                  <a:cubicBezTo>
                    <a:pt x="41" y="182"/>
                    <a:pt x="2" y="275"/>
                    <a:pt x="1" y="373"/>
                  </a:cubicBezTo>
                  <a:cubicBezTo>
                    <a:pt x="0" y="457"/>
                    <a:pt x="27" y="536"/>
                    <a:pt x="77" y="603"/>
                  </a:cubicBezTo>
                  <a:cubicBezTo>
                    <a:pt x="160" y="711"/>
                    <a:pt x="205" y="843"/>
                    <a:pt x="205" y="976"/>
                  </a:cubicBezTo>
                  <a:cubicBezTo>
                    <a:pt x="205" y="1120"/>
                    <a:pt x="205" y="1120"/>
                    <a:pt x="205" y="1120"/>
                  </a:cubicBezTo>
                  <a:cubicBezTo>
                    <a:pt x="205" y="1185"/>
                    <a:pt x="257" y="1237"/>
                    <a:pt x="321" y="1237"/>
                  </a:cubicBezTo>
                  <a:cubicBezTo>
                    <a:pt x="430" y="1237"/>
                    <a:pt x="430" y="1237"/>
                    <a:pt x="430" y="1237"/>
                  </a:cubicBezTo>
                  <a:cubicBezTo>
                    <a:pt x="494" y="1237"/>
                    <a:pt x="546" y="1185"/>
                    <a:pt x="546" y="1120"/>
                  </a:cubicBezTo>
                  <a:cubicBezTo>
                    <a:pt x="546" y="976"/>
                    <a:pt x="546" y="976"/>
                    <a:pt x="546" y="976"/>
                  </a:cubicBezTo>
                  <a:cubicBezTo>
                    <a:pt x="546" y="842"/>
                    <a:pt x="590" y="713"/>
                    <a:pt x="674" y="602"/>
                  </a:cubicBezTo>
                  <a:close/>
                  <a:moveTo>
                    <a:pt x="116" y="574"/>
                  </a:moveTo>
                  <a:cubicBezTo>
                    <a:pt x="71" y="516"/>
                    <a:pt x="48" y="446"/>
                    <a:pt x="49" y="373"/>
                  </a:cubicBezTo>
                  <a:cubicBezTo>
                    <a:pt x="51" y="197"/>
                    <a:pt x="195" y="52"/>
                    <a:pt x="371" y="50"/>
                  </a:cubicBezTo>
                  <a:cubicBezTo>
                    <a:pt x="459" y="49"/>
                    <a:pt x="542" y="82"/>
                    <a:pt x="605" y="144"/>
                  </a:cubicBezTo>
                  <a:cubicBezTo>
                    <a:pt x="667" y="206"/>
                    <a:pt x="702" y="288"/>
                    <a:pt x="702" y="376"/>
                  </a:cubicBezTo>
                  <a:cubicBezTo>
                    <a:pt x="702" y="448"/>
                    <a:pt x="679" y="516"/>
                    <a:pt x="636" y="573"/>
                  </a:cubicBezTo>
                  <a:cubicBezTo>
                    <a:pt x="547" y="690"/>
                    <a:pt x="500" y="825"/>
                    <a:pt x="498" y="967"/>
                  </a:cubicBezTo>
                  <a:cubicBezTo>
                    <a:pt x="253" y="967"/>
                    <a:pt x="253" y="967"/>
                    <a:pt x="253" y="967"/>
                  </a:cubicBezTo>
                  <a:cubicBezTo>
                    <a:pt x="251" y="827"/>
                    <a:pt x="202" y="688"/>
                    <a:pt x="116" y="574"/>
                  </a:cubicBezTo>
                  <a:close/>
                  <a:moveTo>
                    <a:pt x="253" y="1104"/>
                  </a:moveTo>
                  <a:cubicBezTo>
                    <a:pt x="253" y="1085"/>
                    <a:pt x="253" y="1085"/>
                    <a:pt x="253" y="1085"/>
                  </a:cubicBezTo>
                  <a:cubicBezTo>
                    <a:pt x="498" y="1113"/>
                    <a:pt x="498" y="1113"/>
                    <a:pt x="498" y="1113"/>
                  </a:cubicBezTo>
                  <a:cubicBezTo>
                    <a:pt x="498" y="1120"/>
                    <a:pt x="498" y="1120"/>
                    <a:pt x="498" y="1120"/>
                  </a:cubicBezTo>
                  <a:cubicBezTo>
                    <a:pt x="498" y="1124"/>
                    <a:pt x="498" y="1128"/>
                    <a:pt x="497" y="1132"/>
                  </a:cubicBezTo>
                  <a:lnTo>
                    <a:pt x="253" y="1104"/>
                  </a:lnTo>
                  <a:close/>
                  <a:moveTo>
                    <a:pt x="253" y="1036"/>
                  </a:moveTo>
                  <a:cubicBezTo>
                    <a:pt x="253" y="1015"/>
                    <a:pt x="253" y="1015"/>
                    <a:pt x="253" y="1015"/>
                  </a:cubicBezTo>
                  <a:cubicBezTo>
                    <a:pt x="498" y="1015"/>
                    <a:pt x="498" y="1015"/>
                    <a:pt x="498" y="1015"/>
                  </a:cubicBezTo>
                  <a:cubicBezTo>
                    <a:pt x="498" y="1064"/>
                    <a:pt x="498" y="1064"/>
                    <a:pt x="498" y="1064"/>
                  </a:cubicBezTo>
                  <a:lnTo>
                    <a:pt x="253" y="1036"/>
                  </a:lnTo>
                  <a:close/>
                  <a:moveTo>
                    <a:pt x="321" y="1189"/>
                  </a:moveTo>
                  <a:cubicBezTo>
                    <a:pt x="296" y="1189"/>
                    <a:pt x="273" y="1174"/>
                    <a:pt x="262" y="1153"/>
                  </a:cubicBezTo>
                  <a:cubicBezTo>
                    <a:pt x="468" y="1177"/>
                    <a:pt x="468" y="1177"/>
                    <a:pt x="468" y="1177"/>
                  </a:cubicBezTo>
                  <a:cubicBezTo>
                    <a:pt x="457" y="1184"/>
                    <a:pt x="444" y="1189"/>
                    <a:pt x="430" y="1189"/>
                  </a:cubicBezTo>
                  <a:lnTo>
                    <a:pt x="321" y="1189"/>
                  </a:lnTo>
                  <a:close/>
                  <a:moveTo>
                    <a:pt x="321" y="1189"/>
                  </a:moveTo>
                  <a:cubicBezTo>
                    <a:pt x="321" y="1189"/>
                    <a:pt x="321" y="1189"/>
                    <a:pt x="321" y="1189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xmlns="" id="{443C591B-8D5B-4264-B65F-CF13B4B7B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3578" y="-2329808"/>
              <a:ext cx="65073" cy="110555"/>
            </a:xfrm>
            <a:custGeom>
              <a:avLst/>
              <a:gdLst>
                <a:gd name="T0" fmla="*/ 51 w 53"/>
                <a:gd name="T1" fmla="*/ 62 h 90"/>
                <a:gd name="T2" fmla="*/ 48 w 53"/>
                <a:gd name="T3" fmla="*/ 24 h 90"/>
                <a:gd name="T4" fmla="*/ 25 w 53"/>
                <a:gd name="T5" fmla="*/ 0 h 90"/>
                <a:gd name="T6" fmla="*/ 0 w 53"/>
                <a:gd name="T7" fmla="*/ 23 h 90"/>
                <a:gd name="T8" fmla="*/ 4 w 53"/>
                <a:gd name="T9" fmla="*/ 69 h 90"/>
                <a:gd name="T10" fmla="*/ 27 w 53"/>
                <a:gd name="T11" fmla="*/ 90 h 90"/>
                <a:gd name="T12" fmla="*/ 31 w 53"/>
                <a:gd name="T13" fmla="*/ 90 h 90"/>
                <a:gd name="T14" fmla="*/ 51 w 53"/>
                <a:gd name="T15" fmla="*/ 62 h 90"/>
                <a:gd name="T16" fmla="*/ 51 w 53"/>
                <a:gd name="T17" fmla="*/ 62 h 90"/>
                <a:gd name="T18" fmla="*/ 51 w 53"/>
                <a:gd name="T19" fmla="*/ 6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90">
                  <a:moveTo>
                    <a:pt x="51" y="62"/>
                  </a:moveTo>
                  <a:cubicBezTo>
                    <a:pt x="49" y="50"/>
                    <a:pt x="48" y="37"/>
                    <a:pt x="48" y="24"/>
                  </a:cubicBezTo>
                  <a:cubicBezTo>
                    <a:pt x="49" y="11"/>
                    <a:pt x="38" y="0"/>
                    <a:pt x="25" y="0"/>
                  </a:cubicBezTo>
                  <a:cubicBezTo>
                    <a:pt x="11" y="0"/>
                    <a:pt x="1" y="10"/>
                    <a:pt x="0" y="23"/>
                  </a:cubicBezTo>
                  <a:cubicBezTo>
                    <a:pt x="0" y="39"/>
                    <a:pt x="1" y="54"/>
                    <a:pt x="4" y="69"/>
                  </a:cubicBezTo>
                  <a:cubicBezTo>
                    <a:pt x="5" y="81"/>
                    <a:pt x="16" y="90"/>
                    <a:pt x="27" y="90"/>
                  </a:cubicBezTo>
                  <a:cubicBezTo>
                    <a:pt x="28" y="90"/>
                    <a:pt x="30" y="90"/>
                    <a:pt x="31" y="90"/>
                  </a:cubicBezTo>
                  <a:cubicBezTo>
                    <a:pt x="44" y="88"/>
                    <a:pt x="53" y="75"/>
                    <a:pt x="51" y="62"/>
                  </a:cubicBezTo>
                  <a:close/>
                  <a:moveTo>
                    <a:pt x="51" y="62"/>
                  </a:moveTo>
                  <a:cubicBezTo>
                    <a:pt x="51" y="62"/>
                    <a:pt x="51" y="62"/>
                    <a:pt x="51" y="6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xmlns="" id="{CC4A8D96-F1A0-4ED0-9C5B-97006DD3F7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65765" y="-2182168"/>
              <a:ext cx="235803" cy="378545"/>
            </a:xfrm>
            <a:custGeom>
              <a:avLst/>
              <a:gdLst>
                <a:gd name="T0" fmla="*/ 166 w 193"/>
                <a:gd name="T1" fmla="*/ 307 h 307"/>
                <a:gd name="T2" fmla="*/ 174 w 193"/>
                <a:gd name="T3" fmla="*/ 306 h 307"/>
                <a:gd name="T4" fmla="*/ 189 w 193"/>
                <a:gd name="T5" fmla="*/ 275 h 307"/>
                <a:gd name="T6" fmla="*/ 71 w 193"/>
                <a:gd name="T7" fmla="*/ 51 h 307"/>
                <a:gd name="T8" fmla="*/ 49 w 193"/>
                <a:gd name="T9" fmla="*/ 16 h 307"/>
                <a:gd name="T10" fmla="*/ 16 w 193"/>
                <a:gd name="T11" fmla="*/ 6 h 307"/>
                <a:gd name="T12" fmla="*/ 6 w 193"/>
                <a:gd name="T13" fmla="*/ 38 h 307"/>
                <a:gd name="T14" fmla="*/ 33 w 193"/>
                <a:gd name="T15" fmla="*/ 80 h 307"/>
                <a:gd name="T16" fmla="*/ 143 w 193"/>
                <a:gd name="T17" fmla="*/ 290 h 307"/>
                <a:gd name="T18" fmla="*/ 166 w 193"/>
                <a:gd name="T19" fmla="*/ 307 h 307"/>
                <a:gd name="T20" fmla="*/ 166 w 193"/>
                <a:gd name="T21" fmla="*/ 307 h 307"/>
                <a:gd name="T22" fmla="*/ 166 w 193"/>
                <a:gd name="T23" fmla="*/ 307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307">
                  <a:moveTo>
                    <a:pt x="166" y="307"/>
                  </a:moveTo>
                  <a:cubicBezTo>
                    <a:pt x="169" y="307"/>
                    <a:pt x="171" y="306"/>
                    <a:pt x="174" y="306"/>
                  </a:cubicBezTo>
                  <a:cubicBezTo>
                    <a:pt x="186" y="301"/>
                    <a:pt x="193" y="288"/>
                    <a:pt x="189" y="275"/>
                  </a:cubicBezTo>
                  <a:cubicBezTo>
                    <a:pt x="162" y="194"/>
                    <a:pt x="123" y="119"/>
                    <a:pt x="71" y="51"/>
                  </a:cubicBezTo>
                  <a:cubicBezTo>
                    <a:pt x="63" y="40"/>
                    <a:pt x="55" y="28"/>
                    <a:pt x="49" y="16"/>
                  </a:cubicBezTo>
                  <a:cubicBezTo>
                    <a:pt x="43" y="4"/>
                    <a:pt x="28" y="0"/>
                    <a:pt x="16" y="6"/>
                  </a:cubicBezTo>
                  <a:cubicBezTo>
                    <a:pt x="5" y="12"/>
                    <a:pt x="0" y="26"/>
                    <a:pt x="6" y="38"/>
                  </a:cubicBezTo>
                  <a:cubicBezTo>
                    <a:pt x="14" y="53"/>
                    <a:pt x="23" y="67"/>
                    <a:pt x="33" y="80"/>
                  </a:cubicBezTo>
                  <a:cubicBezTo>
                    <a:pt x="81" y="144"/>
                    <a:pt x="119" y="215"/>
                    <a:pt x="143" y="290"/>
                  </a:cubicBezTo>
                  <a:cubicBezTo>
                    <a:pt x="147" y="300"/>
                    <a:pt x="156" y="307"/>
                    <a:pt x="166" y="307"/>
                  </a:cubicBezTo>
                  <a:close/>
                  <a:moveTo>
                    <a:pt x="166" y="307"/>
                  </a:moveTo>
                  <a:cubicBezTo>
                    <a:pt x="166" y="307"/>
                    <a:pt x="166" y="307"/>
                    <a:pt x="166" y="30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xmlns="" id="{7A94C5E9-F411-4CA1-9390-90D7AFDBE6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10842" y="-2203160"/>
              <a:ext cx="105657" cy="130847"/>
            </a:xfrm>
            <a:custGeom>
              <a:avLst/>
              <a:gdLst>
                <a:gd name="T0" fmla="*/ 69 w 86"/>
                <a:gd name="T1" fmla="*/ 5 h 106"/>
                <a:gd name="T2" fmla="*/ 37 w 86"/>
                <a:gd name="T3" fmla="*/ 18 h 106"/>
                <a:gd name="T4" fmla="*/ 8 w 86"/>
                <a:gd name="T5" fmla="*/ 68 h 106"/>
                <a:gd name="T6" fmla="*/ 12 w 86"/>
                <a:gd name="T7" fmla="*/ 102 h 106"/>
                <a:gd name="T8" fmla="*/ 27 w 86"/>
                <a:gd name="T9" fmla="*/ 106 h 106"/>
                <a:gd name="T10" fmla="*/ 46 w 86"/>
                <a:gd name="T11" fmla="*/ 97 h 106"/>
                <a:gd name="T12" fmla="*/ 81 w 86"/>
                <a:gd name="T13" fmla="*/ 37 h 106"/>
                <a:gd name="T14" fmla="*/ 69 w 86"/>
                <a:gd name="T15" fmla="*/ 5 h 106"/>
                <a:gd name="T16" fmla="*/ 69 w 86"/>
                <a:gd name="T17" fmla="*/ 5 h 106"/>
                <a:gd name="T18" fmla="*/ 69 w 86"/>
                <a:gd name="T19" fmla="*/ 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106">
                  <a:moveTo>
                    <a:pt x="69" y="5"/>
                  </a:moveTo>
                  <a:cubicBezTo>
                    <a:pt x="56" y="0"/>
                    <a:pt x="42" y="6"/>
                    <a:pt x="37" y="18"/>
                  </a:cubicBezTo>
                  <a:cubicBezTo>
                    <a:pt x="29" y="36"/>
                    <a:pt x="20" y="52"/>
                    <a:pt x="8" y="68"/>
                  </a:cubicBezTo>
                  <a:cubicBezTo>
                    <a:pt x="0" y="79"/>
                    <a:pt x="2" y="94"/>
                    <a:pt x="12" y="102"/>
                  </a:cubicBezTo>
                  <a:cubicBezTo>
                    <a:pt x="17" y="105"/>
                    <a:pt x="22" y="106"/>
                    <a:pt x="27" y="106"/>
                  </a:cubicBezTo>
                  <a:cubicBezTo>
                    <a:pt x="34" y="106"/>
                    <a:pt x="41" y="103"/>
                    <a:pt x="46" y="97"/>
                  </a:cubicBezTo>
                  <a:cubicBezTo>
                    <a:pt x="60" y="78"/>
                    <a:pt x="72" y="58"/>
                    <a:pt x="81" y="37"/>
                  </a:cubicBezTo>
                  <a:cubicBezTo>
                    <a:pt x="86" y="25"/>
                    <a:pt x="81" y="11"/>
                    <a:pt x="69" y="5"/>
                  </a:cubicBezTo>
                  <a:close/>
                  <a:moveTo>
                    <a:pt x="69" y="5"/>
                  </a:moveTo>
                  <a:cubicBezTo>
                    <a:pt x="69" y="5"/>
                    <a:pt x="69" y="5"/>
                    <a:pt x="69" y="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xmlns="" id="{DCA6D15F-EC9E-4E02-8BC5-F75451D16C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2653076"/>
              <a:ext cx="381344" cy="415630"/>
            </a:xfrm>
            <a:custGeom>
              <a:avLst/>
              <a:gdLst>
                <a:gd name="T0" fmla="*/ 24 w 312"/>
                <a:gd name="T1" fmla="*/ 48 h 337"/>
                <a:gd name="T2" fmla="*/ 264 w 312"/>
                <a:gd name="T3" fmla="*/ 288 h 337"/>
                <a:gd name="T4" fmla="*/ 263 w 312"/>
                <a:gd name="T5" fmla="*/ 311 h 337"/>
                <a:gd name="T6" fmla="*/ 285 w 312"/>
                <a:gd name="T7" fmla="*/ 337 h 337"/>
                <a:gd name="T8" fmla="*/ 287 w 312"/>
                <a:gd name="T9" fmla="*/ 337 h 337"/>
                <a:gd name="T10" fmla="*/ 311 w 312"/>
                <a:gd name="T11" fmla="*/ 315 h 337"/>
                <a:gd name="T12" fmla="*/ 312 w 312"/>
                <a:gd name="T13" fmla="*/ 288 h 337"/>
                <a:gd name="T14" fmla="*/ 24 w 312"/>
                <a:gd name="T15" fmla="*/ 0 h 337"/>
                <a:gd name="T16" fmla="*/ 0 w 312"/>
                <a:gd name="T17" fmla="*/ 24 h 337"/>
                <a:gd name="T18" fmla="*/ 24 w 312"/>
                <a:gd name="T19" fmla="*/ 48 h 337"/>
                <a:gd name="T20" fmla="*/ 24 w 312"/>
                <a:gd name="T21" fmla="*/ 48 h 337"/>
                <a:gd name="T22" fmla="*/ 24 w 312"/>
                <a:gd name="T23" fmla="*/ 48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12" h="337">
                  <a:moveTo>
                    <a:pt x="24" y="48"/>
                  </a:moveTo>
                  <a:cubicBezTo>
                    <a:pt x="157" y="48"/>
                    <a:pt x="264" y="156"/>
                    <a:pt x="264" y="288"/>
                  </a:cubicBezTo>
                  <a:cubicBezTo>
                    <a:pt x="264" y="296"/>
                    <a:pt x="264" y="303"/>
                    <a:pt x="263" y="311"/>
                  </a:cubicBezTo>
                  <a:cubicBezTo>
                    <a:pt x="262" y="324"/>
                    <a:pt x="272" y="336"/>
                    <a:pt x="285" y="337"/>
                  </a:cubicBezTo>
                  <a:cubicBezTo>
                    <a:pt x="286" y="337"/>
                    <a:pt x="287" y="337"/>
                    <a:pt x="287" y="337"/>
                  </a:cubicBezTo>
                  <a:cubicBezTo>
                    <a:pt x="300" y="337"/>
                    <a:pt x="310" y="328"/>
                    <a:pt x="311" y="315"/>
                  </a:cubicBezTo>
                  <a:cubicBezTo>
                    <a:pt x="312" y="306"/>
                    <a:pt x="312" y="297"/>
                    <a:pt x="312" y="288"/>
                  </a:cubicBezTo>
                  <a:cubicBezTo>
                    <a:pt x="312" y="129"/>
                    <a:pt x="183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7"/>
                    <a:pt x="11" y="48"/>
                    <a:pt x="24" y="48"/>
                  </a:cubicBezTo>
                  <a:close/>
                  <a:moveTo>
                    <a:pt x="24" y="48"/>
                  </a:moveTo>
                  <a:cubicBezTo>
                    <a:pt x="24" y="48"/>
                    <a:pt x="24" y="48"/>
                    <a:pt x="24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xmlns="" id="{433F75D8-FBEC-44B4-85DE-8AD3AF7B08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56846" y="-3035119"/>
              <a:ext cx="58776" cy="223908"/>
            </a:xfrm>
            <a:custGeom>
              <a:avLst/>
              <a:gdLst>
                <a:gd name="T0" fmla="*/ 24 w 48"/>
                <a:gd name="T1" fmla="*/ 182 h 182"/>
                <a:gd name="T2" fmla="*/ 48 w 48"/>
                <a:gd name="T3" fmla="*/ 158 h 182"/>
                <a:gd name="T4" fmla="*/ 48 w 48"/>
                <a:gd name="T5" fmla="*/ 24 h 182"/>
                <a:gd name="T6" fmla="*/ 24 w 48"/>
                <a:gd name="T7" fmla="*/ 0 h 182"/>
                <a:gd name="T8" fmla="*/ 0 w 48"/>
                <a:gd name="T9" fmla="*/ 24 h 182"/>
                <a:gd name="T10" fmla="*/ 0 w 48"/>
                <a:gd name="T11" fmla="*/ 158 h 182"/>
                <a:gd name="T12" fmla="*/ 24 w 48"/>
                <a:gd name="T13" fmla="*/ 182 h 182"/>
                <a:gd name="T14" fmla="*/ 24 w 48"/>
                <a:gd name="T15" fmla="*/ 182 h 182"/>
                <a:gd name="T16" fmla="*/ 24 w 48"/>
                <a:gd name="T1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182">
                  <a:moveTo>
                    <a:pt x="24" y="182"/>
                  </a:moveTo>
                  <a:cubicBezTo>
                    <a:pt x="38" y="182"/>
                    <a:pt x="48" y="172"/>
                    <a:pt x="48" y="158"/>
                  </a:cubicBezTo>
                  <a:cubicBezTo>
                    <a:pt x="48" y="24"/>
                    <a:pt x="48" y="24"/>
                    <a:pt x="48" y="24"/>
                  </a:cubicBezTo>
                  <a:cubicBezTo>
                    <a:pt x="48" y="11"/>
                    <a:pt x="38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0" y="172"/>
                    <a:pt x="11" y="182"/>
                    <a:pt x="24" y="182"/>
                  </a:cubicBezTo>
                  <a:close/>
                  <a:moveTo>
                    <a:pt x="24" y="182"/>
                  </a:moveTo>
                  <a:cubicBezTo>
                    <a:pt x="24" y="182"/>
                    <a:pt x="24" y="182"/>
                    <a:pt x="24" y="182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xmlns="" id="{B52E8636-4496-4756-B7FB-CFF841EC37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899293" y="-2944156"/>
              <a:ext cx="149039" cy="207115"/>
            </a:xfrm>
            <a:custGeom>
              <a:avLst/>
              <a:gdLst>
                <a:gd name="T0" fmla="*/ 74 w 122"/>
                <a:gd name="T1" fmla="*/ 156 h 168"/>
                <a:gd name="T2" fmla="*/ 94 w 122"/>
                <a:gd name="T3" fmla="*/ 168 h 168"/>
                <a:gd name="T4" fmla="*/ 106 w 122"/>
                <a:gd name="T5" fmla="*/ 165 h 168"/>
                <a:gd name="T6" fmla="*/ 115 w 122"/>
                <a:gd name="T7" fmla="*/ 132 h 168"/>
                <a:gd name="T8" fmla="*/ 48 w 122"/>
                <a:gd name="T9" fmla="*/ 15 h 168"/>
                <a:gd name="T10" fmla="*/ 15 w 122"/>
                <a:gd name="T11" fmla="*/ 7 h 168"/>
                <a:gd name="T12" fmla="*/ 6 w 122"/>
                <a:gd name="T13" fmla="*/ 39 h 168"/>
                <a:gd name="T14" fmla="*/ 74 w 122"/>
                <a:gd name="T15" fmla="*/ 156 h 168"/>
                <a:gd name="T16" fmla="*/ 74 w 122"/>
                <a:gd name="T17" fmla="*/ 156 h 168"/>
                <a:gd name="T18" fmla="*/ 74 w 122"/>
                <a:gd name="T1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74" y="156"/>
                  </a:moveTo>
                  <a:cubicBezTo>
                    <a:pt x="78" y="164"/>
                    <a:pt x="86" y="168"/>
                    <a:pt x="94" y="168"/>
                  </a:cubicBezTo>
                  <a:cubicBezTo>
                    <a:pt x="98" y="168"/>
                    <a:pt x="103" y="167"/>
                    <a:pt x="106" y="165"/>
                  </a:cubicBezTo>
                  <a:cubicBezTo>
                    <a:pt x="118" y="158"/>
                    <a:pt x="122" y="143"/>
                    <a:pt x="115" y="132"/>
                  </a:cubicBezTo>
                  <a:cubicBezTo>
                    <a:pt x="48" y="15"/>
                    <a:pt x="48" y="15"/>
                    <a:pt x="48" y="15"/>
                  </a:cubicBezTo>
                  <a:cubicBezTo>
                    <a:pt x="41" y="4"/>
                    <a:pt x="27" y="0"/>
                    <a:pt x="15" y="7"/>
                  </a:cubicBezTo>
                  <a:cubicBezTo>
                    <a:pt x="4" y="13"/>
                    <a:pt x="0" y="28"/>
                    <a:pt x="6" y="39"/>
                  </a:cubicBezTo>
                  <a:lnTo>
                    <a:pt x="74" y="156"/>
                  </a:lnTo>
                  <a:close/>
                  <a:moveTo>
                    <a:pt x="74" y="156"/>
                  </a:moveTo>
                  <a:cubicBezTo>
                    <a:pt x="74" y="156"/>
                    <a:pt x="74" y="156"/>
                    <a:pt x="74" y="15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xmlns="" id="{7E2D4D31-7CBE-481C-8746-5B282692F2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052722"/>
              <a:ext cx="209214" cy="146940"/>
            </a:xfrm>
            <a:custGeom>
              <a:avLst/>
              <a:gdLst>
                <a:gd name="T0" fmla="*/ 155 w 171"/>
                <a:gd name="T1" fmla="*/ 74 h 119"/>
                <a:gd name="T2" fmla="*/ 39 w 171"/>
                <a:gd name="T3" fmla="*/ 7 h 119"/>
                <a:gd name="T4" fmla="*/ 6 w 171"/>
                <a:gd name="T5" fmla="*/ 15 h 119"/>
                <a:gd name="T6" fmla="*/ 15 w 171"/>
                <a:gd name="T7" fmla="*/ 48 h 119"/>
                <a:gd name="T8" fmla="*/ 131 w 171"/>
                <a:gd name="T9" fmla="*/ 115 h 119"/>
                <a:gd name="T10" fmla="*/ 143 w 171"/>
                <a:gd name="T11" fmla="*/ 119 h 119"/>
                <a:gd name="T12" fmla="*/ 164 w 171"/>
                <a:gd name="T13" fmla="*/ 107 h 119"/>
                <a:gd name="T14" fmla="*/ 155 w 171"/>
                <a:gd name="T15" fmla="*/ 74 h 119"/>
                <a:gd name="T16" fmla="*/ 155 w 171"/>
                <a:gd name="T17" fmla="*/ 74 h 119"/>
                <a:gd name="T18" fmla="*/ 155 w 171"/>
                <a:gd name="T19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55" y="74"/>
                  </a:moveTo>
                  <a:cubicBezTo>
                    <a:pt x="39" y="7"/>
                    <a:pt x="39" y="7"/>
                    <a:pt x="39" y="7"/>
                  </a:cubicBezTo>
                  <a:cubicBezTo>
                    <a:pt x="27" y="0"/>
                    <a:pt x="13" y="4"/>
                    <a:pt x="6" y="15"/>
                  </a:cubicBezTo>
                  <a:cubicBezTo>
                    <a:pt x="0" y="27"/>
                    <a:pt x="3" y="42"/>
                    <a:pt x="15" y="48"/>
                  </a:cubicBezTo>
                  <a:cubicBezTo>
                    <a:pt x="131" y="115"/>
                    <a:pt x="131" y="115"/>
                    <a:pt x="131" y="115"/>
                  </a:cubicBezTo>
                  <a:cubicBezTo>
                    <a:pt x="135" y="118"/>
                    <a:pt x="139" y="119"/>
                    <a:pt x="143" y="119"/>
                  </a:cubicBezTo>
                  <a:cubicBezTo>
                    <a:pt x="152" y="119"/>
                    <a:pt x="160" y="114"/>
                    <a:pt x="164" y="107"/>
                  </a:cubicBezTo>
                  <a:cubicBezTo>
                    <a:pt x="171" y="95"/>
                    <a:pt x="167" y="80"/>
                    <a:pt x="155" y="74"/>
                  </a:cubicBezTo>
                  <a:close/>
                  <a:moveTo>
                    <a:pt x="155" y="74"/>
                  </a:moveTo>
                  <a:cubicBezTo>
                    <a:pt x="155" y="74"/>
                    <a:pt x="155" y="74"/>
                    <a:pt x="155" y="7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xmlns="" id="{664853FD-5AB2-4D42-A890-F644B02F74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682464"/>
              <a:ext cx="209214" cy="145540"/>
            </a:xfrm>
            <a:custGeom>
              <a:avLst/>
              <a:gdLst>
                <a:gd name="T0" fmla="*/ 15 w 171"/>
                <a:gd name="T1" fmla="*/ 48 h 118"/>
                <a:gd name="T2" fmla="*/ 132 w 171"/>
                <a:gd name="T3" fmla="*/ 115 h 118"/>
                <a:gd name="T4" fmla="*/ 144 w 171"/>
                <a:gd name="T5" fmla="*/ 118 h 118"/>
                <a:gd name="T6" fmla="*/ 165 w 171"/>
                <a:gd name="T7" fmla="*/ 106 h 118"/>
                <a:gd name="T8" fmla="*/ 156 w 171"/>
                <a:gd name="T9" fmla="*/ 74 h 118"/>
                <a:gd name="T10" fmla="*/ 39 w 171"/>
                <a:gd name="T11" fmla="*/ 6 h 118"/>
                <a:gd name="T12" fmla="*/ 7 w 171"/>
                <a:gd name="T13" fmla="*/ 15 h 118"/>
                <a:gd name="T14" fmla="*/ 15 w 171"/>
                <a:gd name="T15" fmla="*/ 48 h 118"/>
                <a:gd name="T16" fmla="*/ 15 w 171"/>
                <a:gd name="T17" fmla="*/ 48 h 118"/>
                <a:gd name="T18" fmla="*/ 15 w 171"/>
                <a:gd name="T19" fmla="*/ 4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15" y="48"/>
                  </a:moveTo>
                  <a:cubicBezTo>
                    <a:pt x="132" y="115"/>
                    <a:pt x="132" y="115"/>
                    <a:pt x="132" y="115"/>
                  </a:cubicBezTo>
                  <a:cubicBezTo>
                    <a:pt x="136" y="117"/>
                    <a:pt x="140" y="118"/>
                    <a:pt x="144" y="118"/>
                  </a:cubicBezTo>
                  <a:cubicBezTo>
                    <a:pt x="152" y="118"/>
                    <a:pt x="160" y="114"/>
                    <a:pt x="165" y="106"/>
                  </a:cubicBezTo>
                  <a:cubicBezTo>
                    <a:pt x="171" y="95"/>
                    <a:pt x="167" y="80"/>
                    <a:pt x="156" y="74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28" y="0"/>
                    <a:pt x="13" y="4"/>
                    <a:pt x="7" y="15"/>
                  </a:cubicBezTo>
                  <a:cubicBezTo>
                    <a:pt x="0" y="27"/>
                    <a:pt x="4" y="41"/>
                    <a:pt x="15" y="48"/>
                  </a:cubicBezTo>
                  <a:close/>
                  <a:moveTo>
                    <a:pt x="15" y="48"/>
                  </a:moveTo>
                  <a:cubicBezTo>
                    <a:pt x="15" y="48"/>
                    <a:pt x="15" y="48"/>
                    <a:pt x="15" y="4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xmlns="" id="{DA79EB91-FA2D-4E5D-9E74-9EED09D7F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9824" y="-2322811"/>
              <a:ext cx="223908" cy="59476"/>
            </a:xfrm>
            <a:custGeom>
              <a:avLst/>
              <a:gdLst>
                <a:gd name="T0" fmla="*/ 159 w 183"/>
                <a:gd name="T1" fmla="*/ 0 h 48"/>
                <a:gd name="T2" fmla="*/ 24 w 183"/>
                <a:gd name="T3" fmla="*/ 0 h 48"/>
                <a:gd name="T4" fmla="*/ 0 w 183"/>
                <a:gd name="T5" fmla="*/ 24 h 48"/>
                <a:gd name="T6" fmla="*/ 24 w 183"/>
                <a:gd name="T7" fmla="*/ 48 h 48"/>
                <a:gd name="T8" fmla="*/ 159 w 183"/>
                <a:gd name="T9" fmla="*/ 48 h 48"/>
                <a:gd name="T10" fmla="*/ 183 w 183"/>
                <a:gd name="T11" fmla="*/ 24 h 48"/>
                <a:gd name="T12" fmla="*/ 159 w 183"/>
                <a:gd name="T13" fmla="*/ 0 h 48"/>
                <a:gd name="T14" fmla="*/ 159 w 183"/>
                <a:gd name="T15" fmla="*/ 0 h 48"/>
                <a:gd name="T16" fmla="*/ 159 w 183"/>
                <a:gd name="T1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48">
                  <a:moveTo>
                    <a:pt x="159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9" y="48"/>
                    <a:pt x="159" y="48"/>
                    <a:pt x="159" y="48"/>
                  </a:cubicBezTo>
                  <a:cubicBezTo>
                    <a:pt x="172" y="48"/>
                    <a:pt x="183" y="38"/>
                    <a:pt x="183" y="24"/>
                  </a:cubicBezTo>
                  <a:cubicBezTo>
                    <a:pt x="183" y="11"/>
                    <a:pt x="172" y="0"/>
                    <a:pt x="159" y="0"/>
                  </a:cubicBezTo>
                  <a:close/>
                  <a:moveTo>
                    <a:pt x="159" y="0"/>
                  </a:moveTo>
                  <a:cubicBezTo>
                    <a:pt x="159" y="0"/>
                    <a:pt x="159" y="0"/>
                    <a:pt x="159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xmlns="" id="{9B4E3A6F-0C40-4E20-9633-BB3E434557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9436" y="-2322811"/>
              <a:ext cx="222509" cy="59476"/>
            </a:xfrm>
            <a:custGeom>
              <a:avLst/>
              <a:gdLst>
                <a:gd name="T0" fmla="*/ 182 w 182"/>
                <a:gd name="T1" fmla="*/ 24 h 48"/>
                <a:gd name="T2" fmla="*/ 158 w 182"/>
                <a:gd name="T3" fmla="*/ 0 h 48"/>
                <a:gd name="T4" fmla="*/ 24 w 182"/>
                <a:gd name="T5" fmla="*/ 0 h 48"/>
                <a:gd name="T6" fmla="*/ 0 w 182"/>
                <a:gd name="T7" fmla="*/ 24 h 48"/>
                <a:gd name="T8" fmla="*/ 24 w 182"/>
                <a:gd name="T9" fmla="*/ 48 h 48"/>
                <a:gd name="T10" fmla="*/ 158 w 182"/>
                <a:gd name="T11" fmla="*/ 48 h 48"/>
                <a:gd name="T12" fmla="*/ 182 w 182"/>
                <a:gd name="T13" fmla="*/ 24 h 48"/>
                <a:gd name="T14" fmla="*/ 182 w 182"/>
                <a:gd name="T15" fmla="*/ 24 h 48"/>
                <a:gd name="T16" fmla="*/ 182 w 182"/>
                <a:gd name="T17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48">
                  <a:moveTo>
                    <a:pt x="182" y="24"/>
                  </a:moveTo>
                  <a:cubicBezTo>
                    <a:pt x="182" y="11"/>
                    <a:pt x="172" y="0"/>
                    <a:pt x="15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1" y="0"/>
                    <a:pt x="0" y="11"/>
                    <a:pt x="0" y="24"/>
                  </a:cubicBezTo>
                  <a:cubicBezTo>
                    <a:pt x="0" y="38"/>
                    <a:pt x="11" y="48"/>
                    <a:pt x="24" y="48"/>
                  </a:cubicBezTo>
                  <a:cubicBezTo>
                    <a:pt x="158" y="48"/>
                    <a:pt x="158" y="48"/>
                    <a:pt x="158" y="48"/>
                  </a:cubicBezTo>
                  <a:cubicBezTo>
                    <a:pt x="172" y="48"/>
                    <a:pt x="182" y="38"/>
                    <a:pt x="182" y="24"/>
                  </a:cubicBezTo>
                  <a:close/>
                  <a:moveTo>
                    <a:pt x="182" y="24"/>
                  </a:moveTo>
                  <a:cubicBezTo>
                    <a:pt x="182" y="24"/>
                    <a:pt x="182" y="24"/>
                    <a:pt x="182" y="24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xmlns="" id="{6B228997-083F-4833-994B-674EBC806B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23555" y="-2682464"/>
              <a:ext cx="209214" cy="145540"/>
            </a:xfrm>
            <a:custGeom>
              <a:avLst/>
              <a:gdLst>
                <a:gd name="T0" fmla="*/ 27 w 171"/>
                <a:gd name="T1" fmla="*/ 118 h 118"/>
                <a:gd name="T2" fmla="*/ 39 w 171"/>
                <a:gd name="T3" fmla="*/ 115 h 118"/>
                <a:gd name="T4" fmla="*/ 155 w 171"/>
                <a:gd name="T5" fmla="*/ 48 h 118"/>
                <a:gd name="T6" fmla="*/ 164 w 171"/>
                <a:gd name="T7" fmla="*/ 15 h 118"/>
                <a:gd name="T8" fmla="*/ 131 w 171"/>
                <a:gd name="T9" fmla="*/ 6 h 118"/>
                <a:gd name="T10" fmla="*/ 15 w 171"/>
                <a:gd name="T11" fmla="*/ 74 h 118"/>
                <a:gd name="T12" fmla="*/ 6 w 171"/>
                <a:gd name="T13" fmla="*/ 106 h 118"/>
                <a:gd name="T14" fmla="*/ 27 w 171"/>
                <a:gd name="T15" fmla="*/ 118 h 118"/>
                <a:gd name="T16" fmla="*/ 27 w 171"/>
                <a:gd name="T17" fmla="*/ 118 h 118"/>
                <a:gd name="T18" fmla="*/ 27 w 171"/>
                <a:gd name="T1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8">
                  <a:moveTo>
                    <a:pt x="27" y="118"/>
                  </a:moveTo>
                  <a:cubicBezTo>
                    <a:pt x="31" y="118"/>
                    <a:pt x="35" y="117"/>
                    <a:pt x="39" y="115"/>
                  </a:cubicBezTo>
                  <a:cubicBezTo>
                    <a:pt x="155" y="48"/>
                    <a:pt x="155" y="48"/>
                    <a:pt x="155" y="48"/>
                  </a:cubicBezTo>
                  <a:cubicBezTo>
                    <a:pt x="167" y="41"/>
                    <a:pt x="171" y="27"/>
                    <a:pt x="164" y="15"/>
                  </a:cubicBezTo>
                  <a:cubicBezTo>
                    <a:pt x="157" y="4"/>
                    <a:pt x="143" y="0"/>
                    <a:pt x="131" y="6"/>
                  </a:cubicBezTo>
                  <a:cubicBezTo>
                    <a:pt x="15" y="74"/>
                    <a:pt x="15" y="74"/>
                    <a:pt x="15" y="74"/>
                  </a:cubicBezTo>
                  <a:cubicBezTo>
                    <a:pt x="3" y="80"/>
                    <a:pt x="0" y="95"/>
                    <a:pt x="6" y="106"/>
                  </a:cubicBezTo>
                  <a:cubicBezTo>
                    <a:pt x="11" y="114"/>
                    <a:pt x="19" y="118"/>
                    <a:pt x="27" y="118"/>
                  </a:cubicBezTo>
                  <a:close/>
                  <a:moveTo>
                    <a:pt x="27" y="118"/>
                  </a:moveTo>
                  <a:cubicBezTo>
                    <a:pt x="27" y="118"/>
                    <a:pt x="27" y="118"/>
                    <a:pt x="27" y="118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xmlns="" id="{130BE2FE-36A7-4570-820E-244B036333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40399" y="-2052722"/>
              <a:ext cx="209214" cy="146940"/>
            </a:xfrm>
            <a:custGeom>
              <a:avLst/>
              <a:gdLst>
                <a:gd name="T0" fmla="*/ 132 w 171"/>
                <a:gd name="T1" fmla="*/ 7 h 119"/>
                <a:gd name="T2" fmla="*/ 15 w 171"/>
                <a:gd name="T3" fmla="*/ 74 h 119"/>
                <a:gd name="T4" fmla="*/ 7 w 171"/>
                <a:gd name="T5" fmla="*/ 107 h 119"/>
                <a:gd name="T6" fmla="*/ 28 w 171"/>
                <a:gd name="T7" fmla="*/ 119 h 119"/>
                <a:gd name="T8" fmla="*/ 39 w 171"/>
                <a:gd name="T9" fmla="*/ 115 h 119"/>
                <a:gd name="T10" fmla="*/ 156 w 171"/>
                <a:gd name="T11" fmla="*/ 48 h 119"/>
                <a:gd name="T12" fmla="*/ 165 w 171"/>
                <a:gd name="T13" fmla="*/ 15 h 119"/>
                <a:gd name="T14" fmla="*/ 132 w 171"/>
                <a:gd name="T15" fmla="*/ 7 h 119"/>
                <a:gd name="T16" fmla="*/ 132 w 171"/>
                <a:gd name="T17" fmla="*/ 7 h 119"/>
                <a:gd name="T18" fmla="*/ 132 w 171"/>
                <a:gd name="T19" fmla="*/ 7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1" h="119">
                  <a:moveTo>
                    <a:pt x="132" y="7"/>
                  </a:moveTo>
                  <a:cubicBezTo>
                    <a:pt x="15" y="74"/>
                    <a:pt x="15" y="74"/>
                    <a:pt x="15" y="74"/>
                  </a:cubicBezTo>
                  <a:cubicBezTo>
                    <a:pt x="4" y="80"/>
                    <a:pt x="0" y="95"/>
                    <a:pt x="7" y="107"/>
                  </a:cubicBezTo>
                  <a:cubicBezTo>
                    <a:pt x="11" y="114"/>
                    <a:pt x="19" y="119"/>
                    <a:pt x="28" y="119"/>
                  </a:cubicBezTo>
                  <a:cubicBezTo>
                    <a:pt x="32" y="119"/>
                    <a:pt x="36" y="118"/>
                    <a:pt x="39" y="115"/>
                  </a:cubicBezTo>
                  <a:cubicBezTo>
                    <a:pt x="156" y="48"/>
                    <a:pt x="156" y="48"/>
                    <a:pt x="156" y="48"/>
                  </a:cubicBezTo>
                  <a:cubicBezTo>
                    <a:pt x="167" y="42"/>
                    <a:pt x="171" y="27"/>
                    <a:pt x="165" y="15"/>
                  </a:cubicBezTo>
                  <a:cubicBezTo>
                    <a:pt x="158" y="4"/>
                    <a:pt x="143" y="0"/>
                    <a:pt x="132" y="7"/>
                  </a:cubicBezTo>
                  <a:close/>
                  <a:moveTo>
                    <a:pt x="132" y="7"/>
                  </a:moveTo>
                  <a:cubicBezTo>
                    <a:pt x="132" y="7"/>
                    <a:pt x="132" y="7"/>
                    <a:pt x="132" y="7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xmlns="" id="{C5F7F272-A9AA-4D5A-84D2-CF6D572E79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24837" y="-2944156"/>
              <a:ext cx="149039" cy="207115"/>
            </a:xfrm>
            <a:custGeom>
              <a:avLst/>
              <a:gdLst>
                <a:gd name="T0" fmla="*/ 15 w 122"/>
                <a:gd name="T1" fmla="*/ 165 h 168"/>
                <a:gd name="T2" fmla="*/ 27 w 122"/>
                <a:gd name="T3" fmla="*/ 168 h 168"/>
                <a:gd name="T4" fmla="*/ 48 w 122"/>
                <a:gd name="T5" fmla="*/ 156 h 168"/>
                <a:gd name="T6" fmla="*/ 115 w 122"/>
                <a:gd name="T7" fmla="*/ 39 h 168"/>
                <a:gd name="T8" fmla="*/ 107 w 122"/>
                <a:gd name="T9" fmla="*/ 7 h 168"/>
                <a:gd name="T10" fmla="*/ 74 w 122"/>
                <a:gd name="T11" fmla="*/ 15 h 168"/>
                <a:gd name="T12" fmla="*/ 7 w 122"/>
                <a:gd name="T13" fmla="*/ 132 h 168"/>
                <a:gd name="T14" fmla="*/ 15 w 122"/>
                <a:gd name="T15" fmla="*/ 165 h 168"/>
                <a:gd name="T16" fmla="*/ 15 w 122"/>
                <a:gd name="T17" fmla="*/ 165 h 168"/>
                <a:gd name="T18" fmla="*/ 15 w 122"/>
                <a:gd name="T19" fmla="*/ 165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2" h="168">
                  <a:moveTo>
                    <a:pt x="15" y="165"/>
                  </a:moveTo>
                  <a:cubicBezTo>
                    <a:pt x="19" y="167"/>
                    <a:pt x="23" y="168"/>
                    <a:pt x="27" y="168"/>
                  </a:cubicBezTo>
                  <a:cubicBezTo>
                    <a:pt x="36" y="168"/>
                    <a:pt x="44" y="164"/>
                    <a:pt x="48" y="156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22" y="28"/>
                    <a:pt x="118" y="13"/>
                    <a:pt x="107" y="7"/>
                  </a:cubicBezTo>
                  <a:cubicBezTo>
                    <a:pt x="95" y="0"/>
                    <a:pt x="80" y="4"/>
                    <a:pt x="74" y="15"/>
                  </a:cubicBezTo>
                  <a:cubicBezTo>
                    <a:pt x="7" y="132"/>
                    <a:pt x="7" y="132"/>
                    <a:pt x="7" y="132"/>
                  </a:cubicBezTo>
                  <a:cubicBezTo>
                    <a:pt x="0" y="143"/>
                    <a:pt x="4" y="158"/>
                    <a:pt x="15" y="165"/>
                  </a:cubicBezTo>
                  <a:close/>
                  <a:moveTo>
                    <a:pt x="15" y="165"/>
                  </a:moveTo>
                  <a:cubicBezTo>
                    <a:pt x="15" y="165"/>
                    <a:pt x="15" y="165"/>
                    <a:pt x="15" y="165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2" name="ZoneTexte 51"/>
          <p:cNvSpPr txBox="1"/>
          <p:nvPr/>
        </p:nvSpPr>
        <p:spPr>
          <a:xfrm>
            <a:off x="457200" y="1676400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</a:rPr>
              <a:t>Portabilité</a:t>
            </a:r>
            <a:endParaRPr lang="en-US" sz="32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56" name="Group 14">
            <a:extLst>
              <a:ext uri="{FF2B5EF4-FFF2-40B4-BE49-F238E27FC236}">
                <a16:creationId xmlns:a16="http://schemas.microsoft.com/office/drawing/2014/main" xmlns="" id="{7A19AA49-782B-45C8-A7B1-3D945F6D6130}"/>
              </a:ext>
            </a:extLst>
          </p:cNvPr>
          <p:cNvGrpSpPr/>
          <p:nvPr/>
        </p:nvGrpSpPr>
        <p:grpSpPr>
          <a:xfrm>
            <a:off x="3657600" y="1524000"/>
            <a:ext cx="685800" cy="1143000"/>
            <a:chOff x="445712" y="1449040"/>
            <a:chExt cx="2113018" cy="3924176"/>
          </a:xfrm>
        </p:grpSpPr>
        <p:sp>
          <p:nvSpPr>
            <p:cNvPr id="57" name="Rounded Rectangle 15">
              <a:extLst>
                <a:ext uri="{FF2B5EF4-FFF2-40B4-BE49-F238E27FC236}">
                  <a16:creationId xmlns:a16="http://schemas.microsoft.com/office/drawing/2014/main" xmlns="" id="{4DB580BB-F394-401E-92E8-F1F198B5D1BF}"/>
                </a:ext>
              </a:extLst>
            </p:cNvPr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58" name="Rectangle 16">
              <a:extLst>
                <a:ext uri="{FF2B5EF4-FFF2-40B4-BE49-F238E27FC236}">
                  <a16:creationId xmlns:a16="http://schemas.microsoft.com/office/drawing/2014/main" xmlns="" id="{3D7FF6F5-9135-4AB3-A7D9-136DE8E6DD98}"/>
                </a:ext>
              </a:extLst>
            </p:cNvPr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9" name="Group 17">
              <a:extLst>
                <a:ext uri="{FF2B5EF4-FFF2-40B4-BE49-F238E27FC236}">
                  <a16:creationId xmlns:a16="http://schemas.microsoft.com/office/drawing/2014/main" xmlns="" id="{946B98EB-6137-44A1-9313-3F87939BB761}"/>
                </a:ext>
              </a:extLst>
            </p:cNvPr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0" name="Oval 18">
                <a:extLst>
                  <a:ext uri="{FF2B5EF4-FFF2-40B4-BE49-F238E27FC236}">
                    <a16:creationId xmlns:a16="http://schemas.microsoft.com/office/drawing/2014/main" xmlns="" id="{411867FA-4D6F-4751-8CE2-8900EC525E83}"/>
                  </a:ext>
                </a:extLst>
              </p:cNvPr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61" name="Rounded Rectangle 19">
                <a:extLst>
                  <a:ext uri="{FF2B5EF4-FFF2-40B4-BE49-F238E27FC236}">
                    <a16:creationId xmlns:a16="http://schemas.microsoft.com/office/drawing/2014/main" xmlns="" id="{6E2230AE-175D-441A-9913-ABC0391384F1}"/>
                  </a:ext>
                </a:extLst>
              </p:cNvPr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862" y="1600200"/>
            <a:ext cx="558338" cy="99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74" name="Group 14">
            <a:extLst>
              <a:ext uri="{FF2B5EF4-FFF2-40B4-BE49-F238E27FC236}">
                <a16:creationId xmlns:a16="http://schemas.microsoft.com/office/drawing/2014/main" xmlns="" id="{7A19AA49-782B-45C8-A7B1-3D945F6D6130}"/>
              </a:ext>
            </a:extLst>
          </p:cNvPr>
          <p:cNvGrpSpPr/>
          <p:nvPr/>
        </p:nvGrpSpPr>
        <p:grpSpPr>
          <a:xfrm>
            <a:off x="4800600" y="1524000"/>
            <a:ext cx="685800" cy="1143000"/>
            <a:chOff x="445712" y="1449040"/>
            <a:chExt cx="2113018" cy="3924176"/>
          </a:xfrm>
        </p:grpSpPr>
        <p:sp>
          <p:nvSpPr>
            <p:cNvPr id="75" name="Rounded Rectangle 15">
              <a:extLst>
                <a:ext uri="{FF2B5EF4-FFF2-40B4-BE49-F238E27FC236}">
                  <a16:creationId xmlns:a16="http://schemas.microsoft.com/office/drawing/2014/main" xmlns="" id="{4DB580BB-F394-401E-92E8-F1F198B5D1BF}"/>
                </a:ext>
              </a:extLst>
            </p:cNvPr>
            <p:cNvSpPr/>
            <p:nvPr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6" name="Rectangle 16">
              <a:extLst>
                <a:ext uri="{FF2B5EF4-FFF2-40B4-BE49-F238E27FC236}">
                  <a16:creationId xmlns:a16="http://schemas.microsoft.com/office/drawing/2014/main" xmlns="" id="{3D7FF6F5-9135-4AB3-A7D9-136DE8E6DD98}"/>
                </a:ext>
              </a:extLst>
            </p:cNvPr>
            <p:cNvSpPr/>
            <p:nvPr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77" name="Group 17">
              <a:extLst>
                <a:ext uri="{FF2B5EF4-FFF2-40B4-BE49-F238E27FC236}">
                  <a16:creationId xmlns:a16="http://schemas.microsoft.com/office/drawing/2014/main" xmlns="" id="{946B98EB-6137-44A1-9313-3F87939BB761}"/>
                </a:ext>
              </a:extLst>
            </p:cNvPr>
            <p:cNvGrpSpPr/>
            <p:nvPr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8" name="Oval 18">
                <a:extLst>
                  <a:ext uri="{FF2B5EF4-FFF2-40B4-BE49-F238E27FC236}">
                    <a16:creationId xmlns:a16="http://schemas.microsoft.com/office/drawing/2014/main" xmlns="" id="{411867FA-4D6F-4751-8CE2-8900EC525E83}"/>
                  </a:ext>
                </a:extLst>
              </p:cNvPr>
              <p:cNvSpPr/>
              <p:nvPr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9" name="Rounded Rectangle 19">
                <a:extLst>
                  <a:ext uri="{FF2B5EF4-FFF2-40B4-BE49-F238E27FC236}">
                    <a16:creationId xmlns:a16="http://schemas.microsoft.com/office/drawing/2014/main" xmlns="" id="{6E2230AE-175D-441A-9913-ABC0391384F1}"/>
                  </a:ext>
                </a:extLst>
              </p:cNvPr>
              <p:cNvSpPr/>
              <p:nvPr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904" y="1676400"/>
            <a:ext cx="55029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" name="ZoneTexte 81"/>
          <p:cNvSpPr txBox="1"/>
          <p:nvPr/>
        </p:nvSpPr>
        <p:spPr>
          <a:xfrm>
            <a:off x="381000" y="29718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Temps </a:t>
            </a:r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</a:rPr>
              <a:t>d’execution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</a:rPr>
              <a:t>très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</a:rPr>
              <a:t>rapide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32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381000" y="5638800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Des interfaces </a:t>
            </a:r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</a:rPr>
              <a:t>claires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32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-152400" y="253425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u="sng" dirty="0" err="1" smtClean="0">
                <a:solidFill>
                  <a:schemeClr val="tx2"/>
                </a:solidFill>
                <a:latin typeface="Arial Black" pitchFamily="34" charset="0"/>
              </a:rPr>
              <a:t>Analyse</a:t>
            </a:r>
            <a:r>
              <a:rPr lang="en-US" sz="3200" u="sng" dirty="0" smtClean="0">
                <a:solidFill>
                  <a:schemeClr val="tx2"/>
                </a:solidFill>
                <a:latin typeface="Arial Black" pitchFamily="34" charset="0"/>
              </a:rPr>
              <a:t> de </a:t>
            </a:r>
            <a:r>
              <a:rPr lang="en-US" sz="3200" u="sng" dirty="0" err="1" smtClean="0">
                <a:solidFill>
                  <a:schemeClr val="tx2"/>
                </a:solidFill>
                <a:latin typeface="Arial Black" pitchFamily="34" charset="0"/>
              </a:rPr>
              <a:t>besoins</a:t>
            </a:r>
            <a:r>
              <a:rPr lang="en-US" sz="3200" u="sng" dirty="0" smtClean="0">
                <a:solidFill>
                  <a:schemeClr val="tx2"/>
                </a:solidFill>
                <a:latin typeface="Arial Black" pitchFamily="34" charset="0"/>
              </a:rPr>
              <a:t> non  </a:t>
            </a:r>
            <a:r>
              <a:rPr lang="en-US" sz="3200" u="sng" dirty="0" err="1" smtClean="0">
                <a:solidFill>
                  <a:schemeClr val="tx2"/>
                </a:solidFill>
                <a:latin typeface="Arial Black" pitchFamily="34" charset="0"/>
              </a:rPr>
              <a:t>fonctionnels</a:t>
            </a:r>
            <a:r>
              <a:rPr lang="en-US" sz="3200" u="sng" dirty="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endParaRPr lang="en-US" sz="3200" u="sng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457200" y="3911025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</a:rPr>
              <a:t>Sécurité</a:t>
            </a:r>
            <a:endParaRPr lang="en-US" sz="32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457200" y="4749225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 err="1" smtClean="0">
                <a:solidFill>
                  <a:schemeClr val="accent2">
                    <a:lumMod val="75000"/>
                  </a:schemeClr>
                </a:solidFill>
              </a:rPr>
              <a:t>Authentification</a:t>
            </a:r>
            <a:r>
              <a:rPr lang="en-US" sz="3200" b="1" u="sng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endParaRPr lang="en-US" sz="32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8382000" y="62484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6/20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1688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/>
          <a:srcRect l="10360" r="6760"/>
          <a:stretch>
            <a:fillRect/>
          </a:stretch>
        </p:blipFill>
        <p:spPr bwMode="auto">
          <a:xfrm>
            <a:off x="228600" y="1447800"/>
            <a:ext cx="8534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ZoneTexte 31"/>
          <p:cNvSpPr txBox="1"/>
          <p:nvPr/>
        </p:nvSpPr>
        <p:spPr>
          <a:xfrm>
            <a:off x="0" y="435114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 err="1" smtClean="0">
                <a:solidFill>
                  <a:schemeClr val="tx2"/>
                </a:solidFill>
                <a:latin typeface="Arial Black" pitchFamily="34" charset="0"/>
              </a:rPr>
              <a:t>Etat</a:t>
            </a:r>
            <a:r>
              <a:rPr lang="en-US" sz="4000" u="sng" dirty="0" smtClean="0">
                <a:solidFill>
                  <a:schemeClr val="tx2"/>
                </a:solidFill>
                <a:latin typeface="Arial Black" pitchFamily="34" charset="0"/>
              </a:rPr>
              <a:t> de </a:t>
            </a:r>
            <a:r>
              <a:rPr lang="en-US" sz="4000" u="sng" dirty="0" err="1" smtClean="0">
                <a:solidFill>
                  <a:schemeClr val="tx2"/>
                </a:solidFill>
                <a:latin typeface="Arial Black" pitchFamily="34" charset="0"/>
              </a:rPr>
              <a:t>notre</a:t>
            </a:r>
            <a:r>
              <a:rPr lang="en-US" sz="4000" u="sng" dirty="0" smtClean="0">
                <a:solidFill>
                  <a:schemeClr val="tx2"/>
                </a:solidFill>
                <a:latin typeface="Arial Black" pitchFamily="34" charset="0"/>
              </a:rPr>
              <a:t> </a:t>
            </a:r>
            <a:r>
              <a:rPr lang="en-US" sz="4000" u="sng" dirty="0" err="1" smtClean="0">
                <a:solidFill>
                  <a:schemeClr val="tx2"/>
                </a:solidFill>
                <a:latin typeface="Arial Black" pitchFamily="34" charset="0"/>
              </a:rPr>
              <a:t>projet</a:t>
            </a:r>
            <a:endParaRPr lang="en-US" sz="4000" u="sng" dirty="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8382000" y="62484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7/20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2708</TotalTime>
  <Words>394</Words>
  <Application>Microsoft Office PowerPoint</Application>
  <PresentationFormat>Affichage à l'écran (4:3)</PresentationFormat>
  <Paragraphs>127</Paragraphs>
  <Slides>24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Maysa</dc:creator>
  <cp:lastModifiedBy>Maysa</cp:lastModifiedBy>
  <cp:revision>220</cp:revision>
  <dcterms:created xsi:type="dcterms:W3CDTF">2021-11-22T07:55:02Z</dcterms:created>
  <dcterms:modified xsi:type="dcterms:W3CDTF">2021-12-16T08:19:54Z</dcterms:modified>
</cp:coreProperties>
</file>