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TXPKzGW9F9D8RMKqmYvfMuJYu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c647513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c64751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c647513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c64751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c647513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5c64751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c64751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5c647513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c647513f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c64751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c647513f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c64751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c647513f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c64751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c647513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5c64751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c647513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c64751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5c64751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5c647513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60534ab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60534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60534ab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60534a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c647513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c64751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c647513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c64751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c64751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c6475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60534a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60534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ea.texas.gov/texas-schools/accountability/academic-accountability/performance-reporting/2018-2019-staar-raw-score-conversion-tabl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ea.texas.gov/texas-schools/accountability/academic-accountability/performance-reporting/2019-accountability-manua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ptsvr1.tea.texas.gov/cgi/sas/broker?_service=marykay&amp;_debug=0&amp;sublevel=camp&amp;single=N&amp;batch=N&amp;app=PUBLIC&amp;ptype=H&amp;title=2019+Accountability+Reports&amp;_program=perfrept.perfmast.sas&amp;ptype=P&amp;level=campus&amp;search=campname&amp;namenum=carmichael&amp;campus=101902122&amp;prgopt=2019%2Facct%2Fsummary.sas&amp;subj=RE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ptsvr1.tea.texas.gov/cgi/sas/broker/cgi/sas/broker?_service=marykay&amp;_debug=0&amp;sublevel=camp&amp;single=N&amp;batch=N&amp;app=PUBLIC&amp;ptype=H&amp;title=2019+Accountability+Reports&amp;_program=perfrept.perfmast.sas&amp;level=campus&amp;search=campnum&amp;namenum=101902122&amp;prgopt=2019/acct/domain3.sa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1326" l="0" r="0" t="13674"/>
          <a:stretch/>
        </p:blipFill>
        <p:spPr>
          <a:xfrm>
            <a:off x="240257" y="164674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771130" y="1400175"/>
            <a:ext cx="8649738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School District Project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928293" y="3988217"/>
            <a:ext cx="8815908" cy="143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Abhay Kumar Singh, Mukund Srinath Heragu, Harshit Narang, Rizu Jain, Shubham Sanghavi, Sukanya Sravasti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c647513f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40" name="Google Shape;140;ga5c647513f_0_26"/>
          <p:cNvSpPr txBox="1"/>
          <p:nvPr>
            <p:ph idx="1" type="body"/>
          </p:nvPr>
        </p:nvSpPr>
        <p:spPr>
          <a:xfrm>
            <a:off x="838200" y="15896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this step we prepared the grade files for the Machine Learning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involved mainly handling missing values, dropping values that were not needed and one hot encoding the vectors.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only thing that we used for our predictions is the percent score as that </a:t>
            </a:r>
            <a:r>
              <a:rPr lang="en-US"/>
              <a:t>remains</a:t>
            </a:r>
            <a:r>
              <a:rPr lang="en-US"/>
              <a:t> constant across the exams.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Also, for the missing scores, if a student is missing one of the three required scores namely previous year’s score, fall mock test score and spring mock test score, we impute it with the mean of other 2 exams.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c647513f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46" name="Google Shape;146;ga5c647513f_0_31"/>
          <p:cNvSpPr txBox="1"/>
          <p:nvPr>
            <p:ph idx="1" type="body"/>
          </p:nvPr>
        </p:nvSpPr>
        <p:spPr>
          <a:xfrm>
            <a:off x="838200" y="15896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For grade 3, we do not have the previous year’s score.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student is missing both the mock test, we drop him.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student is missing one test score because of missing the exams or data errors, we would take the average of all the students within +- 5% of the student’s score in the mock whose score is available as the student’s score on the other exam.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Finally, after imputing the missing values, we would one hot encode the categorical features for ML models to use.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200"/>
              <a:t>Files stored in ‘processed’ folders.</a:t>
            </a:r>
            <a:endParaRPr i="1"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Model for Prediction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Individual-level student data for Carmichael school was pre-processed to get the necessary features for implementing the ML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First, a Linear Regression model was trained on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Then, we trained a random forest classifier using grid search for hyper-parameter tuning.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 for predicting student scores were the following: previous year STARR test score, past two years STARR mock tests, Ethnicity, Socioeconomic Status, Enrollment Duration, English proficiency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200"/>
              <a:t>Files stored in predictions’ folders.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c647513f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</a:t>
            </a:r>
            <a:r>
              <a:rPr lang="en-US"/>
              <a:t> Processing</a:t>
            </a:r>
            <a:endParaRPr/>
          </a:p>
        </p:txBody>
      </p:sp>
      <p:sp>
        <p:nvSpPr>
          <p:cNvPr id="158" name="Google Shape;158;ga5c647513f_0_36"/>
          <p:cNvSpPr txBox="1"/>
          <p:nvPr>
            <p:ph idx="1" type="body"/>
          </p:nvPr>
        </p:nvSpPr>
        <p:spPr>
          <a:xfrm>
            <a:off x="838200" y="15896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Once percent scores are received for each student, we convert them to raw scores using the total marks that the exam was for.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TEA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website</a:t>
            </a:r>
            <a:r>
              <a:rPr lang="en-US"/>
              <a:t> hosts the conversion table for converting raw scores to scaled scores. It also shows at which level the student is like ‘Approaches’, ‘Meets’ or ‘Masters’ for that grade level.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values are used to identify students into different categories.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categories are necessary for calculating the consolidated school certificate.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Files stored in ‘processed predictions’ folders.</a:t>
            </a:r>
            <a:endParaRPr i="1"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of ML Prediction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838199" y="1485900"/>
            <a:ext cx="10848975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 Grade 5 Math: accuracy was 80%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82" y="2117662"/>
            <a:ext cx="10030735" cy="389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c647513f_0_47"/>
          <p:cNvSpPr txBox="1"/>
          <p:nvPr>
            <p:ph type="title"/>
          </p:nvPr>
        </p:nvSpPr>
        <p:spPr>
          <a:xfrm>
            <a:off x="838200" y="365125"/>
            <a:ext cx="65445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 with the expert predictions</a:t>
            </a:r>
            <a:endParaRPr/>
          </a:p>
        </p:txBody>
      </p:sp>
      <p:sp>
        <p:nvSpPr>
          <p:cNvPr id="171" name="Google Shape;171;ga5c647513f_0_47"/>
          <p:cNvSpPr txBox="1"/>
          <p:nvPr>
            <p:ph idx="1" type="body"/>
          </p:nvPr>
        </p:nvSpPr>
        <p:spPr>
          <a:xfrm>
            <a:off x="838200" y="1974125"/>
            <a:ext cx="62547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 part of the POC, customer wanted to compare the results that the ML model predicted with the predictions of an domain expert.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this, we used the Grade 4 math and reading.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Shown in the image are the category predictions. First column shows the actual category that the student ended up in.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Second columns shows the predictions of our ML model and the third column shows the expert predictions.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Highlighted cells are </a:t>
            </a:r>
            <a:r>
              <a:rPr lang="en-US" sz="2000"/>
              <a:t>incorrectly</a:t>
            </a:r>
            <a:r>
              <a:rPr lang="en-US" sz="2000"/>
              <a:t> classified cells and the color shows if the prediction was an overestimate (green) or an underestimate(red) of the student’s actual score.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ga5c647513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950" y="514350"/>
            <a:ext cx="39243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</a:t>
            </a:r>
            <a:r>
              <a:rPr lang="en-US"/>
              <a:t> with the expert predictions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The comparison shows promising results as the ML performs better than the expert.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However, there are a couple of caveats here.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reality, expert uses lot many parameters than the ones that they were allowed to use and hence their overall predictions would be much better than the ML algorithm.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Also, the ML used the students from the same batch. However, in reality data will be available for the previous batch.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will be nothing that the model can learn about the final exam in the real world scenario.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our PoC, it did have scores of other students for that.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2000"/>
              <a:t>The prior experiment could not be performed because of </a:t>
            </a:r>
            <a:r>
              <a:rPr lang="en-US" sz="2000"/>
              <a:t>unavailability</a:t>
            </a:r>
            <a:r>
              <a:rPr lang="en-US" sz="2000"/>
              <a:t> of the data.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School Report for Predicting Risk of Failure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the ML predicted student scores, we generated a school report using the accountability classification Texas Education Agency uses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school report had multiple domains that needed to be calculated from the predictions.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of these had complex rules to compute which are </a:t>
            </a:r>
            <a:r>
              <a:rPr lang="en-US"/>
              <a:t>available</a:t>
            </a:r>
            <a:r>
              <a:rPr lang="en-US"/>
              <a:t> on the TEA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website</a:t>
            </a:r>
            <a:r>
              <a:rPr lang="en-US"/>
              <a:t>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had to understand the logic behind them and implement it for the predictions that we had generated.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5c647513f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certificate Domain 1 and 2B</a:t>
            </a:r>
            <a:endParaRPr/>
          </a:p>
        </p:txBody>
      </p:sp>
      <p:sp>
        <p:nvSpPr>
          <p:cNvPr id="190" name="Google Shape;190;ga5c647513f_0_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ML predictions v/s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Actual</a:t>
            </a:r>
            <a:endParaRPr/>
          </a:p>
        </p:txBody>
      </p:sp>
      <p:pic>
        <p:nvPicPr>
          <p:cNvPr id="191" name="Google Shape;191;ga5c647513f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563" y="3716688"/>
            <a:ext cx="38957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a5c647513f_0_59"/>
          <p:cNvPicPr preferRelativeResize="0"/>
          <p:nvPr/>
        </p:nvPicPr>
        <p:blipFill rotWithShape="1">
          <a:blip r:embed="rId5">
            <a:alphaModFix/>
          </a:blip>
          <a:srcRect b="0" l="55019" r="-2759" t="0"/>
          <a:stretch/>
        </p:blipFill>
        <p:spPr>
          <a:xfrm>
            <a:off x="6251125" y="2535588"/>
            <a:ext cx="5010951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c647513f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certificate Domain 1 and 2B</a:t>
            </a:r>
            <a:endParaRPr/>
          </a:p>
        </p:txBody>
      </p:sp>
      <p:sp>
        <p:nvSpPr>
          <p:cNvPr id="198" name="Google Shape;198;ga5c647513f_0_6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these 2 domains the predictions from AI were very close to the actual predictions.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believe this is because the AI’s underestimates and overestimates cancel each other out and hence the overall school score is very close to the actual score.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Domain 2A scores correspond to the growth of students over previous performance. We did not get to that in this semester.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175512" y="427219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1175512" y="1685925"/>
            <a:ext cx="9792208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Educational Leadership Research Center (ELRC) at TAMU wants to develop a Machine Learning prediction model to predict if a school is at risk of failure in Texas’s school testing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Currently, schools determine this process manually using past student scores and different variables, which is a very time-consuming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implemented an ML model to predict whether a school is at risk of failure using individual student data as a proof of concept for the ELRC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c647513f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certificate Domain 3</a:t>
            </a:r>
            <a:endParaRPr/>
          </a:p>
        </p:txBody>
      </p:sp>
      <p:sp>
        <p:nvSpPr>
          <p:cNvPr id="204" name="Google Shape;204;ga5c647513f_0_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Domain 3 involved evaluation of the performance of individual category of students on the test.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implemented the code to calculate the Domain 3 scores given the individual student scores and their categories.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code is submitted as a jupyter notebook.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5c647513f_0_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Domain </a:t>
            </a:r>
            <a:r>
              <a:rPr lang="en-US"/>
              <a:t>3: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Actual </a:t>
            </a:r>
            <a:r>
              <a:rPr lang="en-US"/>
              <a:t>  v/s   Predicted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a5c647513f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50" y="1353000"/>
            <a:ext cx="11135925" cy="2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a5c647513f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50" y="3947625"/>
            <a:ext cx="11135899" cy="20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a5c647513f_0_76"/>
          <p:cNvSpPr txBox="1"/>
          <p:nvPr/>
        </p:nvSpPr>
        <p:spPr>
          <a:xfrm>
            <a:off x="648825" y="6306950"/>
            <a:ext cx="7948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* Only part of the certificate shown.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5c647513f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Achievements</a:t>
            </a:r>
            <a:endParaRPr/>
          </a:p>
        </p:txBody>
      </p:sp>
      <p:sp>
        <p:nvSpPr>
          <p:cNvPr id="218" name="Google Shape;218;ga5c647513f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Comprehend the problem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an MVP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 care of the data </a:t>
            </a:r>
            <a:r>
              <a:rPr lang="en-US"/>
              <a:t>inconsistencies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Weekly meetings with the customer for presenting the results and in-depth discussions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Next Steps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we have data with more student features and more tests, we would be able to train the model further, and test the model on a different sample of students who take a different year STARR test.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semester we focused on implementing the ML model as a Proof of Concept for the customer.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steps would be to incorporate the model and the user interface within a Model-View-Controller(MVC) framework, so that school personnel can access the website, upload student data, get ML predictions and school report.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c647513f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a5c647513f_0_5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a5c647513f_0_5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a5c647513f_0_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Website</a:t>
            </a:r>
            <a:endParaRPr/>
          </a:p>
        </p:txBody>
      </p:sp>
      <p:sp>
        <p:nvSpPr>
          <p:cNvPr id="233" name="Google Shape;233;ga5c647513f_0_5"/>
          <p:cNvSpPr/>
          <p:nvPr/>
        </p:nvSpPr>
        <p:spPr>
          <a:xfrm>
            <a:off x="498834" y="770799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34" name="Google Shape;234;ga5c647513f_0_5"/>
          <p:cNvPicPr preferRelativeResize="0"/>
          <p:nvPr/>
        </p:nvPicPr>
        <p:blipFill rotWithShape="1">
          <a:blip r:embed="rId3">
            <a:alphaModFix/>
          </a:blip>
          <a:srcRect b="0" l="380" r="4444" t="0"/>
          <a:stretch/>
        </p:blipFill>
        <p:spPr>
          <a:xfrm>
            <a:off x="825529" y="2395224"/>
            <a:ext cx="6009854" cy="369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5c647513f_0_5"/>
          <p:cNvSpPr txBox="1"/>
          <p:nvPr>
            <p:ph idx="1" type="body"/>
          </p:nvPr>
        </p:nvSpPr>
        <p:spPr>
          <a:xfrm>
            <a:off x="7585800" y="2395225"/>
            <a:ext cx="40743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part of the future development, a website template has been created which has a functional login and the required pages for this application. This will help the next team in integrating the ML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on Texas Education Agency STAAR Test and Accountability Rating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State of Texas Assessments of Academic Readiness (STAAR) program was implemented in spring 2012 by the Texas Education Agency (TEA). It includes annual assessment tests for different subjects. Examples: Reading, Mathematics, Writing.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TEA provides annual accountability ratings to its public schools. The ratings assess student test performance, school progress and whether schools are closing the gaps among various student groups.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idea is to identify using AI if the schools are at risk of failing in the state accountability ratings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60534ab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predict the school ratings?	</a:t>
            </a:r>
            <a:endParaRPr/>
          </a:p>
        </p:txBody>
      </p:sp>
      <p:sp>
        <p:nvSpPr>
          <p:cNvPr id="104" name="Google Shape;104;g7860534ab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Schools have started taking practice tests of students, once in Fall and another in Spring. These tests are STAAR exam papers from previous years.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help the schools in identifying how the students are doing and to estimate their scores in the final assessment.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results of these mock tests are analyzed by a team of experts. That team first estimates how individual student would do in the final STAAR based on their performance in the mock tests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they will compile all the results for all the students to estimate what certificate the school will be getting.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60534ab4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of </a:t>
            </a:r>
            <a:r>
              <a:rPr lang="en-US"/>
              <a:t>predicting</a:t>
            </a:r>
            <a:r>
              <a:rPr lang="en-US"/>
              <a:t> performance</a:t>
            </a:r>
            <a:endParaRPr/>
          </a:p>
        </p:txBody>
      </p:sp>
      <p:sp>
        <p:nvSpPr>
          <p:cNvPr id="110" name="Google Shape;110;g7860534ab4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getting the predictions before the actual exams, the schools could identify which students are at a risk of failing.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would help them know which group of students should be focused on to get the best increase in score.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Thus helping the school get all the insights they require for employing their resources and </a:t>
            </a:r>
            <a:r>
              <a:rPr lang="en-US"/>
              <a:t>targeting</a:t>
            </a:r>
            <a:r>
              <a:rPr lang="en-US"/>
              <a:t> the right group of students to maximize their certificate scores.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c647513f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for this Semester</a:t>
            </a:r>
            <a:endParaRPr/>
          </a:p>
        </p:txBody>
      </p:sp>
      <p:sp>
        <p:nvSpPr>
          <p:cNvPr id="116" name="Google Shape;116;ga5c647513f_0_21"/>
          <p:cNvSpPr txBox="1"/>
          <p:nvPr>
            <p:ph idx="1" type="body"/>
          </p:nvPr>
        </p:nvSpPr>
        <p:spPr>
          <a:xfrm>
            <a:off x="901125" y="1762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plan for this semester is to develop a Proof of Concept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Customer wants to know if Machine Learning can make predictions for students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Also, </a:t>
            </a:r>
            <a:r>
              <a:rPr lang="en-US"/>
              <a:t>comparison</a:t>
            </a:r>
            <a:r>
              <a:rPr lang="en-US"/>
              <a:t> of results with an human expert is to be done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be done on a single school’s data for Grade 3, Grade 4 and Grade 5.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The focus is less on the approach and more on the outcome as this will help the customer determine if this is worth pursuing.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c647513f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 from other projects</a:t>
            </a:r>
            <a:endParaRPr/>
          </a:p>
        </p:txBody>
      </p:sp>
      <p:sp>
        <p:nvSpPr>
          <p:cNvPr id="122" name="Google Shape;122;ga5c647513f_0_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project involves predictions using ML and hence was different from typical SE projects.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Instead of the development pipeline, we had a Data Science pipeline where we did the tasks of Data gathering, Data cleaning, Data Processing, ML modelling and visualizations.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Besides this, the predictions were than used to develop the certification which had to be implemented.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As the customer was looking for a PoC, we have developed this project as that and hence we did not involve much unit testing.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c647513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</a:t>
            </a:r>
            <a:endParaRPr/>
          </a:p>
        </p:txBody>
      </p:sp>
      <p:pic>
        <p:nvPicPr>
          <p:cNvPr id="128" name="Google Shape;128;ga5c64751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00" y="3435025"/>
            <a:ext cx="10881199" cy="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60534ab4_0_0"/>
          <p:cNvSpPr txBox="1"/>
          <p:nvPr>
            <p:ph type="title"/>
          </p:nvPr>
        </p:nvSpPr>
        <p:spPr>
          <a:xfrm>
            <a:off x="838200" y="263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/>
              <a:t>Preparation</a:t>
            </a:r>
            <a:endParaRPr/>
          </a:p>
        </p:txBody>
      </p:sp>
      <p:sp>
        <p:nvSpPr>
          <p:cNvPr id="134" name="Google Shape;134;g7860534ab4_0_0"/>
          <p:cNvSpPr txBox="1"/>
          <p:nvPr>
            <p:ph idx="1" type="body"/>
          </p:nvPr>
        </p:nvSpPr>
        <p:spPr>
          <a:xfrm>
            <a:off x="838200" y="15896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for each grade was received in a different form.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had to write code to standardize the files that we will be inputting to the ML code.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that, we joined the available data for all the students based on their student ids.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Apart from this, column naming also had to be managed in code in order to make sure that everything is standardize.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this step, all the files for all the grades followed the same standard.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2200"/>
              <a:t>See ‘Data </a:t>
            </a:r>
            <a:r>
              <a:rPr i="1" lang="en-US" sz="2200"/>
              <a:t>Preparation</a:t>
            </a:r>
            <a:r>
              <a:rPr i="1" lang="en-US" sz="2200"/>
              <a:t>.ipynb’. Files stored in ‘prepared’ folders.</a:t>
            </a:r>
            <a:endParaRPr i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2020-12-04T12:19:53Z</dcterms:created>
  <dc:creator>sukanya sravasti</dc:creator>
</cp:coreProperties>
</file>