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2" y="2733709"/>
            <a:ext cx="6069268" cy="1373070"/>
          </a:xfrm>
        </p:spPr>
        <p:txBody>
          <a:bodyPr anchor="b">
            <a:noAutofit/>
          </a:bodyPr>
          <a:lstStyle>
            <a:lvl1pPr algn="r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5655" y="5936188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1" y="5936189"/>
            <a:ext cx="402166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399" y="2750337"/>
            <a:ext cx="1370293" cy="1356442"/>
          </a:xfrm>
        </p:spPr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684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3" y="4711617"/>
            <a:ext cx="6894770" cy="544482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639" y="609598"/>
            <a:ext cx="689653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5256098"/>
            <a:ext cx="6894772" cy="5478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310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453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5" y="609597"/>
            <a:ext cx="689653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889151" cy="1101764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616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2365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21" y="616983"/>
            <a:ext cx="642514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89438" y="3660763"/>
            <a:ext cx="5987731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903919" cy="110176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70932" y="748116"/>
            <a:ext cx="5334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67191" y="2998573"/>
            <a:ext cx="457200" cy="584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260384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8" y="4710340"/>
            <a:ext cx="6896534" cy="589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9" y="5300150"/>
            <a:ext cx="6896534" cy="51195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3547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32629" y="2329489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777" y="3015290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8413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79710" y="3007906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26136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233520" y="3007905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7722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32391" y="4297503"/>
            <a:ext cx="2192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2391" y="2336873"/>
            <a:ext cx="219225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2391" y="4873765"/>
            <a:ext cx="219225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0497" y="4297503"/>
            <a:ext cx="221507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70497" y="2336873"/>
            <a:ext cx="221507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69483" y="4873764"/>
            <a:ext cx="221800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31028" y="4297503"/>
            <a:ext cx="219433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231027" y="2336873"/>
            <a:ext cx="219433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230934" y="4873762"/>
            <a:ext cx="219723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4388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>
            <a:lvl1pPr algn="r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5697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rot="5400000">
            <a:off x="4575305" y="2747178"/>
            <a:ext cx="6862555" cy="1368199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 bwMode="ltGray"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4798" y="609597"/>
            <a:ext cx="1069602" cy="4461936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576359" cy="532658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144" y="5936188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1895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31152" y="5432500"/>
            <a:ext cx="1149636" cy="1273100"/>
          </a:xfrm>
        </p:spPr>
        <p:txBody>
          <a:bodyPr anchor="t"/>
          <a:lstStyle>
            <a:lvl1pPr algn="ctr">
              <a:defRPr/>
            </a:lvl1pPr>
          </a:lstStyle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7127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563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2728432"/>
            <a:ext cx="9161969" cy="1677035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2869895"/>
            <a:ext cx="688915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639" y="4232172"/>
            <a:ext cx="688915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65810" y="5936188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5936189"/>
            <a:ext cx="483467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6438" y="2869896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000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53228"/>
            <a:ext cx="6887390" cy="1080938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336873"/>
            <a:ext cx="3357899" cy="359931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1128" y="2336873"/>
            <a:ext cx="3359661" cy="359931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44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30"/>
            <a:ext cx="6896534" cy="108093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988" y="2336874"/>
            <a:ext cx="314508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638" y="3030009"/>
            <a:ext cx="3367045" cy="29061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2646" y="2336873"/>
            <a:ext cx="3145527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1129" y="3030009"/>
            <a:ext cx="3367044" cy="29061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558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72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7717217" y="1973262"/>
            <a:ext cx="1444752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710769" y="609600"/>
            <a:ext cx="1433231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291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7"/>
            <a:ext cx="689653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3913788" cy="359931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2336873"/>
            <a:ext cx="2796240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765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10956" y="2336874"/>
            <a:ext cx="391721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2336874"/>
            <a:ext cx="279848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510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336873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8943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  <p:sldLayoutId id="2147483731" r:id="rId14"/>
    <p:sldLayoutId id="2147483732" r:id="rId15"/>
    <p:sldLayoutId id="2147483733" r:id="rId16"/>
    <p:sldLayoutId id="214748373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Présentation du projet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Contexte : Aéroworld, acteur majeur de l’aéronautique.</a:t>
            </a:r>
          </a:p>
          <a:p>
            <a:r>
              <a:t>Problématique : Exploiter et sécuriser des volumes massifs de données.</a:t>
            </a:r>
          </a:p>
          <a:p>
            <a:r>
              <a:t>Objectif : Créer un portfolio professionnel de Data Analyst, démontrant les compétences techniques, méthodologiques et soft skills.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30E3086-AD5C-0483-6544-615B55DEB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9248" y="874095"/>
            <a:ext cx="1444752" cy="85749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Enjeux et objectifs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t>Besoins de l’entreprise : sécurité, innovation, performance.</a:t>
            </a:r>
          </a:p>
          <a:p>
            <a:r>
              <a:t>Objectifs SMART :</a:t>
            </a:r>
          </a:p>
          <a:p>
            <a:r>
              <a:t>- Spécifique : répondre aux besoins d’Aéroworld en gestion de données.</a:t>
            </a:r>
          </a:p>
          <a:p>
            <a:r>
              <a:t>- Mesurable : livrer un portfolio complet d’ici septembre 2025.</a:t>
            </a:r>
          </a:p>
          <a:p>
            <a:r>
              <a:t>- Atteignable : mobiliser les outils BI et méthodologiques acquis.</a:t>
            </a:r>
          </a:p>
          <a:p>
            <a:r>
              <a:t>- Réaliste : respecter les contraintes techniques et réglementaires.</a:t>
            </a:r>
          </a:p>
          <a:p>
            <a:r>
              <a:t>- Temporel : projet planifié entre août et septembre 2025.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7788AE4-8A9D-6D29-1E6B-A4D753B0F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9248" y="874095"/>
            <a:ext cx="1444752" cy="85749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Équipe projet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336873"/>
            <a:ext cx="7961376" cy="359931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dirty="0"/>
              <a:t>Chef de </a:t>
            </a:r>
            <a:r>
              <a:rPr dirty="0" err="1"/>
              <a:t>projet</a:t>
            </a:r>
            <a:r>
              <a:rPr dirty="0"/>
              <a:t> Data Analyst : Mehdi Haloui.</a:t>
            </a:r>
          </a:p>
          <a:p>
            <a:pPr>
              <a:lnSpc>
                <a:spcPct val="150000"/>
              </a:lnSpc>
            </a:pPr>
            <a:r>
              <a:rPr dirty="0"/>
              <a:t>Mentor </a:t>
            </a:r>
            <a:r>
              <a:rPr dirty="0" err="1"/>
              <a:t>pédagogique</a:t>
            </a:r>
            <a:r>
              <a:rPr dirty="0"/>
              <a:t> : </a:t>
            </a:r>
            <a:r>
              <a:rPr dirty="0" err="1"/>
              <a:t>accompagnement</a:t>
            </a:r>
            <a:r>
              <a:rPr dirty="0"/>
              <a:t> et validation.</a:t>
            </a:r>
          </a:p>
          <a:p>
            <a:pPr>
              <a:lnSpc>
                <a:spcPct val="150000"/>
              </a:lnSpc>
            </a:pPr>
            <a:r>
              <a:rPr dirty="0"/>
              <a:t>Client : </a:t>
            </a:r>
            <a:r>
              <a:rPr dirty="0" err="1"/>
              <a:t>Aéroworld</a:t>
            </a:r>
            <a:r>
              <a:rPr dirty="0"/>
              <a:t> (service innovation et data).</a:t>
            </a:r>
          </a:p>
          <a:p>
            <a:pPr>
              <a:lnSpc>
                <a:spcPct val="150000"/>
              </a:lnSpc>
            </a:pPr>
            <a:r>
              <a:rPr dirty="0"/>
              <a:t>Parties </a:t>
            </a:r>
            <a:r>
              <a:rPr dirty="0" err="1"/>
              <a:t>prenantes</a:t>
            </a:r>
            <a:r>
              <a:rPr dirty="0"/>
              <a:t> : équipe technique, équipe métier.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1E4C2A5-5B03-DC36-02B8-8A2FF36F6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9248" y="874095"/>
            <a:ext cx="1444752" cy="85749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Spécifications</a:t>
            </a:r>
            <a:r>
              <a:rPr dirty="0"/>
              <a:t> </a:t>
            </a:r>
            <a:r>
              <a:rPr dirty="0" err="1"/>
              <a:t>ergonomiques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336873"/>
            <a:ext cx="7787640" cy="3599316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dirty="0" err="1"/>
              <a:t>Simplicité</a:t>
            </a:r>
            <a:r>
              <a:rPr dirty="0"/>
              <a:t> </a:t>
            </a:r>
            <a:r>
              <a:rPr dirty="0" err="1"/>
              <a:t>d’utilisation</a:t>
            </a:r>
            <a:r>
              <a:rPr dirty="0"/>
              <a:t> du portfolio.</a:t>
            </a:r>
          </a:p>
          <a:p>
            <a:pPr>
              <a:lnSpc>
                <a:spcPct val="150000"/>
              </a:lnSpc>
            </a:pPr>
            <a:r>
              <a:rPr dirty="0"/>
              <a:t>Navigation intuitive et </a:t>
            </a:r>
            <a:r>
              <a:rPr dirty="0" err="1"/>
              <a:t>hiérarchisée</a:t>
            </a:r>
            <a:r>
              <a:rPr dirty="0"/>
              <a:t>.</a:t>
            </a:r>
          </a:p>
          <a:p>
            <a:pPr>
              <a:lnSpc>
                <a:spcPct val="150000"/>
              </a:lnSpc>
            </a:pPr>
            <a:r>
              <a:rPr dirty="0"/>
              <a:t>Respect des principes </a:t>
            </a:r>
            <a:r>
              <a:rPr dirty="0" err="1"/>
              <a:t>d’UX</a:t>
            </a:r>
            <a:r>
              <a:rPr dirty="0"/>
              <a:t> design et </a:t>
            </a:r>
            <a:r>
              <a:rPr dirty="0" err="1"/>
              <a:t>d’accessibilité</a:t>
            </a:r>
            <a:r>
              <a:rPr dirty="0"/>
              <a:t> (</a:t>
            </a:r>
            <a:r>
              <a:rPr dirty="0" err="1"/>
              <a:t>daltonisme</a:t>
            </a:r>
            <a:r>
              <a:rPr dirty="0"/>
              <a:t>, </a:t>
            </a:r>
            <a:r>
              <a:rPr dirty="0" err="1"/>
              <a:t>clarté</a:t>
            </a:r>
            <a:r>
              <a:rPr dirty="0"/>
              <a:t> </a:t>
            </a:r>
            <a:r>
              <a:rPr dirty="0" err="1"/>
              <a:t>visuelle</a:t>
            </a:r>
            <a:r>
              <a:rPr dirty="0"/>
              <a:t>).</a:t>
            </a:r>
          </a:p>
          <a:p>
            <a:pPr>
              <a:lnSpc>
                <a:spcPct val="150000"/>
              </a:lnSpc>
            </a:pPr>
            <a:r>
              <a:rPr dirty="0"/>
              <a:t>Structure </a:t>
            </a:r>
            <a:r>
              <a:rPr dirty="0" err="1"/>
              <a:t>claire</a:t>
            </a:r>
            <a:r>
              <a:rPr dirty="0"/>
              <a:t> : carte </a:t>
            </a:r>
            <a:r>
              <a:rPr dirty="0" err="1"/>
              <a:t>mentale</a:t>
            </a:r>
            <a:r>
              <a:rPr dirty="0"/>
              <a:t>, </a:t>
            </a:r>
            <a:r>
              <a:rPr dirty="0" err="1"/>
              <a:t>livrables</a:t>
            </a:r>
            <a:r>
              <a:rPr dirty="0"/>
              <a:t>, </a:t>
            </a:r>
            <a:r>
              <a:rPr dirty="0" err="1"/>
              <a:t>démonstrations</a:t>
            </a:r>
            <a:r>
              <a:rPr dirty="0"/>
              <a:t>.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AA6A425-3D71-6FDC-D791-1641920A6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9248" y="864951"/>
            <a:ext cx="1444752" cy="85749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Spécifications fonctionnelles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dirty="0" err="1"/>
              <a:t>Fonctionnalités</a:t>
            </a:r>
            <a:r>
              <a:rPr dirty="0"/>
              <a:t> </a:t>
            </a:r>
            <a:r>
              <a:rPr dirty="0" err="1"/>
              <a:t>prévues</a:t>
            </a:r>
            <a:r>
              <a:rPr dirty="0"/>
              <a:t> :</a:t>
            </a:r>
          </a:p>
          <a:p>
            <a:r>
              <a:rPr dirty="0"/>
              <a:t>- </a:t>
            </a:r>
            <a:r>
              <a:rPr dirty="0" err="1"/>
              <a:t>Présentation</a:t>
            </a:r>
            <a:r>
              <a:rPr dirty="0"/>
              <a:t> des </a:t>
            </a:r>
            <a:r>
              <a:rPr dirty="0" err="1"/>
              <a:t>projets</a:t>
            </a:r>
            <a:r>
              <a:rPr dirty="0"/>
              <a:t> </a:t>
            </a:r>
            <a:r>
              <a:rPr dirty="0" err="1"/>
              <a:t>OpenClassrooms</a:t>
            </a:r>
            <a:r>
              <a:rPr dirty="0"/>
              <a:t>.</a:t>
            </a:r>
          </a:p>
          <a:p>
            <a:r>
              <a:rPr dirty="0"/>
              <a:t>- Tableaux de bord </a:t>
            </a:r>
            <a:r>
              <a:rPr dirty="0" err="1"/>
              <a:t>dynamiques</a:t>
            </a:r>
            <a:r>
              <a:rPr dirty="0"/>
              <a:t> (Power BI/Tableau).</a:t>
            </a:r>
          </a:p>
          <a:p>
            <a:r>
              <a:rPr dirty="0"/>
              <a:t>- Documentation technique et </a:t>
            </a:r>
            <a:r>
              <a:rPr dirty="0" err="1"/>
              <a:t>méthodologique</a:t>
            </a:r>
            <a:r>
              <a:rPr dirty="0"/>
              <a:t>.</a:t>
            </a:r>
          </a:p>
          <a:p>
            <a:r>
              <a:rPr dirty="0"/>
              <a:t>- </a:t>
            </a:r>
            <a:r>
              <a:rPr dirty="0" err="1"/>
              <a:t>Procédures</a:t>
            </a:r>
            <a:r>
              <a:rPr dirty="0"/>
              <a:t> et analyses métier.</a:t>
            </a:r>
          </a:p>
          <a:p>
            <a:r>
              <a:rPr dirty="0"/>
              <a:t>- </a:t>
            </a:r>
            <a:r>
              <a:rPr dirty="0" err="1"/>
              <a:t>Vidéo</a:t>
            </a:r>
            <a:r>
              <a:rPr dirty="0"/>
              <a:t> de formation.</a:t>
            </a:r>
          </a:p>
          <a:p>
            <a:r>
              <a:rPr dirty="0"/>
              <a:t>Respect du RGPD et </a:t>
            </a:r>
            <a:r>
              <a:rPr dirty="0" err="1"/>
              <a:t>prise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compte</a:t>
            </a:r>
            <a:r>
              <a:rPr dirty="0"/>
              <a:t> des </a:t>
            </a:r>
            <a:r>
              <a:rPr dirty="0" err="1"/>
              <a:t>évolutions</a:t>
            </a:r>
            <a:r>
              <a:rPr dirty="0"/>
              <a:t> possibles.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D99A307-8B89-5302-D4D8-81351E94D7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9248" y="864951"/>
            <a:ext cx="1444752" cy="85749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Contraintes techniques et réglementaires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Choix techniques : </a:t>
            </a:r>
            <a:r>
              <a:rPr dirty="0" err="1"/>
              <a:t>hébergement</a:t>
            </a:r>
            <a:r>
              <a:rPr dirty="0"/>
              <a:t> GitHub </a:t>
            </a:r>
            <a:r>
              <a:rPr dirty="0" err="1"/>
              <a:t>ou</a:t>
            </a:r>
            <a:r>
              <a:rPr dirty="0"/>
              <a:t> CMS </a:t>
            </a:r>
            <a:r>
              <a:rPr dirty="0" err="1"/>
              <a:t>dédié</a:t>
            </a:r>
            <a:r>
              <a:rPr dirty="0"/>
              <a:t>.</a:t>
            </a:r>
          </a:p>
          <a:p>
            <a:r>
              <a:rPr dirty="0" err="1"/>
              <a:t>Compatibilité</a:t>
            </a:r>
            <a:r>
              <a:rPr dirty="0"/>
              <a:t> multi-</a:t>
            </a:r>
            <a:r>
              <a:rPr dirty="0" err="1"/>
              <a:t>appareils</a:t>
            </a:r>
            <a:r>
              <a:rPr dirty="0"/>
              <a:t> (PC, </a:t>
            </a:r>
            <a:r>
              <a:rPr dirty="0" err="1"/>
              <a:t>tablette</a:t>
            </a:r>
            <a:r>
              <a:rPr dirty="0"/>
              <a:t>, smartphone).</a:t>
            </a:r>
          </a:p>
          <a:p>
            <a:r>
              <a:rPr dirty="0" err="1"/>
              <a:t>Sécurité</a:t>
            </a:r>
            <a:r>
              <a:rPr dirty="0"/>
              <a:t> et </a:t>
            </a:r>
            <a:r>
              <a:rPr dirty="0" err="1"/>
              <a:t>sauvegarde</a:t>
            </a:r>
            <a:r>
              <a:rPr dirty="0"/>
              <a:t> </a:t>
            </a:r>
            <a:r>
              <a:rPr dirty="0" err="1"/>
              <a:t>régulière</a:t>
            </a:r>
            <a:r>
              <a:rPr dirty="0"/>
              <a:t> des données.</a:t>
            </a:r>
          </a:p>
          <a:p>
            <a:r>
              <a:rPr dirty="0"/>
              <a:t>Respect du RGPD et </a:t>
            </a:r>
            <a:r>
              <a:rPr dirty="0" err="1"/>
              <a:t>normes</a:t>
            </a:r>
            <a:r>
              <a:rPr dirty="0"/>
              <a:t> de </a:t>
            </a:r>
            <a:r>
              <a:rPr dirty="0" err="1"/>
              <a:t>cybersécurité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vigueur</a:t>
            </a:r>
            <a:r>
              <a:rPr dirty="0"/>
              <a:t>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5FBB529-7A12-ACBA-0DA4-4C27809F8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9248" y="864951"/>
            <a:ext cx="1444752" cy="85749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Qualité et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Référentiels qualité : W3C, bonnes pratiques Opquast, guidelines Power BI.</a:t>
            </a:r>
          </a:p>
          <a:p>
            <a:r>
              <a:t>Contraintes : délai court (1er août – 22 septembre), budget limité (logiciels open source/OC).</a:t>
            </a:r>
          </a:p>
          <a:p>
            <a:r>
              <a:t>KPI de suivi :</a:t>
            </a:r>
          </a:p>
          <a:p>
            <a:r>
              <a:t>- Coûts : respect du budget alloué.</a:t>
            </a:r>
          </a:p>
          <a:p>
            <a:r>
              <a:t>- Délais : jalons validés selon le Gantt.</a:t>
            </a:r>
          </a:p>
          <a:p>
            <a:r>
              <a:t>- Qualité : conformité aux attentes Aéroworld.</a:t>
            </a:r>
          </a:p>
          <a:p>
            <a:r>
              <a:t>- Efficacité : fluidité du portfolio et pertinence des analyses.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223A366-FCA2-A496-9BD7-7BA9D4C9A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9248" y="864951"/>
            <a:ext cx="1444752" cy="85749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Rétroplanning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Phase 1 : </a:t>
            </a:r>
            <a:r>
              <a:rPr dirty="0" err="1"/>
              <a:t>Ressources</a:t>
            </a:r>
            <a:r>
              <a:rPr dirty="0"/>
              <a:t> &amp; carte </a:t>
            </a:r>
            <a:r>
              <a:rPr dirty="0" err="1"/>
              <a:t>mentale</a:t>
            </a:r>
            <a:r>
              <a:rPr dirty="0"/>
              <a:t> – 01/08 au 10/08/2025.</a:t>
            </a:r>
          </a:p>
          <a:p>
            <a:r>
              <a:rPr dirty="0"/>
              <a:t>Phase 2 : </a:t>
            </a:r>
            <a:r>
              <a:rPr dirty="0" err="1"/>
              <a:t>Analyse</a:t>
            </a:r>
            <a:r>
              <a:rPr dirty="0"/>
              <a:t> </a:t>
            </a:r>
            <a:r>
              <a:rPr dirty="0" err="1"/>
              <a:t>besoins</a:t>
            </a:r>
            <a:r>
              <a:rPr dirty="0"/>
              <a:t> &amp; cahier des charges – 11/08 au 20/08/2025.</a:t>
            </a:r>
          </a:p>
          <a:p>
            <a:r>
              <a:rPr dirty="0"/>
              <a:t>Phase 3 : Conception des dashboards – 21/08 au 05/09/2025.</a:t>
            </a:r>
          </a:p>
          <a:p>
            <a:r>
              <a:rPr dirty="0"/>
              <a:t>Phase 4 : Portfolio &amp; documentation – 06/09 au 15/09/2025.</a:t>
            </a:r>
          </a:p>
          <a:p>
            <a:r>
              <a:rPr dirty="0"/>
              <a:t>Phase 5 : </a:t>
            </a:r>
            <a:r>
              <a:rPr dirty="0" err="1"/>
              <a:t>Soutenance</a:t>
            </a:r>
            <a:r>
              <a:rPr dirty="0"/>
              <a:t> – 2</a:t>
            </a:r>
            <a:r>
              <a:rPr lang="fr-FR" dirty="0"/>
              <a:t>8</a:t>
            </a:r>
            <a:r>
              <a:rPr dirty="0"/>
              <a:t>/09/2025.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9AA08A9-966A-FE77-2F52-79589DF29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9248" y="864951"/>
            <a:ext cx="1444752" cy="85749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Devis (estimatif)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Ressources</a:t>
            </a:r>
            <a:r>
              <a:rPr dirty="0"/>
              <a:t> </a:t>
            </a:r>
            <a:r>
              <a:rPr dirty="0" err="1"/>
              <a:t>humaines</a:t>
            </a:r>
            <a:r>
              <a:rPr dirty="0"/>
              <a:t> : temps de travail </a:t>
            </a:r>
            <a:r>
              <a:rPr dirty="0" err="1"/>
              <a:t>estimé</a:t>
            </a:r>
            <a:r>
              <a:rPr dirty="0"/>
              <a:t> = 150 h.</a:t>
            </a:r>
          </a:p>
          <a:p>
            <a:r>
              <a:rPr dirty="0" err="1"/>
              <a:t>Logiciels</a:t>
            </a:r>
            <a:r>
              <a:rPr dirty="0"/>
              <a:t> : Power BI (</a:t>
            </a:r>
            <a:r>
              <a:rPr dirty="0" err="1"/>
              <a:t>licence</a:t>
            </a:r>
            <a:r>
              <a:rPr dirty="0"/>
              <a:t> pro),</a:t>
            </a:r>
            <a:r>
              <a:rPr lang="fr-FR" dirty="0"/>
              <a:t> </a:t>
            </a:r>
            <a:r>
              <a:rPr dirty="0"/>
              <a:t>GitHub Pages (</a:t>
            </a:r>
            <a:r>
              <a:rPr dirty="0" err="1"/>
              <a:t>gratuit</a:t>
            </a:r>
            <a:r>
              <a:rPr dirty="0"/>
              <a:t>).</a:t>
            </a:r>
          </a:p>
          <a:p>
            <a:r>
              <a:rPr dirty="0"/>
              <a:t>Matériel : PC personnel, </a:t>
            </a:r>
            <a:r>
              <a:rPr dirty="0" err="1"/>
              <a:t>connexion</a:t>
            </a:r>
            <a:r>
              <a:rPr dirty="0"/>
              <a:t> internet.</a:t>
            </a:r>
          </a:p>
          <a:p>
            <a:r>
              <a:rPr dirty="0" err="1"/>
              <a:t>Coût</a:t>
            </a:r>
            <a:r>
              <a:rPr dirty="0"/>
              <a:t> total </a:t>
            </a:r>
            <a:r>
              <a:rPr dirty="0" err="1"/>
              <a:t>estimé</a:t>
            </a:r>
            <a:r>
              <a:rPr dirty="0"/>
              <a:t> : 2 000 € (</a:t>
            </a:r>
            <a:r>
              <a:rPr dirty="0" err="1"/>
              <a:t>valorisation</a:t>
            </a:r>
            <a:r>
              <a:rPr dirty="0"/>
              <a:t> temps + </a:t>
            </a:r>
            <a:r>
              <a:rPr dirty="0" err="1"/>
              <a:t>outils</a:t>
            </a:r>
            <a:r>
              <a:rPr dirty="0"/>
              <a:t>).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10DB480-6868-AF4E-E728-C8BEEC824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9248" y="864951"/>
            <a:ext cx="1444752" cy="85749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1F8094"/>
      </a:dk2>
      <a:lt2>
        <a:srgbClr val="E7E6E6"/>
      </a:lt2>
      <a:accent1>
        <a:srgbClr val="39CDE7"/>
      </a:accent1>
      <a:accent2>
        <a:srgbClr val="60DE72"/>
      </a:accent2>
      <a:accent3>
        <a:srgbClr val="DDCC64"/>
      </a:accent3>
      <a:accent4>
        <a:srgbClr val="F49D50"/>
      </a:accent4>
      <a:accent5>
        <a:srgbClr val="E44951"/>
      </a:accent5>
      <a:accent6>
        <a:srgbClr val="D666F9"/>
      </a:accent6>
      <a:hlink>
        <a:srgbClr val="4BF7ED"/>
      </a:hlink>
      <a:folHlink>
        <a:srgbClr val="95E9F4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92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118000"/>
                <a:satMod val="12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7DC10E3-4FF5-456B-A359-A0F378C1E5F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91</TotalTime>
  <Words>457</Words>
  <Application>Microsoft Office PowerPoint</Application>
  <PresentationFormat>Affichage à l'écran (4:3)</PresentationFormat>
  <Paragraphs>54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2" baseType="lpstr">
      <vt:lpstr>Arial</vt:lpstr>
      <vt:lpstr>Trebuchet MS</vt:lpstr>
      <vt:lpstr>Berlin</vt:lpstr>
      <vt:lpstr>Présentation du projet</vt:lpstr>
      <vt:lpstr>Enjeux et objectifs</vt:lpstr>
      <vt:lpstr>Équipe projet</vt:lpstr>
      <vt:lpstr>Spécifications ergonomiques</vt:lpstr>
      <vt:lpstr>Spécifications fonctionnelles</vt:lpstr>
      <vt:lpstr>Contraintes techniques et réglementaires</vt:lpstr>
      <vt:lpstr>Qualité et performance</vt:lpstr>
      <vt:lpstr>Rétroplanning</vt:lpstr>
      <vt:lpstr>Devis (estimatif)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Mehdi Haloui</dc:creator>
  <cp:keywords/>
  <dc:description>generated using python-pptx</dc:description>
  <cp:lastModifiedBy>Mehdi Haloui</cp:lastModifiedBy>
  <cp:revision>2</cp:revision>
  <dcterms:created xsi:type="dcterms:W3CDTF">2013-01-27T09:14:16Z</dcterms:created>
  <dcterms:modified xsi:type="dcterms:W3CDTF">2025-09-25T14:15:28Z</dcterms:modified>
  <cp:category/>
</cp:coreProperties>
</file>