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1.png" ContentType="image/png"/>
  <Override PartName="/ppt/media/image2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A97EAE5-B4EC-48D1-BF85-54470D0CAA5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C393FF-5E9E-41E4-A15D-DA7814F13DD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E7088B-3D4C-4444-BB70-A077C4F0637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9EC3ED-7C89-4637-BC13-34803F7E9AF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1C2712-F3D3-44BC-8DD9-9319B0D2B9C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FA7E16-79FC-415D-BE5A-21E51666E14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55F525-EAAC-4437-8965-52C9CA3F238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B36547-8524-4C77-8D66-DF2ED634ADA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942EA2-F9A1-4E5F-9CE4-98C6F79C0AF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FDB740-3BC4-4A41-9AAA-03827ADB2B1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6CF837-973E-47F0-B6B3-C29E6B72F05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3406F6-8F76-456F-970A-69218B85148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EEE572-01A7-43B1-98E3-C2E9B0EF5B5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144B9D-B738-46EA-B95A-3C2FACC1967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EEFC24-6A9D-49FC-A988-14F11AF69A6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FD9B94-1EFE-4539-A871-CC4CDBCA1B1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716A6E-DC4D-4DE5-A60D-C09BD0556B5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2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2"/>
          <p:cNvSpPr/>
          <p:nvPr/>
        </p:nvSpPr>
        <p:spPr>
          <a:xfrm>
            <a:off x="833040" y="228600"/>
            <a:ext cx="13568760" cy="12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7546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Nimbus Mono PS"/>
            </a:endParaRPr>
          </a:p>
        </p:txBody>
      </p:sp>
      <p:sp>
        <p:nvSpPr>
          <p:cNvPr id="11" name="Text 3"/>
          <p:cNvSpPr/>
          <p:nvPr/>
        </p:nvSpPr>
        <p:spPr>
          <a:xfrm>
            <a:off x="833040" y="4688640"/>
            <a:ext cx="74772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Shape 4"/>
          <p:cNvSpPr/>
          <p:nvPr/>
        </p:nvSpPr>
        <p:spPr>
          <a:xfrm>
            <a:off x="833040" y="6376680"/>
            <a:ext cx="354960" cy="354960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623600" y="228600"/>
            <a:ext cx="12344400" cy="285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Bangladesh </a:t>
            </a:r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University of Business </a:t>
            </a:r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and </a:t>
            </a:r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Technology(BUBT)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Dept. of Computer </a:t>
            </a:r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Science &amp; </a:t>
            </a:r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Presentation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Hotel Management </a:t>
            </a:r>
            <a:r>
              <a:rPr b="0" lang="en-US" sz="32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228600" y="228600"/>
            <a:ext cx="1423440" cy="1828800"/>
          </a:xfrm>
          <a:prstGeom prst="rect">
            <a:avLst/>
          </a:prstGeom>
          <a:ln w="0">
            <a:noFill/>
          </a:ln>
        </p:spPr>
      </p:pic>
      <p:sp>
        <p:nvSpPr>
          <p:cNvPr id="15" name=""/>
          <p:cNvSpPr/>
          <p:nvPr/>
        </p:nvSpPr>
        <p:spPr>
          <a:xfrm>
            <a:off x="9102600" y="3706200"/>
            <a:ext cx="4800600" cy="3886200"/>
          </a:xfrm>
          <a:prstGeom prst="roundRect">
            <a:avLst>
              <a:gd name="adj" fmla="val 16667"/>
            </a:avLst>
          </a:prstGeom>
          <a:solidFill>
            <a:srgbClr val="ded6ff"/>
          </a:solidFill>
          <a:ln w="0">
            <a:solidFill>
              <a:srgbClr val="ded6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1" lang="en-US" sz="2200" spc="-1" strike="noStrike" u="sng">
                <a:solidFill>
                  <a:srgbClr val="49495a"/>
                </a:solidFill>
                <a:uFillTx/>
                <a:latin typeface="Open Sans"/>
                <a:ea typeface="Noto Sans CJK SC"/>
              </a:rPr>
              <a:t>Submitted To: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1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Project </a:t>
            </a:r>
            <a:r>
              <a:rPr b="1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Supervisor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Ali Azgar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Assistant Professor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Department of </a:t>
            </a: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Computer Science </a:t>
            </a: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&amp; Engineering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"/>
          <p:cNvSpPr/>
          <p:nvPr/>
        </p:nvSpPr>
        <p:spPr>
          <a:xfrm>
            <a:off x="2514600" y="3200400"/>
            <a:ext cx="10515600" cy="360"/>
          </a:xfrm>
          <a:prstGeom prst="roundRect">
            <a:avLst>
              <a:gd name="adj" fmla="val 16667"/>
            </a:avLst>
          </a:prstGeom>
          <a:solidFill>
            <a:srgbClr val="ded6ff"/>
          </a:solidFill>
          <a:ln w="0">
            <a:solidFill>
              <a:srgbClr val="ded6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916200" y="3778200"/>
            <a:ext cx="4800600" cy="3886200"/>
          </a:xfrm>
          <a:prstGeom prst="roundRect">
            <a:avLst>
              <a:gd name="adj" fmla="val 16667"/>
            </a:avLst>
          </a:prstGeom>
          <a:solidFill>
            <a:srgbClr val="ded6ff"/>
          </a:solidFill>
          <a:ln w="0">
            <a:solidFill>
              <a:srgbClr val="ded6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1" lang="en-US" sz="2200" spc="-1" strike="noStrike" u="sng">
                <a:solidFill>
                  <a:srgbClr val="49495a"/>
                </a:solidFill>
                <a:uFillTx/>
                <a:latin typeface="Open Sans"/>
                <a:ea typeface="Noto Sans CJK SC"/>
              </a:rPr>
              <a:t>Presented By: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Md Mehedi Hassan 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(ID: 17181103059)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Md Shakil Khan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 </a:t>
            </a:r>
            <a:r>
              <a:rPr b="0" lang="en-US" sz="2200" spc="-1" strike="noStrike">
                <a:solidFill>
                  <a:srgbClr val="49495a"/>
                </a:solidFill>
                <a:latin typeface="Open Sans"/>
                <a:ea typeface="Noto Sans CJK SC"/>
              </a:rPr>
              <a:t>(ID: 171811136)</a:t>
            </a:r>
            <a:endParaRPr b="0" lang="en-US" sz="22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4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2"/>
          <p:cNvSpPr/>
          <p:nvPr/>
        </p:nvSpPr>
        <p:spPr>
          <a:xfrm>
            <a:off x="2037960" y="1525680"/>
            <a:ext cx="95990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User Interface and Functionalities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 0" descr="preencoded.png"/>
          <p:cNvPicPr/>
          <p:nvPr/>
        </p:nvPicPr>
        <p:blipFill>
          <a:blip r:embed="rId1"/>
          <a:stretch/>
        </p:blipFill>
        <p:spPr>
          <a:xfrm>
            <a:off x="2037960" y="334836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116" name="Text 3"/>
          <p:cNvSpPr/>
          <p:nvPr/>
        </p:nvSpPr>
        <p:spPr>
          <a:xfrm>
            <a:off x="1857960" y="4197960"/>
            <a:ext cx="32954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User-Friendly Interface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4"/>
          <p:cNvSpPr/>
          <p:nvPr/>
        </p:nvSpPr>
        <p:spPr>
          <a:xfrm>
            <a:off x="1893960" y="4701600"/>
            <a:ext cx="32954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Intuitive and easy-to-navigate UI for staff and guests.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Image 1" descr="preencoded.png"/>
          <p:cNvPicPr/>
          <p:nvPr/>
        </p:nvPicPr>
        <p:blipFill>
          <a:blip r:embed="rId2"/>
          <a:stretch/>
        </p:blipFill>
        <p:spPr>
          <a:xfrm>
            <a:off x="5667120" y="334836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119" name="Text 5"/>
          <p:cNvSpPr/>
          <p:nvPr/>
        </p:nvSpPr>
        <p:spPr>
          <a:xfrm>
            <a:off x="5667120" y="4125960"/>
            <a:ext cx="3154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Booking Management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6"/>
          <p:cNvSpPr/>
          <p:nvPr/>
        </p:nvSpPr>
        <p:spPr>
          <a:xfrm>
            <a:off x="5667120" y="4606560"/>
            <a:ext cx="32958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Efficient reservations, room availability, and guest details.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Image 2" descr="preencoded.png"/>
          <p:cNvPicPr/>
          <p:nvPr/>
        </p:nvPicPr>
        <p:blipFill>
          <a:blip r:embed="rId3"/>
          <a:stretch/>
        </p:blipFill>
        <p:spPr>
          <a:xfrm>
            <a:off x="9296280" y="3348360"/>
            <a:ext cx="555120" cy="555120"/>
          </a:xfrm>
          <a:prstGeom prst="rect">
            <a:avLst/>
          </a:prstGeom>
          <a:ln w="0">
            <a:noFill/>
          </a:ln>
        </p:spPr>
      </p:pic>
      <p:sp>
        <p:nvSpPr>
          <p:cNvPr id="122" name="Text 7"/>
          <p:cNvSpPr/>
          <p:nvPr/>
        </p:nvSpPr>
        <p:spPr>
          <a:xfrm>
            <a:off x="9296280" y="4125960"/>
            <a:ext cx="3295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Reporting and Analytics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8"/>
          <p:cNvSpPr/>
          <p:nvPr/>
        </p:nvSpPr>
        <p:spPr>
          <a:xfrm>
            <a:off x="9332280" y="4665600"/>
            <a:ext cx="32958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Insightful data-driven reports on hotel performance and metrics.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4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2"/>
          <p:cNvSpPr/>
          <p:nvPr/>
        </p:nvSpPr>
        <p:spPr>
          <a:xfrm>
            <a:off x="2037960" y="930960"/>
            <a:ext cx="62222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Modules and Features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hape 3"/>
          <p:cNvSpPr/>
          <p:nvPr/>
        </p:nvSpPr>
        <p:spPr>
          <a:xfrm>
            <a:off x="2037960" y="224352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4"/>
          <p:cNvSpPr/>
          <p:nvPr/>
        </p:nvSpPr>
        <p:spPr>
          <a:xfrm>
            <a:off x="2213640" y="2284920"/>
            <a:ext cx="1483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5"/>
          <p:cNvSpPr/>
          <p:nvPr/>
        </p:nvSpPr>
        <p:spPr>
          <a:xfrm>
            <a:off x="2760120" y="2319840"/>
            <a:ext cx="36446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Reservation Management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6"/>
          <p:cNvSpPr/>
          <p:nvPr/>
        </p:nvSpPr>
        <p:spPr>
          <a:xfrm>
            <a:off x="2760120" y="2800080"/>
            <a:ext cx="444348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Allows guests to easily book rooms, view availability, and manage their reservations. Includes features like real-time room status, cancellation policies, and guest history.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Shape 7"/>
          <p:cNvSpPr/>
          <p:nvPr/>
        </p:nvSpPr>
        <p:spPr>
          <a:xfrm>
            <a:off x="7426440" y="224352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8"/>
          <p:cNvSpPr/>
          <p:nvPr/>
        </p:nvSpPr>
        <p:spPr>
          <a:xfrm>
            <a:off x="7573680" y="2284920"/>
            <a:ext cx="2052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9"/>
          <p:cNvSpPr/>
          <p:nvPr/>
        </p:nvSpPr>
        <p:spPr>
          <a:xfrm>
            <a:off x="8148240" y="2319840"/>
            <a:ext cx="31136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Payment Processing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10"/>
          <p:cNvSpPr/>
          <p:nvPr/>
        </p:nvSpPr>
        <p:spPr>
          <a:xfrm>
            <a:off x="8148240" y="2800080"/>
            <a:ext cx="444348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payment processing within the Hotel Management System, focusing on the supported payment gateways, key features, implementation details, user experience, and security measures.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Shape 11"/>
          <p:cNvSpPr/>
          <p:nvPr/>
        </p:nvSpPr>
        <p:spPr>
          <a:xfrm>
            <a:off x="2037960" y="49730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12"/>
          <p:cNvSpPr/>
          <p:nvPr/>
        </p:nvSpPr>
        <p:spPr>
          <a:xfrm>
            <a:off x="2185200" y="5014440"/>
            <a:ext cx="2052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 13"/>
          <p:cNvSpPr/>
          <p:nvPr/>
        </p:nvSpPr>
        <p:spPr>
          <a:xfrm>
            <a:off x="2760120" y="504936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Guest Management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14"/>
          <p:cNvSpPr/>
          <p:nvPr/>
        </p:nvSpPr>
        <p:spPr>
          <a:xfrm>
            <a:off x="2760120" y="5529600"/>
            <a:ext cx="444348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Handles guest profiles, preferences, and check-in/check-out processes. Provides tools for up-selling, loyalty programs, and personalized guest experiences.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Shape 15"/>
          <p:cNvSpPr/>
          <p:nvPr/>
        </p:nvSpPr>
        <p:spPr>
          <a:xfrm>
            <a:off x="7426440" y="49730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16"/>
          <p:cNvSpPr/>
          <p:nvPr/>
        </p:nvSpPr>
        <p:spPr>
          <a:xfrm>
            <a:off x="7578720" y="5014440"/>
            <a:ext cx="1947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4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17"/>
          <p:cNvSpPr/>
          <p:nvPr/>
        </p:nvSpPr>
        <p:spPr>
          <a:xfrm>
            <a:off x="8148240" y="504936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User Authentication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18"/>
          <p:cNvSpPr/>
          <p:nvPr/>
        </p:nvSpPr>
        <p:spPr>
          <a:xfrm>
            <a:off x="8148240" y="5660640"/>
            <a:ext cx="488196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secure login mechanisms for the Hotel Management System, session management, and other security measures to protect user data and system integrity.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 0" descr="preencoded.png"/>
          <p:cNvPicPr/>
          <p:nvPr/>
        </p:nvPicPr>
        <p:blipFill>
          <a:blip r:embed="rId1"/>
          <a:stretch/>
        </p:blipFill>
        <p:spPr>
          <a:xfrm>
            <a:off x="915156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46" name="Text 2"/>
          <p:cNvSpPr/>
          <p:nvPr/>
        </p:nvSpPr>
        <p:spPr>
          <a:xfrm>
            <a:off x="833040" y="519120"/>
            <a:ext cx="747720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Results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4"/>
          <p:cNvSpPr/>
          <p:nvPr/>
        </p:nvSpPr>
        <p:spPr>
          <a:xfrm>
            <a:off x="2352600" y="2514600"/>
            <a:ext cx="74772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spcBef>
                <a:spcPts val="2551"/>
              </a:spcBef>
              <a:spcAft>
                <a:spcPts val="255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2551"/>
              </a:spcBef>
              <a:spcAft>
                <a:spcPts val="2551"/>
              </a:spcAft>
              <a:buClr>
                <a:srgbClr val="49495a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49495a"/>
                </a:solidFill>
                <a:latin typeface="Open Sans"/>
                <a:ea typeface="Open Sans"/>
              </a:rPr>
              <a:t>USER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2551"/>
              </a:spcBef>
              <a:spcAft>
                <a:spcPts val="2551"/>
              </a:spcAft>
              <a:buClr>
                <a:srgbClr val="49495a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49495a"/>
                </a:solidFill>
                <a:latin typeface="Open Sans"/>
                <a:ea typeface="Open Sans"/>
              </a:rPr>
              <a:t>ADMIN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defTabSz="914400"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1143000" y="2057400"/>
            <a:ext cx="5715000" cy="119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49495a"/>
                </a:solidFill>
                <a:latin typeface="Open Sans"/>
                <a:ea typeface="Open Sans"/>
              </a:rPr>
              <a:t>Show key output screens: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778320" y="111960"/>
            <a:ext cx="2879280" cy="105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>
                <a:solidFill>
                  <a:srgbClr val="5955eb"/>
                </a:solidFill>
                <a:latin typeface="Open Sans"/>
                <a:ea typeface="Open Sans"/>
              </a:rPr>
              <a:t>Home Page</a:t>
            </a:r>
            <a:endParaRPr b="1" lang="en-US" sz="2800" spc="-1" strike="noStrike">
              <a:solidFill>
                <a:srgbClr val="5955eb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 txBox="1"/>
          <p:nvPr/>
        </p:nvSpPr>
        <p:spPr>
          <a:xfrm>
            <a:off x="778320" y="111960"/>
            <a:ext cx="242244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>
                <a:solidFill>
                  <a:srgbClr val="5955eb"/>
                </a:solidFill>
                <a:latin typeface="Open Sans"/>
                <a:ea typeface="Open Sans"/>
              </a:rPr>
              <a:t>USER</a:t>
            </a:r>
            <a:endParaRPr b="1" lang="en-US" sz="2800" spc="-1" strike="noStrike">
              <a:solidFill>
                <a:srgbClr val="5955eb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 txBox="1"/>
          <p:nvPr/>
        </p:nvSpPr>
        <p:spPr>
          <a:xfrm>
            <a:off x="598320" y="39960"/>
            <a:ext cx="3107880" cy="10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600" spc="-1" strike="noStrike">
                <a:solidFill>
                  <a:srgbClr val="5955eb"/>
                </a:solidFill>
                <a:latin typeface="Open Sans"/>
                <a:ea typeface="Open Sans"/>
              </a:rPr>
              <a:t>Admin Page</a:t>
            </a:r>
            <a:endParaRPr b="1" lang="en-US" sz="3600" spc="-1" strike="noStrike">
              <a:solidFill>
                <a:srgbClr val="5955eb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4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Image 0" descr="preencoded.png"/>
          <p:cNvPicPr/>
          <p:nvPr/>
        </p:nvPicPr>
        <p:blipFill>
          <a:blip r:embed="rId1"/>
          <a:stretch/>
        </p:blipFill>
        <p:spPr>
          <a:xfrm>
            <a:off x="10980360" y="0"/>
            <a:ext cx="3657240" cy="8229240"/>
          </a:xfrm>
          <a:prstGeom prst="rect">
            <a:avLst/>
          </a:prstGeom>
          <a:ln w="0">
            <a:noFill/>
          </a:ln>
        </p:spPr>
      </p:pic>
      <p:sp>
        <p:nvSpPr>
          <p:cNvPr id="21" name="Text 2"/>
          <p:cNvSpPr/>
          <p:nvPr/>
        </p:nvSpPr>
        <p:spPr>
          <a:xfrm>
            <a:off x="1107000" y="999000"/>
            <a:ext cx="7718400" cy="16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Introduction </a:t>
            </a:r>
            <a:endParaRPr b="0" lang="en-US" sz="437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defTabSz="914400">
              <a:lnSpc>
                <a:spcPts val="5468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Hotel Management System</a:t>
            </a:r>
            <a:endParaRPr b="0" lang="en-US" sz="437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22" name="Shape 3"/>
          <p:cNvSpPr/>
          <p:nvPr/>
        </p:nvSpPr>
        <p:spPr>
          <a:xfrm>
            <a:off x="833040" y="3305520"/>
            <a:ext cx="388440" cy="388440"/>
          </a:xfrm>
          <a:prstGeom prst="roundRect">
            <a:avLst>
              <a:gd name="adj" fmla="val 34295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 4"/>
          <p:cNvSpPr/>
          <p:nvPr/>
        </p:nvSpPr>
        <p:spPr>
          <a:xfrm>
            <a:off x="1443960" y="3326400"/>
            <a:ext cx="3551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Comprehensive Solution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 5"/>
          <p:cNvSpPr/>
          <p:nvPr/>
        </p:nvSpPr>
        <p:spPr>
          <a:xfrm>
            <a:off x="1443960" y="3806640"/>
            <a:ext cx="39308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Streamlines operations, improves guest experiences, and enhances business efficiency.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Shape 6"/>
          <p:cNvSpPr/>
          <p:nvPr/>
        </p:nvSpPr>
        <p:spPr>
          <a:xfrm>
            <a:off x="5597640" y="3305520"/>
            <a:ext cx="388440" cy="388440"/>
          </a:xfrm>
          <a:prstGeom prst="roundRect">
            <a:avLst>
              <a:gd name="adj" fmla="val 34295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 7"/>
          <p:cNvSpPr/>
          <p:nvPr/>
        </p:nvSpPr>
        <p:spPr>
          <a:xfrm>
            <a:off x="6208560" y="332640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Intuitive Interface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8"/>
          <p:cNvSpPr/>
          <p:nvPr/>
        </p:nvSpPr>
        <p:spPr>
          <a:xfrm>
            <a:off x="6208560" y="3806640"/>
            <a:ext cx="39308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Enables hotel staff to quickly access and manage key functionalities.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Shape 9"/>
          <p:cNvSpPr/>
          <p:nvPr/>
        </p:nvSpPr>
        <p:spPr>
          <a:xfrm>
            <a:off x="833040" y="5324400"/>
            <a:ext cx="388440" cy="388440"/>
          </a:xfrm>
          <a:prstGeom prst="roundRect">
            <a:avLst>
              <a:gd name="adj" fmla="val 34295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 10"/>
          <p:cNvSpPr/>
          <p:nvPr/>
        </p:nvSpPr>
        <p:spPr>
          <a:xfrm>
            <a:off x="1443960" y="5344920"/>
            <a:ext cx="31852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Automated Workflows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 11"/>
          <p:cNvSpPr/>
          <p:nvPr/>
        </p:nvSpPr>
        <p:spPr>
          <a:xfrm>
            <a:off x="1443960" y="5825520"/>
            <a:ext cx="86950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Handles routine tasks, freeing up staff to focus on customer service.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160" y="773640"/>
            <a:ext cx="14630040" cy="66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5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2"/>
          <p:cNvSpPr/>
          <p:nvPr/>
        </p:nvSpPr>
        <p:spPr>
          <a:xfrm>
            <a:off x="2037960" y="1687680"/>
            <a:ext cx="65163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Conclusion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4"/>
          <p:cNvSpPr/>
          <p:nvPr/>
        </p:nvSpPr>
        <p:spPr>
          <a:xfrm>
            <a:off x="1929960" y="3146760"/>
            <a:ext cx="10763640" cy="24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49495a"/>
                </a:solidFill>
                <a:latin typeface="Open Sans"/>
                <a:ea typeface="Open Sans"/>
              </a:rPr>
              <a:t>Developed a comprehensive Hotel Management System using PHP and MySQL.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49495a"/>
                </a:solidFill>
                <a:latin typeface="Open Sans"/>
                <a:ea typeface="Open Sans"/>
              </a:rPr>
              <a:t>Implemented key features such as booking automation, customer data management, secure payment processing, and detailed reporting.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49495a"/>
                </a:solidFill>
                <a:latin typeface="Open Sans"/>
                <a:ea typeface="Open Sans"/>
              </a:rPr>
              <a:t>Improved decision-making with real-time data and analytics.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Shape 8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5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1"/>
          <p:cNvSpPr/>
          <p:nvPr/>
        </p:nvSpPr>
        <p:spPr>
          <a:xfrm>
            <a:off x="1893960" y="1471680"/>
            <a:ext cx="65163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Future Work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 21"/>
          <p:cNvSpPr/>
          <p:nvPr/>
        </p:nvSpPr>
        <p:spPr>
          <a:xfrm>
            <a:off x="1867680" y="2937600"/>
            <a:ext cx="2231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Future Enhancements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 22"/>
          <p:cNvSpPr/>
          <p:nvPr/>
        </p:nvSpPr>
        <p:spPr>
          <a:xfrm>
            <a:off x="1828800" y="3854160"/>
            <a:ext cx="3657600" cy="24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Planned improvements include advanced analytics, AI-powered recommendations, mobile apps, and loyalty programs.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 23"/>
          <p:cNvSpPr/>
          <p:nvPr/>
        </p:nvSpPr>
        <p:spPr>
          <a:xfrm>
            <a:off x="6305400" y="2865600"/>
            <a:ext cx="2231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Continuous Innovation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24"/>
          <p:cNvSpPr/>
          <p:nvPr/>
        </p:nvSpPr>
        <p:spPr>
          <a:xfrm>
            <a:off x="6341400" y="3854160"/>
            <a:ext cx="3259800" cy="20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We remain committed to innovating and enhancing the system to meet the evolving needs of the hospitality industry.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 25"/>
          <p:cNvSpPr/>
          <p:nvPr/>
        </p:nvSpPr>
        <p:spPr>
          <a:xfrm>
            <a:off x="10383120" y="2901600"/>
            <a:ext cx="26470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Acknowledgments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26"/>
          <p:cNvSpPr/>
          <p:nvPr/>
        </p:nvSpPr>
        <p:spPr>
          <a:xfrm>
            <a:off x="10383120" y="3782160"/>
            <a:ext cx="333288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We thank the hotel management team for their valuable input throughout the development process.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3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Shape 16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5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 15"/>
          <p:cNvSpPr/>
          <p:nvPr/>
        </p:nvSpPr>
        <p:spPr>
          <a:xfrm>
            <a:off x="1484640" y="906120"/>
            <a:ext cx="65163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Reference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20"/>
          <p:cNvSpPr/>
          <p:nvPr/>
        </p:nvSpPr>
        <p:spPr>
          <a:xfrm>
            <a:off x="1929960" y="1855800"/>
            <a:ext cx="10763640" cy="24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OpenSymbol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"PHP and MySQL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Web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Development" by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Luke Welling and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Laura Thomson,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Pearson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Education, 2020.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OpenSymbol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"Learning PHP,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MySQL &amp;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JavaScript: With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jQuery, CSS &amp;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HTML5" by Robin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Nixon, O'Reilly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Media, 2018.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OpenSymbol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"Modern PHP: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New Features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and Good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Practices" by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Josh Lockhart,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O'Reilly Media,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2015.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OpenSymbol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"MySQL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Cookbook: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Solutions for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Database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Developers and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Administrators"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by Paul DuBois,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O'Reilly Media,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2014.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OpenSymbol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"Web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Development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with MySQL and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PHP" by Hugh E.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Williams and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David Lane,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Addison-Wesley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Professional,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2015.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OpenSymbol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"Building Secure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PHP Apps: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Authentication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and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Authorization"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by Ben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Edmunds,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Leanpub, 2017.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OpenSymbol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"PHP Objects,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Patterns, and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Practice" by Matt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Zandstra, Apress,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2016.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 defTabSz="914400">
              <a:lnSpc>
                <a:spcPts val="2798"/>
              </a:lnSpc>
              <a:spcBef>
                <a:spcPts val="567"/>
              </a:spcBef>
              <a:spcAft>
                <a:spcPts val="567"/>
              </a:spcAft>
              <a:buClr>
                <a:srgbClr val="49495a"/>
              </a:buClr>
              <a:buFont typeface="OpenSymbol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"Mastering PHP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7" by Branko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Ajzele, Packt </a:t>
            </a:r>
            <a:r>
              <a:rPr b="0" lang="en-US" sz="1800" spc="-1" strike="noStrike">
                <a:solidFill>
                  <a:srgbClr val="49495a"/>
                </a:solidFill>
                <a:latin typeface="Open Sans"/>
                <a:ea typeface="Open Sans"/>
              </a:rPr>
              <a:t>Publishing, 2017.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7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 useBgFill="1">
        <p:nvSpPr>
          <p:cNvPr id="181" name="Shape 18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 27"/>
          <p:cNvSpPr/>
          <p:nvPr/>
        </p:nvSpPr>
        <p:spPr>
          <a:xfrm>
            <a:off x="4343400" y="3657600"/>
            <a:ext cx="667980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800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Thank You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5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Text 2"/>
          <p:cNvSpPr/>
          <p:nvPr/>
        </p:nvSpPr>
        <p:spPr>
          <a:xfrm>
            <a:off x="2037960" y="154692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Project Objectives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Shape 3"/>
          <p:cNvSpPr/>
          <p:nvPr/>
        </p:nvSpPr>
        <p:spPr>
          <a:xfrm>
            <a:off x="2037960" y="2937600"/>
            <a:ext cx="5165640" cy="1635120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4"/>
          <p:cNvSpPr/>
          <p:nvPr/>
        </p:nvSpPr>
        <p:spPr>
          <a:xfrm>
            <a:off x="2260080" y="3159720"/>
            <a:ext cx="32328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Streamline Operations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 5"/>
          <p:cNvSpPr/>
          <p:nvPr/>
        </p:nvSpPr>
        <p:spPr>
          <a:xfrm>
            <a:off x="2260080" y="3639960"/>
            <a:ext cx="4721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Automate and optimize key processes like reservations, check-in/out, and billing.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Shape 6"/>
          <p:cNvSpPr/>
          <p:nvPr/>
        </p:nvSpPr>
        <p:spPr>
          <a:xfrm>
            <a:off x="7426440" y="2937600"/>
            <a:ext cx="5165640" cy="1635120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 7"/>
          <p:cNvSpPr/>
          <p:nvPr/>
        </p:nvSpPr>
        <p:spPr>
          <a:xfrm>
            <a:off x="7648560" y="3159720"/>
            <a:ext cx="38174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Enhance Guest Experience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 8"/>
          <p:cNvSpPr/>
          <p:nvPr/>
        </p:nvSpPr>
        <p:spPr>
          <a:xfrm>
            <a:off x="7648560" y="3639960"/>
            <a:ext cx="4721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Provide a user-friendly platform for booking, reservations, and hotel services.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Shape 9"/>
          <p:cNvSpPr/>
          <p:nvPr/>
        </p:nvSpPr>
        <p:spPr>
          <a:xfrm>
            <a:off x="2037960" y="4795200"/>
            <a:ext cx="5165640" cy="1635120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 10"/>
          <p:cNvSpPr/>
          <p:nvPr/>
        </p:nvSpPr>
        <p:spPr>
          <a:xfrm>
            <a:off x="2260080" y="5017320"/>
            <a:ext cx="39204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Improve Data Management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 11"/>
          <p:cNvSpPr/>
          <p:nvPr/>
        </p:nvSpPr>
        <p:spPr>
          <a:xfrm>
            <a:off x="2260080" y="5497920"/>
            <a:ext cx="4721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Centralized database for efficient data storage, retrieval, and analysis.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hape 12"/>
          <p:cNvSpPr/>
          <p:nvPr/>
        </p:nvSpPr>
        <p:spPr>
          <a:xfrm>
            <a:off x="7426440" y="4795200"/>
            <a:ext cx="5165640" cy="1635120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 13"/>
          <p:cNvSpPr/>
          <p:nvPr/>
        </p:nvSpPr>
        <p:spPr>
          <a:xfrm>
            <a:off x="7648560" y="501732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Increase Efficiency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 14"/>
          <p:cNvSpPr/>
          <p:nvPr/>
        </p:nvSpPr>
        <p:spPr>
          <a:xfrm>
            <a:off x="7648560" y="5497920"/>
            <a:ext cx="4721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Automate administrative tasks and optimize staff productivity.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2"/>
          <p:cNvSpPr/>
          <p:nvPr/>
        </p:nvSpPr>
        <p:spPr>
          <a:xfrm>
            <a:off x="2037960" y="159732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Motivation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Shape 3"/>
          <p:cNvSpPr/>
          <p:nvPr/>
        </p:nvSpPr>
        <p:spPr>
          <a:xfrm>
            <a:off x="2037960" y="312552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 4"/>
          <p:cNvSpPr/>
          <p:nvPr/>
        </p:nvSpPr>
        <p:spPr>
          <a:xfrm>
            <a:off x="2213640" y="3095280"/>
            <a:ext cx="1483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5"/>
          <p:cNvSpPr/>
          <p:nvPr/>
        </p:nvSpPr>
        <p:spPr>
          <a:xfrm>
            <a:off x="2760120" y="3057840"/>
            <a:ext cx="3522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Streamlining Operations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6"/>
          <p:cNvSpPr/>
          <p:nvPr/>
        </p:nvSpPr>
        <p:spPr>
          <a:xfrm>
            <a:off x="2760120" y="3718440"/>
            <a:ext cx="44434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Improve efficiency in managing bookings, customer data, and staff scheduling.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Shape 7"/>
          <p:cNvSpPr/>
          <p:nvPr/>
        </p:nvSpPr>
        <p:spPr>
          <a:xfrm>
            <a:off x="7534440" y="301752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8"/>
          <p:cNvSpPr/>
          <p:nvPr/>
        </p:nvSpPr>
        <p:spPr>
          <a:xfrm>
            <a:off x="7681680" y="3059280"/>
            <a:ext cx="2052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9"/>
          <p:cNvSpPr/>
          <p:nvPr/>
        </p:nvSpPr>
        <p:spPr>
          <a:xfrm>
            <a:off x="8400240" y="3057840"/>
            <a:ext cx="31042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Boosting Productivity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10"/>
          <p:cNvSpPr/>
          <p:nvPr/>
        </p:nvSpPr>
        <p:spPr>
          <a:xfrm>
            <a:off x="8508240" y="3610440"/>
            <a:ext cx="44434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Automate routine tasks to enhance productivity and reduce operational costs.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Shape 11"/>
          <p:cNvSpPr/>
          <p:nvPr/>
        </p:nvSpPr>
        <p:spPr>
          <a:xfrm>
            <a:off x="2037960" y="514872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12"/>
          <p:cNvSpPr/>
          <p:nvPr/>
        </p:nvSpPr>
        <p:spPr>
          <a:xfrm>
            <a:off x="2185200" y="5190480"/>
            <a:ext cx="2052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13"/>
          <p:cNvSpPr/>
          <p:nvPr/>
        </p:nvSpPr>
        <p:spPr>
          <a:xfrm>
            <a:off x="2760120" y="5117040"/>
            <a:ext cx="41076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Enhancing Guest Experience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14"/>
          <p:cNvSpPr/>
          <p:nvPr/>
        </p:nvSpPr>
        <p:spPr>
          <a:xfrm>
            <a:off x="2760120" y="5597640"/>
            <a:ext cx="44434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Provide guests with a seamless booking and stay management experience.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Shape 15"/>
          <p:cNvSpPr/>
          <p:nvPr/>
        </p:nvSpPr>
        <p:spPr>
          <a:xfrm>
            <a:off x="7534440" y="504072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16"/>
          <p:cNvSpPr/>
          <p:nvPr/>
        </p:nvSpPr>
        <p:spPr>
          <a:xfrm>
            <a:off x="7686720" y="5082480"/>
            <a:ext cx="1947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4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17"/>
          <p:cNvSpPr/>
          <p:nvPr/>
        </p:nvSpPr>
        <p:spPr>
          <a:xfrm>
            <a:off x="8400240" y="5045040"/>
            <a:ext cx="37728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Gaining Competitive Edge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18"/>
          <p:cNvSpPr/>
          <p:nvPr/>
        </p:nvSpPr>
        <p:spPr>
          <a:xfrm>
            <a:off x="8508240" y="5525640"/>
            <a:ext cx="44434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Implement a modern, feature-rich system to stand out in the industry.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5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2"/>
          <p:cNvSpPr/>
          <p:nvPr/>
        </p:nvSpPr>
        <p:spPr>
          <a:xfrm>
            <a:off x="2037960" y="696240"/>
            <a:ext cx="57495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System Architecture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Shape 3"/>
          <p:cNvSpPr/>
          <p:nvPr/>
        </p:nvSpPr>
        <p:spPr>
          <a:xfrm>
            <a:off x="2037960" y="4026240"/>
            <a:ext cx="10554120" cy="43920"/>
          </a:xfrm>
          <a:prstGeom prst="rect">
            <a:avLst/>
          </a:prstGeom>
          <a:solidFill>
            <a:srgbClr val="b8b7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Shape 4"/>
          <p:cNvSpPr/>
          <p:nvPr/>
        </p:nvSpPr>
        <p:spPr>
          <a:xfrm>
            <a:off x="4599000" y="3248640"/>
            <a:ext cx="43920" cy="777240"/>
          </a:xfrm>
          <a:prstGeom prst="rect">
            <a:avLst/>
          </a:prstGeom>
          <a:solidFill>
            <a:srgbClr val="b8b7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Shape 5"/>
          <p:cNvSpPr/>
          <p:nvPr/>
        </p:nvSpPr>
        <p:spPr>
          <a:xfrm>
            <a:off x="4371120" y="37760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6"/>
          <p:cNvSpPr/>
          <p:nvPr/>
        </p:nvSpPr>
        <p:spPr>
          <a:xfrm>
            <a:off x="4546800" y="3817800"/>
            <a:ext cx="1483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7"/>
          <p:cNvSpPr/>
          <p:nvPr/>
        </p:nvSpPr>
        <p:spPr>
          <a:xfrm>
            <a:off x="3232440" y="219024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Frontend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8"/>
          <p:cNvSpPr/>
          <p:nvPr/>
        </p:nvSpPr>
        <p:spPr>
          <a:xfrm>
            <a:off x="2260080" y="2670840"/>
            <a:ext cx="47214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HTML, CSS, JavaScript for user interface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Shape 9"/>
          <p:cNvSpPr/>
          <p:nvPr/>
        </p:nvSpPr>
        <p:spPr>
          <a:xfrm>
            <a:off x="7292880" y="4026240"/>
            <a:ext cx="43920" cy="777240"/>
          </a:xfrm>
          <a:prstGeom prst="rect">
            <a:avLst/>
          </a:prstGeom>
          <a:solidFill>
            <a:srgbClr val="b8b7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hape 10"/>
          <p:cNvSpPr/>
          <p:nvPr/>
        </p:nvSpPr>
        <p:spPr>
          <a:xfrm>
            <a:off x="7065360" y="37760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 11"/>
          <p:cNvSpPr/>
          <p:nvPr/>
        </p:nvSpPr>
        <p:spPr>
          <a:xfrm>
            <a:off x="7212600" y="3817800"/>
            <a:ext cx="2052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12"/>
          <p:cNvSpPr/>
          <p:nvPr/>
        </p:nvSpPr>
        <p:spPr>
          <a:xfrm>
            <a:off x="5821920" y="5025960"/>
            <a:ext cx="29862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Backend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13"/>
          <p:cNvSpPr/>
          <p:nvPr/>
        </p:nvSpPr>
        <p:spPr>
          <a:xfrm>
            <a:off x="4954320" y="5506560"/>
            <a:ext cx="4721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PHP for server-side logic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Shape 14"/>
          <p:cNvSpPr/>
          <p:nvPr/>
        </p:nvSpPr>
        <p:spPr>
          <a:xfrm>
            <a:off x="9987120" y="3248640"/>
            <a:ext cx="43920" cy="777240"/>
          </a:xfrm>
          <a:prstGeom prst="rect">
            <a:avLst/>
          </a:prstGeom>
          <a:solidFill>
            <a:srgbClr val="b8b7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hape 15"/>
          <p:cNvSpPr/>
          <p:nvPr/>
        </p:nvSpPr>
        <p:spPr>
          <a:xfrm>
            <a:off x="9759600" y="37760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16"/>
          <p:cNvSpPr/>
          <p:nvPr/>
        </p:nvSpPr>
        <p:spPr>
          <a:xfrm>
            <a:off x="9906840" y="3817800"/>
            <a:ext cx="2052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17"/>
          <p:cNvSpPr/>
          <p:nvPr/>
        </p:nvSpPr>
        <p:spPr>
          <a:xfrm>
            <a:off x="8620560" y="208692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Database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18"/>
          <p:cNvSpPr/>
          <p:nvPr/>
        </p:nvSpPr>
        <p:spPr>
          <a:xfrm>
            <a:off x="7792560" y="2675520"/>
            <a:ext cx="4721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MySQL for data storage and management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19"/>
          <p:cNvSpPr/>
          <p:nvPr/>
        </p:nvSpPr>
        <p:spPr>
          <a:xfrm>
            <a:off x="2037960" y="6467040"/>
            <a:ext cx="105541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The hotel management system provides an overview of the system architecture, detailing the technologies used in the frontend, backend, and database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4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2"/>
          <p:cNvSpPr/>
          <p:nvPr/>
        </p:nvSpPr>
        <p:spPr>
          <a:xfrm>
            <a:off x="2037960" y="126360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Database Design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Image 0" descr="preencoded.png"/>
          <p:cNvPicPr/>
          <p:nvPr/>
        </p:nvPicPr>
        <p:blipFill>
          <a:blip r:embed="rId1"/>
          <a:stretch/>
        </p:blipFill>
        <p:spPr>
          <a:xfrm>
            <a:off x="2037960" y="2402280"/>
            <a:ext cx="3295440" cy="2036520"/>
          </a:xfrm>
          <a:prstGeom prst="rect">
            <a:avLst/>
          </a:prstGeom>
          <a:ln w="0">
            <a:noFill/>
          </a:ln>
        </p:spPr>
      </p:pic>
      <p:sp>
        <p:nvSpPr>
          <p:cNvPr id="89" name="Text 3"/>
          <p:cNvSpPr/>
          <p:nvPr/>
        </p:nvSpPr>
        <p:spPr>
          <a:xfrm>
            <a:off x="2037960" y="471672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Use Case Diagram 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4"/>
          <p:cNvSpPr/>
          <p:nvPr/>
        </p:nvSpPr>
        <p:spPr>
          <a:xfrm>
            <a:off x="2037960" y="5197320"/>
            <a:ext cx="329544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The system uses a relational database with interconnected tables for rooms, guests, reservations, and financials.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 1" descr="preencoded.png"/>
          <p:cNvPicPr/>
          <p:nvPr/>
        </p:nvPicPr>
        <p:blipFill>
          <a:blip r:embed="rId2"/>
          <a:stretch/>
        </p:blipFill>
        <p:spPr>
          <a:xfrm>
            <a:off x="5667120" y="240228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92" name="Text 5"/>
          <p:cNvSpPr/>
          <p:nvPr/>
        </p:nvSpPr>
        <p:spPr>
          <a:xfrm>
            <a:off x="5667120" y="471672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Class Diagram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6"/>
          <p:cNvSpPr/>
          <p:nvPr/>
        </p:nvSpPr>
        <p:spPr>
          <a:xfrm>
            <a:off x="5667120" y="519732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Each table has well-defined attributes and relationships to support hotel management functions.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 2" descr="preencoded.png"/>
          <p:cNvPicPr/>
          <p:nvPr/>
        </p:nvPicPr>
        <p:blipFill>
          <a:blip r:embed="rId3"/>
          <a:stretch/>
        </p:blipFill>
        <p:spPr>
          <a:xfrm>
            <a:off x="9296280" y="240228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95" name="Text 7"/>
          <p:cNvSpPr/>
          <p:nvPr/>
        </p:nvSpPr>
        <p:spPr>
          <a:xfrm>
            <a:off x="9296280" y="4716720"/>
            <a:ext cx="3295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Data-flow Diagram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8"/>
          <p:cNvSpPr/>
          <p:nvPr/>
        </p:nvSpPr>
        <p:spPr>
          <a:xfrm>
            <a:off x="9296280" y="554436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9495a"/>
                </a:solidFill>
                <a:latin typeface="Open Sans"/>
                <a:ea typeface="Open Sans"/>
              </a:rPr>
              <a:t>The Reservations table links guests, rooms, and financials, enabling comprehensive booking management.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19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hape 2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4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28"/>
          <p:cNvSpPr/>
          <p:nvPr/>
        </p:nvSpPr>
        <p:spPr>
          <a:xfrm>
            <a:off x="1074600" y="22860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4630400" cy="1371600"/>
          </a:xfrm>
          <a:prstGeom prst="roundRect">
            <a:avLst>
              <a:gd name="adj" fmla="val 716"/>
            </a:avLst>
          </a:prstGeom>
          <a:solidFill>
            <a:srgbClr val="ded6ff"/>
          </a:solidFill>
          <a:ln w="0">
            <a:solidFill>
              <a:srgbClr val="ded6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ts val="5468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Data-flow 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Diagram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11430000" cy="542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3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Shape 24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4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30"/>
          <p:cNvSpPr/>
          <p:nvPr/>
        </p:nvSpPr>
        <p:spPr>
          <a:xfrm>
            <a:off x="1074600" y="22860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6858000" y="0"/>
            <a:ext cx="7086600" cy="78321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0" y="0"/>
            <a:ext cx="5486400" cy="8229240"/>
          </a:xfrm>
          <a:custGeom>
            <a:avLst/>
            <a:gdLst>
              <a:gd name="textAreaLeft" fmla="*/ 11160 w 5486400"/>
              <a:gd name="textAreaRight" fmla="*/ 5475240 w 5486400"/>
              <a:gd name="textAreaTop" fmla="*/ 11160 h 8229240"/>
              <a:gd name="textAreaBottom" fmla="*/ 8218080 h 8229240"/>
            </a:gdLst>
            <a:ahLst/>
            <a:rect l="textAreaLeft" t="textAreaTop" r="textAreaRight" b="textAreaBottom"/>
            <a:pathLst>
              <a:path w="21600" h="32398">
                <a:moveTo>
                  <a:pt x="155" y="0"/>
                </a:moveTo>
                <a:arcTo wR="155" hR="155" stAng="16200000" swAng="-5400000"/>
                <a:lnTo>
                  <a:pt x="0" y="32243"/>
                </a:lnTo>
                <a:arcTo wR="155" hR="155" stAng="10800000" swAng="-5400000"/>
                <a:lnTo>
                  <a:pt x="21445" y="32398"/>
                </a:lnTo>
                <a:arcTo wR="155" hR="155" stAng="5400000" swAng="-5400000"/>
                <a:lnTo>
                  <a:pt x="21600" y="155"/>
                </a:lnTo>
                <a:arcTo wR="155" hR="155" stAng="0" swAng="-5400000"/>
                <a:close/>
              </a:path>
            </a:pathLst>
          </a:custGeom>
          <a:solidFill>
            <a:srgbClr val="ded6ff"/>
          </a:solidFill>
          <a:ln w="0">
            <a:solidFill>
              <a:srgbClr val="ded6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ts val="5468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Use Case 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Diagram 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2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4f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Shape 2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aff">
              <a:alpha val="4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29"/>
          <p:cNvSpPr/>
          <p:nvPr/>
        </p:nvSpPr>
        <p:spPr>
          <a:xfrm>
            <a:off x="1074600" y="228600"/>
            <a:ext cx="5554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5486400" cy="8229240"/>
          </a:xfrm>
          <a:custGeom>
            <a:avLst/>
            <a:gdLst>
              <a:gd name="textAreaLeft" fmla="*/ 11160 w 5486400"/>
              <a:gd name="textAreaRight" fmla="*/ 5475240 w 5486400"/>
              <a:gd name="textAreaTop" fmla="*/ 11160 h 8229240"/>
              <a:gd name="textAreaBottom" fmla="*/ 8218080 h 8229240"/>
            </a:gdLst>
            <a:ahLst/>
            <a:rect l="textAreaLeft" t="textAreaTop" r="textAreaRight" b="textAreaBottom"/>
            <a:pathLst>
              <a:path w="21600" h="32398">
                <a:moveTo>
                  <a:pt x="155" y="0"/>
                </a:moveTo>
                <a:arcTo wR="155" hR="155" stAng="16200000" swAng="-5400000"/>
                <a:lnTo>
                  <a:pt x="0" y="32243"/>
                </a:lnTo>
                <a:arcTo wR="155" hR="155" stAng="10800000" swAng="-5400000"/>
                <a:lnTo>
                  <a:pt x="21445" y="32398"/>
                </a:lnTo>
                <a:arcTo wR="155" hR="155" stAng="5400000" swAng="-5400000"/>
                <a:lnTo>
                  <a:pt x="21600" y="155"/>
                </a:lnTo>
                <a:arcTo wR="155" hR="155" stAng="0" swAng="-5400000"/>
                <a:close/>
              </a:path>
            </a:pathLst>
          </a:custGeom>
          <a:solidFill>
            <a:srgbClr val="ded6ff"/>
          </a:solidFill>
          <a:ln w="0">
            <a:solidFill>
              <a:srgbClr val="ded6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ts val="5468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468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C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l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a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s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s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 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D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i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a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g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r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a</a:t>
            </a:r>
            <a:r>
              <a:rPr b="0" lang="en-US" sz="4370" spc="-1" strike="noStrike">
                <a:solidFill>
                  <a:srgbClr val="5955eb"/>
                </a:solidFill>
                <a:latin typeface="Libre Baskerville"/>
                <a:ea typeface="Libre Baskerville"/>
              </a:rPr>
              <a:t>m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468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 rot="21587400">
            <a:off x="6872760" y="-2880"/>
            <a:ext cx="7424280" cy="82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LibreOffice/24.2.3.2$Linux_X86_64 LibreOffice_project/420$Build-2</Application>
  <AppVersion>15.0000</AppVersion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2024-05-22T07:51:35Z</dcterms:created>
  <dc:creator>PptxGenJS</dc:creator>
  <dc:description/>
  <dc:language>en-US</dc:language>
  <cp:lastModifiedBy/>
  <dcterms:modified xsi:type="dcterms:W3CDTF">2024-05-22T17:32:19Z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