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68" r:id="rId3"/>
    <p:sldId id="257" r:id="rId4"/>
    <p:sldId id="269" r:id="rId5"/>
    <p:sldId id="258" r:id="rId6"/>
    <p:sldId id="270" r:id="rId7"/>
    <p:sldId id="260" r:id="rId8"/>
    <p:sldId id="261" r:id="rId9"/>
    <p:sldId id="259" r:id="rId10"/>
    <p:sldId id="262" r:id="rId11"/>
    <p:sldId id="272" r:id="rId12"/>
    <p:sldId id="273" r:id="rId13"/>
    <p:sldId id="264" r:id="rId14"/>
    <p:sldId id="275" r:id="rId15"/>
    <p:sldId id="276" r:id="rId16"/>
    <p:sldId id="274" r:id="rId17"/>
  </p:sldIdLst>
  <p:sldSz cx="9144000" cy="5143500" type="screen16x9"/>
  <p:notesSz cx="6858000" cy="9144000"/>
  <p:embeddedFontLst>
    <p:embeddedFont>
      <p:font typeface="Dynapuff Condensed" panose="020B0604020202020204" charset="0"/>
      <p:regular r:id="rId19"/>
    </p:embeddedFont>
    <p:embeddedFont>
      <p:font typeface="Dynapuff SemiCondensed" panose="020B0604020202020204" charset="0"/>
      <p:regular r:id="rId20"/>
    </p:embeddedFont>
    <p:embeddedFont>
      <p:font typeface="Nunito" pitchFamily="2" charset="0"/>
      <p:regular r:id="rId21"/>
      <p:bold r:id="rId22"/>
      <p:italic r:id="rId23"/>
      <p:boldItalic r:id="rId24"/>
    </p:embeddedFont>
    <p:embeddedFont>
      <p:font typeface="Roboto" panose="02000000000000000000" pitchFamily="2" charset="0"/>
      <p:regular r:id="rId25"/>
      <p:bold r:id="rId26"/>
      <p:italic r:id="rId27"/>
      <p:boldItalic r:id="rId2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26781" autoAdjust="0"/>
  </p:normalViewPr>
  <p:slideViewPr>
    <p:cSldViewPr snapToGrid="0">
      <p:cViewPr varScale="1">
        <p:scale>
          <a:sx n="31" d="100"/>
          <a:sy n="31" d="100"/>
        </p:scale>
        <p:origin x="2703" y="2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Jennifer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 Trained a linear regression model using the last 30 days of market data (and we played with the number of days) but settled on 30 for a balance between increasing the r2 value but decreasing MAE.</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Features or Inputs include: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Open, High, Low, Close, Volume, RSI, VIX Close, and News Sentiment</a:t>
            </a:r>
          </a:p>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spcBef>
                <a:spcPts val="0"/>
              </a:spcBef>
              <a:spcAft>
                <a:spcPts val="800"/>
              </a:spcAft>
              <a:buSzPts val="1000"/>
              <a:buFont typeface="Symbol" panose="05050102010706020507" pitchFamily="18" charset="2"/>
              <a:buNone/>
              <a:tabLst>
                <a:tab pos="457200" algn="l"/>
              </a:tabLst>
            </a:pPr>
            <a:r>
              <a:rPr lang="en-US" dirty="0"/>
              <a:t>While other data points (like VIX open, high, low) might contain some information, they could also introduce noise or redundancy. The closing price of the VIX portray the most relevant daily volatility information. </a:t>
            </a:r>
          </a:p>
          <a:p>
            <a:pPr marL="342900">
              <a:lnSpc>
                <a:spcPct val="107000"/>
              </a:lnSpc>
              <a:spcAft>
                <a:spcPts val="800"/>
              </a:spcAft>
              <a:buSzPts val="1000"/>
              <a:buFont typeface="Symbol" panose="05050102010706020507" pitchFamily="18" charset="2"/>
              <a:buChar char=""/>
              <a:tabLst>
                <a:tab pos="457200" algn="l"/>
              </a:tabLst>
            </a:pPr>
            <a:r>
              <a:rPr lang="en-US" dirty="0"/>
              <a:t>You want to create a model with the fewest variables necessary to achieve good performance. Too many variables can lead to overfitting, where the model performs well on the training data but poorly on unseen data.</a:t>
            </a:r>
          </a:p>
          <a:p>
            <a:pPr marL="0" marR="0" lvl="0" indent="0">
              <a:lnSpc>
                <a:spcPct val="107000"/>
              </a:lnSpc>
              <a:spcBef>
                <a:spcPts val="0"/>
              </a:spcBef>
              <a:spcAft>
                <a:spcPts val="800"/>
              </a:spcAft>
              <a:buSzPts val="1000"/>
              <a:buFont typeface="Symbol" panose="05050102010706020507" pitchFamily="18" charset="2"/>
              <a:buNone/>
              <a:tabLst>
                <a:tab pos="457200" algn="l"/>
              </a:tabLst>
            </a:pPr>
            <a:endParaRPr lang="en-US" sz="11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spcBef>
                <a:spcPts val="0"/>
              </a:spcBef>
              <a:spcAft>
                <a:spcPts val="800"/>
              </a:spcAft>
              <a:buSzPts val="1000"/>
              <a:buFont typeface="Symbol" panose="05050102010706020507" pitchFamily="18" charset="2"/>
              <a:buNone/>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Results</a:t>
            </a:r>
          </a:p>
          <a:p>
            <a:pPr marL="342900" marR="0" lvl="0" indent="-342900" algn="l" defTabSz="914400" rtl="0" eaLnBrk="1" fontAlgn="auto" latinLnBrk="0" hangingPunct="1">
              <a:lnSpc>
                <a:spcPct val="107000"/>
              </a:lnSpc>
              <a:spcBef>
                <a:spcPts val="0"/>
              </a:spcBef>
              <a:spcAft>
                <a:spcPts val="800"/>
              </a:spcAft>
              <a:buClr>
                <a:srgbClr val="000000"/>
              </a:buClr>
              <a:buSzPts val="1000"/>
              <a:buFont typeface="Symbol" panose="05050102010706020507" pitchFamily="18" charset="2"/>
              <a:buChar char=""/>
              <a:tabLst>
                <a:tab pos="457200" algn="l"/>
              </a:tabLst>
              <a:defRPr/>
            </a:pPr>
            <a:r>
              <a:rPr lang="en-US" dirty="0"/>
              <a:t>For the S&amp;P 500, this is an acceptable as the index is now trading at 6000 so off by 93 not the worst.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100" b="1" kern="100" dirty="0">
              <a:effectLst/>
              <a:latin typeface="Aptos" panose="020B0004020202020204" pitchFamily="34" charset="0"/>
              <a:ea typeface="Aptos" panose="020B0004020202020204" pitchFamily="34" charset="0"/>
              <a:cs typeface="Times New Roman" panose="02020603050405020304" pitchFamily="18" charset="0"/>
            </a:endParaRPr>
          </a:p>
          <a:p>
            <a:pPr marL="0" marR="0" lvl="0" indent="0">
              <a:lnSpc>
                <a:spcPct val="107000"/>
              </a:lnSpc>
              <a:spcBef>
                <a:spcPts val="0"/>
              </a:spcBef>
              <a:spcAft>
                <a:spcPts val="800"/>
              </a:spcAft>
              <a:buSzPts val="1000"/>
              <a:buFont typeface="Symbol" panose="05050102010706020507" pitchFamily="18" charset="2"/>
              <a:buNone/>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Limitations:</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Assumes a linear relationship, making it less effective for capturing complex market behaviors.</a:t>
            </a:r>
          </a:p>
          <a:p>
            <a:pPr marL="0" lvl="0" indent="0" algn="l" rtl="0">
              <a:spcBef>
                <a:spcPts val="0"/>
              </a:spcBef>
              <a:spcAft>
                <a:spcPts val="0"/>
              </a:spcAft>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model consists of stacked LSTM layers with dropout which is added to prevent overfitting. And a final dense layer with 32 nodes and </a:t>
            </a:r>
            <a:r>
              <a:rPr lang="en-US" dirty="0" err="1"/>
              <a:t>relu</a:t>
            </a:r>
            <a:r>
              <a:rPr lang="en-US" dirty="0"/>
              <a:t> activation is used for the prediction.</a:t>
            </a:r>
          </a:p>
          <a:p>
            <a:pPr marL="0" lvl="0" indent="0" algn="l" rtl="0">
              <a:spcBef>
                <a:spcPts val="0"/>
              </a:spcBef>
              <a:spcAft>
                <a:spcPts val="0"/>
              </a:spcAft>
              <a:buNone/>
            </a:pPr>
            <a:endParaRPr lang="en-US" b="0" dirty="0"/>
          </a:p>
          <a:p>
            <a:pPr marL="0" lvl="0" indent="0" algn="l" rtl="0">
              <a:spcBef>
                <a:spcPts val="0"/>
              </a:spcBef>
              <a:spcAft>
                <a:spcPts val="0"/>
              </a:spcAft>
              <a:buNone/>
            </a:pPr>
            <a:r>
              <a:rPr lang="en-US" b="0" dirty="0"/>
              <a:t>Also include an </a:t>
            </a:r>
            <a:r>
              <a:rPr lang="en-US" b="1" dirty="0"/>
              <a:t>Adam optimizer</a:t>
            </a:r>
            <a:r>
              <a:rPr lang="en-US" dirty="0"/>
              <a:t> to update the model's weights during training which is supposed to work well time-series forecasting</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inputs remain the same as the linear regression.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r>
              <a:rPr lang="en-US" dirty="0"/>
              <a:t>The code uses a sliding "look-back" window of 30, meaning it uses the previous 30 time steps to predict the next closing price. </a:t>
            </a:r>
          </a:p>
          <a:p>
            <a:pPr marL="0" lvl="0" indent="0" algn="l" rtl="0">
              <a:spcBef>
                <a:spcPts val="0"/>
              </a:spcBef>
              <a:spcAft>
                <a:spcPts val="0"/>
              </a:spcAft>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The input data is also normalized using the </a:t>
            </a:r>
            <a:r>
              <a:rPr lang="en-US" dirty="0" err="1"/>
              <a:t>MinMax</a:t>
            </a:r>
            <a:r>
              <a:rPr lang="en-US" dirty="0"/>
              <a:t> scaler to bound the values between 0 and 1.</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Results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r>
              <a:rPr lang="en-US" dirty="0"/>
              <a:t>The graph produced by this code is a </a:t>
            </a:r>
            <a:r>
              <a:rPr lang="en-US" b="1" dirty="0"/>
              <a:t>Training vs. Validation Loss</a:t>
            </a:r>
            <a:r>
              <a:rPr lang="en-US" dirty="0"/>
              <a:t> plot, and it is used to evaluate how well your LSTM model is performing during training.</a:t>
            </a:r>
          </a:p>
          <a:p>
            <a:r>
              <a:rPr lang="en-US" b="1" dirty="0"/>
              <a:t>What it Shows:</a:t>
            </a:r>
          </a:p>
          <a:p>
            <a:pPr>
              <a:buFont typeface="Arial" panose="020B0604020202020204" pitchFamily="34" charset="0"/>
              <a:buChar char="•"/>
            </a:pPr>
            <a:r>
              <a:rPr lang="en-US" b="1" dirty="0"/>
              <a:t>X-axis (Epochs):</a:t>
            </a:r>
            <a:r>
              <a:rPr lang="en-US" dirty="0"/>
              <a:t> Represents the number of times the model has gone through the entire training dataset during the training process.</a:t>
            </a:r>
          </a:p>
          <a:p>
            <a:pPr>
              <a:buFont typeface="Arial" panose="020B0604020202020204" pitchFamily="34" charset="0"/>
              <a:buChar char="•"/>
            </a:pPr>
            <a:r>
              <a:rPr lang="en-US" b="1" dirty="0"/>
              <a:t>Y-axis (Loss):</a:t>
            </a:r>
            <a:r>
              <a:rPr lang="en-US" dirty="0"/>
              <a:t> Represents the error value (Mean Absolute Error in your case) that the model is trying to minimize.</a:t>
            </a:r>
          </a:p>
          <a:p>
            <a:pPr>
              <a:buFont typeface="Arial" panose="020B0604020202020204" pitchFamily="34" charset="0"/>
              <a:buChar char="•"/>
            </a:pPr>
            <a:r>
              <a:rPr lang="en-US" b="1" dirty="0"/>
              <a:t>Train Loss (Blue Line):</a:t>
            </a:r>
            <a:r>
              <a:rPr lang="en-US" dirty="0"/>
              <a:t> Shows how well the model is performing on the training data.</a:t>
            </a:r>
          </a:p>
          <a:p>
            <a:pPr>
              <a:buFont typeface="Arial" panose="020B0604020202020204" pitchFamily="34" charset="0"/>
              <a:buChar char="•"/>
            </a:pPr>
            <a:r>
              <a:rPr lang="en-US" b="1" dirty="0"/>
              <a:t>Validation Loss (Orange Line):</a:t>
            </a:r>
            <a:r>
              <a:rPr lang="en-US" dirty="0"/>
              <a:t> Indicates how well the model is performing on unseen validation data.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lvl="0" indent="0" algn="l" rtl="0">
              <a:spcBef>
                <a:spcPts val="0"/>
              </a:spcBef>
              <a:spcAft>
                <a:spcPts val="0"/>
              </a:spcAft>
              <a:buNone/>
            </a:pPr>
            <a:endParaRPr lang="en-US" dirty="0"/>
          </a:p>
        </p:txBody>
      </p:sp>
    </p:spTree>
    <p:extLst>
      <p:ext uri="{BB962C8B-B14F-4D97-AF65-F5344CB8AC3E}">
        <p14:creationId xmlns:p14="http://schemas.microsoft.com/office/powerpoint/2010/main" val="10890765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e29c9da6c5_0_3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buFont typeface="Arial" panose="020B0604020202020204" pitchFamily="34" charset="0"/>
              <a:buChar char="•"/>
            </a:pPr>
            <a:r>
              <a:rPr lang="en-US" dirty="0"/>
              <a:t>R-squared measures how well the model fits the data, but it doesn't directly measure the size of the errors. A high R-squared means the model explains a lot of the variance in the data, but it doesn't necessarily mean the predictions are accurate.</a:t>
            </a:r>
          </a:p>
          <a:p>
            <a:pPr>
              <a:buFont typeface="Arial" panose="020B0604020202020204" pitchFamily="34" charset="0"/>
              <a:buChar char="•"/>
            </a:pPr>
            <a:r>
              <a:rPr lang="en-US" dirty="0"/>
              <a:t>MAE is a loss function that the model tries to minimize during training. R-squared is a metric that is used to evaluate the models performance after training.</a:t>
            </a:r>
          </a:p>
          <a:p>
            <a:r>
              <a:rPr lang="en-US" dirty="0"/>
              <a:t>The goal here is to get the most accurate price prediction, so minimizing the MAE is the goal.</a:t>
            </a:r>
            <a:endParaRPr dirty="0"/>
          </a:p>
        </p:txBody>
      </p:sp>
    </p:spTree>
    <p:extLst>
      <p:ext uri="{BB962C8B-B14F-4D97-AF65-F5344CB8AC3E}">
        <p14:creationId xmlns:p14="http://schemas.microsoft.com/office/powerpoint/2010/main" val="289574363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e29c9da6c5_0_3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e29c9da6c5_0_3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kern="100" dirty="0">
                <a:latin typeface="Aptos" panose="020B0004020202020204" pitchFamily="34" charset="0"/>
                <a:ea typeface="Aptos" panose="020B0004020202020204" pitchFamily="34" charset="0"/>
                <a:cs typeface="Times New Roman" panose="02020603050405020304" pitchFamily="18" charset="0"/>
              </a:rPr>
              <a:t>Trying other models like Prophet by Facebook or </a:t>
            </a:r>
            <a:r>
              <a:rPr lang="en-US" sz="1100" kern="100" dirty="0" err="1">
                <a:latin typeface="Aptos" panose="020B0004020202020204" pitchFamily="34" charset="0"/>
                <a:ea typeface="Aptos" panose="020B0004020202020204" pitchFamily="34" charset="0"/>
                <a:cs typeface="Times New Roman" panose="02020603050405020304" pitchFamily="18" charset="0"/>
              </a:rPr>
              <a:t>RandomForest</a:t>
            </a:r>
            <a:endParaRPr lang="en-US" sz="1100"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kern="100" dirty="0">
                <a:latin typeface="Aptos" panose="020B0004020202020204" pitchFamily="34" charset="0"/>
                <a:ea typeface="Aptos" panose="020B0004020202020204" pitchFamily="34" charset="0"/>
                <a:cs typeface="Times New Roman" panose="02020603050405020304" pitchFamily="18" charset="0"/>
              </a:rPr>
              <a:t>Incorporating additional indicators like MACD and Bollinger Bands could further improve accuracy.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Experiment with longer look-back periods.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Tune hyperparameters using grid search.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Develop a deployment-ready prediction interface.</a:t>
            </a:r>
          </a:p>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a:extLst>
            <a:ext uri="{FF2B5EF4-FFF2-40B4-BE49-F238E27FC236}">
              <a16:creationId xmlns:a16="http://schemas.microsoft.com/office/drawing/2014/main" id="{0C7F155F-8A23-019D-AC15-904CB76BAC0A}"/>
            </a:ext>
          </a:extLst>
        </p:cNvPr>
        <p:cNvGrpSpPr/>
        <p:nvPr/>
      </p:nvGrpSpPr>
      <p:grpSpPr>
        <a:xfrm>
          <a:off x="0" y="0"/>
          <a:ext cx="0" cy="0"/>
          <a:chOff x="0" y="0"/>
          <a:chExt cx="0" cy="0"/>
        </a:xfrm>
      </p:grpSpPr>
      <p:sp>
        <p:nvSpPr>
          <p:cNvPr id="117" name="Google Shape;117;ge29c9da6c5_0_349:notes">
            <a:extLst>
              <a:ext uri="{FF2B5EF4-FFF2-40B4-BE49-F238E27FC236}">
                <a16:creationId xmlns:a16="http://schemas.microsoft.com/office/drawing/2014/main" id="{449089D2-61CE-1DBC-3E50-F5819301108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e29c9da6c5_0_349:notes">
            <a:extLst>
              <a:ext uri="{FF2B5EF4-FFF2-40B4-BE49-F238E27FC236}">
                <a16:creationId xmlns:a16="http://schemas.microsoft.com/office/drawing/2014/main" id="{0175E7B4-6CEA-733A-13FC-699B6F687F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911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Previous project - Dream Team </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48235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e29c9da6c5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e29c9da6c5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indent="0">
              <a:spcAft>
                <a:spcPts val="1200"/>
              </a:spcAft>
              <a:buNone/>
            </a:pPr>
            <a:r>
              <a:rPr lang="en-US" sz="1100" dirty="0">
                <a:solidFill>
                  <a:srgbClr val="000000"/>
                </a:solidFill>
                <a:latin typeface="Dynapuff Condensed"/>
                <a:ea typeface="Dynapuff Condensed"/>
                <a:cs typeface="Dynapuff Condensed"/>
                <a:sym typeface="Dynapuff Condensed"/>
              </a:rPr>
              <a:t>Objective: Develop a model to predict the performance of S&amp;P 500 using historical data and financial indicators.</a:t>
            </a:r>
          </a:p>
          <a:p>
            <a:pPr marL="0" indent="0">
              <a:spcAft>
                <a:spcPts val="1200"/>
              </a:spcAft>
              <a:buNone/>
            </a:pPr>
            <a:endParaRPr lang="en-US" sz="1100" dirty="0">
              <a:solidFill>
                <a:srgbClr val="000000"/>
              </a:solidFill>
              <a:latin typeface="Dynapuff Condensed"/>
              <a:ea typeface="Dynapuff Condensed"/>
              <a:cs typeface="Dynapuff Condensed"/>
              <a:sym typeface="Dynapuff Condensed"/>
            </a:endParaRPr>
          </a:p>
          <a:p>
            <a:pPr marL="0" indent="0">
              <a:spcAft>
                <a:spcPts val="1200"/>
              </a:spcAft>
              <a:buNone/>
            </a:pPr>
            <a:r>
              <a:rPr lang="en-US" sz="1100" dirty="0">
                <a:solidFill>
                  <a:srgbClr val="000000"/>
                </a:solidFill>
                <a:latin typeface="Dynapuff Condensed"/>
                <a:ea typeface="Dynapuff Condensed"/>
                <a:cs typeface="Dynapuff Condensed"/>
                <a:sym typeface="Dynapuff Condensed"/>
              </a:rPr>
              <a:t>Approach: Utilize various models such as Linear Regression, LSTM neural networks, and Seasonal </a:t>
            </a:r>
            <a:r>
              <a:rPr lang="en-US" sz="1100" dirty="0" err="1">
                <a:solidFill>
                  <a:srgbClr val="000000"/>
                </a:solidFill>
                <a:latin typeface="Dynapuff Condensed"/>
                <a:ea typeface="Dynapuff Condensed"/>
                <a:cs typeface="Dynapuff Condensed"/>
                <a:sym typeface="Dynapuff Condensed"/>
              </a:rPr>
              <a:t>AutoRegressive</a:t>
            </a:r>
            <a:r>
              <a:rPr lang="en-US" sz="1100" dirty="0">
                <a:solidFill>
                  <a:srgbClr val="000000"/>
                </a:solidFill>
                <a:latin typeface="Dynapuff Condensed"/>
                <a:ea typeface="Dynapuff Condensed"/>
                <a:cs typeface="Dynapuff Condensed"/>
                <a:sym typeface="Dynapuff Condensed"/>
              </a:rPr>
              <a:t> Integrated Moving Average.</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44519645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dirty="0"/>
              <a:t>Technological and financial landscape has surged the demand for investing.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Investing comes with significant risks, including the potential to lose everything. A reliable price prediction model can help mitigate these risks by offering insights into market trends. </a:t>
            </a:r>
          </a:p>
          <a:p>
            <a:pPr marL="0" lvl="0" indent="0" algn="l" rtl="0">
              <a:spcBef>
                <a:spcPts val="0"/>
              </a:spcBef>
              <a:spcAft>
                <a:spcPts val="1200"/>
              </a:spcAft>
              <a:buNone/>
            </a:pPr>
            <a:endParaRPr lang="en-US" dirty="0"/>
          </a:p>
          <a:p>
            <a:pPr marL="0" lvl="0" indent="0" algn="l" rtl="0">
              <a:spcBef>
                <a:spcPts val="0"/>
              </a:spcBef>
              <a:spcAft>
                <a:spcPts val="1200"/>
              </a:spcAft>
              <a:buNone/>
            </a:pPr>
            <a:r>
              <a:rPr lang="en-US" dirty="0"/>
              <a:t>Such a tool can aid financial analysts, institutional &amp; retail investors, and policymakers in making informed decisions.</a:t>
            </a:r>
            <a:endParaRPr lang="en-GB" dirty="0"/>
          </a:p>
          <a:p>
            <a:pPr marL="0" lvl="0" indent="0" algn="l" rtl="0">
              <a:spcBef>
                <a:spcPts val="0"/>
              </a:spcBef>
              <a:spcAft>
                <a:spcPts val="1200"/>
              </a:spcAft>
              <a:buNone/>
            </a:pPr>
            <a:endParaRPr lang="en-GB" dirty="0"/>
          </a:p>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e29c9da6c5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e29c9da6c5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I’m going to skip over this because we spoke about this the last time around when we used JavaScript to understand the components of the S&amp;P500, the 503 companies that make it up, the various industries it covers, and its performance over time all the way back to 1928.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 </a:t>
            </a:r>
            <a:endParaRPr dirty="0"/>
          </a:p>
        </p:txBody>
      </p:sp>
    </p:spTree>
    <p:extLst>
      <p:ext uri="{BB962C8B-B14F-4D97-AF65-F5344CB8AC3E}">
        <p14:creationId xmlns:p14="http://schemas.microsoft.com/office/powerpoint/2010/main" val="31919272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e29c9da6c5_0_2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e29c9da6c5_0_2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So the one decision we had to make was time period, as in what do we want to predict? Tomorrow’s price or the price 1 week from now, 1 month or 1 year from now. We have the data to do so as we please, because well like I said we have data all the way back to 1928.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The difference well obviously: </a:t>
            </a:r>
          </a:p>
          <a:p>
            <a:pPr marL="0" lvl="0" indent="0" algn="l" rtl="0">
              <a:spcBef>
                <a:spcPts val="0"/>
              </a:spcBef>
              <a:spcAft>
                <a:spcPts val="0"/>
              </a:spcAft>
              <a:buNone/>
            </a:pPr>
            <a:r>
              <a:rPr lang="en-US" dirty="0"/>
              <a:t>- Stock prices are influenced by recent events, making short-term predictions more reliable.</a:t>
            </a:r>
          </a:p>
          <a:p>
            <a:pPr marL="171450" lvl="0" indent="-171450" algn="l" rtl="0">
              <a:spcBef>
                <a:spcPts val="0"/>
              </a:spcBef>
              <a:spcAft>
                <a:spcPts val="0"/>
              </a:spcAft>
              <a:buFontTx/>
              <a:buChar char="-"/>
            </a:pPr>
            <a:r>
              <a:rPr lang="en-US" dirty="0"/>
              <a:t>Models like LSTMs are designed to detect short-term patterns in time series data.</a:t>
            </a:r>
          </a:p>
          <a:p>
            <a:pPr marL="171450" marR="0" lvl="0" indent="-171450" algn="l" defTabSz="914400" rtl="0" eaLnBrk="1" fontAlgn="auto" latinLnBrk="0" hangingPunct="1">
              <a:lnSpc>
                <a:spcPct val="100000"/>
              </a:lnSpc>
              <a:spcBef>
                <a:spcPts val="0"/>
              </a:spcBef>
              <a:spcAft>
                <a:spcPts val="0"/>
              </a:spcAft>
              <a:buClr>
                <a:srgbClr val="000000"/>
              </a:buClr>
              <a:buSzPts val="1100"/>
              <a:buFontTx/>
              <a:buChar char="-"/>
              <a:tabLst/>
              <a:defRPr/>
            </a:pPr>
            <a:r>
              <a:rPr lang="en-US" dirty="0"/>
              <a:t>Predicting further into the future introduces greater uncertainty and noise.</a:t>
            </a:r>
          </a:p>
          <a:p>
            <a:pPr marL="0" lvl="0" indent="0" algn="l" rtl="0">
              <a:spcBef>
                <a:spcPts val="0"/>
              </a:spcBef>
              <a:spcAft>
                <a:spcPts val="0"/>
              </a:spcAft>
              <a:buFontTx/>
              <a:buNone/>
            </a:pPr>
            <a:endParaRPr lang="en-US" dirty="0"/>
          </a:p>
          <a:p>
            <a:pPr marL="0" lvl="0" indent="0" algn="l" rtl="0">
              <a:spcBef>
                <a:spcPts val="0"/>
              </a:spcBef>
              <a:spcAft>
                <a:spcPts val="0"/>
              </a:spcAft>
              <a:buFontTx/>
              <a:buNone/>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Tx/>
              <a:buNone/>
              <a:tabLst/>
              <a:defRPr/>
            </a:pPr>
            <a:r>
              <a:rPr lang="en-US" dirty="0"/>
              <a:t>Long term we showed you, if you zoom out, the market is clearly going upward but if you zoom in you will see hikes and dips. What impacts short term vs long term is different? Long term you would look at macroeconomic factors like unemployment rate, interest rate, inflation, etc. But when you look at short term its really sensitive to market sentiment and volatility. And this is really difference between investing vs trading. I’ll leave it there, I  don’t want to go any further into this side of things, I could talk for hours about this stuff. </a:t>
            </a:r>
          </a:p>
          <a:p>
            <a:pPr marL="0" lvl="0" indent="0" algn="l" rtl="0">
              <a:spcBef>
                <a:spcPts val="0"/>
              </a:spcBef>
              <a:spcAft>
                <a:spcPts val="0"/>
              </a:spcAft>
              <a:buFontTx/>
              <a:buNone/>
            </a:pPr>
            <a:endParaRPr lang="en-US" dirty="0"/>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e29c9da6c5_0_3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e29c9da6c5_0_3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So based on what I just said, we researched and picked the more relevant indicators. First and foremost is price action. This represents the direct, raw market action of the S&amp;P 500 itself. The closing price is the target, while high and low reflect intraday volatility. Volume indicates trading activity, which can influence price movements.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ISRA</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a:buFont typeface="Arial" panose="020B0604020202020204" pitchFamily="34" charset="0"/>
              <a:buChar char="•"/>
            </a:pPr>
            <a:r>
              <a:rPr lang="en-US" dirty="0"/>
              <a:t>R-squared measures how well the model fits the data, but it doesn't directly measure the size of the errors. A high R-squared means the model explains a lot of the variance in the data, but it doesn't necessarily mean the predictions are accurate.</a:t>
            </a:r>
          </a:p>
          <a:p>
            <a:pPr>
              <a:buFont typeface="Arial" panose="020B0604020202020204" pitchFamily="34" charset="0"/>
              <a:buChar char="•"/>
            </a:pPr>
            <a:r>
              <a:rPr lang="en-US" dirty="0"/>
              <a:t>MAE is a loss function that the model tries to minimize during training. The goal now was to get the most accurate price prediction, so minimizing the MAE is the goal.</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We went back and looked at other data and the other chosen features are relatively straightforward and easy to interpret. I mentioned volatility, so the VIX known as the fear index measures market expectations for volatility. And we will go through how these correlate to price action in a little bit later.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News sentiment, while more complex, provides a clear measure of external influence. Not to get political its just how volatility works but tariffs announced, huge drop, </a:t>
            </a:r>
            <a:r>
              <a:rPr lang="en-US" dirty="0" err="1"/>
              <a:t>tarrifs</a:t>
            </a:r>
            <a:r>
              <a:rPr lang="en-US" dirty="0"/>
              <a:t> taken back huge spike. So news the feeling around the news really impacts short term market volatility and momentum, which are crucial for predicting price movements.</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Finally, we looked at the RSI which his a widely recognized trading technical indicator </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measures the speed and change of price movements. </a:t>
            </a:r>
            <a:r>
              <a:rPr lang="en-US" dirty="0"/>
              <a:t>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Bollinger bands and </a:t>
            </a:r>
            <a:r>
              <a:rPr lang="en-US" sz="1800" kern="100" dirty="0" err="1">
                <a:effectLst/>
                <a:latin typeface="Aptos" panose="020B0004020202020204" pitchFamily="34" charset="0"/>
                <a:ea typeface="Aptos" panose="020B0004020202020204" pitchFamily="34" charset="0"/>
                <a:cs typeface="Times New Roman" panose="02020603050405020304" pitchFamily="18" charset="0"/>
              </a:rPr>
              <a:t>fibonnaci</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sequence </a:t>
            </a:r>
            <a:r>
              <a:rPr lang="en-US" dirty="0"/>
              <a:t>but really derive from the same underlying price and volume data. Adding them might not provide significantly more information and could increase the risk of overfitting. </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US" dirty="0"/>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1" dirty="0"/>
              <a:t>Daniela will show some visualization on these various data inputs. </a:t>
            </a:r>
          </a:p>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e29c9da6c5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e29c9da6c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285750" indent="-285750">
              <a:spcAft>
                <a:spcPts val="1200"/>
              </a:spcAft>
            </a:pPr>
            <a:r>
              <a:rPr lang="en-US" u="sng" dirty="0">
                <a:solidFill>
                  <a:srgbClr val="000000"/>
                </a:solidFill>
                <a:latin typeface="Dynapuff Condensed"/>
                <a:ea typeface="Dynapuff Condensed"/>
                <a:cs typeface="Dynapuff Condensed"/>
                <a:sym typeface="Dynapuff Condensed"/>
              </a:rPr>
              <a:t>S&amp;P 500 Historical Data</a:t>
            </a:r>
            <a:r>
              <a:rPr lang="en-US" dirty="0">
                <a:solidFill>
                  <a:srgbClr val="000000"/>
                </a:solidFill>
                <a:latin typeface="Dynapuff Condensed"/>
                <a:ea typeface="Dynapuff Condensed"/>
                <a:cs typeface="Dynapuff Condensed"/>
                <a:sym typeface="Dynapuff Condensed"/>
              </a:rPr>
              <a:t>: Pulled from Yahoo Finance, including Open, High, Low, Close and Volume.</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VIX Data</a:t>
            </a:r>
            <a:r>
              <a:rPr lang="en-US" dirty="0">
                <a:solidFill>
                  <a:srgbClr val="000000"/>
                </a:solidFill>
                <a:latin typeface="Dynapuff Condensed"/>
                <a:ea typeface="Dynapuff Condensed"/>
                <a:cs typeface="Dynapuff Condensed"/>
                <a:sym typeface="Dynapuff Condensed"/>
              </a:rPr>
              <a:t>: Collected from the CBOE Global Markets.</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News Sentiment Data</a:t>
            </a:r>
            <a:r>
              <a:rPr lang="en-US" dirty="0">
                <a:solidFill>
                  <a:srgbClr val="000000"/>
                </a:solidFill>
                <a:latin typeface="Dynapuff Condensed"/>
                <a:ea typeface="Dynapuff Condensed"/>
                <a:cs typeface="Dynapuff Condensed"/>
                <a:sym typeface="Dynapuff Condensed"/>
              </a:rPr>
              <a:t>: Daily sentiment values sourced from the San Francisco Fed..</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RSI (Relative Strength Index): </a:t>
            </a:r>
            <a:r>
              <a:rPr lang="en-US" dirty="0">
                <a:solidFill>
                  <a:srgbClr val="000000"/>
                </a:solidFill>
                <a:latin typeface="Dynapuff Condensed"/>
                <a:ea typeface="Dynapuff Condensed"/>
                <a:cs typeface="Dynapuff Condensed"/>
                <a:sym typeface="Dynapuff Condensed"/>
              </a:rPr>
              <a:t>Calculated as a technical indicator. </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grpSp>
        <p:nvGrpSpPr>
          <p:cNvPr id="10" name="Google Shape;10;p2"/>
          <p:cNvGrpSpPr/>
          <p:nvPr/>
        </p:nvGrpSpPr>
        <p:grpSpPr>
          <a:xfrm>
            <a:off x="6098378" y="5"/>
            <a:ext cx="3045625" cy="2030570"/>
            <a:chOff x="6098378" y="5"/>
            <a:chExt cx="3045625" cy="2030570"/>
          </a:xfrm>
        </p:grpSpPr>
        <p:sp>
          <p:nvSpPr>
            <p:cNvPr id="11" name="Google Shape;11;p2"/>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 name="Google Shape;16;p2"/>
          <p:cNvSpPr txBox="1">
            <a:spLocks noGrp="1"/>
          </p:cNvSpPr>
          <p:nvPr>
            <p:ph type="ctrTitle"/>
          </p:nvPr>
        </p:nvSpPr>
        <p:spPr>
          <a:xfrm>
            <a:off x="598100" y="1775222"/>
            <a:ext cx="8222100" cy="838800"/>
          </a:xfrm>
          <a:prstGeom prst="rect">
            <a:avLst/>
          </a:prstGeom>
        </p:spPr>
        <p:txBody>
          <a:bodyPr spcFirstLastPara="1" wrap="square" lIns="91425" tIns="91425" rIns="91425" bIns="91425" anchor="b"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17" name="Google Shape;17;p2"/>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2100"/>
              <a:buNone/>
              <a:defRPr sz="2100">
                <a:solidFill>
                  <a:schemeClr val="lt1"/>
                </a:solidFill>
              </a:defRPr>
            </a:lvl1pPr>
            <a:lvl2pPr lvl="1">
              <a:lnSpc>
                <a:spcPct val="100000"/>
              </a:lnSpc>
              <a:spcBef>
                <a:spcPts val="0"/>
              </a:spcBef>
              <a:spcAft>
                <a:spcPts val="0"/>
              </a:spcAft>
              <a:buClr>
                <a:schemeClr val="lt1"/>
              </a:buClr>
              <a:buSzPts val="2100"/>
              <a:buNone/>
              <a:defRPr sz="2100">
                <a:solidFill>
                  <a:schemeClr val="lt1"/>
                </a:solidFill>
              </a:defRPr>
            </a:lvl2pPr>
            <a:lvl3pPr lvl="2">
              <a:lnSpc>
                <a:spcPct val="100000"/>
              </a:lnSpc>
              <a:spcBef>
                <a:spcPts val="0"/>
              </a:spcBef>
              <a:spcAft>
                <a:spcPts val="0"/>
              </a:spcAft>
              <a:buClr>
                <a:schemeClr val="lt1"/>
              </a:buClr>
              <a:buSzPts val="2100"/>
              <a:buNone/>
              <a:defRPr sz="2100">
                <a:solidFill>
                  <a:schemeClr val="lt1"/>
                </a:solidFill>
              </a:defRPr>
            </a:lvl3pPr>
            <a:lvl4pPr lvl="3">
              <a:lnSpc>
                <a:spcPct val="100000"/>
              </a:lnSpc>
              <a:spcBef>
                <a:spcPts val="0"/>
              </a:spcBef>
              <a:spcAft>
                <a:spcPts val="0"/>
              </a:spcAft>
              <a:buClr>
                <a:schemeClr val="lt1"/>
              </a:buClr>
              <a:buSzPts val="2100"/>
              <a:buNone/>
              <a:defRPr sz="2100">
                <a:solidFill>
                  <a:schemeClr val="lt1"/>
                </a:solidFill>
              </a:defRPr>
            </a:lvl4pPr>
            <a:lvl5pPr lvl="4">
              <a:lnSpc>
                <a:spcPct val="100000"/>
              </a:lnSpc>
              <a:spcBef>
                <a:spcPts val="0"/>
              </a:spcBef>
              <a:spcAft>
                <a:spcPts val="0"/>
              </a:spcAft>
              <a:buClr>
                <a:schemeClr val="lt1"/>
              </a:buClr>
              <a:buSzPts val="2100"/>
              <a:buNone/>
              <a:defRPr sz="2100">
                <a:solidFill>
                  <a:schemeClr val="lt1"/>
                </a:solidFill>
              </a:defRPr>
            </a:lvl5pPr>
            <a:lvl6pPr lvl="5">
              <a:lnSpc>
                <a:spcPct val="100000"/>
              </a:lnSpc>
              <a:spcBef>
                <a:spcPts val="0"/>
              </a:spcBef>
              <a:spcAft>
                <a:spcPts val="0"/>
              </a:spcAft>
              <a:buClr>
                <a:schemeClr val="lt1"/>
              </a:buClr>
              <a:buSzPts val="2100"/>
              <a:buNone/>
              <a:defRPr sz="2100">
                <a:solidFill>
                  <a:schemeClr val="lt1"/>
                </a:solidFill>
              </a:defRPr>
            </a:lvl6pPr>
            <a:lvl7pPr lvl="6">
              <a:lnSpc>
                <a:spcPct val="100000"/>
              </a:lnSpc>
              <a:spcBef>
                <a:spcPts val="0"/>
              </a:spcBef>
              <a:spcAft>
                <a:spcPts val="0"/>
              </a:spcAft>
              <a:buClr>
                <a:schemeClr val="lt1"/>
              </a:buClr>
              <a:buSzPts val="2100"/>
              <a:buNone/>
              <a:defRPr sz="2100">
                <a:solidFill>
                  <a:schemeClr val="lt1"/>
                </a:solidFill>
              </a:defRPr>
            </a:lvl7pPr>
            <a:lvl8pPr lvl="7">
              <a:lnSpc>
                <a:spcPct val="100000"/>
              </a:lnSpc>
              <a:spcBef>
                <a:spcPts val="0"/>
              </a:spcBef>
              <a:spcAft>
                <a:spcPts val="0"/>
              </a:spcAft>
              <a:buClr>
                <a:schemeClr val="lt1"/>
              </a:buClr>
              <a:buSzPts val="2100"/>
              <a:buNone/>
              <a:defRPr sz="2100">
                <a:solidFill>
                  <a:schemeClr val="lt1"/>
                </a:solidFill>
              </a:defRPr>
            </a:lvl8pPr>
            <a:lvl9pPr lvl="8">
              <a:lnSpc>
                <a:spcPct val="100000"/>
              </a:lnSpc>
              <a:spcBef>
                <a:spcPts val="0"/>
              </a:spcBef>
              <a:spcAft>
                <a:spcPts val="0"/>
              </a:spcAft>
              <a:buClr>
                <a:schemeClr val="lt1"/>
              </a:buClr>
              <a:buSzPts val="2100"/>
              <a:buNone/>
              <a:defRPr sz="2100">
                <a:solidFill>
                  <a:schemeClr val="lt1"/>
                </a:solidFill>
              </a:defRPr>
            </a:lvl9pPr>
          </a:lstStyle>
          <a:p>
            <a:endParaRPr/>
          </a:p>
        </p:txBody>
      </p:sp>
      <p:sp>
        <p:nvSpPr>
          <p:cNvPr id="18" name="Google Shape;18;p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8"/>
        <p:cNvGrpSpPr/>
        <p:nvPr/>
      </p:nvGrpSpPr>
      <p:grpSpPr>
        <a:xfrm>
          <a:off x="0" y="0"/>
          <a:ext cx="0" cy="0"/>
          <a:chOff x="0" y="0"/>
          <a:chExt cx="0" cy="0"/>
        </a:xfrm>
      </p:grpSpPr>
      <p:grpSp>
        <p:nvGrpSpPr>
          <p:cNvPr id="29" name="Google Shape;29;p4"/>
          <p:cNvGrpSpPr/>
          <p:nvPr/>
        </p:nvGrpSpPr>
        <p:grpSpPr>
          <a:xfrm>
            <a:off x="0" y="3903669"/>
            <a:ext cx="9144000" cy="1239925"/>
            <a:chOff x="0" y="3903669"/>
            <a:chExt cx="9144000" cy="1239925"/>
          </a:xfrm>
        </p:grpSpPr>
        <p:sp>
          <p:nvSpPr>
            <p:cNvPr id="30" name="Google Shape;30;p4"/>
            <p:cNvSpPr/>
            <p:nvPr/>
          </p:nvSpPr>
          <p:spPr>
            <a:xfrm>
              <a:off x="8154895"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flipH="1">
              <a:off x="6181163" y="3903669"/>
              <a:ext cx="989100" cy="9879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a:off x="7170274" y="3903669"/>
              <a:ext cx="989100" cy="9879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4"/>
            <p:cNvSpPr/>
            <p:nvPr/>
          </p:nvSpPr>
          <p:spPr>
            <a:xfrm rot="10800000">
              <a:off x="8154757" y="3903682"/>
              <a:ext cx="989100" cy="9879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4"/>
            <p:cNvSpPr/>
            <p:nvPr/>
          </p:nvSpPr>
          <p:spPr>
            <a:xfrm>
              <a:off x="0" y="4891594"/>
              <a:ext cx="9144000" cy="2520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5" name="Google Shape;35;p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36" name="Google Shape;36;p4"/>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37" name="Google Shape;37;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0" name="Google Shape;40;p5"/>
          <p:cNvSpPr txBox="1">
            <a:spLocks noGrp="1"/>
          </p:cNvSpPr>
          <p:nvPr>
            <p:ph type="body" idx="1"/>
          </p:nvPr>
        </p:nvSpPr>
        <p:spPr>
          <a:xfrm>
            <a:off x="3117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5"/>
          <p:cNvSpPr txBox="1">
            <a:spLocks noGrp="1"/>
          </p:cNvSpPr>
          <p:nvPr>
            <p:ph type="body" idx="2"/>
          </p:nvPr>
        </p:nvSpPr>
        <p:spPr>
          <a:xfrm>
            <a:off x="4832400" y="1229975"/>
            <a:ext cx="3999900" cy="33390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2" name="Google Shape;42;p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5" name="Google Shape;45;p6"/>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6"/>
        <p:cNvGrpSpPr/>
        <p:nvPr/>
      </p:nvGrpSpPr>
      <p:grpSpPr>
        <a:xfrm>
          <a:off x="0" y="0"/>
          <a:ext cx="0" cy="0"/>
          <a:chOff x="0" y="0"/>
          <a:chExt cx="0" cy="0"/>
        </a:xfrm>
      </p:grpSpPr>
      <p:sp>
        <p:nvSpPr>
          <p:cNvPr id="47" name="Google Shape;47;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8" name="Google Shape;48;p7"/>
          <p:cNvSpPr txBox="1">
            <a:spLocks noGrp="1"/>
          </p:cNvSpPr>
          <p:nvPr>
            <p:ph type="body" idx="1"/>
          </p:nvPr>
        </p:nvSpPr>
        <p:spPr>
          <a:xfrm>
            <a:off x="311700" y="1465804"/>
            <a:ext cx="2808000" cy="31032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9" name="Google Shape;49;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50"/>
        <p:cNvGrpSpPr/>
        <p:nvPr/>
      </p:nvGrpSpPr>
      <p:grpSpPr>
        <a:xfrm>
          <a:off x="0" y="0"/>
          <a:ext cx="0" cy="0"/>
          <a:chOff x="0" y="0"/>
          <a:chExt cx="0" cy="0"/>
        </a:xfrm>
      </p:grpSpPr>
      <p:grpSp>
        <p:nvGrpSpPr>
          <p:cNvPr id="51" name="Google Shape;51;p8"/>
          <p:cNvGrpSpPr/>
          <p:nvPr/>
        </p:nvGrpSpPr>
        <p:grpSpPr>
          <a:xfrm>
            <a:off x="6098378" y="5"/>
            <a:ext cx="3045625" cy="2030570"/>
            <a:chOff x="6098378" y="5"/>
            <a:chExt cx="3045625" cy="2030570"/>
          </a:xfrm>
        </p:grpSpPr>
        <p:sp>
          <p:nvSpPr>
            <p:cNvPr id="52" name="Google Shape;52;p8"/>
            <p:cNvSpPr/>
            <p:nvPr/>
          </p:nvSpPr>
          <p:spPr>
            <a:xfrm>
              <a:off x="8128803" y="16"/>
              <a:ext cx="1015200" cy="1015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8"/>
            <p:cNvSpPr/>
            <p:nvPr/>
          </p:nvSpPr>
          <p:spPr>
            <a:xfrm flipH="1">
              <a:off x="7113463" y="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8"/>
            <p:cNvSpPr/>
            <p:nvPr/>
          </p:nvSpPr>
          <p:spPr>
            <a:xfrm rot="10800000" flipH="1">
              <a:off x="7113588" y="107"/>
              <a:ext cx="1015200" cy="10152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8"/>
            <p:cNvSpPr/>
            <p:nvPr/>
          </p:nvSpPr>
          <p:spPr>
            <a:xfrm rot="10800000">
              <a:off x="6098378" y="97"/>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8"/>
            <p:cNvSpPr/>
            <p:nvPr/>
          </p:nvSpPr>
          <p:spPr>
            <a:xfrm rot="10800000">
              <a:off x="8128789" y="1015375"/>
              <a:ext cx="1015200" cy="1015200"/>
            </a:xfrm>
            <a:prstGeom prst="rtTriangle">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7" name="Google Shape;57;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a:endParaRPr/>
          </a:p>
        </p:txBody>
      </p:sp>
      <p:sp>
        <p:nvSpPr>
          <p:cNvPr id="58" name="Google Shape;58;p8"/>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9"/>
        <p:cNvGrpSpPr/>
        <p:nvPr/>
      </p:nvGrpSpPr>
      <p:grpSpPr>
        <a:xfrm>
          <a:off x="0" y="0"/>
          <a:ext cx="0" cy="0"/>
          <a:chOff x="0" y="0"/>
          <a:chExt cx="0" cy="0"/>
        </a:xfrm>
      </p:grpSpPr>
      <p:sp>
        <p:nvSpPr>
          <p:cNvPr id="60" name="Google Shape;60;p9"/>
          <p:cNvSpPr/>
          <p:nvPr/>
        </p:nvSpPr>
        <p:spPr>
          <a:xfrm>
            <a:off x="4572000" y="-17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61" name="Google Shape;61;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62" name="Google Shape;62;p9"/>
          <p:cNvSpPr txBox="1">
            <a:spLocks noGrp="1"/>
          </p:cNvSpPr>
          <p:nvPr>
            <p:ph type="title"/>
          </p:nvPr>
        </p:nvSpPr>
        <p:spPr>
          <a:xfrm>
            <a:off x="265500" y="1151100"/>
            <a:ext cx="4045200" cy="15645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63" name="Google Shape;63;p9"/>
          <p:cNvSpPr txBox="1">
            <a:spLocks noGrp="1"/>
          </p:cNvSpPr>
          <p:nvPr>
            <p:ph type="subTitle" idx="1"/>
          </p:nvPr>
        </p:nvSpPr>
        <p:spPr>
          <a:xfrm>
            <a:off x="265500" y="2769001"/>
            <a:ext cx="4045200" cy="12693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64" name="Google Shape;64;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65" name="Google Shape;65;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66"/>
        <p:cNvGrpSpPr/>
        <p:nvPr/>
      </p:nvGrpSpPr>
      <p:grpSpPr>
        <a:xfrm>
          <a:off x="0" y="0"/>
          <a:ext cx="0" cy="0"/>
          <a:chOff x="0" y="0"/>
          <a:chExt cx="0" cy="0"/>
        </a:xfrm>
      </p:grpSpPr>
      <p:sp>
        <p:nvSpPr>
          <p:cNvPr id="67" name="Google Shape;67;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68" name="Google Shape;68;p10"/>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69"/>
        <p:cNvGrpSpPr/>
        <p:nvPr/>
      </p:nvGrpSpPr>
      <p:grpSpPr>
        <a:xfrm>
          <a:off x="0" y="0"/>
          <a:ext cx="0" cy="0"/>
          <a:chOff x="0" y="0"/>
          <a:chExt cx="0" cy="0"/>
        </a:xfrm>
      </p:grpSpPr>
      <p:grpSp>
        <p:nvGrpSpPr>
          <p:cNvPr id="70" name="Google Shape;70;p11"/>
          <p:cNvGrpSpPr/>
          <p:nvPr/>
        </p:nvGrpSpPr>
        <p:grpSpPr>
          <a:xfrm>
            <a:off x="6098378" y="5"/>
            <a:ext cx="3045625" cy="2030570"/>
            <a:chOff x="6098378" y="5"/>
            <a:chExt cx="3045625" cy="2030570"/>
          </a:xfrm>
        </p:grpSpPr>
        <p:sp>
          <p:nvSpPr>
            <p:cNvPr id="71" name="Google Shape;71;p11"/>
            <p:cNvSpPr/>
            <p:nvPr/>
          </p:nvSpPr>
          <p:spPr>
            <a:xfrm>
              <a:off x="8128803" y="16"/>
              <a:ext cx="1015200" cy="10152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1"/>
            <p:cNvSpPr/>
            <p:nvPr/>
          </p:nvSpPr>
          <p:spPr>
            <a:xfrm flipH="1">
              <a:off x="7113463" y="5"/>
              <a:ext cx="1015200" cy="1015200"/>
            </a:xfrm>
            <a:prstGeom prst="rtTriangl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1"/>
            <p:cNvSpPr/>
            <p:nvPr/>
          </p:nvSpPr>
          <p:spPr>
            <a:xfrm rot="10800000" flipH="1">
              <a:off x="7113588" y="107"/>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1"/>
            <p:cNvSpPr/>
            <p:nvPr/>
          </p:nvSpPr>
          <p:spPr>
            <a:xfrm rot="10800000">
              <a:off x="6098378" y="9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1"/>
            <p:cNvSpPr/>
            <p:nvPr/>
          </p:nvSpPr>
          <p:spPr>
            <a:xfrm rot="10800000">
              <a:off x="8128789" y="1015375"/>
              <a:ext cx="1015200" cy="10152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 name="Google Shape;76;p11"/>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77" name="Google Shape;77;p11"/>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a:p>
        </p:txBody>
      </p:sp>
      <p:sp>
        <p:nvSpPr>
          <p:cNvPr id="78" name="Google Shape;78;p11"/>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Roboto"/>
              <a:buChar char="●"/>
              <a:defRPr sz="1800">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3.jpe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3"/>
          <p:cNvSpPr txBox="1">
            <a:spLocks noGrp="1"/>
          </p:cNvSpPr>
          <p:nvPr>
            <p:ph type="ctrTitle"/>
          </p:nvPr>
        </p:nvSpPr>
        <p:spPr>
          <a:xfrm>
            <a:off x="476375" y="738389"/>
            <a:ext cx="7763100" cy="3790161"/>
          </a:xfrm>
          <a:prstGeom prst="rect">
            <a:avLst/>
          </a:prstGeom>
        </p:spPr>
        <p:txBody>
          <a:bodyPr spcFirstLastPara="1" wrap="square" lIns="91425" tIns="91425" rIns="91425" bIns="91425" anchor="b" anchorCtr="0">
            <a:noAutofit/>
          </a:bodyPr>
          <a:lstStyle/>
          <a:p>
            <a:pPr algn="ctr">
              <a:lnSpc>
                <a:spcPts val="14400"/>
              </a:lnSpc>
            </a:pPr>
            <a:r>
              <a:rPr lang="en-US" sz="6000" b="1" spc="359" dirty="0">
                <a:solidFill>
                  <a:schemeClr val="bg1"/>
                </a:solidFill>
                <a:latin typeface="Dynapuff Condensed"/>
                <a:ea typeface="Dynapuff Condensed"/>
                <a:cs typeface="Dynapuff Condensed"/>
                <a:sym typeface="Dynapuff Condensed"/>
              </a:rPr>
              <a:t>S&amp;P500 PRICE PREDICTION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Model 1 - Linear Regression</a:t>
            </a:r>
            <a:endParaRPr b="1" dirty="0"/>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925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Overview:</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Simple, interpretable model using historical prices.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Features: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Open, High, Low, Close, Volume, RSI, VIX, and News Sentiment.</a:t>
            </a:r>
          </a:p>
          <a:p>
            <a:pPr marL="342900">
              <a:lnSpc>
                <a:spcPct val="107000"/>
              </a:lnSpc>
              <a:spcAft>
                <a:spcPts val="800"/>
              </a:spcAft>
              <a:buSzPts val="1000"/>
              <a:buFont typeface="Symbol" panose="05050102010706020507" pitchFamily="18" charset="2"/>
              <a:buChar char=""/>
              <a:tabLst>
                <a:tab pos="457200" algn="l"/>
              </a:tabLst>
            </a:pPr>
            <a:r>
              <a:rPr lang="en-US" dirty="0"/>
              <a:t>While other data points (like VIX open, high, low) might contain some information, they could also introduce noise or redundancy. The closing price of the VIX often encapsulates the most relevant daily volatility information. </a:t>
            </a:r>
          </a:p>
          <a:p>
            <a:pPr marL="342900">
              <a:lnSpc>
                <a:spcPct val="107000"/>
              </a:lnSpc>
              <a:spcAft>
                <a:spcPts val="800"/>
              </a:spcAft>
              <a:buSzPts val="1000"/>
              <a:buFont typeface="Symbol" panose="05050102010706020507" pitchFamily="18" charset="2"/>
              <a:buChar char=""/>
              <a:tabLst>
                <a:tab pos="457200" algn="l"/>
              </a:tabLst>
            </a:pPr>
            <a:r>
              <a:rPr lang="en-US" dirty="0"/>
              <a:t>The goal is to create a model with the fewest variables necessary to achieve good performance. Too many variables can lead to overfitting, where the model performs well on the training data but poorly on unseen data.</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Limitations:</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Assumes a linear relationship, making it less effective for capturing complex market behaviors.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Model 2 – LSTM Neural Network</a:t>
            </a:r>
            <a:endParaRPr b="1" dirty="0"/>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Overview:</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Long Short-Term Memory (LSTM) networks are a type of recurrent neural network (RNN).</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Why LSTMs?</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Effective at identifying patterns in time series data.</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Architecture:</a:t>
            </a:r>
            <a:endParaRPr lang="en-US" sz="16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Two LSTM layers with 50 units each.</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Dense layers for output prediction.</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Optimized using the Adam optimizer.</a:t>
            </a:r>
          </a:p>
        </p:txBody>
      </p:sp>
    </p:spTree>
    <p:extLst>
      <p:ext uri="{BB962C8B-B14F-4D97-AF65-F5344CB8AC3E}">
        <p14:creationId xmlns:p14="http://schemas.microsoft.com/office/powerpoint/2010/main" val="27469721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Evaluation Metrics</a:t>
            </a:r>
            <a:endParaRPr b="1" dirty="0"/>
          </a:p>
        </p:txBody>
      </p:sp>
      <p:sp>
        <p:nvSpPr>
          <p:cNvPr id="121" name="Google Shape;121;p19"/>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Mean Absolute Error (MAE)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Measures average prediction error.</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Mean Squared Error (MSE)</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Penalizes large prediction errors.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800" b="1" kern="100" dirty="0">
                <a:effectLst/>
                <a:latin typeface="Aptos" panose="020B0004020202020204" pitchFamily="34" charset="0"/>
                <a:ea typeface="Aptos" panose="020B0004020202020204" pitchFamily="34" charset="0"/>
                <a:cs typeface="Times New Roman" panose="02020603050405020304" pitchFamily="18" charset="0"/>
              </a:rPr>
              <a:t>R-Squared (R²)</a:t>
            </a:r>
            <a:r>
              <a:rPr lang="en-US" sz="1800" kern="100" dirty="0">
                <a:effectLst/>
                <a:latin typeface="Aptos" panose="020B0004020202020204" pitchFamily="34" charset="0"/>
                <a:ea typeface="Aptos" panose="020B0004020202020204" pitchFamily="34" charset="0"/>
                <a:cs typeface="Times New Roman" panose="02020603050405020304" pitchFamily="18" charset="0"/>
              </a:rPr>
              <a:t>: Indicates how well the model explains variability in the data.</a:t>
            </a:r>
          </a:p>
        </p:txBody>
      </p:sp>
    </p:spTree>
    <p:extLst>
      <p:ext uri="{BB962C8B-B14F-4D97-AF65-F5344CB8AC3E}">
        <p14:creationId xmlns:p14="http://schemas.microsoft.com/office/powerpoint/2010/main" val="2113590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1"/>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Next Steps</a:t>
            </a:r>
            <a:endParaRPr b="1" dirty="0"/>
          </a:p>
        </p:txBody>
      </p:sp>
      <p:sp>
        <p:nvSpPr>
          <p:cNvPr id="133" name="Google Shape;133;p21"/>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latin typeface="Aptos" panose="020B0004020202020204" pitchFamily="34" charset="0"/>
                <a:ea typeface="Aptos" panose="020B0004020202020204" pitchFamily="34" charset="0"/>
                <a:cs typeface="Times New Roman" panose="02020603050405020304" pitchFamily="18" charset="0"/>
              </a:rPr>
              <a:t>Incorporating additional indicators like MACD and Bollinger Bands could further improve accuracy.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Experiment with longer look-back periods.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Tune hyperparameters using grid search.</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Develop a deployment-ready prediction interface.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DE1AD-6AE7-05EC-995E-0713DB471E17}"/>
              </a:ext>
            </a:extLst>
          </p:cNvPr>
          <p:cNvSpPr>
            <a:spLocks noGrp="1"/>
          </p:cNvSpPr>
          <p:nvPr>
            <p:ph type="title"/>
          </p:nvPr>
        </p:nvSpPr>
        <p:spPr/>
        <p:txBody>
          <a:bodyPr>
            <a:normAutofit fontScale="90000"/>
          </a:bodyPr>
          <a:lstStyle/>
          <a:p>
            <a:r>
              <a:rPr lang="en-US" b="1" dirty="0"/>
              <a:t>Publishing</a:t>
            </a:r>
          </a:p>
        </p:txBody>
      </p:sp>
      <p:sp>
        <p:nvSpPr>
          <p:cNvPr id="3" name="Text Placeholder 2">
            <a:extLst>
              <a:ext uri="{FF2B5EF4-FFF2-40B4-BE49-F238E27FC236}">
                <a16:creationId xmlns:a16="http://schemas.microsoft.com/office/drawing/2014/main" id="{ECFF3705-8F1E-E026-37D2-83D17D445DD7}"/>
              </a:ext>
            </a:extLst>
          </p:cNvPr>
          <p:cNvSpPr>
            <a:spLocks noGrp="1"/>
          </p:cNvSpPr>
          <p:nvPr>
            <p:ph type="body" idx="1"/>
          </p:nvPr>
        </p:nvSpPr>
        <p:spPr/>
        <p:txBody>
          <a:bodyPr/>
          <a:lstStyle/>
          <a:p>
            <a:pPr marL="114300" indent="0">
              <a:buNone/>
            </a:pPr>
            <a:r>
              <a:rPr lang="en-US" kern="100" dirty="0">
                <a:latin typeface="Aptos" panose="020B0004020202020204" pitchFamily="34" charset="0"/>
                <a:ea typeface="Aptos" panose="020B0004020202020204" pitchFamily="34" charset="0"/>
                <a:cs typeface="Times New Roman" panose="02020603050405020304" pitchFamily="18" charset="0"/>
              </a:rPr>
              <a:t>Gradio Link</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114300" indent="0">
              <a:buNone/>
            </a:pPr>
            <a:endParaRPr lang="en-US" dirty="0">
              <a:highlight>
                <a:srgbClr val="FFFF00"/>
              </a:highlight>
            </a:endParaRPr>
          </a:p>
        </p:txBody>
      </p:sp>
    </p:spTree>
    <p:extLst>
      <p:ext uri="{BB962C8B-B14F-4D97-AF65-F5344CB8AC3E}">
        <p14:creationId xmlns:p14="http://schemas.microsoft.com/office/powerpoint/2010/main" val="1078737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9">
          <a:extLst>
            <a:ext uri="{FF2B5EF4-FFF2-40B4-BE49-F238E27FC236}">
              <a16:creationId xmlns:a16="http://schemas.microsoft.com/office/drawing/2014/main" id="{447C94EF-FA73-DB47-6F8A-A0039777B1BD}"/>
            </a:ext>
          </a:extLst>
        </p:cNvPr>
        <p:cNvGrpSpPr/>
        <p:nvPr/>
      </p:nvGrpSpPr>
      <p:grpSpPr>
        <a:xfrm>
          <a:off x="0" y="0"/>
          <a:ext cx="0" cy="0"/>
          <a:chOff x="0" y="0"/>
          <a:chExt cx="0" cy="0"/>
        </a:xfrm>
      </p:grpSpPr>
      <p:sp>
        <p:nvSpPr>
          <p:cNvPr id="120" name="Google Shape;120;p19">
            <a:extLst>
              <a:ext uri="{FF2B5EF4-FFF2-40B4-BE49-F238E27FC236}">
                <a16:creationId xmlns:a16="http://schemas.microsoft.com/office/drawing/2014/main" id="{E95E16FA-EF6B-4B2D-2734-90F2CA3C51F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sz="2200" b="1" dirty="0"/>
              <a:t>Model 3 – Seasonal AutoRegressive Integrated Moving Average</a:t>
            </a:r>
            <a:endParaRPr sz="2200" b="1" dirty="0"/>
          </a:p>
        </p:txBody>
      </p:sp>
      <p:sp>
        <p:nvSpPr>
          <p:cNvPr id="121" name="Google Shape;121;p19">
            <a:extLst>
              <a:ext uri="{FF2B5EF4-FFF2-40B4-BE49-F238E27FC236}">
                <a16:creationId xmlns:a16="http://schemas.microsoft.com/office/drawing/2014/main" id="{D1BCE8E8-8F60-8B51-1AA4-AA49C7152FF5}"/>
              </a:ext>
            </a:extLst>
          </p:cNvPr>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fontScale="77500" lnSpcReduction="2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Overview:</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r>
              <a:rPr lang="en-GB" sz="1600" dirty="0"/>
              <a:t>Seasonal AutoRegressive Integrated Moving Average</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(SARIMA) is a time series forecasting model designed to handle data with seasonal patterns.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Why SARIMA?</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 </a:t>
            </a:r>
            <a:r>
              <a:rPr lang="en-US" sz="1600" b="0" i="0" dirty="0">
                <a:solidFill>
                  <a:schemeClr val="bg2"/>
                </a:solidFill>
                <a:effectLst/>
                <a:latin typeface="Nunito" pitchFamily="2" charset="0"/>
              </a:rPr>
              <a:t>captures both short-term and long-term dependencies within the data, making it a robust tool for forecasting</a:t>
            </a:r>
            <a:r>
              <a:rPr lang="en-US" sz="1600" dirty="0">
                <a:solidFill>
                  <a:srgbClr val="FFFFFF"/>
                </a:solidFill>
                <a:latin typeface="Nunito" pitchFamily="2" charset="0"/>
              </a:rPr>
              <a:t>.</a:t>
            </a:r>
            <a:endParaRPr lang="en-US" sz="1600" b="0" i="0" dirty="0">
              <a:solidFill>
                <a:srgbClr val="FFFFFF"/>
              </a:solidFill>
              <a:effectLst/>
              <a:latin typeface="Nunito" pitchFamily="2"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600" b="1" kern="100" dirty="0">
                <a:effectLst/>
                <a:latin typeface="Aptos" panose="020B0004020202020204" pitchFamily="34" charset="0"/>
                <a:ea typeface="Aptos" panose="020B0004020202020204" pitchFamily="34" charset="0"/>
                <a:cs typeface="Times New Roman" panose="02020603050405020304" pitchFamily="18" charset="0"/>
              </a:rPr>
              <a:t>Architecture:  Components </a:t>
            </a:r>
            <a:r>
              <a:rPr lang="en-US" sz="1600" kern="100" dirty="0">
                <a:effectLst/>
                <a:latin typeface="Aptos" panose="020B0004020202020204" pitchFamily="34" charset="0"/>
                <a:ea typeface="Aptos" panose="020B0004020202020204" pitchFamily="34" charset="0"/>
                <a:cs typeface="Times New Roman" panose="02020603050405020304" pitchFamily="18" charset="0"/>
              </a:rPr>
              <a:t>SARIMA(p, d, q)(P, D, Q, 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(p): AR component of order p : 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MA(q): MA component of order q : 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 Integrated component of order d:1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(P): Seasonal AR component of order P:1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(Q): Seasonal MA component of order Q:1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(D): Seasonal I component of order D:1</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600" kern="100" dirty="0">
                <a:effectLst/>
                <a:latin typeface="Aptos" panose="020B0004020202020204" pitchFamily="34" charset="0"/>
                <a:ea typeface="Aptos" panose="020B0004020202020204" pitchFamily="34" charset="0"/>
                <a:cs typeface="Times New Roman" panose="02020603050405020304" pitchFamily="18" charset="0"/>
              </a:rPr>
              <a:t>s: Seasonal period:18</a:t>
            </a:r>
          </a:p>
        </p:txBody>
      </p:sp>
    </p:spTree>
    <p:extLst>
      <p:ext uri="{BB962C8B-B14F-4D97-AF65-F5344CB8AC3E}">
        <p14:creationId xmlns:p14="http://schemas.microsoft.com/office/powerpoint/2010/main" val="3183182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5C7CC-E785-86B7-ED42-F109D8840576}"/>
              </a:ext>
            </a:extLst>
          </p:cNvPr>
          <p:cNvSpPr>
            <a:spLocks noGrp="1"/>
          </p:cNvSpPr>
          <p:nvPr>
            <p:ph type="title"/>
          </p:nvPr>
        </p:nvSpPr>
        <p:spPr/>
        <p:txBody>
          <a:bodyPr>
            <a:normAutofit fontScale="90000"/>
          </a:bodyPr>
          <a:lstStyle/>
          <a:p>
            <a:endParaRPr lang="en-US" dirty="0"/>
          </a:p>
        </p:txBody>
      </p:sp>
      <p:sp>
        <p:nvSpPr>
          <p:cNvPr id="3" name="Text Placeholder 2">
            <a:extLst>
              <a:ext uri="{FF2B5EF4-FFF2-40B4-BE49-F238E27FC236}">
                <a16:creationId xmlns:a16="http://schemas.microsoft.com/office/drawing/2014/main" id="{835E2379-5845-B2CC-C7B9-810042B129E0}"/>
              </a:ext>
            </a:extLst>
          </p:cNvPr>
          <p:cNvSpPr>
            <a:spLocks noGrp="1"/>
          </p:cNvSpPr>
          <p:nvPr>
            <p:ph type="body" idx="1"/>
          </p:nvPr>
        </p:nvSpPr>
        <p:spPr/>
        <p:txBody>
          <a:bodyPr/>
          <a:lstStyle/>
          <a:p>
            <a:endParaRPr lang="en-US"/>
          </a:p>
        </p:txBody>
      </p:sp>
      <p:pic>
        <p:nvPicPr>
          <p:cNvPr id="3074" name="Picture 2" descr="Do you finish your PowerPoint presentations with a question ...">
            <a:extLst>
              <a:ext uri="{FF2B5EF4-FFF2-40B4-BE49-F238E27FC236}">
                <a16:creationId xmlns:a16="http://schemas.microsoft.com/office/drawing/2014/main" id="{DD97551C-4115-D3ED-B0E4-EC8D03AC88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0"/>
            <a:ext cx="6858000" cy="5143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4089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Group Members</a:t>
            </a:r>
            <a:endParaRPr b="1" dirty="0"/>
          </a:p>
        </p:txBody>
      </p:sp>
      <p:grpSp>
        <p:nvGrpSpPr>
          <p:cNvPr id="19" name="Group 2"/>
          <p:cNvGrpSpPr>
            <a:grpSpLocks noChangeAspect="1"/>
          </p:cNvGrpSpPr>
          <p:nvPr/>
        </p:nvGrpSpPr>
        <p:grpSpPr>
          <a:xfrm>
            <a:off x="5101043" y="1143000"/>
            <a:ext cx="1595249" cy="1853217"/>
            <a:chOff x="0" y="0"/>
            <a:chExt cx="5466080" cy="6350000"/>
          </a:xfrm>
        </p:grpSpPr>
        <p:sp>
          <p:nvSpPr>
            <p:cNvPr id="20" name="Freeform 3"/>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21" name="Freeform 4"/>
            <p:cNvSpPr/>
            <p:nvPr/>
          </p:nvSpPr>
          <p:spPr>
            <a:xfrm>
              <a:off x="247650" y="294640"/>
              <a:ext cx="4889500" cy="4693920"/>
            </a:xfrm>
            <a:custGeom>
              <a:avLst/>
              <a:gdLst/>
              <a:ahLst/>
              <a:cxnLst/>
              <a:rect l="l" t="t" r="r" b="b"/>
              <a:pathLst>
                <a:path w="4889500" h="469392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3"/>
              <a:stretch>
                <a:fillRect l="-22045" r="-22045"/>
              </a:stretch>
            </a:blipFill>
          </p:spPr>
        </p:sp>
        <p:sp>
          <p:nvSpPr>
            <p:cNvPr id="22" name="Freeform 5"/>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23" name="Freeform 6"/>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id="24" name="Group 7"/>
          <p:cNvGrpSpPr>
            <a:grpSpLocks noChangeAspect="1"/>
          </p:cNvGrpSpPr>
          <p:nvPr/>
        </p:nvGrpSpPr>
        <p:grpSpPr>
          <a:xfrm>
            <a:off x="2770022" y="1143000"/>
            <a:ext cx="1595249" cy="1853217"/>
            <a:chOff x="0" y="0"/>
            <a:chExt cx="5466080" cy="6350000"/>
          </a:xfrm>
        </p:grpSpPr>
        <p:sp>
          <p:nvSpPr>
            <p:cNvPr id="25" name="Freeform 8"/>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26" name="Freeform 9"/>
            <p:cNvSpPr/>
            <p:nvPr/>
          </p:nvSpPr>
          <p:spPr>
            <a:xfrm>
              <a:off x="247650" y="294640"/>
              <a:ext cx="4889500" cy="4693920"/>
            </a:xfrm>
            <a:custGeom>
              <a:avLst/>
              <a:gdLst/>
              <a:ahLst/>
              <a:cxnLst/>
              <a:rect l="l" t="t" r="r" b="b"/>
              <a:pathLst>
                <a:path w="4889500" h="469392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4"/>
              <a:stretch>
                <a:fillRect l="-22045" r="-22045"/>
              </a:stretch>
            </a:blipFill>
          </p:spPr>
        </p:sp>
        <p:sp>
          <p:nvSpPr>
            <p:cNvPr id="27" name="Freeform 10"/>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28" name="Freeform 11"/>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id="29" name="Group 12"/>
          <p:cNvGrpSpPr>
            <a:grpSpLocks noChangeAspect="1"/>
          </p:cNvGrpSpPr>
          <p:nvPr/>
        </p:nvGrpSpPr>
        <p:grpSpPr>
          <a:xfrm>
            <a:off x="551071" y="1143000"/>
            <a:ext cx="1595249" cy="1852846"/>
            <a:chOff x="0" y="0"/>
            <a:chExt cx="5466080" cy="6348730"/>
          </a:xfrm>
        </p:grpSpPr>
        <p:sp>
          <p:nvSpPr>
            <p:cNvPr id="30" name="Freeform 13"/>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31" name="Freeform 14"/>
            <p:cNvSpPr/>
            <p:nvPr/>
          </p:nvSpPr>
          <p:spPr>
            <a:xfrm>
              <a:off x="247650" y="294640"/>
              <a:ext cx="4889500" cy="4693920"/>
            </a:xfrm>
            <a:custGeom>
              <a:avLst/>
              <a:gdLst/>
              <a:ahLst/>
              <a:cxnLst/>
              <a:rect l="l" t="t" r="r" b="b"/>
              <a:pathLst>
                <a:path w="4889500" h="4693920">
                  <a:moveTo>
                    <a:pt x="4870450" y="0"/>
                  </a:moveTo>
                  <a:lnTo>
                    <a:pt x="19050" y="0"/>
                  </a:lnTo>
                  <a:cubicBezTo>
                    <a:pt x="8890" y="0"/>
                    <a:pt x="0" y="8890"/>
                    <a:pt x="0" y="19050"/>
                  </a:cubicBezTo>
                  <a:lnTo>
                    <a:pt x="0" y="4674870"/>
                  </a:lnTo>
                  <a:cubicBezTo>
                    <a:pt x="0" y="4686300"/>
                    <a:pt x="8890" y="4693920"/>
                    <a:pt x="19050" y="4693920"/>
                  </a:cubicBezTo>
                  <a:lnTo>
                    <a:pt x="4870450" y="4693920"/>
                  </a:lnTo>
                  <a:cubicBezTo>
                    <a:pt x="4880610" y="4693920"/>
                    <a:pt x="4889500" y="4685030"/>
                    <a:pt x="4889500" y="4674870"/>
                  </a:cubicBezTo>
                  <a:lnTo>
                    <a:pt x="4889500" y="20320"/>
                  </a:lnTo>
                  <a:cubicBezTo>
                    <a:pt x="4889500" y="8890"/>
                    <a:pt x="4881880" y="0"/>
                    <a:pt x="4870450" y="0"/>
                  </a:cubicBezTo>
                  <a:close/>
                </a:path>
              </a:pathLst>
            </a:custGeom>
            <a:blipFill>
              <a:blip r:embed="rId5"/>
              <a:stretch>
                <a:fillRect l="-22045" r="-22045"/>
              </a:stretch>
            </a:blipFill>
          </p:spPr>
        </p:sp>
        <p:sp>
          <p:nvSpPr>
            <p:cNvPr id="32" name="Freeform 15"/>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33" name="Freeform 16"/>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id="34" name="TextBox 18"/>
          <p:cNvSpPr txBox="1"/>
          <p:nvPr/>
        </p:nvSpPr>
        <p:spPr>
          <a:xfrm>
            <a:off x="4970410" y="2514574"/>
            <a:ext cx="1725511" cy="471989"/>
          </a:xfrm>
          <a:prstGeom prst="rect">
            <a:avLst/>
          </a:prstGeom>
        </p:spPr>
        <p:txBody>
          <a:bodyPr wrap="square" lIns="0" tIns="0" rIns="0" bIns="0" rtlCol="0" anchor="t">
            <a:spAutoFit/>
          </a:bodyPr>
          <a:lstStyle/>
          <a:p>
            <a:pPr algn="ctr">
              <a:lnSpc>
                <a:spcPts val="4339"/>
              </a:lnSpc>
            </a:pPr>
            <a:r>
              <a:rPr lang="en-US" sz="1800" dirty="0">
                <a:latin typeface="Dynapuff SemiCondensed"/>
                <a:ea typeface="Dynapuff SemiCondensed"/>
                <a:cs typeface="Dynapuff SemiCondensed"/>
                <a:sym typeface="Dynapuff SemiCondensed"/>
              </a:rPr>
              <a:t>Louise </a:t>
            </a:r>
            <a:r>
              <a:rPr lang="en-US" sz="1800" dirty="0" err="1">
                <a:latin typeface="Dynapuff SemiCondensed"/>
                <a:ea typeface="Dynapuff SemiCondensed"/>
                <a:cs typeface="Dynapuff SemiCondensed"/>
                <a:sym typeface="Dynapuff SemiCondensed"/>
              </a:rPr>
              <a:t>Iraba</a:t>
            </a:r>
            <a:endParaRPr lang="en-US" sz="1800" dirty="0">
              <a:latin typeface="Dynapuff SemiCondensed"/>
              <a:ea typeface="Dynapuff SemiCondensed"/>
              <a:cs typeface="Dynapuff SemiCondensed"/>
              <a:sym typeface="Dynapuff SemiCondensed"/>
            </a:endParaRPr>
          </a:p>
        </p:txBody>
      </p:sp>
      <p:sp>
        <p:nvSpPr>
          <p:cNvPr id="35" name="TextBox 19"/>
          <p:cNvSpPr txBox="1"/>
          <p:nvPr/>
        </p:nvSpPr>
        <p:spPr>
          <a:xfrm>
            <a:off x="2715027" y="2527337"/>
            <a:ext cx="1732849" cy="485389"/>
          </a:xfrm>
          <a:prstGeom prst="rect">
            <a:avLst/>
          </a:prstGeom>
        </p:spPr>
        <p:txBody>
          <a:bodyPr wrap="square" lIns="0" tIns="0" rIns="0" bIns="0" rtlCol="0" anchor="t">
            <a:spAutoFit/>
          </a:bodyPr>
          <a:lstStyle/>
          <a:p>
            <a:pPr algn="ctr">
              <a:lnSpc>
                <a:spcPts val="4500"/>
              </a:lnSpc>
            </a:pPr>
            <a:r>
              <a:rPr lang="en-US" sz="1600" dirty="0">
                <a:latin typeface="Dynapuff SemiCondensed"/>
                <a:ea typeface="Dynapuff SemiCondensed"/>
                <a:cs typeface="Dynapuff SemiCondensed"/>
                <a:sym typeface="Dynapuff SemiCondensed"/>
              </a:rPr>
              <a:t>Mohamed Khaku</a:t>
            </a:r>
          </a:p>
        </p:txBody>
      </p:sp>
      <p:sp>
        <p:nvSpPr>
          <p:cNvPr id="36" name="TextBox 20"/>
          <p:cNvSpPr txBox="1"/>
          <p:nvPr/>
        </p:nvSpPr>
        <p:spPr>
          <a:xfrm>
            <a:off x="568478" y="2527337"/>
            <a:ext cx="1536840" cy="485389"/>
          </a:xfrm>
          <a:prstGeom prst="rect">
            <a:avLst/>
          </a:prstGeom>
        </p:spPr>
        <p:txBody>
          <a:bodyPr wrap="square" lIns="0" tIns="0" rIns="0" bIns="0" rtlCol="0" anchor="t">
            <a:spAutoFit/>
          </a:bodyPr>
          <a:lstStyle/>
          <a:p>
            <a:pPr algn="ctr">
              <a:lnSpc>
                <a:spcPts val="4500"/>
              </a:lnSpc>
            </a:pPr>
            <a:r>
              <a:rPr lang="en-US" sz="1800" dirty="0">
                <a:latin typeface="Dynapuff SemiCondensed"/>
                <a:ea typeface="Dynapuff SemiCondensed"/>
                <a:cs typeface="Dynapuff SemiCondensed"/>
                <a:sym typeface="Dynapuff SemiCondensed"/>
              </a:rPr>
              <a:t>Daniela Molina</a:t>
            </a:r>
          </a:p>
        </p:txBody>
      </p:sp>
      <p:grpSp>
        <p:nvGrpSpPr>
          <p:cNvPr id="37" name="Group 21"/>
          <p:cNvGrpSpPr>
            <a:grpSpLocks noChangeAspect="1"/>
          </p:cNvGrpSpPr>
          <p:nvPr/>
        </p:nvGrpSpPr>
        <p:grpSpPr>
          <a:xfrm>
            <a:off x="7216602" y="1143000"/>
            <a:ext cx="1595249" cy="1852846"/>
            <a:chOff x="0" y="0"/>
            <a:chExt cx="5466080" cy="6348730"/>
          </a:xfrm>
        </p:grpSpPr>
        <p:sp>
          <p:nvSpPr>
            <p:cNvPr id="38" name="Freeform 22"/>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40" name="Freeform 24"/>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41" name="Freeform 25"/>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id="42" name="TextBox 26"/>
          <p:cNvSpPr txBox="1"/>
          <p:nvPr/>
        </p:nvSpPr>
        <p:spPr>
          <a:xfrm>
            <a:off x="7174998" y="2502859"/>
            <a:ext cx="1587466" cy="485389"/>
          </a:xfrm>
          <a:prstGeom prst="rect">
            <a:avLst/>
          </a:prstGeom>
        </p:spPr>
        <p:txBody>
          <a:bodyPr wrap="square" lIns="0" tIns="0" rIns="0" bIns="0" rtlCol="0" anchor="t">
            <a:spAutoFit/>
          </a:bodyPr>
          <a:lstStyle/>
          <a:p>
            <a:pPr algn="ctr">
              <a:lnSpc>
                <a:spcPts val="4500"/>
              </a:lnSpc>
            </a:pPr>
            <a:r>
              <a:rPr lang="en-US" sz="1600" dirty="0">
                <a:latin typeface="Dynapuff SemiCondensed"/>
                <a:ea typeface="Dynapuff SemiCondensed"/>
                <a:cs typeface="Dynapuff SemiCondensed"/>
                <a:sym typeface="Dynapuff SemiCondensed"/>
              </a:rPr>
              <a:t>Jennifer </a:t>
            </a:r>
            <a:r>
              <a:rPr lang="en-US" sz="1600" dirty="0" err="1">
                <a:latin typeface="Dynapuff SemiCondensed"/>
                <a:ea typeface="Dynapuff SemiCondensed"/>
                <a:cs typeface="Dynapuff SemiCondensed"/>
                <a:sym typeface="Dynapuff SemiCondensed"/>
              </a:rPr>
              <a:t>Giraldo</a:t>
            </a:r>
            <a:endParaRPr lang="en-US" sz="1600" dirty="0">
              <a:latin typeface="Dynapuff SemiCondensed"/>
              <a:ea typeface="Dynapuff SemiCondensed"/>
              <a:cs typeface="Dynapuff SemiCondensed"/>
              <a:sym typeface="Dynapuff SemiCondensed"/>
            </a:endParaRPr>
          </a:p>
        </p:txBody>
      </p:sp>
      <p:grpSp>
        <p:nvGrpSpPr>
          <p:cNvPr id="43" name="Group 27"/>
          <p:cNvGrpSpPr>
            <a:grpSpLocks noChangeAspect="1"/>
          </p:cNvGrpSpPr>
          <p:nvPr/>
        </p:nvGrpSpPr>
        <p:grpSpPr>
          <a:xfrm>
            <a:off x="2044672" y="3136924"/>
            <a:ext cx="1595249" cy="1852846"/>
            <a:chOff x="0" y="0"/>
            <a:chExt cx="5466080" cy="6348730"/>
          </a:xfrm>
        </p:grpSpPr>
        <p:sp>
          <p:nvSpPr>
            <p:cNvPr id="44" name="Freeform 28"/>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46" name="Freeform 30"/>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47" name="Freeform 31"/>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grpSp>
        <p:nvGrpSpPr>
          <p:cNvPr id="48" name="Group 32"/>
          <p:cNvGrpSpPr>
            <a:grpSpLocks noChangeAspect="1"/>
          </p:cNvGrpSpPr>
          <p:nvPr/>
        </p:nvGrpSpPr>
        <p:grpSpPr>
          <a:xfrm>
            <a:off x="5802670" y="3136924"/>
            <a:ext cx="1595249" cy="1852846"/>
            <a:chOff x="0" y="0"/>
            <a:chExt cx="5466080" cy="6348730"/>
          </a:xfrm>
        </p:grpSpPr>
        <p:sp>
          <p:nvSpPr>
            <p:cNvPr id="49" name="Freeform 33"/>
            <p:cNvSpPr/>
            <p:nvPr/>
          </p:nvSpPr>
          <p:spPr>
            <a:xfrm>
              <a:off x="0" y="0"/>
              <a:ext cx="5439410" cy="6348730"/>
            </a:xfrm>
            <a:custGeom>
              <a:avLst/>
              <a:gdLst/>
              <a:ahLst/>
              <a:cxnLst/>
              <a:rect l="l" t="t" r="r" b="b"/>
              <a:pathLst>
                <a:path w="5439410" h="6348730">
                  <a:moveTo>
                    <a:pt x="5419090" y="0"/>
                  </a:moveTo>
                  <a:lnTo>
                    <a:pt x="19050" y="0"/>
                  </a:lnTo>
                  <a:cubicBezTo>
                    <a:pt x="8890" y="0"/>
                    <a:pt x="0" y="8890"/>
                    <a:pt x="0" y="20320"/>
                  </a:cubicBezTo>
                  <a:lnTo>
                    <a:pt x="0" y="6329680"/>
                  </a:lnTo>
                  <a:cubicBezTo>
                    <a:pt x="0" y="6339840"/>
                    <a:pt x="8890" y="6348730"/>
                    <a:pt x="19050" y="6348730"/>
                  </a:cubicBezTo>
                  <a:lnTo>
                    <a:pt x="5419090" y="6348730"/>
                  </a:lnTo>
                  <a:cubicBezTo>
                    <a:pt x="5429250" y="6348730"/>
                    <a:pt x="5438140" y="6339840"/>
                    <a:pt x="5438140" y="6329680"/>
                  </a:cubicBezTo>
                  <a:lnTo>
                    <a:pt x="5438140" y="20320"/>
                  </a:lnTo>
                  <a:cubicBezTo>
                    <a:pt x="5439410" y="8890"/>
                    <a:pt x="5430520" y="0"/>
                    <a:pt x="5419090" y="0"/>
                  </a:cubicBezTo>
                  <a:close/>
                  <a:moveTo>
                    <a:pt x="5137150" y="314960"/>
                  </a:moveTo>
                  <a:lnTo>
                    <a:pt x="5137150" y="4970780"/>
                  </a:lnTo>
                  <a:cubicBezTo>
                    <a:pt x="5137150" y="4980940"/>
                    <a:pt x="5128260" y="4989830"/>
                    <a:pt x="5118100" y="4989830"/>
                  </a:cubicBezTo>
                  <a:lnTo>
                    <a:pt x="266700" y="4989830"/>
                  </a:lnTo>
                  <a:cubicBezTo>
                    <a:pt x="256540" y="4989830"/>
                    <a:pt x="247650" y="4980940"/>
                    <a:pt x="247650" y="4970780"/>
                  </a:cubicBezTo>
                  <a:lnTo>
                    <a:pt x="247650" y="314960"/>
                  </a:lnTo>
                  <a:cubicBezTo>
                    <a:pt x="247650" y="304800"/>
                    <a:pt x="256540" y="295910"/>
                    <a:pt x="266700" y="295910"/>
                  </a:cubicBezTo>
                  <a:lnTo>
                    <a:pt x="5118100" y="295910"/>
                  </a:lnTo>
                  <a:cubicBezTo>
                    <a:pt x="5129530" y="294640"/>
                    <a:pt x="5137150" y="303530"/>
                    <a:pt x="5137150" y="314960"/>
                  </a:cubicBezTo>
                  <a:close/>
                </a:path>
              </a:pathLst>
            </a:custGeom>
            <a:solidFill>
              <a:srgbClr val="F2F1EB"/>
            </a:solidFill>
          </p:spPr>
        </p:sp>
        <p:sp>
          <p:nvSpPr>
            <p:cNvPr id="51" name="Freeform 35"/>
            <p:cNvSpPr/>
            <p:nvPr/>
          </p:nvSpPr>
          <p:spPr>
            <a:xfrm>
              <a:off x="1270" y="6350"/>
              <a:ext cx="5457190" cy="6342380"/>
            </a:xfrm>
            <a:custGeom>
              <a:avLst/>
              <a:gdLst/>
              <a:ahLst/>
              <a:cxnLst/>
              <a:rect l="l" t="t" r="r" b="b"/>
              <a:pathLst>
                <a:path w="5457190" h="6342380">
                  <a:moveTo>
                    <a:pt x="5137150" y="302260"/>
                  </a:moveTo>
                  <a:cubicBezTo>
                    <a:pt x="5137150" y="302260"/>
                    <a:pt x="5133340" y="290830"/>
                    <a:pt x="5119370" y="289560"/>
                  </a:cubicBezTo>
                  <a:lnTo>
                    <a:pt x="248920" y="289560"/>
                  </a:lnTo>
                  <a:cubicBezTo>
                    <a:pt x="240030" y="289560"/>
                    <a:pt x="228600" y="293370"/>
                    <a:pt x="228600" y="303530"/>
                  </a:cubicBezTo>
                  <a:lnTo>
                    <a:pt x="232410" y="312420"/>
                  </a:lnTo>
                  <a:cubicBezTo>
                    <a:pt x="236220" y="307340"/>
                    <a:pt x="242570" y="304800"/>
                    <a:pt x="248920" y="304800"/>
                  </a:cubicBezTo>
                  <a:lnTo>
                    <a:pt x="5123180" y="304800"/>
                  </a:lnTo>
                  <a:lnTo>
                    <a:pt x="5123180" y="4966970"/>
                  </a:lnTo>
                  <a:cubicBezTo>
                    <a:pt x="5123180" y="4973320"/>
                    <a:pt x="5120640" y="4979670"/>
                    <a:pt x="5115560" y="4983480"/>
                  </a:cubicBezTo>
                  <a:lnTo>
                    <a:pt x="5120640" y="4983480"/>
                  </a:lnTo>
                  <a:cubicBezTo>
                    <a:pt x="5129530" y="4983480"/>
                    <a:pt x="5137150" y="4975860"/>
                    <a:pt x="5137150" y="4966970"/>
                  </a:cubicBezTo>
                  <a:lnTo>
                    <a:pt x="5137150" y="302260"/>
                  </a:lnTo>
                  <a:close/>
                  <a:moveTo>
                    <a:pt x="5438140" y="6324600"/>
                  </a:moveTo>
                  <a:lnTo>
                    <a:pt x="20320" y="6324600"/>
                  </a:lnTo>
                  <a:lnTo>
                    <a:pt x="20320" y="12700"/>
                  </a:lnTo>
                  <a:lnTo>
                    <a:pt x="6350" y="0"/>
                  </a:lnTo>
                  <a:lnTo>
                    <a:pt x="5080" y="0"/>
                  </a:lnTo>
                  <a:cubicBezTo>
                    <a:pt x="2540" y="3810"/>
                    <a:pt x="0" y="7620"/>
                    <a:pt x="0" y="12700"/>
                  </a:cubicBezTo>
                  <a:lnTo>
                    <a:pt x="0" y="6323330"/>
                  </a:lnTo>
                  <a:cubicBezTo>
                    <a:pt x="0" y="6334760"/>
                    <a:pt x="8890" y="6342380"/>
                    <a:pt x="19050" y="6342380"/>
                  </a:cubicBezTo>
                  <a:lnTo>
                    <a:pt x="5444490" y="6342380"/>
                  </a:lnTo>
                  <a:cubicBezTo>
                    <a:pt x="5449570" y="6342380"/>
                    <a:pt x="5453380" y="6341110"/>
                    <a:pt x="5457190" y="6337300"/>
                  </a:cubicBezTo>
                  <a:lnTo>
                    <a:pt x="5438140" y="6324600"/>
                  </a:lnTo>
                  <a:close/>
                </a:path>
              </a:pathLst>
            </a:custGeom>
            <a:solidFill>
              <a:srgbClr val="3C3333"/>
            </a:solidFill>
          </p:spPr>
        </p:sp>
        <p:sp>
          <p:nvSpPr>
            <p:cNvPr id="52" name="Freeform 36"/>
            <p:cNvSpPr/>
            <p:nvPr/>
          </p:nvSpPr>
          <p:spPr>
            <a:xfrm>
              <a:off x="7620" y="0"/>
              <a:ext cx="5458460" cy="6344920"/>
            </a:xfrm>
            <a:custGeom>
              <a:avLst/>
              <a:gdLst/>
              <a:ahLst/>
              <a:cxnLst/>
              <a:rect l="l" t="t" r="r" b="b"/>
              <a:pathLst>
                <a:path w="5458460" h="6344920">
                  <a:moveTo>
                    <a:pt x="5125720" y="4987290"/>
                  </a:moveTo>
                  <a:cubicBezTo>
                    <a:pt x="5121910" y="4992370"/>
                    <a:pt x="5116830" y="4994910"/>
                    <a:pt x="5110480" y="4994910"/>
                  </a:cubicBezTo>
                  <a:lnTo>
                    <a:pt x="243840" y="4994910"/>
                  </a:lnTo>
                  <a:cubicBezTo>
                    <a:pt x="237490" y="4994910"/>
                    <a:pt x="231140" y="4992370"/>
                    <a:pt x="227330" y="4986020"/>
                  </a:cubicBezTo>
                  <a:cubicBezTo>
                    <a:pt x="222250" y="4982210"/>
                    <a:pt x="219710" y="4977130"/>
                    <a:pt x="219710" y="4970780"/>
                  </a:cubicBezTo>
                  <a:lnTo>
                    <a:pt x="219710" y="314960"/>
                  </a:lnTo>
                  <a:cubicBezTo>
                    <a:pt x="219710" y="309880"/>
                    <a:pt x="222250" y="304800"/>
                    <a:pt x="226060" y="300990"/>
                  </a:cubicBezTo>
                  <a:lnTo>
                    <a:pt x="240030" y="311150"/>
                  </a:lnTo>
                  <a:lnTo>
                    <a:pt x="240030" y="4975860"/>
                  </a:lnTo>
                  <a:lnTo>
                    <a:pt x="5110480" y="4975860"/>
                  </a:lnTo>
                  <a:cubicBezTo>
                    <a:pt x="5113020" y="4975860"/>
                    <a:pt x="5115560" y="4974590"/>
                    <a:pt x="5116830" y="4974590"/>
                  </a:cubicBezTo>
                  <a:lnTo>
                    <a:pt x="5125720" y="4987290"/>
                  </a:lnTo>
                  <a:close/>
                  <a:moveTo>
                    <a:pt x="5458460" y="19050"/>
                  </a:moveTo>
                  <a:lnTo>
                    <a:pt x="5458460" y="6330950"/>
                  </a:lnTo>
                  <a:cubicBezTo>
                    <a:pt x="5458460" y="6336030"/>
                    <a:pt x="5455920" y="6341110"/>
                    <a:pt x="5450840" y="6344920"/>
                  </a:cubicBezTo>
                  <a:lnTo>
                    <a:pt x="5429250" y="6329680"/>
                  </a:lnTo>
                  <a:lnTo>
                    <a:pt x="5429250" y="20320"/>
                  </a:lnTo>
                  <a:lnTo>
                    <a:pt x="13970" y="20320"/>
                  </a:lnTo>
                  <a:lnTo>
                    <a:pt x="0" y="7620"/>
                  </a:lnTo>
                  <a:cubicBezTo>
                    <a:pt x="3810" y="2540"/>
                    <a:pt x="8890" y="0"/>
                    <a:pt x="15240" y="0"/>
                  </a:cubicBezTo>
                  <a:lnTo>
                    <a:pt x="5439410" y="0"/>
                  </a:lnTo>
                  <a:cubicBezTo>
                    <a:pt x="5449570" y="0"/>
                    <a:pt x="5458460" y="8890"/>
                    <a:pt x="5458460" y="19050"/>
                  </a:cubicBezTo>
                  <a:close/>
                  <a:moveTo>
                    <a:pt x="5455920" y="30480"/>
                  </a:moveTo>
                  <a:cubicBezTo>
                    <a:pt x="5453380" y="26670"/>
                    <a:pt x="5450840" y="24130"/>
                    <a:pt x="5447030" y="21590"/>
                  </a:cubicBezTo>
                  <a:lnTo>
                    <a:pt x="5455920" y="30480"/>
                  </a:lnTo>
                  <a:close/>
                </a:path>
              </a:pathLst>
            </a:custGeom>
            <a:solidFill>
              <a:srgbClr val="FFEFDA"/>
            </a:solidFill>
          </p:spPr>
        </p:sp>
      </p:grpSp>
      <p:sp>
        <p:nvSpPr>
          <p:cNvPr id="53" name="TextBox 37"/>
          <p:cNvSpPr txBox="1"/>
          <p:nvPr/>
        </p:nvSpPr>
        <p:spPr>
          <a:xfrm>
            <a:off x="2062079" y="4558212"/>
            <a:ext cx="1489385" cy="491225"/>
          </a:xfrm>
          <a:prstGeom prst="rect">
            <a:avLst/>
          </a:prstGeom>
        </p:spPr>
        <p:txBody>
          <a:bodyPr wrap="square" lIns="0" tIns="0" rIns="0" bIns="0" rtlCol="0" anchor="t">
            <a:spAutoFit/>
          </a:bodyPr>
          <a:lstStyle/>
          <a:p>
            <a:pPr algn="ctr">
              <a:lnSpc>
                <a:spcPts val="4500"/>
              </a:lnSpc>
            </a:pPr>
            <a:r>
              <a:rPr lang="en-US" sz="1800" dirty="0">
                <a:latin typeface="Dynapuff SemiCondensed"/>
                <a:ea typeface="Dynapuff SemiCondensed"/>
                <a:cs typeface="Dynapuff SemiCondensed"/>
                <a:sym typeface="Dynapuff SemiCondensed"/>
              </a:rPr>
              <a:t>Pratiksha</a:t>
            </a:r>
          </a:p>
        </p:txBody>
      </p:sp>
      <p:sp>
        <p:nvSpPr>
          <p:cNvPr id="54" name="TextBox 38"/>
          <p:cNvSpPr txBox="1"/>
          <p:nvPr/>
        </p:nvSpPr>
        <p:spPr>
          <a:xfrm>
            <a:off x="5801900" y="4558212"/>
            <a:ext cx="1587465" cy="491225"/>
          </a:xfrm>
          <a:prstGeom prst="rect">
            <a:avLst/>
          </a:prstGeom>
        </p:spPr>
        <p:txBody>
          <a:bodyPr wrap="square" lIns="0" tIns="0" rIns="0" bIns="0" rtlCol="0" anchor="t">
            <a:spAutoFit/>
          </a:bodyPr>
          <a:lstStyle/>
          <a:p>
            <a:pPr algn="ctr">
              <a:lnSpc>
                <a:spcPts val="4500"/>
              </a:lnSpc>
            </a:pPr>
            <a:r>
              <a:rPr lang="en-US" sz="1800" dirty="0">
                <a:latin typeface="Dynapuff SemiCondensed"/>
                <a:ea typeface="Dynapuff SemiCondensed"/>
                <a:cs typeface="Dynapuff SemiCondensed"/>
                <a:sym typeface="Dynapuff SemiCondensed"/>
              </a:rPr>
              <a:t>Isra Adam</a:t>
            </a:r>
          </a:p>
        </p:txBody>
      </p:sp>
      <p:pic>
        <p:nvPicPr>
          <p:cNvPr id="2050" name="Picture 2" descr="999+ Working On Computer Pictures ...">
            <a:extLst>
              <a:ext uri="{FF2B5EF4-FFF2-40B4-BE49-F238E27FC236}">
                <a16:creationId xmlns:a16="http://schemas.microsoft.com/office/drawing/2014/main" id="{275F532F-A37E-2672-316E-D9B97F33B4D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05318" y="3234385"/>
            <a:ext cx="1461330" cy="135237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laptop computer in cafe">
            <a:extLst>
              <a:ext uri="{FF2B5EF4-FFF2-40B4-BE49-F238E27FC236}">
                <a16:creationId xmlns:a16="http://schemas.microsoft.com/office/drawing/2014/main" id="{DA1E2DA4-46A8-3E57-288D-58449BAD210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01060" y="1228989"/>
            <a:ext cx="1461404" cy="137594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ealth: 5 essential guidelines while ...">
            <a:extLst>
              <a:ext uri="{FF2B5EF4-FFF2-40B4-BE49-F238E27FC236}">
                <a16:creationId xmlns:a16="http://schemas.microsoft.com/office/drawing/2014/main" id="{477882F0-CB41-43A3-6DF9-1E5CE9410B7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847906" y="3234384"/>
            <a:ext cx="1477119" cy="14083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53451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4"/>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Outline</a:t>
            </a:r>
            <a:endParaRPr b="1" dirty="0"/>
          </a:p>
        </p:txBody>
      </p:sp>
      <p:sp>
        <p:nvSpPr>
          <p:cNvPr id="91" name="Google Shape;91;p14"/>
          <p:cNvSpPr txBox="1">
            <a:spLocks noGrp="1"/>
          </p:cNvSpPr>
          <p:nvPr>
            <p:ph type="body" idx="1"/>
          </p:nvPr>
        </p:nvSpPr>
        <p:spPr>
          <a:xfrm>
            <a:off x="311700" y="957330"/>
            <a:ext cx="8520600" cy="377617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AutoNum type="arabicPeriod"/>
            </a:pPr>
            <a:r>
              <a:rPr lang="en-US" sz="1600" dirty="0"/>
              <a:t>Introduction</a:t>
            </a:r>
          </a:p>
          <a:p>
            <a:pPr>
              <a:buFont typeface="Roboto"/>
              <a:buAutoNum type="arabicPeriod"/>
            </a:pPr>
            <a:r>
              <a:rPr lang="en-US" sz="1600" dirty="0"/>
              <a:t>Initial Regression Model Using Price Only – </a:t>
            </a:r>
            <a:r>
              <a:rPr lang="en-US" sz="1600" dirty="0">
                <a:solidFill>
                  <a:srgbClr val="FF0000"/>
                </a:solidFill>
              </a:rPr>
              <a:t>Isra</a:t>
            </a:r>
          </a:p>
          <a:p>
            <a:pPr>
              <a:buAutoNum type="arabicPeriod"/>
            </a:pPr>
            <a:r>
              <a:rPr lang="en-US" sz="1600" dirty="0"/>
              <a:t>Data Sources / Model Inputs</a:t>
            </a:r>
          </a:p>
          <a:p>
            <a:pPr>
              <a:buAutoNum type="arabicPeriod"/>
            </a:pPr>
            <a:r>
              <a:rPr lang="en-US" sz="1600" dirty="0"/>
              <a:t>Dashboard (Tableau Visualizations) - </a:t>
            </a:r>
            <a:r>
              <a:rPr lang="en-US" sz="1600" dirty="0">
                <a:solidFill>
                  <a:srgbClr val="FF0000"/>
                </a:solidFill>
              </a:rPr>
              <a:t>Daniela</a:t>
            </a:r>
          </a:p>
          <a:p>
            <a:pPr>
              <a:buAutoNum type="arabicPeriod"/>
            </a:pPr>
            <a:r>
              <a:rPr lang="en-US" sz="1600" dirty="0"/>
              <a:t>Correlations between price &amp; indicators using Matplotlib – </a:t>
            </a:r>
            <a:r>
              <a:rPr lang="en-US" sz="1600" dirty="0">
                <a:solidFill>
                  <a:srgbClr val="FF0000"/>
                </a:solidFill>
              </a:rPr>
              <a:t>Jennifer</a:t>
            </a:r>
            <a:r>
              <a:rPr lang="en-US" sz="1600" dirty="0"/>
              <a:t> </a:t>
            </a:r>
          </a:p>
          <a:p>
            <a:pPr>
              <a:buAutoNum type="arabicPeriod"/>
            </a:pPr>
            <a:r>
              <a:rPr lang="en-US" sz="1600" dirty="0"/>
              <a:t>Updated Regression Model Using Other Indicators </a:t>
            </a:r>
          </a:p>
          <a:p>
            <a:pPr>
              <a:buAutoNum type="arabicPeriod"/>
            </a:pPr>
            <a:r>
              <a:rPr lang="en-US" sz="1600" dirty="0"/>
              <a:t>LSTM Model</a:t>
            </a:r>
          </a:p>
          <a:p>
            <a:pPr>
              <a:buAutoNum type="arabicPeriod"/>
            </a:pPr>
            <a:r>
              <a:rPr lang="en-US" sz="1600" dirty="0"/>
              <a:t>Publishing the Model (Gradio &amp; </a:t>
            </a:r>
            <a:r>
              <a:rPr lang="en-US" sz="1600" dirty="0" err="1"/>
              <a:t>ngrok</a:t>
            </a:r>
            <a:r>
              <a:rPr lang="en-US" sz="1600" dirty="0"/>
              <a:t>) – </a:t>
            </a:r>
            <a:r>
              <a:rPr lang="en-US" sz="1600" dirty="0">
                <a:solidFill>
                  <a:srgbClr val="FF0000"/>
                </a:solidFill>
              </a:rPr>
              <a:t>Louise</a:t>
            </a:r>
            <a:r>
              <a:rPr lang="en-US" sz="1600" dirty="0"/>
              <a:t> </a:t>
            </a:r>
          </a:p>
          <a:p>
            <a:pPr>
              <a:buFont typeface="Roboto"/>
              <a:buAutoNum type="arabicPeriod"/>
            </a:pPr>
            <a:r>
              <a:rPr lang="en-US" sz="1600" dirty="0"/>
              <a:t>Predicting the best Month – </a:t>
            </a:r>
            <a:r>
              <a:rPr lang="en-US" sz="1600" dirty="0">
                <a:solidFill>
                  <a:srgbClr val="FF0000"/>
                </a:solidFill>
              </a:rPr>
              <a:t>Pratiksha</a:t>
            </a:r>
            <a:r>
              <a:rPr lang="en-US" sz="1600" dirty="0"/>
              <a:t> </a:t>
            </a:r>
          </a:p>
          <a:p>
            <a:pPr marL="114300" indent="0">
              <a:buNone/>
            </a:pPr>
            <a:endParaRPr lang="en-US"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Abstract</a:t>
            </a:r>
            <a:endParaRPr b="1" dirty="0"/>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indent="0">
              <a:spcAft>
                <a:spcPts val="1200"/>
              </a:spcAft>
              <a:buNone/>
            </a:pPr>
            <a:r>
              <a:rPr lang="en-US" sz="1800" dirty="0">
                <a:solidFill>
                  <a:srgbClr val="000000"/>
                </a:solidFill>
                <a:latin typeface="Dynapuff Condensed"/>
                <a:ea typeface="Dynapuff Condensed"/>
                <a:cs typeface="Dynapuff Condensed"/>
                <a:sym typeface="Dynapuff Condensed"/>
              </a:rPr>
              <a:t>Objective: Develop a model to predict the performance of S&amp;P 500 using historical data and financial indicators.</a:t>
            </a:r>
          </a:p>
          <a:p>
            <a:pPr marL="0" indent="0">
              <a:spcAft>
                <a:spcPts val="1200"/>
              </a:spcAft>
              <a:buNone/>
            </a:pPr>
            <a:r>
              <a:rPr lang="en-US" sz="1800" dirty="0">
                <a:solidFill>
                  <a:srgbClr val="000000"/>
                </a:solidFill>
                <a:latin typeface="Dynapuff Condensed"/>
                <a:ea typeface="Dynapuff Condensed"/>
                <a:cs typeface="Dynapuff Condensed"/>
                <a:sym typeface="Dynapuff Condensed"/>
              </a:rPr>
              <a:t>Approach: Utilize various models such as Linear Regression, LSTM neural networks, and Seasonal </a:t>
            </a:r>
            <a:r>
              <a:rPr lang="en-US" sz="1800" dirty="0" err="1">
                <a:solidFill>
                  <a:srgbClr val="000000"/>
                </a:solidFill>
                <a:latin typeface="Dynapuff Condensed"/>
                <a:ea typeface="Dynapuff Condensed"/>
                <a:cs typeface="Dynapuff Condensed"/>
                <a:sym typeface="Dynapuff Condensed"/>
              </a:rPr>
              <a:t>AutoRegressive</a:t>
            </a:r>
            <a:r>
              <a:rPr lang="en-US" sz="1800" dirty="0">
                <a:solidFill>
                  <a:srgbClr val="000000"/>
                </a:solidFill>
                <a:latin typeface="Dynapuff Condensed"/>
                <a:ea typeface="Dynapuff Condensed"/>
                <a:cs typeface="Dynapuff Condensed"/>
                <a:sym typeface="Dynapuff Condensed"/>
              </a:rPr>
              <a:t> Integrated Moving Average.</a:t>
            </a:r>
          </a:p>
        </p:txBody>
      </p:sp>
    </p:spTree>
    <p:extLst>
      <p:ext uri="{BB962C8B-B14F-4D97-AF65-F5344CB8AC3E}">
        <p14:creationId xmlns:p14="http://schemas.microsoft.com/office/powerpoint/2010/main" val="11133582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Purpose</a:t>
            </a:r>
            <a:endParaRPr b="1" dirty="0"/>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Technological and financial landscape has surged the demand for investing.  </a:t>
            </a:r>
          </a:p>
          <a:p>
            <a:pPr marL="0" lvl="0" indent="0" algn="l" rtl="0">
              <a:spcBef>
                <a:spcPts val="0"/>
              </a:spcBef>
              <a:spcAft>
                <a:spcPts val="1200"/>
              </a:spcAft>
              <a:buNone/>
            </a:pPr>
            <a:r>
              <a:rPr lang="en-US" dirty="0"/>
              <a:t>Investing comes with significant risks, including the potential to lose everything. A reliable price prediction model can help mitigate these risks by offering insights into market trends. </a:t>
            </a:r>
          </a:p>
          <a:p>
            <a:pPr marL="0" lvl="0" indent="0" algn="l" rtl="0">
              <a:spcBef>
                <a:spcPts val="0"/>
              </a:spcBef>
              <a:spcAft>
                <a:spcPts val="1200"/>
              </a:spcAft>
              <a:buNone/>
            </a:pPr>
            <a:r>
              <a:rPr lang="en-US" dirty="0"/>
              <a:t>Such a tool can aid financial analysts, institutional &amp; retail investors, and policymakers in making informed decisions.</a:t>
            </a:r>
            <a:endParaRPr lang="en-GB" dirty="0"/>
          </a:p>
          <a:p>
            <a:pPr marL="0" lvl="0" indent="0" algn="l" rtl="0">
              <a:spcBef>
                <a:spcPts val="0"/>
              </a:spcBef>
              <a:spcAft>
                <a:spcPts val="1200"/>
              </a:spcAft>
              <a:buNone/>
            </a:pPr>
            <a:endParaRPr lang="en-GB"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Understanding the S&amp;P 500?</a:t>
            </a:r>
            <a:endParaRPr b="1" dirty="0"/>
          </a:p>
        </p:txBody>
      </p:sp>
      <p:sp>
        <p:nvSpPr>
          <p:cNvPr id="97" name="Google Shape;97;p15"/>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sz="1800" dirty="0">
                <a:solidFill>
                  <a:srgbClr val="000000"/>
                </a:solidFill>
                <a:latin typeface="Dynapuff Condensed"/>
                <a:ea typeface="Dynapuff Condensed"/>
                <a:cs typeface="Dynapuff Condensed"/>
                <a:sym typeface="Dynapuff Condensed"/>
              </a:rPr>
              <a:t>The S&amp;P 500 is a stock market index representing 500 of the largest publicly traded companies in the U.S.</a:t>
            </a:r>
          </a:p>
          <a:p>
            <a:pPr marL="285750" indent="-285750">
              <a:spcAft>
                <a:spcPts val="1200"/>
              </a:spcAft>
            </a:pPr>
            <a:r>
              <a:rPr lang="en-US" dirty="0"/>
              <a:t>Serves as a key indicator of the overall health of the U.S. economy or a</a:t>
            </a:r>
            <a:r>
              <a:rPr lang="en-US" sz="1800" dirty="0">
                <a:solidFill>
                  <a:srgbClr val="000000"/>
                </a:solidFill>
                <a:latin typeface="Dynapuff Condensed"/>
                <a:ea typeface="Dynapuff Condensed"/>
                <a:cs typeface="Dynapuff Condensed"/>
                <a:sym typeface="Dynapuff Condensed"/>
              </a:rPr>
              <a:t> key benchmark for the overall market performance.</a:t>
            </a:r>
          </a:p>
          <a:p>
            <a:pPr marL="285750" indent="-285750">
              <a:spcAft>
                <a:spcPts val="1200"/>
              </a:spcAft>
            </a:pPr>
            <a:r>
              <a:rPr lang="en-US" dirty="0"/>
              <a:t>Monitoring and analyzing its trends can provide valuable insights into market sentiment, economic conditions, and potential investment opportunities.</a:t>
            </a:r>
            <a:endParaRPr lang="en-US" sz="1800" dirty="0">
              <a:solidFill>
                <a:srgbClr val="000000"/>
              </a:solidFill>
              <a:latin typeface="Dynapuff Condensed"/>
              <a:ea typeface="Dynapuff Condensed"/>
              <a:cs typeface="Dynapuff Condensed"/>
              <a:sym typeface="Dynapuff Condensed"/>
            </a:endParaRPr>
          </a:p>
          <a:p>
            <a:pPr marL="0" indent="0">
              <a:spcAft>
                <a:spcPts val="1200"/>
              </a:spcAft>
              <a:buNone/>
            </a:pPr>
            <a:endParaRPr lang="en-US" sz="1800" dirty="0">
              <a:solidFill>
                <a:srgbClr val="000000"/>
              </a:solidFill>
              <a:latin typeface="Dynapuff Condensed"/>
              <a:ea typeface="Dynapuff Condensed"/>
              <a:cs typeface="Dynapuff Condensed"/>
              <a:sym typeface="Dynapuff Condensed"/>
            </a:endParaRPr>
          </a:p>
        </p:txBody>
      </p:sp>
    </p:spTree>
    <p:extLst>
      <p:ext uri="{BB962C8B-B14F-4D97-AF65-F5344CB8AC3E}">
        <p14:creationId xmlns:p14="http://schemas.microsoft.com/office/powerpoint/2010/main" val="165083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7"/>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Short-Term vs Long-Term Predictions</a:t>
            </a:r>
            <a:endParaRPr b="1" dirty="0"/>
          </a:p>
        </p:txBody>
      </p:sp>
      <p:sp>
        <p:nvSpPr>
          <p:cNvPr id="109" name="Google Shape;109;p17"/>
          <p:cNvSpPr txBox="1">
            <a:spLocks noGrp="1"/>
          </p:cNvSpPr>
          <p:nvPr>
            <p:ph type="body" idx="1"/>
          </p:nvPr>
        </p:nvSpPr>
        <p:spPr>
          <a:xfrm>
            <a:off x="311700" y="1229875"/>
            <a:ext cx="8520600" cy="3339000"/>
          </a:xfrm>
          <a:prstGeom prst="rect">
            <a:avLst/>
          </a:prstGeom>
        </p:spPr>
        <p:txBody>
          <a:bodyPr spcFirstLastPara="1" wrap="square" lIns="91425" tIns="91425" rIns="91425" bIns="91425" anchor="t" anchorCtr="0">
            <a:normAutofit/>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Short-Term (1 Day Prediction):</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Focuses on predicting the next day’s closing price using recent data.</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Sensitive to market sentiment and volatility.</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b="1" kern="100" dirty="0">
                <a:effectLst/>
                <a:latin typeface="Aptos" panose="020B0004020202020204" pitchFamily="34" charset="0"/>
                <a:ea typeface="Aptos" panose="020B0004020202020204" pitchFamily="34" charset="0"/>
                <a:cs typeface="Times New Roman" panose="02020603050405020304" pitchFamily="18" charset="0"/>
              </a:rPr>
              <a:t>Long-Term Predictions:</a:t>
            </a:r>
            <a:endParaRPr lang="en-US"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Evaluates trends over weeks or months.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800" kern="100" dirty="0">
                <a:effectLst/>
                <a:latin typeface="Aptos" panose="020B0004020202020204" pitchFamily="34" charset="0"/>
                <a:ea typeface="Aptos" panose="020B0004020202020204" pitchFamily="34" charset="0"/>
                <a:cs typeface="Times New Roman" panose="02020603050405020304" pitchFamily="18" charset="0"/>
              </a:rPr>
              <a:t>Often incorporates macroeconomic factors and external variables.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8"/>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dirty="0"/>
              <a:t>Key Financial Indicators</a:t>
            </a:r>
            <a:endParaRPr dirty="0"/>
          </a:p>
        </p:txBody>
      </p:sp>
      <p:sp>
        <p:nvSpPr>
          <p:cNvPr id="115" name="Google Shape;115;p18"/>
          <p:cNvSpPr txBox="1">
            <a:spLocks noGrp="1"/>
          </p:cNvSpPr>
          <p:nvPr>
            <p:ph type="body" idx="1"/>
          </p:nvPr>
        </p:nvSpPr>
        <p:spPr>
          <a:xfrm>
            <a:off x="311700" y="1017800"/>
            <a:ext cx="8520600" cy="3849475"/>
          </a:xfrm>
          <a:prstGeom prst="rect">
            <a:avLst/>
          </a:prstGeom>
        </p:spPr>
        <p:txBody>
          <a:bodyPr spcFirstLastPara="1" wrap="square" lIns="91425" tIns="91425" rIns="91425" bIns="91425" anchor="t" anchorCtr="0">
            <a:normAutofit lnSpcReduction="10000"/>
          </a:bodyPr>
          <a:lstStyle/>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Price Action:</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Metrics such as high, low, open, and close prices, which provide insights into market movement.</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Volume:</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Reflects the level of trading activity. </a:t>
            </a:r>
            <a:endParaRPr lang="en-US" sz="1100" b="1" kern="100" dirty="0">
              <a:latin typeface="Aptos" panose="020B0004020202020204" pitchFamily="34" charset="0"/>
              <a:ea typeface="Aptos" panose="020B000402020202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VIX (Volatility Index):</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Known as the "Fear Index," it measures market expectations for volatility.</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Higher VIX values indicate increased uncertainty and potential market downturns.</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News Sentiment: </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Frequency measure or calculated by the San Francisco Fed of economic sentiment. </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latin typeface="Aptos" panose="020B0004020202020204" pitchFamily="34" charset="0"/>
                <a:ea typeface="Aptos" panose="020B0004020202020204" pitchFamily="34" charset="0"/>
                <a:cs typeface="Times New Roman" panose="02020603050405020304" pitchFamily="18" charset="0"/>
              </a:rPr>
              <a:t>Sources economic related news from 24 major U.S. newspapers and creates a daily time-series measure. Rating between (1) positive and (-1) negative.</a:t>
            </a:r>
            <a:r>
              <a:rPr lang="en-US" sz="1100" kern="100" dirty="0">
                <a:effectLst/>
                <a:latin typeface="Aptos" panose="020B0004020202020204" pitchFamily="34" charset="0"/>
                <a:ea typeface="Aptos" panose="020B0004020202020204" pitchFamily="34" charset="0"/>
                <a:cs typeface="Times New Roman" panose="02020603050405020304" pitchFamily="18" charset="0"/>
              </a:rPr>
              <a:t> </a:t>
            </a: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1100" b="1" kern="100" dirty="0">
                <a:effectLst/>
                <a:latin typeface="Aptos" panose="020B0004020202020204" pitchFamily="34" charset="0"/>
                <a:ea typeface="Aptos" panose="020B0004020202020204" pitchFamily="34" charset="0"/>
                <a:cs typeface="Times New Roman" panose="02020603050405020304" pitchFamily="18" charset="0"/>
              </a:rPr>
              <a:t>RSI (Relative Strength Index):</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A momentum oscillator that measures the speed and change of price movements.</a:t>
            </a: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1100" kern="100" dirty="0">
                <a:effectLst/>
                <a:latin typeface="Aptos" panose="020B0004020202020204" pitchFamily="34" charset="0"/>
                <a:ea typeface="Aptos" panose="020B0004020202020204" pitchFamily="34" charset="0"/>
                <a:cs typeface="Times New Roman" panose="02020603050405020304" pitchFamily="18" charset="0"/>
              </a:rPr>
              <a:t>RSI values range from 0 to 100. Values above 70 suggest overbought conditions, and below 30 indicate oversold conditions.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b="1" dirty="0"/>
              <a:t>Data Sources</a:t>
            </a:r>
            <a:endParaRPr b="1" dirty="0"/>
          </a:p>
        </p:txBody>
      </p:sp>
      <p:sp>
        <p:nvSpPr>
          <p:cNvPr id="2" name="Google Shape;97;p15">
            <a:extLst>
              <a:ext uri="{FF2B5EF4-FFF2-40B4-BE49-F238E27FC236}">
                <a16:creationId xmlns:a16="http://schemas.microsoft.com/office/drawing/2014/main" id="{9273B201-A8E9-A148-44EF-6FFB8376F905}"/>
              </a:ext>
            </a:extLst>
          </p:cNvPr>
          <p:cNvSpPr txBox="1">
            <a:spLocks/>
          </p:cNvSpPr>
          <p:nvPr/>
        </p:nvSpPr>
        <p:spPr>
          <a:xfrm>
            <a:off x="547227" y="1059564"/>
            <a:ext cx="7649122" cy="3523520"/>
          </a:xfrm>
          <a:prstGeom prst="rect">
            <a:avLst/>
          </a:prstGeom>
          <a:noFill/>
          <a:ln>
            <a:noFill/>
          </a:ln>
        </p:spPr>
        <p:txBody>
          <a:bodyPr spcFirstLastPara="1" wrap="square" lIns="91425" tIns="91425" rIns="91425" bIns="91425" anchor="t" anchorCtr="0">
            <a:normAutofit fontScale="92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Roboto"/>
              <a:buChar char="●"/>
              <a:defRPr sz="1800" b="0" i="0" u="none" strike="noStrike" cap="none">
                <a:solidFill>
                  <a:schemeClr val="dk2"/>
                </a:solidFill>
                <a:latin typeface="Roboto"/>
                <a:ea typeface="Roboto"/>
                <a:cs typeface="Roboto"/>
                <a:sym typeface="Roboto"/>
              </a:defRPr>
            </a:lvl1pPr>
            <a:lvl2pPr marL="914400" marR="0" lvl="1"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2pPr>
            <a:lvl3pPr marL="1371600" marR="0" lvl="2"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3pPr>
            <a:lvl4pPr marL="1828800" marR="0" lvl="3"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4pPr>
            <a:lvl5pPr marL="2286000" marR="0" lvl="4"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5pPr>
            <a:lvl6pPr marL="2743200" marR="0" lvl="5"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6pPr>
            <a:lvl7pPr marL="3200400" marR="0" lvl="6"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7pPr>
            <a:lvl8pPr marL="3657600" marR="0" lvl="7"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8pPr>
            <a:lvl9pPr marL="4114800" marR="0" lvl="8" indent="-317500" algn="l" rtl="0">
              <a:lnSpc>
                <a:spcPct val="115000"/>
              </a:lnSpc>
              <a:spcBef>
                <a:spcPts val="0"/>
              </a:spcBef>
              <a:spcAft>
                <a:spcPts val="0"/>
              </a:spcAft>
              <a:buClr>
                <a:schemeClr val="dk2"/>
              </a:buClr>
              <a:buSzPts val="1400"/>
              <a:buFont typeface="Roboto"/>
              <a:buChar char="■"/>
              <a:defRPr sz="1400" b="0" i="0" u="none" strike="noStrike" cap="none">
                <a:solidFill>
                  <a:schemeClr val="dk2"/>
                </a:solidFill>
                <a:latin typeface="Roboto"/>
                <a:ea typeface="Roboto"/>
                <a:cs typeface="Roboto"/>
                <a:sym typeface="Roboto"/>
              </a:defRPr>
            </a:lvl9pPr>
          </a:lstStyle>
          <a:p>
            <a:pPr marL="285750" indent="-285750">
              <a:spcAft>
                <a:spcPts val="1200"/>
              </a:spcAft>
            </a:pPr>
            <a:r>
              <a:rPr lang="en-US" u="sng" dirty="0">
                <a:solidFill>
                  <a:srgbClr val="000000"/>
                </a:solidFill>
                <a:latin typeface="Dynapuff Condensed"/>
                <a:ea typeface="Dynapuff Condensed"/>
                <a:cs typeface="Dynapuff Condensed"/>
                <a:sym typeface="Dynapuff Condensed"/>
              </a:rPr>
              <a:t>S&amp;P 500 Historical Data</a:t>
            </a:r>
            <a:r>
              <a:rPr lang="en-US" dirty="0">
                <a:solidFill>
                  <a:srgbClr val="000000"/>
                </a:solidFill>
                <a:latin typeface="Dynapuff Condensed"/>
                <a:ea typeface="Dynapuff Condensed"/>
                <a:cs typeface="Dynapuff Condensed"/>
                <a:sym typeface="Dynapuff Condensed"/>
              </a:rPr>
              <a:t>: Pulled from Yahoo Finance, including Open, High, Low, Close and Volume.</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VIX Data</a:t>
            </a:r>
            <a:r>
              <a:rPr lang="en-US" dirty="0">
                <a:solidFill>
                  <a:srgbClr val="000000"/>
                </a:solidFill>
                <a:latin typeface="Dynapuff Condensed"/>
                <a:ea typeface="Dynapuff Condensed"/>
                <a:cs typeface="Dynapuff Condensed"/>
                <a:sym typeface="Dynapuff Condensed"/>
              </a:rPr>
              <a:t>: Collected from the CBOE Global Markets.</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News Sentiment Data</a:t>
            </a:r>
            <a:r>
              <a:rPr lang="en-US" dirty="0">
                <a:solidFill>
                  <a:srgbClr val="000000"/>
                </a:solidFill>
                <a:latin typeface="Dynapuff Condensed"/>
                <a:ea typeface="Dynapuff Condensed"/>
                <a:cs typeface="Dynapuff Condensed"/>
                <a:sym typeface="Dynapuff Condensed"/>
              </a:rPr>
              <a:t>: Daily sentiment values sourced from the San Francisco Fed..</a:t>
            </a:r>
          </a:p>
          <a:p>
            <a:pPr marL="285750" indent="-285750">
              <a:spcAft>
                <a:spcPts val="1200"/>
              </a:spcAft>
            </a:pPr>
            <a:endParaRPr lang="en-US" dirty="0">
              <a:solidFill>
                <a:srgbClr val="000000"/>
              </a:solidFill>
              <a:latin typeface="Dynapuff Condensed"/>
              <a:ea typeface="Dynapuff Condensed"/>
              <a:cs typeface="Dynapuff Condensed"/>
              <a:sym typeface="Dynapuff Condensed"/>
            </a:endParaRPr>
          </a:p>
          <a:p>
            <a:pPr marL="285750" indent="-285750">
              <a:spcAft>
                <a:spcPts val="1200"/>
              </a:spcAft>
            </a:pPr>
            <a:r>
              <a:rPr lang="en-US" u="sng" dirty="0">
                <a:solidFill>
                  <a:srgbClr val="000000"/>
                </a:solidFill>
                <a:latin typeface="Dynapuff Condensed"/>
                <a:ea typeface="Dynapuff Condensed"/>
                <a:cs typeface="Dynapuff Condensed"/>
                <a:sym typeface="Dynapuff Condensed"/>
              </a:rPr>
              <a:t>RSI (Relative Strength Index): </a:t>
            </a:r>
            <a:r>
              <a:rPr lang="en-US" dirty="0">
                <a:solidFill>
                  <a:srgbClr val="000000"/>
                </a:solidFill>
                <a:latin typeface="Dynapuff Condensed"/>
                <a:ea typeface="Dynapuff Condensed"/>
                <a:cs typeface="Dynapuff Condensed"/>
                <a:sym typeface="Dynapuff Condensed"/>
              </a:rPr>
              <a:t>Calculated as a technical indicator. </a:t>
            </a:r>
          </a:p>
        </p:txBody>
      </p:sp>
    </p:spTree>
  </p:cSld>
  <p:clrMapOvr>
    <a:masterClrMapping/>
  </p:clrMapOvr>
</p:sld>
</file>

<file path=ppt/theme/theme1.xml><?xml version="1.0" encoding="utf-8"?>
<a:theme xmlns:a="http://schemas.openxmlformats.org/drawingml/2006/main"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1722</TotalTime>
  <Words>2255</Words>
  <Application>Microsoft Office PowerPoint</Application>
  <PresentationFormat>On-screen Show (16:9)</PresentationFormat>
  <Paragraphs>176</Paragraphs>
  <Slides>16</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vt:lpstr>
      <vt:lpstr>Aptos</vt:lpstr>
      <vt:lpstr>Nunito</vt:lpstr>
      <vt:lpstr>Dynapuff SemiCondensed</vt:lpstr>
      <vt:lpstr>Roboto</vt:lpstr>
      <vt:lpstr>Dynapuff Condensed</vt:lpstr>
      <vt:lpstr>Symbol</vt:lpstr>
      <vt:lpstr>Courier New</vt:lpstr>
      <vt:lpstr>Geometric</vt:lpstr>
      <vt:lpstr>S&amp;P500 PRICE PREDICTION </vt:lpstr>
      <vt:lpstr>Group Members</vt:lpstr>
      <vt:lpstr>Outline</vt:lpstr>
      <vt:lpstr>Abstract</vt:lpstr>
      <vt:lpstr>Purpose</vt:lpstr>
      <vt:lpstr>Understanding the S&amp;P 500?</vt:lpstr>
      <vt:lpstr>Short-Term vs Long-Term Predictions</vt:lpstr>
      <vt:lpstr>Key Financial Indicators</vt:lpstr>
      <vt:lpstr>Data Sources</vt:lpstr>
      <vt:lpstr>Model 1 - Linear Regression</vt:lpstr>
      <vt:lpstr>Model 2 – LSTM Neural Network</vt:lpstr>
      <vt:lpstr>Evaluation Metrics</vt:lpstr>
      <vt:lpstr>Next Steps</vt:lpstr>
      <vt:lpstr>Publishing</vt:lpstr>
      <vt:lpstr>Model 3 – Seasonal AutoRegressive Integrated Moving Average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Mohamedmehdi Khaku</dc:creator>
  <cp:lastModifiedBy>Mohamedmehdi Khaku</cp:lastModifiedBy>
  <cp:revision>8</cp:revision>
  <dcterms:modified xsi:type="dcterms:W3CDTF">2025-03-28T01:36:48Z</dcterms:modified>
</cp:coreProperties>
</file>