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415" r:id="rId5"/>
    <p:sldId id="434" r:id="rId6"/>
    <p:sldId id="418" r:id="rId7"/>
    <p:sldId id="496" r:id="rId8"/>
    <p:sldId id="497" r:id="rId9"/>
    <p:sldId id="498" r:id="rId10"/>
    <p:sldId id="490" r:id="rId11"/>
    <p:sldId id="461" r:id="rId12"/>
    <p:sldId id="492" r:id="rId13"/>
    <p:sldId id="493" r:id="rId14"/>
    <p:sldId id="494" r:id="rId15"/>
    <p:sldId id="495" r:id="rId16"/>
    <p:sldId id="489" r:id="rId17"/>
    <p:sldId id="464" r:id="rId18"/>
    <p:sldId id="462" r:id="rId19"/>
    <p:sldId id="463" r:id="rId20"/>
    <p:sldId id="409" r:id="rId21"/>
    <p:sldId id="457" r:id="rId22"/>
    <p:sldId id="465" r:id="rId23"/>
    <p:sldId id="466" r:id="rId24"/>
    <p:sldId id="456" r:id="rId25"/>
    <p:sldId id="442" r:id="rId26"/>
  </p:sldIdLst>
  <p:sldSz cx="12190413" cy="6859588"/>
  <p:notesSz cx="6807200" cy="9939338"/>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guide id="3" orient="horz" pos="3131">
          <p15:clr>
            <a:srgbClr val="A4A3A4"/>
          </p15:clr>
        </p15:guide>
        <p15:guide id="4"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Leopold" initials="ML" lastIdx="2" clrIdx="0">
    <p:extLst/>
  </p:cmAuthor>
  <p:cmAuthor id="2" name="Nick Miller" initials="NM"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a:srgbClr val="141B33"/>
    <a:srgbClr val="FF33CC"/>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6" autoAdjust="0"/>
    <p:restoredTop sz="85029" autoAdjust="0"/>
  </p:normalViewPr>
  <p:slideViewPr>
    <p:cSldViewPr showGuides="1">
      <p:cViewPr>
        <p:scale>
          <a:sx n="73" d="100"/>
          <a:sy n="73" d="100"/>
        </p:scale>
        <p:origin x="1133" y="24"/>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3" d="100"/>
          <a:sy n="93" d="100"/>
        </p:scale>
        <p:origin x="3660" y="66"/>
      </p:cViewPr>
      <p:guideLst>
        <p:guide orient="horz" pos="2931"/>
        <p:guide pos="2211"/>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3DF34-39BD-4107-B9D9-6371568D19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7165B1-BF6F-409B-BA92-67EB30367978}">
      <dgm:prSet/>
      <dgm:spPr/>
      <dgm:t>
        <a:bodyPr/>
        <a:lstStyle/>
        <a:p>
          <a:r>
            <a:rPr lang="en-AU" baseline="0" dirty="0">
              <a:latin typeface="Georgia" panose="02040502050405020303" pitchFamily="18" charset="0"/>
            </a:rPr>
            <a:t>What we are going to cover</a:t>
          </a:r>
          <a:endParaRPr lang="en-US" dirty="0">
            <a:latin typeface="Georgia" panose="02040502050405020303" pitchFamily="18" charset="0"/>
          </a:endParaRPr>
        </a:p>
      </dgm:t>
    </dgm:pt>
    <dgm:pt modelId="{25D158EC-F55B-4286-9860-46D54ADE5D5D}" type="parTrans" cxnId="{2958A526-DE6A-4E87-9A76-44ED9D4755BE}">
      <dgm:prSet/>
      <dgm:spPr/>
      <dgm:t>
        <a:bodyPr/>
        <a:lstStyle/>
        <a:p>
          <a:endParaRPr lang="en-US"/>
        </a:p>
      </dgm:t>
    </dgm:pt>
    <dgm:pt modelId="{FC2A2FAE-9F29-4E78-94AE-41E5DC88C63C}" type="sibTrans" cxnId="{2958A526-DE6A-4E87-9A76-44ED9D4755BE}">
      <dgm:prSet/>
      <dgm:spPr/>
      <dgm:t>
        <a:bodyPr/>
        <a:lstStyle/>
        <a:p>
          <a:endParaRPr lang="en-US"/>
        </a:p>
      </dgm:t>
    </dgm:pt>
    <dgm:pt modelId="{CEAB10CA-91DA-4F2E-9CCF-FECDAD6EC9DC}" type="pres">
      <dgm:prSet presAssocID="{3483DF34-39BD-4107-B9D9-6371568D19FE}" presName="linear" presStyleCnt="0">
        <dgm:presLayoutVars>
          <dgm:animLvl val="lvl"/>
          <dgm:resizeHandles val="exact"/>
        </dgm:presLayoutVars>
      </dgm:prSet>
      <dgm:spPr/>
    </dgm:pt>
    <dgm:pt modelId="{35A2DDC2-BAC6-4AE6-8F71-1C996057B9F6}" type="pres">
      <dgm:prSet presAssocID="{947165B1-BF6F-409B-BA92-67EB30367978}" presName="parentText" presStyleLbl="node1" presStyleIdx="0" presStyleCnt="1">
        <dgm:presLayoutVars>
          <dgm:chMax val="0"/>
          <dgm:bulletEnabled val="1"/>
        </dgm:presLayoutVars>
      </dgm:prSet>
      <dgm:spPr/>
    </dgm:pt>
  </dgm:ptLst>
  <dgm:cxnLst>
    <dgm:cxn modelId="{2958A526-DE6A-4E87-9A76-44ED9D4755BE}" srcId="{3483DF34-39BD-4107-B9D9-6371568D19FE}" destId="{947165B1-BF6F-409B-BA92-67EB30367978}" srcOrd="0" destOrd="0" parTransId="{25D158EC-F55B-4286-9860-46D54ADE5D5D}" sibTransId="{FC2A2FAE-9F29-4E78-94AE-41E5DC88C63C}"/>
    <dgm:cxn modelId="{9EAE6B33-929F-45BC-B62D-8A198F372F8F}" type="presOf" srcId="{3483DF34-39BD-4107-B9D9-6371568D19FE}" destId="{CEAB10CA-91DA-4F2E-9CCF-FECDAD6EC9DC}" srcOrd="0" destOrd="0" presId="urn:microsoft.com/office/officeart/2005/8/layout/vList2"/>
    <dgm:cxn modelId="{CA113242-6F62-4C4A-B3E6-64544981C863}" type="presOf" srcId="{947165B1-BF6F-409B-BA92-67EB30367978}" destId="{35A2DDC2-BAC6-4AE6-8F71-1C996057B9F6}" srcOrd="0" destOrd="0" presId="urn:microsoft.com/office/officeart/2005/8/layout/vList2"/>
    <dgm:cxn modelId="{7A9B0188-679B-4820-81D3-0D18015800DF}" type="presParOf" srcId="{CEAB10CA-91DA-4F2E-9CCF-FECDAD6EC9DC}" destId="{35A2DDC2-BAC6-4AE6-8F71-1C996057B9F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1BA93B0-879F-474B-BBD7-A29AFD99622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963E19FA-0721-489B-A5E1-FB601A4AD658}">
      <dgm:prSet/>
      <dgm:spPr/>
      <dgm:t>
        <a:bodyPr/>
        <a:lstStyle/>
        <a:p>
          <a:r>
            <a:rPr lang="en-AU" baseline="0" dirty="0">
              <a:latin typeface="Georgia" panose="02040502050405020303" pitchFamily="18" charset="0"/>
            </a:rPr>
            <a:t>What is Serverless Computing?</a:t>
          </a:r>
          <a:endParaRPr lang="en-US" dirty="0">
            <a:latin typeface="Georgia" panose="02040502050405020303" pitchFamily="18" charset="0"/>
          </a:endParaRPr>
        </a:p>
      </dgm:t>
    </dgm:pt>
    <dgm:pt modelId="{431A1EB8-C175-42EC-B5AD-ACB8EDF6D689}" type="parTrans" cxnId="{DFA264FD-FC6F-4ED4-80D3-5844BB36BEBA}">
      <dgm:prSet/>
      <dgm:spPr/>
      <dgm:t>
        <a:bodyPr/>
        <a:lstStyle/>
        <a:p>
          <a:endParaRPr lang="en-US"/>
        </a:p>
      </dgm:t>
    </dgm:pt>
    <dgm:pt modelId="{1805D0D7-3D63-40A2-9FB6-7A7E9D76FBF8}" type="sibTrans" cxnId="{DFA264FD-FC6F-4ED4-80D3-5844BB36BEBA}">
      <dgm:prSet/>
      <dgm:spPr/>
      <dgm:t>
        <a:bodyPr/>
        <a:lstStyle/>
        <a:p>
          <a:endParaRPr lang="en-US"/>
        </a:p>
      </dgm:t>
    </dgm:pt>
    <dgm:pt modelId="{04AEF1F2-C915-4ED8-8E64-C40B592AAFE4}">
      <dgm:prSet/>
      <dgm:spPr/>
      <dgm:t>
        <a:bodyPr/>
        <a:lstStyle/>
        <a:p>
          <a:r>
            <a:rPr lang="en-AU" baseline="0" dirty="0">
              <a:latin typeface="Georgia" panose="02040502050405020303" pitchFamily="18" charset="0"/>
            </a:rPr>
            <a:t>Serverless is an architecture</a:t>
          </a:r>
          <a:endParaRPr lang="en-US" dirty="0">
            <a:latin typeface="Georgia" panose="02040502050405020303" pitchFamily="18" charset="0"/>
          </a:endParaRPr>
        </a:p>
      </dgm:t>
    </dgm:pt>
    <dgm:pt modelId="{37B740EC-E14E-4D48-B5BD-82FC9FA42CDB}" type="parTrans" cxnId="{305A598D-4EAD-4E43-98DB-C546D3716D23}">
      <dgm:prSet/>
      <dgm:spPr/>
      <dgm:t>
        <a:bodyPr/>
        <a:lstStyle/>
        <a:p>
          <a:endParaRPr lang="en-US"/>
        </a:p>
      </dgm:t>
    </dgm:pt>
    <dgm:pt modelId="{92A15459-872D-4AE6-92E0-9DB3BA132896}" type="sibTrans" cxnId="{305A598D-4EAD-4E43-98DB-C546D3716D23}">
      <dgm:prSet/>
      <dgm:spPr/>
      <dgm:t>
        <a:bodyPr/>
        <a:lstStyle/>
        <a:p>
          <a:endParaRPr lang="en-US"/>
        </a:p>
      </dgm:t>
    </dgm:pt>
    <dgm:pt modelId="{4763F2C0-03B5-4975-9CBB-2A87A3979499}">
      <dgm:prSet/>
      <dgm:spPr/>
      <dgm:t>
        <a:bodyPr/>
        <a:lstStyle/>
        <a:p>
          <a:r>
            <a:rPr lang="en-AU" baseline="0" dirty="0">
              <a:latin typeface="Georgia" panose="02040502050405020303" pitchFamily="18" charset="0"/>
            </a:rPr>
            <a:t>Players in the market</a:t>
          </a:r>
          <a:endParaRPr lang="en-US" dirty="0">
            <a:latin typeface="Georgia" panose="02040502050405020303" pitchFamily="18" charset="0"/>
          </a:endParaRPr>
        </a:p>
      </dgm:t>
    </dgm:pt>
    <dgm:pt modelId="{F368C8F5-F205-4A15-A525-AA06A0F59BD4}" type="parTrans" cxnId="{736AD176-5676-409A-B8AE-6397D5F858C1}">
      <dgm:prSet/>
      <dgm:spPr/>
      <dgm:t>
        <a:bodyPr/>
        <a:lstStyle/>
        <a:p>
          <a:endParaRPr lang="en-US"/>
        </a:p>
      </dgm:t>
    </dgm:pt>
    <dgm:pt modelId="{47E57FBC-3154-44C0-834C-FCB6A562D6BC}" type="sibTrans" cxnId="{736AD176-5676-409A-B8AE-6397D5F858C1}">
      <dgm:prSet/>
      <dgm:spPr/>
      <dgm:t>
        <a:bodyPr/>
        <a:lstStyle/>
        <a:p>
          <a:endParaRPr lang="en-US"/>
        </a:p>
      </dgm:t>
    </dgm:pt>
    <dgm:pt modelId="{29A0F184-E4B7-4B64-9327-72D7F07A50E9}">
      <dgm:prSet/>
      <dgm:spPr/>
      <dgm:t>
        <a:bodyPr/>
        <a:lstStyle/>
        <a:p>
          <a:r>
            <a:rPr lang="en-AU" baseline="0" dirty="0">
              <a:latin typeface="Georgia" panose="02040502050405020303" pitchFamily="18" charset="0"/>
            </a:rPr>
            <a:t>Azure Serverless offerings</a:t>
          </a:r>
          <a:endParaRPr lang="en-US" dirty="0">
            <a:latin typeface="Georgia" panose="02040502050405020303" pitchFamily="18" charset="0"/>
          </a:endParaRPr>
        </a:p>
      </dgm:t>
    </dgm:pt>
    <dgm:pt modelId="{CA19B483-74BF-4820-B4A2-4ACC93B1A625}" type="parTrans" cxnId="{D48B95B7-93B1-4544-ADA2-0986BA2D5607}">
      <dgm:prSet/>
      <dgm:spPr/>
      <dgm:t>
        <a:bodyPr/>
        <a:lstStyle/>
        <a:p>
          <a:endParaRPr lang="en-US"/>
        </a:p>
      </dgm:t>
    </dgm:pt>
    <dgm:pt modelId="{EE8F33A1-A473-4EA7-9950-E0D7D8C9AD7B}" type="sibTrans" cxnId="{D48B95B7-93B1-4544-ADA2-0986BA2D5607}">
      <dgm:prSet/>
      <dgm:spPr/>
      <dgm:t>
        <a:bodyPr/>
        <a:lstStyle/>
        <a:p>
          <a:endParaRPr lang="en-US"/>
        </a:p>
      </dgm:t>
    </dgm:pt>
    <dgm:pt modelId="{FF5D1691-2F6C-4896-BB7F-0B4913E408A8}">
      <dgm:prSet/>
      <dgm:spPr/>
      <dgm:t>
        <a:bodyPr/>
        <a:lstStyle/>
        <a:p>
          <a:r>
            <a:rPr lang="en-AU" baseline="0" dirty="0">
              <a:latin typeface="Georgia" panose="02040502050405020303" pitchFamily="18" charset="0"/>
            </a:rPr>
            <a:t>Azure Function App and Functions</a:t>
          </a:r>
          <a:endParaRPr lang="en-US" dirty="0">
            <a:latin typeface="Georgia" panose="02040502050405020303" pitchFamily="18" charset="0"/>
          </a:endParaRPr>
        </a:p>
      </dgm:t>
    </dgm:pt>
    <dgm:pt modelId="{21722238-2018-456A-B535-B24FA55B48DC}" type="parTrans" cxnId="{0B210C29-FB15-4160-BE4C-C18C4297FB5C}">
      <dgm:prSet/>
      <dgm:spPr/>
      <dgm:t>
        <a:bodyPr/>
        <a:lstStyle/>
        <a:p>
          <a:endParaRPr lang="en-US"/>
        </a:p>
      </dgm:t>
    </dgm:pt>
    <dgm:pt modelId="{DD8BBE02-59F6-42B8-A4EC-C20768A41A5C}" type="sibTrans" cxnId="{0B210C29-FB15-4160-BE4C-C18C4297FB5C}">
      <dgm:prSet/>
      <dgm:spPr/>
      <dgm:t>
        <a:bodyPr/>
        <a:lstStyle/>
        <a:p>
          <a:endParaRPr lang="en-US"/>
        </a:p>
      </dgm:t>
    </dgm:pt>
    <dgm:pt modelId="{BD55FACC-77B6-48B2-AECC-5A26E3E0E11B}">
      <dgm:prSet/>
      <dgm:spPr/>
      <dgm:t>
        <a:bodyPr/>
        <a:lstStyle/>
        <a:p>
          <a:r>
            <a:rPr lang="en-AU" baseline="0" dirty="0">
              <a:latin typeface="Georgia" panose="02040502050405020303" pitchFamily="18" charset="0"/>
            </a:rPr>
            <a:t>Hosting plans</a:t>
          </a:r>
          <a:endParaRPr lang="en-US" dirty="0">
            <a:latin typeface="Georgia" panose="02040502050405020303" pitchFamily="18" charset="0"/>
          </a:endParaRPr>
        </a:p>
      </dgm:t>
    </dgm:pt>
    <dgm:pt modelId="{BB38C692-2711-49D9-8C8B-2B1450039FD8}" type="parTrans" cxnId="{26F18721-4265-41CA-9E4E-640DDA4C0F78}">
      <dgm:prSet/>
      <dgm:spPr/>
      <dgm:t>
        <a:bodyPr/>
        <a:lstStyle/>
        <a:p>
          <a:endParaRPr lang="en-US"/>
        </a:p>
      </dgm:t>
    </dgm:pt>
    <dgm:pt modelId="{802EFEB7-EC55-4419-9ABB-CE1905ABB0F9}" type="sibTrans" cxnId="{26F18721-4265-41CA-9E4E-640DDA4C0F78}">
      <dgm:prSet/>
      <dgm:spPr/>
      <dgm:t>
        <a:bodyPr/>
        <a:lstStyle/>
        <a:p>
          <a:endParaRPr lang="en-US"/>
        </a:p>
      </dgm:t>
    </dgm:pt>
    <dgm:pt modelId="{52BB5F87-EF95-444E-BF74-6B569C924014}">
      <dgm:prSet/>
      <dgm:spPr/>
      <dgm:t>
        <a:bodyPr/>
        <a:lstStyle/>
        <a:p>
          <a:r>
            <a:rPr lang="en-AU" baseline="0" dirty="0">
              <a:latin typeface="Georgia" panose="02040502050405020303" pitchFamily="18" charset="0"/>
            </a:rPr>
            <a:t>Triggers and Bindings</a:t>
          </a:r>
          <a:endParaRPr lang="en-US" dirty="0">
            <a:latin typeface="Georgia" panose="02040502050405020303" pitchFamily="18" charset="0"/>
          </a:endParaRPr>
        </a:p>
      </dgm:t>
    </dgm:pt>
    <dgm:pt modelId="{33869F83-E987-4982-AA09-4F226E8B249E}" type="parTrans" cxnId="{AD2C5E04-1901-42E7-B1F3-CB95C6194EDD}">
      <dgm:prSet/>
      <dgm:spPr/>
      <dgm:t>
        <a:bodyPr/>
        <a:lstStyle/>
        <a:p>
          <a:endParaRPr lang="en-US"/>
        </a:p>
      </dgm:t>
    </dgm:pt>
    <dgm:pt modelId="{D75CFAF0-EC31-4BC6-9816-BB2E794B0645}" type="sibTrans" cxnId="{AD2C5E04-1901-42E7-B1F3-CB95C6194EDD}">
      <dgm:prSet/>
      <dgm:spPr/>
      <dgm:t>
        <a:bodyPr/>
        <a:lstStyle/>
        <a:p>
          <a:endParaRPr lang="en-US"/>
        </a:p>
      </dgm:t>
    </dgm:pt>
    <dgm:pt modelId="{73CFE40A-A52B-4EEB-AC20-1F204CCEFE02}">
      <dgm:prSet/>
      <dgm:spPr/>
      <dgm:t>
        <a:bodyPr/>
        <a:lstStyle/>
        <a:p>
          <a:r>
            <a:rPr lang="en-AU" baseline="0" dirty="0">
              <a:latin typeface="Georgia" panose="02040502050405020303" pitchFamily="18" charset="0"/>
            </a:rPr>
            <a:t>Demos</a:t>
          </a:r>
          <a:endParaRPr lang="en-US" dirty="0">
            <a:latin typeface="Georgia" panose="02040502050405020303" pitchFamily="18" charset="0"/>
          </a:endParaRPr>
        </a:p>
      </dgm:t>
    </dgm:pt>
    <dgm:pt modelId="{43C10CA6-313B-460B-AF08-4101A2ACB2AD}" type="parTrans" cxnId="{0183457B-7ED1-4DA4-9E8E-C7E0CE87D763}">
      <dgm:prSet/>
      <dgm:spPr/>
      <dgm:t>
        <a:bodyPr/>
        <a:lstStyle/>
        <a:p>
          <a:endParaRPr lang="en-US"/>
        </a:p>
      </dgm:t>
    </dgm:pt>
    <dgm:pt modelId="{0602B716-C29F-43C5-8D76-1B54EB2CC757}" type="sibTrans" cxnId="{0183457B-7ED1-4DA4-9E8E-C7E0CE87D763}">
      <dgm:prSet/>
      <dgm:spPr/>
      <dgm:t>
        <a:bodyPr/>
        <a:lstStyle/>
        <a:p>
          <a:endParaRPr lang="en-US"/>
        </a:p>
      </dgm:t>
    </dgm:pt>
    <dgm:pt modelId="{75CC49EB-A647-48AD-B233-74D847540992}" type="pres">
      <dgm:prSet presAssocID="{11BA93B0-879F-474B-BBD7-A29AFD996221}" presName="linear" presStyleCnt="0">
        <dgm:presLayoutVars>
          <dgm:animLvl val="lvl"/>
          <dgm:resizeHandles val="exact"/>
        </dgm:presLayoutVars>
      </dgm:prSet>
      <dgm:spPr/>
    </dgm:pt>
    <dgm:pt modelId="{9E905474-C32F-439A-BEEE-13466CB3A8F9}" type="pres">
      <dgm:prSet presAssocID="{963E19FA-0721-489B-A5E1-FB601A4AD658}" presName="parentText" presStyleLbl="node1" presStyleIdx="0" presStyleCnt="8" custLinFactNeighborY="27508">
        <dgm:presLayoutVars>
          <dgm:chMax val="0"/>
          <dgm:bulletEnabled val="1"/>
        </dgm:presLayoutVars>
      </dgm:prSet>
      <dgm:spPr/>
    </dgm:pt>
    <dgm:pt modelId="{8EF9E749-9DE7-4DA1-893B-2AA0BF04F92F}" type="pres">
      <dgm:prSet presAssocID="{1805D0D7-3D63-40A2-9FB6-7A7E9D76FBF8}" presName="spacer" presStyleCnt="0"/>
      <dgm:spPr/>
    </dgm:pt>
    <dgm:pt modelId="{2C10000C-1066-4651-BAC4-D392C92192E7}" type="pres">
      <dgm:prSet presAssocID="{04AEF1F2-C915-4ED8-8E64-C40B592AAFE4}" presName="parentText" presStyleLbl="node1" presStyleIdx="1" presStyleCnt="8">
        <dgm:presLayoutVars>
          <dgm:chMax val="0"/>
          <dgm:bulletEnabled val="1"/>
        </dgm:presLayoutVars>
      </dgm:prSet>
      <dgm:spPr/>
    </dgm:pt>
    <dgm:pt modelId="{FEFE2351-E15F-48B8-B837-52F4A5406E2F}" type="pres">
      <dgm:prSet presAssocID="{92A15459-872D-4AE6-92E0-9DB3BA132896}" presName="spacer" presStyleCnt="0"/>
      <dgm:spPr/>
    </dgm:pt>
    <dgm:pt modelId="{1943A6C0-B79A-49ED-A1A8-2F73AF4BDFDE}" type="pres">
      <dgm:prSet presAssocID="{4763F2C0-03B5-4975-9CBB-2A87A3979499}" presName="parentText" presStyleLbl="node1" presStyleIdx="2" presStyleCnt="8">
        <dgm:presLayoutVars>
          <dgm:chMax val="0"/>
          <dgm:bulletEnabled val="1"/>
        </dgm:presLayoutVars>
      </dgm:prSet>
      <dgm:spPr/>
    </dgm:pt>
    <dgm:pt modelId="{084B4E29-2F04-4170-990D-8CFB4A67AEDA}" type="pres">
      <dgm:prSet presAssocID="{47E57FBC-3154-44C0-834C-FCB6A562D6BC}" presName="spacer" presStyleCnt="0"/>
      <dgm:spPr/>
    </dgm:pt>
    <dgm:pt modelId="{6F07E6C9-8D3B-4DBC-80E3-E36D8E8F1C71}" type="pres">
      <dgm:prSet presAssocID="{29A0F184-E4B7-4B64-9327-72D7F07A50E9}" presName="parentText" presStyleLbl="node1" presStyleIdx="3" presStyleCnt="8">
        <dgm:presLayoutVars>
          <dgm:chMax val="0"/>
          <dgm:bulletEnabled val="1"/>
        </dgm:presLayoutVars>
      </dgm:prSet>
      <dgm:spPr/>
    </dgm:pt>
    <dgm:pt modelId="{4560A841-F157-47E4-892C-4FC777E08FEF}" type="pres">
      <dgm:prSet presAssocID="{EE8F33A1-A473-4EA7-9950-E0D7D8C9AD7B}" presName="spacer" presStyleCnt="0"/>
      <dgm:spPr/>
    </dgm:pt>
    <dgm:pt modelId="{7E8D4078-90A8-4487-BFF9-B2C8C66B8124}" type="pres">
      <dgm:prSet presAssocID="{FF5D1691-2F6C-4896-BB7F-0B4913E408A8}" presName="parentText" presStyleLbl="node1" presStyleIdx="4" presStyleCnt="8">
        <dgm:presLayoutVars>
          <dgm:chMax val="0"/>
          <dgm:bulletEnabled val="1"/>
        </dgm:presLayoutVars>
      </dgm:prSet>
      <dgm:spPr/>
    </dgm:pt>
    <dgm:pt modelId="{7D1036E8-5AA4-4D8E-9557-63CDAA02EF25}" type="pres">
      <dgm:prSet presAssocID="{DD8BBE02-59F6-42B8-A4EC-C20768A41A5C}" presName="spacer" presStyleCnt="0"/>
      <dgm:spPr/>
    </dgm:pt>
    <dgm:pt modelId="{E22BBE47-A124-4778-A7B8-BF54EC332D43}" type="pres">
      <dgm:prSet presAssocID="{BD55FACC-77B6-48B2-AECC-5A26E3E0E11B}" presName="parentText" presStyleLbl="node1" presStyleIdx="5" presStyleCnt="8">
        <dgm:presLayoutVars>
          <dgm:chMax val="0"/>
          <dgm:bulletEnabled val="1"/>
        </dgm:presLayoutVars>
      </dgm:prSet>
      <dgm:spPr/>
    </dgm:pt>
    <dgm:pt modelId="{BA7188B3-9CE8-452B-B32F-2A057E88F02D}" type="pres">
      <dgm:prSet presAssocID="{802EFEB7-EC55-4419-9ABB-CE1905ABB0F9}" presName="spacer" presStyleCnt="0"/>
      <dgm:spPr/>
    </dgm:pt>
    <dgm:pt modelId="{8C760B9F-BBB9-469A-AC29-BEC16A4F905E}" type="pres">
      <dgm:prSet presAssocID="{52BB5F87-EF95-444E-BF74-6B569C924014}" presName="parentText" presStyleLbl="node1" presStyleIdx="6" presStyleCnt="8">
        <dgm:presLayoutVars>
          <dgm:chMax val="0"/>
          <dgm:bulletEnabled val="1"/>
        </dgm:presLayoutVars>
      </dgm:prSet>
      <dgm:spPr/>
    </dgm:pt>
    <dgm:pt modelId="{D584C746-E476-4748-BBB4-013104F2E1E6}" type="pres">
      <dgm:prSet presAssocID="{D75CFAF0-EC31-4BC6-9816-BB2E794B0645}" presName="spacer" presStyleCnt="0"/>
      <dgm:spPr/>
    </dgm:pt>
    <dgm:pt modelId="{47FBAE52-50E6-4B9B-BF33-BF5CEBF9FCD0}" type="pres">
      <dgm:prSet presAssocID="{73CFE40A-A52B-4EEB-AC20-1F204CCEFE02}" presName="parentText" presStyleLbl="node1" presStyleIdx="7" presStyleCnt="8">
        <dgm:presLayoutVars>
          <dgm:chMax val="0"/>
          <dgm:bulletEnabled val="1"/>
        </dgm:presLayoutVars>
      </dgm:prSet>
      <dgm:spPr/>
    </dgm:pt>
  </dgm:ptLst>
  <dgm:cxnLst>
    <dgm:cxn modelId="{0DDC8502-E514-45A8-BCCE-D08A23A34473}" type="presOf" srcId="{BD55FACC-77B6-48B2-AECC-5A26E3E0E11B}" destId="{E22BBE47-A124-4778-A7B8-BF54EC332D43}" srcOrd="0" destOrd="0" presId="urn:microsoft.com/office/officeart/2005/8/layout/vList2"/>
    <dgm:cxn modelId="{AD2C5E04-1901-42E7-B1F3-CB95C6194EDD}" srcId="{11BA93B0-879F-474B-BBD7-A29AFD996221}" destId="{52BB5F87-EF95-444E-BF74-6B569C924014}" srcOrd="6" destOrd="0" parTransId="{33869F83-E987-4982-AA09-4F226E8B249E}" sibTransId="{D75CFAF0-EC31-4BC6-9816-BB2E794B0645}"/>
    <dgm:cxn modelId="{26F18721-4265-41CA-9E4E-640DDA4C0F78}" srcId="{11BA93B0-879F-474B-BBD7-A29AFD996221}" destId="{BD55FACC-77B6-48B2-AECC-5A26E3E0E11B}" srcOrd="5" destOrd="0" parTransId="{BB38C692-2711-49D9-8C8B-2B1450039FD8}" sibTransId="{802EFEB7-EC55-4419-9ABB-CE1905ABB0F9}"/>
    <dgm:cxn modelId="{0B210C29-FB15-4160-BE4C-C18C4297FB5C}" srcId="{11BA93B0-879F-474B-BBD7-A29AFD996221}" destId="{FF5D1691-2F6C-4896-BB7F-0B4913E408A8}" srcOrd="4" destOrd="0" parTransId="{21722238-2018-456A-B535-B24FA55B48DC}" sibTransId="{DD8BBE02-59F6-42B8-A4EC-C20768A41A5C}"/>
    <dgm:cxn modelId="{B573D03B-5283-409C-B4F2-549EB124D501}" type="presOf" srcId="{FF5D1691-2F6C-4896-BB7F-0B4913E408A8}" destId="{7E8D4078-90A8-4487-BFF9-B2C8C66B8124}" srcOrd="0" destOrd="0" presId="urn:microsoft.com/office/officeart/2005/8/layout/vList2"/>
    <dgm:cxn modelId="{8CF4955D-6ACE-4D7A-8C0D-B023C9A00161}" type="presOf" srcId="{963E19FA-0721-489B-A5E1-FB601A4AD658}" destId="{9E905474-C32F-439A-BEEE-13466CB3A8F9}" srcOrd="0" destOrd="0" presId="urn:microsoft.com/office/officeart/2005/8/layout/vList2"/>
    <dgm:cxn modelId="{736AD176-5676-409A-B8AE-6397D5F858C1}" srcId="{11BA93B0-879F-474B-BBD7-A29AFD996221}" destId="{4763F2C0-03B5-4975-9CBB-2A87A3979499}" srcOrd="2" destOrd="0" parTransId="{F368C8F5-F205-4A15-A525-AA06A0F59BD4}" sibTransId="{47E57FBC-3154-44C0-834C-FCB6A562D6BC}"/>
    <dgm:cxn modelId="{0183457B-7ED1-4DA4-9E8E-C7E0CE87D763}" srcId="{11BA93B0-879F-474B-BBD7-A29AFD996221}" destId="{73CFE40A-A52B-4EEB-AC20-1F204CCEFE02}" srcOrd="7" destOrd="0" parTransId="{43C10CA6-313B-460B-AF08-4101A2ACB2AD}" sibTransId="{0602B716-C29F-43C5-8D76-1B54EB2CC757}"/>
    <dgm:cxn modelId="{3B37A185-CE81-47CD-BB9F-E9BC66A88700}" type="presOf" srcId="{11BA93B0-879F-474B-BBD7-A29AFD996221}" destId="{75CC49EB-A647-48AD-B233-74D847540992}" srcOrd="0" destOrd="0" presId="urn:microsoft.com/office/officeart/2005/8/layout/vList2"/>
    <dgm:cxn modelId="{305A598D-4EAD-4E43-98DB-C546D3716D23}" srcId="{11BA93B0-879F-474B-BBD7-A29AFD996221}" destId="{04AEF1F2-C915-4ED8-8E64-C40B592AAFE4}" srcOrd="1" destOrd="0" parTransId="{37B740EC-E14E-4D48-B5BD-82FC9FA42CDB}" sibTransId="{92A15459-872D-4AE6-92E0-9DB3BA132896}"/>
    <dgm:cxn modelId="{B65305AF-B7D5-4B1E-B94F-291C0C00EF77}" type="presOf" srcId="{04AEF1F2-C915-4ED8-8E64-C40B592AAFE4}" destId="{2C10000C-1066-4651-BAC4-D392C92192E7}" srcOrd="0" destOrd="0" presId="urn:microsoft.com/office/officeart/2005/8/layout/vList2"/>
    <dgm:cxn modelId="{D48B95B7-93B1-4544-ADA2-0986BA2D5607}" srcId="{11BA93B0-879F-474B-BBD7-A29AFD996221}" destId="{29A0F184-E4B7-4B64-9327-72D7F07A50E9}" srcOrd="3" destOrd="0" parTransId="{CA19B483-74BF-4820-B4A2-4ACC93B1A625}" sibTransId="{EE8F33A1-A473-4EA7-9950-E0D7D8C9AD7B}"/>
    <dgm:cxn modelId="{232D88C0-CDA5-4D5C-B177-7AEB516B2F48}" type="presOf" srcId="{29A0F184-E4B7-4B64-9327-72D7F07A50E9}" destId="{6F07E6C9-8D3B-4DBC-80E3-E36D8E8F1C71}" srcOrd="0" destOrd="0" presId="urn:microsoft.com/office/officeart/2005/8/layout/vList2"/>
    <dgm:cxn modelId="{2C47CDC5-0D10-448D-BDE6-DCD09811545B}" type="presOf" srcId="{52BB5F87-EF95-444E-BF74-6B569C924014}" destId="{8C760B9F-BBB9-469A-AC29-BEC16A4F905E}" srcOrd="0" destOrd="0" presId="urn:microsoft.com/office/officeart/2005/8/layout/vList2"/>
    <dgm:cxn modelId="{F15148CA-6A5E-4939-8425-DE7225BB7AA1}" type="presOf" srcId="{4763F2C0-03B5-4975-9CBB-2A87A3979499}" destId="{1943A6C0-B79A-49ED-A1A8-2F73AF4BDFDE}" srcOrd="0" destOrd="0" presId="urn:microsoft.com/office/officeart/2005/8/layout/vList2"/>
    <dgm:cxn modelId="{EC3539DF-91AF-4B3E-A44C-38B402A0D858}" type="presOf" srcId="{73CFE40A-A52B-4EEB-AC20-1F204CCEFE02}" destId="{47FBAE52-50E6-4B9B-BF33-BF5CEBF9FCD0}" srcOrd="0" destOrd="0" presId="urn:microsoft.com/office/officeart/2005/8/layout/vList2"/>
    <dgm:cxn modelId="{DFA264FD-FC6F-4ED4-80D3-5844BB36BEBA}" srcId="{11BA93B0-879F-474B-BBD7-A29AFD996221}" destId="{963E19FA-0721-489B-A5E1-FB601A4AD658}" srcOrd="0" destOrd="0" parTransId="{431A1EB8-C175-42EC-B5AD-ACB8EDF6D689}" sibTransId="{1805D0D7-3D63-40A2-9FB6-7A7E9D76FBF8}"/>
    <dgm:cxn modelId="{1373272F-A8E3-4E3E-899C-B4D73117E7F9}" type="presParOf" srcId="{75CC49EB-A647-48AD-B233-74D847540992}" destId="{9E905474-C32F-439A-BEEE-13466CB3A8F9}" srcOrd="0" destOrd="0" presId="urn:microsoft.com/office/officeart/2005/8/layout/vList2"/>
    <dgm:cxn modelId="{954543AA-E9A4-4283-A6BA-597E86BA07ED}" type="presParOf" srcId="{75CC49EB-A647-48AD-B233-74D847540992}" destId="{8EF9E749-9DE7-4DA1-893B-2AA0BF04F92F}" srcOrd="1" destOrd="0" presId="urn:microsoft.com/office/officeart/2005/8/layout/vList2"/>
    <dgm:cxn modelId="{9F15591C-AA71-4A0B-92AB-7C3D3CF5CCAC}" type="presParOf" srcId="{75CC49EB-A647-48AD-B233-74D847540992}" destId="{2C10000C-1066-4651-BAC4-D392C92192E7}" srcOrd="2" destOrd="0" presId="urn:microsoft.com/office/officeart/2005/8/layout/vList2"/>
    <dgm:cxn modelId="{134DDFBA-0FA4-456A-AFC8-09EFCB87020B}" type="presParOf" srcId="{75CC49EB-A647-48AD-B233-74D847540992}" destId="{FEFE2351-E15F-48B8-B837-52F4A5406E2F}" srcOrd="3" destOrd="0" presId="urn:microsoft.com/office/officeart/2005/8/layout/vList2"/>
    <dgm:cxn modelId="{01A55DB7-A262-4BE4-9F39-87BDE2D98CDF}" type="presParOf" srcId="{75CC49EB-A647-48AD-B233-74D847540992}" destId="{1943A6C0-B79A-49ED-A1A8-2F73AF4BDFDE}" srcOrd="4" destOrd="0" presId="urn:microsoft.com/office/officeart/2005/8/layout/vList2"/>
    <dgm:cxn modelId="{E3F79BE6-77A9-402F-BDBC-B48CEEC38072}" type="presParOf" srcId="{75CC49EB-A647-48AD-B233-74D847540992}" destId="{084B4E29-2F04-4170-990D-8CFB4A67AEDA}" srcOrd="5" destOrd="0" presId="urn:microsoft.com/office/officeart/2005/8/layout/vList2"/>
    <dgm:cxn modelId="{D751E2C7-88F6-4E43-900E-0126E14354F6}" type="presParOf" srcId="{75CC49EB-A647-48AD-B233-74D847540992}" destId="{6F07E6C9-8D3B-4DBC-80E3-E36D8E8F1C71}" srcOrd="6" destOrd="0" presId="urn:microsoft.com/office/officeart/2005/8/layout/vList2"/>
    <dgm:cxn modelId="{DF7E3A58-9EAF-4BC5-B0B4-0820F6CC44A0}" type="presParOf" srcId="{75CC49EB-A647-48AD-B233-74D847540992}" destId="{4560A841-F157-47E4-892C-4FC777E08FEF}" srcOrd="7" destOrd="0" presId="urn:microsoft.com/office/officeart/2005/8/layout/vList2"/>
    <dgm:cxn modelId="{A0478731-2FFB-40B5-AF3B-D8951A1A77A1}" type="presParOf" srcId="{75CC49EB-A647-48AD-B233-74D847540992}" destId="{7E8D4078-90A8-4487-BFF9-B2C8C66B8124}" srcOrd="8" destOrd="0" presId="urn:microsoft.com/office/officeart/2005/8/layout/vList2"/>
    <dgm:cxn modelId="{685E5933-667F-47EF-964B-544336EE2725}" type="presParOf" srcId="{75CC49EB-A647-48AD-B233-74D847540992}" destId="{7D1036E8-5AA4-4D8E-9557-63CDAA02EF25}" srcOrd="9" destOrd="0" presId="urn:microsoft.com/office/officeart/2005/8/layout/vList2"/>
    <dgm:cxn modelId="{111B0387-A3FA-4F31-B687-EB7A05D0347A}" type="presParOf" srcId="{75CC49EB-A647-48AD-B233-74D847540992}" destId="{E22BBE47-A124-4778-A7B8-BF54EC332D43}" srcOrd="10" destOrd="0" presId="urn:microsoft.com/office/officeart/2005/8/layout/vList2"/>
    <dgm:cxn modelId="{91BE86CE-0751-4E7F-B2DE-886C9B86BEDF}" type="presParOf" srcId="{75CC49EB-A647-48AD-B233-74D847540992}" destId="{BA7188B3-9CE8-452B-B32F-2A057E88F02D}" srcOrd="11" destOrd="0" presId="urn:microsoft.com/office/officeart/2005/8/layout/vList2"/>
    <dgm:cxn modelId="{9786956F-1EF8-4079-AB71-E8D2F8FB122A}" type="presParOf" srcId="{75CC49EB-A647-48AD-B233-74D847540992}" destId="{8C760B9F-BBB9-469A-AC29-BEC16A4F905E}" srcOrd="12" destOrd="0" presId="urn:microsoft.com/office/officeart/2005/8/layout/vList2"/>
    <dgm:cxn modelId="{6F6A7305-2830-4B71-97A0-0B876BAD6D5A}" type="presParOf" srcId="{75CC49EB-A647-48AD-B233-74D847540992}" destId="{D584C746-E476-4748-BBB4-013104F2E1E6}" srcOrd="13" destOrd="0" presId="urn:microsoft.com/office/officeart/2005/8/layout/vList2"/>
    <dgm:cxn modelId="{8CF46AB7-2E7D-4C63-9E6A-AB023DF92796}" type="presParOf" srcId="{75CC49EB-A647-48AD-B233-74D847540992}" destId="{47FBAE52-50E6-4B9B-BF33-BF5CEBF9FCD0}"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C5445-898B-4C26-8C78-134197028AC6}"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207B9311-6507-4079-A5F9-2B489C23B8DC}">
      <dgm:prSet/>
      <dgm:spPr/>
      <dgm:t>
        <a:bodyPr/>
        <a:lstStyle/>
        <a:p>
          <a:r>
            <a:rPr lang="en-US"/>
            <a:t>User interface drives function in the backend</a:t>
          </a:r>
        </a:p>
      </dgm:t>
    </dgm:pt>
    <dgm:pt modelId="{1172D5CF-31E4-4529-8261-3D683CF43167}" type="parTrans" cxnId="{B1913E6A-0409-4A38-A298-16F0A3967D5A}">
      <dgm:prSet/>
      <dgm:spPr/>
      <dgm:t>
        <a:bodyPr/>
        <a:lstStyle/>
        <a:p>
          <a:endParaRPr lang="en-US"/>
        </a:p>
      </dgm:t>
    </dgm:pt>
    <dgm:pt modelId="{ECB8474F-B179-4333-A057-BA2262C9A996}" type="sibTrans" cxnId="{B1913E6A-0409-4A38-A298-16F0A3967D5A}">
      <dgm:prSet/>
      <dgm:spPr/>
      <dgm:t>
        <a:bodyPr/>
        <a:lstStyle/>
        <a:p>
          <a:endParaRPr lang="en-US"/>
        </a:p>
      </dgm:t>
    </dgm:pt>
    <dgm:pt modelId="{4374CA5E-2565-4786-9679-E909AD404031}">
      <dgm:prSet/>
      <dgm:spPr/>
      <dgm:t>
        <a:bodyPr/>
        <a:lstStyle/>
        <a:p>
          <a:r>
            <a:rPr lang="en-US"/>
            <a:t>Huge Duplication</a:t>
          </a:r>
        </a:p>
      </dgm:t>
    </dgm:pt>
    <dgm:pt modelId="{CDE5793F-C7C2-4FED-9FCD-643AE5986FCE}" type="parTrans" cxnId="{70249B32-4961-41C4-99F0-357E4ADE8DEA}">
      <dgm:prSet/>
      <dgm:spPr/>
      <dgm:t>
        <a:bodyPr/>
        <a:lstStyle/>
        <a:p>
          <a:endParaRPr lang="en-US"/>
        </a:p>
      </dgm:t>
    </dgm:pt>
    <dgm:pt modelId="{715F74E7-91CE-41E2-AD69-41BE43C07916}" type="sibTrans" cxnId="{70249B32-4961-41C4-99F0-357E4ADE8DEA}">
      <dgm:prSet/>
      <dgm:spPr/>
      <dgm:t>
        <a:bodyPr/>
        <a:lstStyle/>
        <a:p>
          <a:endParaRPr lang="en-US"/>
        </a:p>
      </dgm:t>
    </dgm:pt>
    <dgm:pt modelId="{7F1D09B1-62FF-442B-89DD-CCEB8AA90226}">
      <dgm:prSet/>
      <dgm:spPr/>
      <dgm:t>
        <a:bodyPr/>
        <a:lstStyle/>
        <a:p>
          <a:r>
            <a:rPr lang="en-US"/>
            <a:t>Need to touch every layer to add new features</a:t>
          </a:r>
        </a:p>
      </dgm:t>
    </dgm:pt>
    <dgm:pt modelId="{E13E42F7-4A5A-406C-8E32-4C3467C1D2B4}" type="parTrans" cxnId="{3E37945B-99A4-41B0-8186-4842FE122452}">
      <dgm:prSet/>
      <dgm:spPr/>
      <dgm:t>
        <a:bodyPr/>
        <a:lstStyle/>
        <a:p>
          <a:endParaRPr lang="en-US"/>
        </a:p>
      </dgm:t>
    </dgm:pt>
    <dgm:pt modelId="{6D957BC1-8D59-49C5-8CFE-99DAEB3EA150}" type="sibTrans" cxnId="{3E37945B-99A4-41B0-8186-4842FE122452}">
      <dgm:prSet/>
      <dgm:spPr/>
      <dgm:t>
        <a:bodyPr/>
        <a:lstStyle/>
        <a:p>
          <a:endParaRPr lang="en-US"/>
        </a:p>
      </dgm:t>
    </dgm:pt>
    <dgm:pt modelId="{CF69BD2F-AEE4-4793-BB43-B829A1FB92B9}">
      <dgm:prSet/>
      <dgm:spPr/>
      <dgm:t>
        <a:bodyPr/>
        <a:lstStyle/>
        <a:p>
          <a:r>
            <a:rPr lang="en-US"/>
            <a:t>Business logic resides on the server-side</a:t>
          </a:r>
        </a:p>
      </dgm:t>
    </dgm:pt>
    <dgm:pt modelId="{E3D5791C-60A7-47E5-8169-46DE95005871}" type="parTrans" cxnId="{4C071BFE-F00D-4EAB-84BA-9167B3C43961}">
      <dgm:prSet/>
      <dgm:spPr/>
      <dgm:t>
        <a:bodyPr/>
        <a:lstStyle/>
        <a:p>
          <a:endParaRPr lang="en-US"/>
        </a:p>
      </dgm:t>
    </dgm:pt>
    <dgm:pt modelId="{BC54E241-CCF2-4734-9F6E-5BABF6D2B0EE}" type="sibTrans" cxnId="{4C071BFE-F00D-4EAB-84BA-9167B3C43961}">
      <dgm:prSet/>
      <dgm:spPr/>
      <dgm:t>
        <a:bodyPr/>
        <a:lstStyle/>
        <a:p>
          <a:endParaRPr lang="en-US"/>
        </a:p>
      </dgm:t>
    </dgm:pt>
    <dgm:pt modelId="{7A568E9C-B955-41D7-B856-5D7A913B6513}" type="pres">
      <dgm:prSet presAssocID="{E3EC5445-898B-4C26-8C78-134197028AC6}" presName="linear" presStyleCnt="0">
        <dgm:presLayoutVars>
          <dgm:animLvl val="lvl"/>
          <dgm:resizeHandles val="exact"/>
        </dgm:presLayoutVars>
      </dgm:prSet>
      <dgm:spPr/>
    </dgm:pt>
    <dgm:pt modelId="{1B342969-1E8F-4B7C-805F-BC10B49A9EA7}" type="pres">
      <dgm:prSet presAssocID="{207B9311-6507-4079-A5F9-2B489C23B8DC}" presName="parentText" presStyleLbl="node1" presStyleIdx="0" presStyleCnt="4">
        <dgm:presLayoutVars>
          <dgm:chMax val="0"/>
          <dgm:bulletEnabled val="1"/>
        </dgm:presLayoutVars>
      </dgm:prSet>
      <dgm:spPr/>
    </dgm:pt>
    <dgm:pt modelId="{AF46C7BF-8C77-408D-8B8E-7B71C1F36F65}" type="pres">
      <dgm:prSet presAssocID="{ECB8474F-B179-4333-A057-BA2262C9A996}" presName="spacer" presStyleCnt="0"/>
      <dgm:spPr/>
    </dgm:pt>
    <dgm:pt modelId="{90E8158C-655A-4250-B952-E2F9E210068D}" type="pres">
      <dgm:prSet presAssocID="{4374CA5E-2565-4786-9679-E909AD404031}" presName="parentText" presStyleLbl="node1" presStyleIdx="1" presStyleCnt="4">
        <dgm:presLayoutVars>
          <dgm:chMax val="0"/>
          <dgm:bulletEnabled val="1"/>
        </dgm:presLayoutVars>
      </dgm:prSet>
      <dgm:spPr/>
    </dgm:pt>
    <dgm:pt modelId="{E8CC7CD3-0AAA-4515-82CF-F9F42086FD76}" type="pres">
      <dgm:prSet presAssocID="{715F74E7-91CE-41E2-AD69-41BE43C07916}" presName="spacer" presStyleCnt="0"/>
      <dgm:spPr/>
    </dgm:pt>
    <dgm:pt modelId="{976CCA97-FFA8-456F-878B-80DB3B90575C}" type="pres">
      <dgm:prSet presAssocID="{7F1D09B1-62FF-442B-89DD-CCEB8AA90226}" presName="parentText" presStyleLbl="node1" presStyleIdx="2" presStyleCnt="4">
        <dgm:presLayoutVars>
          <dgm:chMax val="0"/>
          <dgm:bulletEnabled val="1"/>
        </dgm:presLayoutVars>
      </dgm:prSet>
      <dgm:spPr/>
    </dgm:pt>
    <dgm:pt modelId="{49D5128D-4F28-49E7-B24B-D5AC7115D395}" type="pres">
      <dgm:prSet presAssocID="{6D957BC1-8D59-49C5-8CFE-99DAEB3EA150}" presName="spacer" presStyleCnt="0"/>
      <dgm:spPr/>
    </dgm:pt>
    <dgm:pt modelId="{B1C4ECBD-C8FD-4C54-8790-75DD9BFFB83C}" type="pres">
      <dgm:prSet presAssocID="{CF69BD2F-AEE4-4793-BB43-B829A1FB92B9}" presName="parentText" presStyleLbl="node1" presStyleIdx="3" presStyleCnt="4">
        <dgm:presLayoutVars>
          <dgm:chMax val="0"/>
          <dgm:bulletEnabled val="1"/>
        </dgm:presLayoutVars>
      </dgm:prSet>
      <dgm:spPr/>
    </dgm:pt>
  </dgm:ptLst>
  <dgm:cxnLst>
    <dgm:cxn modelId="{1A641726-C17C-4D38-9079-263B3CDD627E}" type="presOf" srcId="{CF69BD2F-AEE4-4793-BB43-B829A1FB92B9}" destId="{B1C4ECBD-C8FD-4C54-8790-75DD9BFFB83C}" srcOrd="0" destOrd="0" presId="urn:microsoft.com/office/officeart/2005/8/layout/vList2"/>
    <dgm:cxn modelId="{70249B32-4961-41C4-99F0-357E4ADE8DEA}" srcId="{E3EC5445-898B-4C26-8C78-134197028AC6}" destId="{4374CA5E-2565-4786-9679-E909AD404031}" srcOrd="1" destOrd="0" parTransId="{CDE5793F-C7C2-4FED-9FCD-643AE5986FCE}" sibTransId="{715F74E7-91CE-41E2-AD69-41BE43C07916}"/>
    <dgm:cxn modelId="{421EB634-E280-4A6B-B281-94541DEAB237}" type="presOf" srcId="{7F1D09B1-62FF-442B-89DD-CCEB8AA90226}" destId="{976CCA97-FFA8-456F-878B-80DB3B90575C}" srcOrd="0" destOrd="0" presId="urn:microsoft.com/office/officeart/2005/8/layout/vList2"/>
    <dgm:cxn modelId="{3E37945B-99A4-41B0-8186-4842FE122452}" srcId="{E3EC5445-898B-4C26-8C78-134197028AC6}" destId="{7F1D09B1-62FF-442B-89DD-CCEB8AA90226}" srcOrd="2" destOrd="0" parTransId="{E13E42F7-4A5A-406C-8E32-4C3467C1D2B4}" sibTransId="{6D957BC1-8D59-49C5-8CFE-99DAEB3EA150}"/>
    <dgm:cxn modelId="{B1913E6A-0409-4A38-A298-16F0A3967D5A}" srcId="{E3EC5445-898B-4C26-8C78-134197028AC6}" destId="{207B9311-6507-4079-A5F9-2B489C23B8DC}" srcOrd="0" destOrd="0" parTransId="{1172D5CF-31E4-4529-8261-3D683CF43167}" sibTransId="{ECB8474F-B179-4333-A057-BA2262C9A996}"/>
    <dgm:cxn modelId="{8AC0AFC1-806F-4486-8E78-34CD2DF32DB3}" type="presOf" srcId="{4374CA5E-2565-4786-9679-E909AD404031}" destId="{90E8158C-655A-4250-B952-E2F9E210068D}" srcOrd="0" destOrd="0" presId="urn:microsoft.com/office/officeart/2005/8/layout/vList2"/>
    <dgm:cxn modelId="{445B5DD7-C15E-4F81-A2EC-FD067103F2D5}" type="presOf" srcId="{207B9311-6507-4079-A5F9-2B489C23B8DC}" destId="{1B342969-1E8F-4B7C-805F-BC10B49A9EA7}" srcOrd="0" destOrd="0" presId="urn:microsoft.com/office/officeart/2005/8/layout/vList2"/>
    <dgm:cxn modelId="{48E00BD8-E7FE-415C-BFD7-6AA68DFB6CCE}" type="presOf" srcId="{E3EC5445-898B-4C26-8C78-134197028AC6}" destId="{7A568E9C-B955-41D7-B856-5D7A913B6513}" srcOrd="0" destOrd="0" presId="urn:microsoft.com/office/officeart/2005/8/layout/vList2"/>
    <dgm:cxn modelId="{4C071BFE-F00D-4EAB-84BA-9167B3C43961}" srcId="{E3EC5445-898B-4C26-8C78-134197028AC6}" destId="{CF69BD2F-AEE4-4793-BB43-B829A1FB92B9}" srcOrd="3" destOrd="0" parTransId="{E3D5791C-60A7-47E5-8169-46DE95005871}" sibTransId="{BC54E241-CCF2-4734-9F6E-5BABF6D2B0EE}"/>
    <dgm:cxn modelId="{A3296A57-D644-4B87-B13A-A3A2DB0460FF}" type="presParOf" srcId="{7A568E9C-B955-41D7-B856-5D7A913B6513}" destId="{1B342969-1E8F-4B7C-805F-BC10B49A9EA7}" srcOrd="0" destOrd="0" presId="urn:microsoft.com/office/officeart/2005/8/layout/vList2"/>
    <dgm:cxn modelId="{1C2E5D02-6DBF-4B61-80AD-3C8E4E8A8A77}" type="presParOf" srcId="{7A568E9C-B955-41D7-B856-5D7A913B6513}" destId="{AF46C7BF-8C77-408D-8B8E-7B71C1F36F65}" srcOrd="1" destOrd="0" presId="urn:microsoft.com/office/officeart/2005/8/layout/vList2"/>
    <dgm:cxn modelId="{ACFB1992-1FAF-4F99-98C7-5EFB9D2E3B54}" type="presParOf" srcId="{7A568E9C-B955-41D7-B856-5D7A913B6513}" destId="{90E8158C-655A-4250-B952-E2F9E210068D}" srcOrd="2" destOrd="0" presId="urn:microsoft.com/office/officeart/2005/8/layout/vList2"/>
    <dgm:cxn modelId="{23CAE240-09F8-4B4B-858F-BEDED3F81057}" type="presParOf" srcId="{7A568E9C-B955-41D7-B856-5D7A913B6513}" destId="{E8CC7CD3-0AAA-4515-82CF-F9F42086FD76}" srcOrd="3" destOrd="0" presId="urn:microsoft.com/office/officeart/2005/8/layout/vList2"/>
    <dgm:cxn modelId="{21198AE2-A483-4197-89B9-FD0325DC0B4C}" type="presParOf" srcId="{7A568E9C-B955-41D7-B856-5D7A913B6513}" destId="{976CCA97-FFA8-456F-878B-80DB3B90575C}" srcOrd="4" destOrd="0" presId="urn:microsoft.com/office/officeart/2005/8/layout/vList2"/>
    <dgm:cxn modelId="{B44D7B73-1A2C-4941-B9FC-F0348CF57984}" type="presParOf" srcId="{7A568E9C-B955-41D7-B856-5D7A913B6513}" destId="{49D5128D-4F28-49E7-B24B-D5AC7115D395}" srcOrd="5" destOrd="0" presId="urn:microsoft.com/office/officeart/2005/8/layout/vList2"/>
    <dgm:cxn modelId="{7E05B0AE-E841-4791-A060-E1632E4E8866}" type="presParOf" srcId="{7A568E9C-B955-41D7-B856-5D7A913B6513}" destId="{B1C4ECBD-C8FD-4C54-8790-75DD9BFFB83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80DB74-30DC-414E-97BC-3BE372E544FB}" type="doc">
      <dgm:prSet loTypeId="urn:microsoft.com/office/officeart/2005/8/layout/vList2" loCatId="list" qsTypeId="urn:microsoft.com/office/officeart/2005/8/quickstyle/simple3" qsCatId="simple" csTypeId="urn:microsoft.com/office/officeart/2005/8/colors/accent2_5" csCatId="accent2"/>
      <dgm:spPr/>
      <dgm:t>
        <a:bodyPr/>
        <a:lstStyle/>
        <a:p>
          <a:endParaRPr lang="en-US"/>
        </a:p>
      </dgm:t>
    </dgm:pt>
    <dgm:pt modelId="{EDE2AADB-6461-4567-AA0F-43E1F3B75A81}">
      <dgm:prSet/>
      <dgm:spPr/>
      <dgm:t>
        <a:bodyPr/>
        <a:lstStyle/>
        <a:p>
          <a:r>
            <a:rPr lang="en-US"/>
            <a:t>Client devices run a thick client application</a:t>
          </a:r>
        </a:p>
      </dgm:t>
    </dgm:pt>
    <dgm:pt modelId="{6A530BE5-4B07-4D6E-A289-BE31A34D45A6}" type="parTrans" cxnId="{0AD4AFFA-376C-4CB2-A4A0-42431EA1B6C7}">
      <dgm:prSet/>
      <dgm:spPr/>
      <dgm:t>
        <a:bodyPr/>
        <a:lstStyle/>
        <a:p>
          <a:endParaRPr lang="en-US"/>
        </a:p>
      </dgm:t>
    </dgm:pt>
    <dgm:pt modelId="{EDFB45F1-A81D-45AA-A0C2-68EE3B58AC3A}" type="sibTrans" cxnId="{0AD4AFFA-376C-4CB2-A4A0-42431EA1B6C7}">
      <dgm:prSet/>
      <dgm:spPr/>
      <dgm:t>
        <a:bodyPr/>
        <a:lstStyle/>
        <a:p>
          <a:endParaRPr lang="en-US"/>
        </a:p>
      </dgm:t>
    </dgm:pt>
    <dgm:pt modelId="{A4CA74F1-2717-4F9F-817E-04F7460D34D5}">
      <dgm:prSet/>
      <dgm:spPr/>
      <dgm:t>
        <a:bodyPr/>
        <a:lstStyle/>
        <a:p>
          <a:r>
            <a:rPr lang="en-US"/>
            <a:t>UI application contain all of the orchestration logic</a:t>
          </a:r>
        </a:p>
      </dgm:t>
    </dgm:pt>
    <dgm:pt modelId="{8240B638-9AFF-485B-A5BD-5420DF7F1988}" type="parTrans" cxnId="{79EED786-16D3-482C-A4FE-0D7F146B513B}">
      <dgm:prSet/>
      <dgm:spPr/>
      <dgm:t>
        <a:bodyPr/>
        <a:lstStyle/>
        <a:p>
          <a:endParaRPr lang="en-US"/>
        </a:p>
      </dgm:t>
    </dgm:pt>
    <dgm:pt modelId="{99D02BAA-F7D2-4F2B-812A-0FE06CF8F207}" type="sibTrans" cxnId="{79EED786-16D3-482C-A4FE-0D7F146B513B}">
      <dgm:prSet/>
      <dgm:spPr/>
      <dgm:t>
        <a:bodyPr/>
        <a:lstStyle/>
        <a:p>
          <a:endParaRPr lang="en-US"/>
        </a:p>
      </dgm:t>
    </dgm:pt>
    <dgm:pt modelId="{6B4944A0-4F9C-4A14-9E46-DF1046B4D5DC}">
      <dgm:prSet/>
      <dgm:spPr/>
      <dgm:t>
        <a:bodyPr/>
        <a:lstStyle/>
        <a:p>
          <a:r>
            <a:rPr lang="en-US"/>
            <a:t>UI talk directly to a range of cloud-enabled services</a:t>
          </a:r>
        </a:p>
      </dgm:t>
    </dgm:pt>
    <dgm:pt modelId="{7DE3124E-3F67-4B37-BBF8-B0E2F5770BE8}" type="parTrans" cxnId="{BA5E3B4F-2D0E-411E-99CA-B318DC9BFE54}">
      <dgm:prSet/>
      <dgm:spPr/>
      <dgm:t>
        <a:bodyPr/>
        <a:lstStyle/>
        <a:p>
          <a:endParaRPr lang="en-US"/>
        </a:p>
      </dgm:t>
    </dgm:pt>
    <dgm:pt modelId="{3392A54E-C65C-480A-9FF1-137430EC0DB9}" type="sibTrans" cxnId="{BA5E3B4F-2D0E-411E-99CA-B318DC9BFE54}">
      <dgm:prSet/>
      <dgm:spPr/>
      <dgm:t>
        <a:bodyPr/>
        <a:lstStyle/>
        <a:p>
          <a:endParaRPr lang="en-US"/>
        </a:p>
      </dgm:t>
    </dgm:pt>
    <dgm:pt modelId="{05D1B26F-B2B1-40E2-862C-1AA3AE8F51B5}">
      <dgm:prSet/>
      <dgm:spPr/>
      <dgm:t>
        <a:bodyPr/>
        <a:lstStyle/>
        <a:p>
          <a:r>
            <a:rPr lang="en-US" dirty="0"/>
            <a:t>Micro-services perform authentication, storage, notification </a:t>
          </a:r>
          <a:r>
            <a:rPr lang="en-US" dirty="0" err="1"/>
            <a:t>ect</a:t>
          </a:r>
          <a:endParaRPr lang="en-US" dirty="0"/>
        </a:p>
      </dgm:t>
    </dgm:pt>
    <dgm:pt modelId="{91F8B006-AF50-4FB8-B8DB-CBB9B075B675}" type="parTrans" cxnId="{726A655D-C975-4CD7-BB8A-9AC249FE4442}">
      <dgm:prSet/>
      <dgm:spPr/>
      <dgm:t>
        <a:bodyPr/>
        <a:lstStyle/>
        <a:p>
          <a:endParaRPr lang="en-US"/>
        </a:p>
      </dgm:t>
    </dgm:pt>
    <dgm:pt modelId="{088AF2E0-0367-4B14-BB16-E974C62FC44D}" type="sibTrans" cxnId="{726A655D-C975-4CD7-BB8A-9AC249FE4442}">
      <dgm:prSet/>
      <dgm:spPr/>
      <dgm:t>
        <a:bodyPr/>
        <a:lstStyle/>
        <a:p>
          <a:endParaRPr lang="en-US"/>
        </a:p>
      </dgm:t>
    </dgm:pt>
    <dgm:pt modelId="{527E25EF-9BCC-4ADD-BB44-4027F4CAE49B}" type="pres">
      <dgm:prSet presAssocID="{5F80DB74-30DC-414E-97BC-3BE372E544FB}" presName="linear" presStyleCnt="0">
        <dgm:presLayoutVars>
          <dgm:animLvl val="lvl"/>
          <dgm:resizeHandles val="exact"/>
        </dgm:presLayoutVars>
      </dgm:prSet>
      <dgm:spPr/>
    </dgm:pt>
    <dgm:pt modelId="{A55CDC73-DF71-438A-A2D1-6653CD20FE9A}" type="pres">
      <dgm:prSet presAssocID="{EDE2AADB-6461-4567-AA0F-43E1F3B75A81}" presName="parentText" presStyleLbl="node1" presStyleIdx="0" presStyleCnt="4">
        <dgm:presLayoutVars>
          <dgm:chMax val="0"/>
          <dgm:bulletEnabled val="1"/>
        </dgm:presLayoutVars>
      </dgm:prSet>
      <dgm:spPr/>
    </dgm:pt>
    <dgm:pt modelId="{0EDFA4BE-93E4-4599-921D-08A3A737BCB2}" type="pres">
      <dgm:prSet presAssocID="{EDFB45F1-A81D-45AA-A0C2-68EE3B58AC3A}" presName="spacer" presStyleCnt="0"/>
      <dgm:spPr/>
    </dgm:pt>
    <dgm:pt modelId="{915B72B8-EDAA-4F87-B3D3-A32E8FF32690}" type="pres">
      <dgm:prSet presAssocID="{A4CA74F1-2717-4F9F-817E-04F7460D34D5}" presName="parentText" presStyleLbl="node1" presStyleIdx="1" presStyleCnt="4">
        <dgm:presLayoutVars>
          <dgm:chMax val="0"/>
          <dgm:bulletEnabled val="1"/>
        </dgm:presLayoutVars>
      </dgm:prSet>
      <dgm:spPr/>
    </dgm:pt>
    <dgm:pt modelId="{4F4C6442-9BD8-4265-A938-328ED7B6C7C1}" type="pres">
      <dgm:prSet presAssocID="{99D02BAA-F7D2-4F2B-812A-0FE06CF8F207}" presName="spacer" presStyleCnt="0"/>
      <dgm:spPr/>
    </dgm:pt>
    <dgm:pt modelId="{C9CFE519-7C00-446D-A36F-0E69B9AD1ADC}" type="pres">
      <dgm:prSet presAssocID="{6B4944A0-4F9C-4A14-9E46-DF1046B4D5DC}" presName="parentText" presStyleLbl="node1" presStyleIdx="2" presStyleCnt="4">
        <dgm:presLayoutVars>
          <dgm:chMax val="0"/>
          <dgm:bulletEnabled val="1"/>
        </dgm:presLayoutVars>
      </dgm:prSet>
      <dgm:spPr/>
    </dgm:pt>
    <dgm:pt modelId="{56BE1066-9D51-45E2-A082-4766F8454881}" type="pres">
      <dgm:prSet presAssocID="{3392A54E-C65C-480A-9FF1-137430EC0DB9}" presName="spacer" presStyleCnt="0"/>
      <dgm:spPr/>
    </dgm:pt>
    <dgm:pt modelId="{9A800E82-FF86-4AFA-8734-9B6F21AE275E}" type="pres">
      <dgm:prSet presAssocID="{05D1B26F-B2B1-40E2-862C-1AA3AE8F51B5}" presName="parentText" presStyleLbl="node1" presStyleIdx="3" presStyleCnt="4">
        <dgm:presLayoutVars>
          <dgm:chMax val="0"/>
          <dgm:bulletEnabled val="1"/>
        </dgm:presLayoutVars>
      </dgm:prSet>
      <dgm:spPr/>
    </dgm:pt>
  </dgm:ptLst>
  <dgm:cxnLst>
    <dgm:cxn modelId="{25C37410-A09A-4434-9DE8-0AA43FE3FDA1}" type="presOf" srcId="{05D1B26F-B2B1-40E2-862C-1AA3AE8F51B5}" destId="{9A800E82-FF86-4AFA-8734-9B6F21AE275E}" srcOrd="0" destOrd="0" presId="urn:microsoft.com/office/officeart/2005/8/layout/vList2"/>
    <dgm:cxn modelId="{8F414129-F61F-425B-88C3-AF407E5B8B27}" type="presOf" srcId="{A4CA74F1-2717-4F9F-817E-04F7460D34D5}" destId="{915B72B8-EDAA-4F87-B3D3-A32E8FF32690}" srcOrd="0" destOrd="0" presId="urn:microsoft.com/office/officeart/2005/8/layout/vList2"/>
    <dgm:cxn modelId="{DEF8C93F-6CDB-4182-8832-4E245FDB9849}" type="presOf" srcId="{5F80DB74-30DC-414E-97BC-3BE372E544FB}" destId="{527E25EF-9BCC-4ADD-BB44-4027F4CAE49B}" srcOrd="0" destOrd="0" presId="urn:microsoft.com/office/officeart/2005/8/layout/vList2"/>
    <dgm:cxn modelId="{726A655D-C975-4CD7-BB8A-9AC249FE4442}" srcId="{5F80DB74-30DC-414E-97BC-3BE372E544FB}" destId="{05D1B26F-B2B1-40E2-862C-1AA3AE8F51B5}" srcOrd="3" destOrd="0" parTransId="{91F8B006-AF50-4FB8-B8DB-CBB9B075B675}" sibTransId="{088AF2E0-0367-4B14-BB16-E974C62FC44D}"/>
    <dgm:cxn modelId="{A6963062-0658-43C9-9323-3E83BDA6904A}" type="presOf" srcId="{6B4944A0-4F9C-4A14-9E46-DF1046B4D5DC}" destId="{C9CFE519-7C00-446D-A36F-0E69B9AD1ADC}" srcOrd="0" destOrd="0" presId="urn:microsoft.com/office/officeart/2005/8/layout/vList2"/>
    <dgm:cxn modelId="{BA5E3B4F-2D0E-411E-99CA-B318DC9BFE54}" srcId="{5F80DB74-30DC-414E-97BC-3BE372E544FB}" destId="{6B4944A0-4F9C-4A14-9E46-DF1046B4D5DC}" srcOrd="2" destOrd="0" parTransId="{7DE3124E-3F67-4B37-BBF8-B0E2F5770BE8}" sibTransId="{3392A54E-C65C-480A-9FF1-137430EC0DB9}"/>
    <dgm:cxn modelId="{79EED786-16D3-482C-A4FE-0D7F146B513B}" srcId="{5F80DB74-30DC-414E-97BC-3BE372E544FB}" destId="{A4CA74F1-2717-4F9F-817E-04F7460D34D5}" srcOrd="1" destOrd="0" parTransId="{8240B638-9AFF-485B-A5BD-5420DF7F1988}" sibTransId="{99D02BAA-F7D2-4F2B-812A-0FE06CF8F207}"/>
    <dgm:cxn modelId="{1BCAD1EE-F974-4CDE-B5F3-F727298635CE}" type="presOf" srcId="{EDE2AADB-6461-4567-AA0F-43E1F3B75A81}" destId="{A55CDC73-DF71-438A-A2D1-6653CD20FE9A}" srcOrd="0" destOrd="0" presId="urn:microsoft.com/office/officeart/2005/8/layout/vList2"/>
    <dgm:cxn modelId="{0AD4AFFA-376C-4CB2-A4A0-42431EA1B6C7}" srcId="{5F80DB74-30DC-414E-97BC-3BE372E544FB}" destId="{EDE2AADB-6461-4567-AA0F-43E1F3B75A81}" srcOrd="0" destOrd="0" parTransId="{6A530BE5-4B07-4D6E-A289-BE31A34D45A6}" sibTransId="{EDFB45F1-A81D-45AA-A0C2-68EE3B58AC3A}"/>
    <dgm:cxn modelId="{F027138F-BBB7-47DC-89FB-6FCFFAD116D9}" type="presParOf" srcId="{527E25EF-9BCC-4ADD-BB44-4027F4CAE49B}" destId="{A55CDC73-DF71-438A-A2D1-6653CD20FE9A}" srcOrd="0" destOrd="0" presId="urn:microsoft.com/office/officeart/2005/8/layout/vList2"/>
    <dgm:cxn modelId="{79C998AA-D349-4404-B422-F87D2E1AB3B0}" type="presParOf" srcId="{527E25EF-9BCC-4ADD-BB44-4027F4CAE49B}" destId="{0EDFA4BE-93E4-4599-921D-08A3A737BCB2}" srcOrd="1" destOrd="0" presId="urn:microsoft.com/office/officeart/2005/8/layout/vList2"/>
    <dgm:cxn modelId="{3FFD083D-6958-42F8-8C52-47DED4E62F47}" type="presParOf" srcId="{527E25EF-9BCC-4ADD-BB44-4027F4CAE49B}" destId="{915B72B8-EDAA-4F87-B3D3-A32E8FF32690}" srcOrd="2" destOrd="0" presId="urn:microsoft.com/office/officeart/2005/8/layout/vList2"/>
    <dgm:cxn modelId="{9F62D7F1-6924-480B-9C13-C0A91DC5BB59}" type="presParOf" srcId="{527E25EF-9BCC-4ADD-BB44-4027F4CAE49B}" destId="{4F4C6442-9BD8-4265-A938-328ED7B6C7C1}" srcOrd="3" destOrd="0" presId="urn:microsoft.com/office/officeart/2005/8/layout/vList2"/>
    <dgm:cxn modelId="{BFE53149-6271-4FE3-9E92-CE525A4BFACF}" type="presParOf" srcId="{527E25EF-9BCC-4ADD-BB44-4027F4CAE49B}" destId="{C9CFE519-7C00-446D-A36F-0E69B9AD1ADC}" srcOrd="4" destOrd="0" presId="urn:microsoft.com/office/officeart/2005/8/layout/vList2"/>
    <dgm:cxn modelId="{DEE8446D-3EAD-48FA-A8FE-ABE7A2B110DB}" type="presParOf" srcId="{527E25EF-9BCC-4ADD-BB44-4027F4CAE49B}" destId="{56BE1066-9D51-45E2-A082-4766F8454881}" srcOrd="5" destOrd="0" presId="urn:microsoft.com/office/officeart/2005/8/layout/vList2"/>
    <dgm:cxn modelId="{D1A19AB8-3CFF-45BF-83D7-BC7017B72288}" type="presParOf" srcId="{527E25EF-9BCC-4ADD-BB44-4027F4CAE49B}" destId="{9A800E82-FF86-4AFA-8734-9B6F21AE275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E2C68A-19F7-4839-8DDF-86448DA37B4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5C9A807-423A-4138-B5FF-124F7DE4D393}">
      <dgm:prSet/>
      <dgm:spPr/>
      <dgm:t>
        <a:bodyPr/>
        <a:lstStyle/>
        <a:p>
          <a:r>
            <a:rPr lang="en-US" b="1" baseline="0"/>
            <a:t>Development Technologies</a:t>
          </a:r>
          <a:endParaRPr lang="en-US"/>
        </a:p>
      </dgm:t>
    </dgm:pt>
    <dgm:pt modelId="{DE4467A0-B4CC-4B9E-9E4E-F4ED942E1410}" type="parTrans" cxnId="{E2E5585A-6756-4CFF-BC6D-6CD4BCEC2395}">
      <dgm:prSet/>
      <dgm:spPr/>
      <dgm:t>
        <a:bodyPr/>
        <a:lstStyle/>
        <a:p>
          <a:endParaRPr lang="en-US"/>
        </a:p>
      </dgm:t>
    </dgm:pt>
    <dgm:pt modelId="{429F5DA4-B579-48AC-9900-F0556F901465}" type="sibTrans" cxnId="{E2E5585A-6756-4CFF-BC6D-6CD4BCEC2395}">
      <dgm:prSet/>
      <dgm:spPr/>
      <dgm:t>
        <a:bodyPr/>
        <a:lstStyle/>
        <a:p>
          <a:endParaRPr lang="en-US"/>
        </a:p>
      </dgm:t>
    </dgm:pt>
    <dgm:pt modelId="{B9944D15-0990-42D2-8415-E21A92EE426B}">
      <dgm:prSet/>
      <dgm:spPr/>
      <dgm:t>
        <a:bodyPr/>
        <a:lstStyle/>
        <a:p>
          <a:r>
            <a:rPr lang="en-US" b="1" baseline="0"/>
            <a:t>How much would it cost</a:t>
          </a:r>
          <a:endParaRPr lang="en-US"/>
        </a:p>
      </dgm:t>
    </dgm:pt>
    <dgm:pt modelId="{31D276D6-8FFD-41EF-94C7-107959E2B3B9}" type="parTrans" cxnId="{96121073-B3BD-46B0-B92E-9C615A8AA8F0}">
      <dgm:prSet/>
      <dgm:spPr/>
      <dgm:t>
        <a:bodyPr/>
        <a:lstStyle/>
        <a:p>
          <a:endParaRPr lang="en-US"/>
        </a:p>
      </dgm:t>
    </dgm:pt>
    <dgm:pt modelId="{4E9EDC76-6F4A-4E09-8BF1-88504F90EBCF}" type="sibTrans" cxnId="{96121073-B3BD-46B0-B92E-9C615A8AA8F0}">
      <dgm:prSet/>
      <dgm:spPr/>
      <dgm:t>
        <a:bodyPr/>
        <a:lstStyle/>
        <a:p>
          <a:endParaRPr lang="en-US"/>
        </a:p>
      </dgm:t>
    </dgm:pt>
    <dgm:pt modelId="{4C0DB81E-D1F4-4D1D-96A6-7492B8804CCB}">
      <dgm:prSet/>
      <dgm:spPr/>
      <dgm:t>
        <a:bodyPr/>
        <a:lstStyle/>
        <a:p>
          <a:r>
            <a:rPr lang="en-US" b="1" baseline="0"/>
            <a:t>Community Support</a:t>
          </a:r>
          <a:endParaRPr lang="en-US"/>
        </a:p>
      </dgm:t>
    </dgm:pt>
    <dgm:pt modelId="{30C5B5FF-26A3-430B-BA43-420B02180B07}" type="parTrans" cxnId="{A2507EB6-798B-4E82-B33B-ACCCDAAB7CEA}">
      <dgm:prSet/>
      <dgm:spPr/>
      <dgm:t>
        <a:bodyPr/>
        <a:lstStyle/>
        <a:p>
          <a:endParaRPr lang="en-US"/>
        </a:p>
      </dgm:t>
    </dgm:pt>
    <dgm:pt modelId="{BC5A05C0-AA3A-4870-B74A-027F7ACC46A9}" type="sibTrans" cxnId="{A2507EB6-798B-4E82-B33B-ACCCDAAB7CEA}">
      <dgm:prSet/>
      <dgm:spPr/>
      <dgm:t>
        <a:bodyPr/>
        <a:lstStyle/>
        <a:p>
          <a:endParaRPr lang="en-US"/>
        </a:p>
      </dgm:t>
    </dgm:pt>
    <dgm:pt modelId="{91A1B56D-8A6D-4A12-82A8-99DFA85BF427}">
      <dgm:prSet/>
      <dgm:spPr/>
      <dgm:t>
        <a:bodyPr/>
        <a:lstStyle/>
        <a:p>
          <a:r>
            <a:rPr lang="en-US" b="1" baseline="0"/>
            <a:t>Documentations available</a:t>
          </a:r>
          <a:endParaRPr lang="en-US"/>
        </a:p>
      </dgm:t>
    </dgm:pt>
    <dgm:pt modelId="{7808828A-8FA2-44C8-A4FD-36D7373A5F73}" type="parTrans" cxnId="{CB914712-F217-46C5-8101-AB4F7D739267}">
      <dgm:prSet/>
      <dgm:spPr/>
      <dgm:t>
        <a:bodyPr/>
        <a:lstStyle/>
        <a:p>
          <a:endParaRPr lang="en-US"/>
        </a:p>
      </dgm:t>
    </dgm:pt>
    <dgm:pt modelId="{9534AFC1-537B-46D4-9615-784DF6A9276E}" type="sibTrans" cxnId="{CB914712-F217-46C5-8101-AB4F7D739267}">
      <dgm:prSet/>
      <dgm:spPr/>
      <dgm:t>
        <a:bodyPr/>
        <a:lstStyle/>
        <a:p>
          <a:endParaRPr lang="en-US"/>
        </a:p>
      </dgm:t>
    </dgm:pt>
    <dgm:pt modelId="{8BCC5BCF-199E-4FDB-9E07-499C07E78078}" type="pres">
      <dgm:prSet presAssocID="{DDE2C68A-19F7-4839-8DDF-86448DA37B42}" presName="matrix" presStyleCnt="0">
        <dgm:presLayoutVars>
          <dgm:chMax val="1"/>
          <dgm:dir/>
          <dgm:resizeHandles val="exact"/>
        </dgm:presLayoutVars>
      </dgm:prSet>
      <dgm:spPr/>
    </dgm:pt>
    <dgm:pt modelId="{7EF3E52B-6EDC-4875-979E-C34FFD15DB50}" type="pres">
      <dgm:prSet presAssocID="{DDE2C68A-19F7-4839-8DDF-86448DA37B42}" presName="diamond" presStyleLbl="bgShp" presStyleIdx="0" presStyleCnt="1"/>
      <dgm:spPr/>
    </dgm:pt>
    <dgm:pt modelId="{467D52FD-D0E6-4B91-9221-2706995E3FBB}" type="pres">
      <dgm:prSet presAssocID="{DDE2C68A-19F7-4839-8DDF-86448DA37B42}" presName="quad1" presStyleLbl="node1" presStyleIdx="0" presStyleCnt="4">
        <dgm:presLayoutVars>
          <dgm:chMax val="0"/>
          <dgm:chPref val="0"/>
          <dgm:bulletEnabled val="1"/>
        </dgm:presLayoutVars>
      </dgm:prSet>
      <dgm:spPr/>
    </dgm:pt>
    <dgm:pt modelId="{7667E8A0-8816-4507-A890-37B76A5BADE0}" type="pres">
      <dgm:prSet presAssocID="{DDE2C68A-19F7-4839-8DDF-86448DA37B42}" presName="quad2" presStyleLbl="node1" presStyleIdx="1" presStyleCnt="4">
        <dgm:presLayoutVars>
          <dgm:chMax val="0"/>
          <dgm:chPref val="0"/>
          <dgm:bulletEnabled val="1"/>
        </dgm:presLayoutVars>
      </dgm:prSet>
      <dgm:spPr/>
    </dgm:pt>
    <dgm:pt modelId="{1B4C839C-55A5-4B2D-A920-E3D797EFE447}" type="pres">
      <dgm:prSet presAssocID="{DDE2C68A-19F7-4839-8DDF-86448DA37B42}" presName="quad3" presStyleLbl="node1" presStyleIdx="2" presStyleCnt="4">
        <dgm:presLayoutVars>
          <dgm:chMax val="0"/>
          <dgm:chPref val="0"/>
          <dgm:bulletEnabled val="1"/>
        </dgm:presLayoutVars>
      </dgm:prSet>
      <dgm:spPr/>
    </dgm:pt>
    <dgm:pt modelId="{E393F9E7-E352-4B9E-AFEF-5DF7E22ABBC5}" type="pres">
      <dgm:prSet presAssocID="{DDE2C68A-19F7-4839-8DDF-86448DA37B42}" presName="quad4" presStyleLbl="node1" presStyleIdx="3" presStyleCnt="4">
        <dgm:presLayoutVars>
          <dgm:chMax val="0"/>
          <dgm:chPref val="0"/>
          <dgm:bulletEnabled val="1"/>
        </dgm:presLayoutVars>
      </dgm:prSet>
      <dgm:spPr/>
    </dgm:pt>
  </dgm:ptLst>
  <dgm:cxnLst>
    <dgm:cxn modelId="{CB914712-F217-46C5-8101-AB4F7D739267}" srcId="{DDE2C68A-19F7-4839-8DDF-86448DA37B42}" destId="{91A1B56D-8A6D-4A12-82A8-99DFA85BF427}" srcOrd="3" destOrd="0" parTransId="{7808828A-8FA2-44C8-A4FD-36D7373A5F73}" sibTransId="{9534AFC1-537B-46D4-9615-784DF6A9276E}"/>
    <dgm:cxn modelId="{A98EF62E-CC36-48FD-BBE8-D42CC41B4381}" type="presOf" srcId="{B9944D15-0990-42D2-8415-E21A92EE426B}" destId="{7667E8A0-8816-4507-A890-37B76A5BADE0}" srcOrd="0" destOrd="0" presId="urn:microsoft.com/office/officeart/2005/8/layout/matrix3"/>
    <dgm:cxn modelId="{523EA862-412A-411E-8773-8D0BF6BD99F2}" type="presOf" srcId="{91A1B56D-8A6D-4A12-82A8-99DFA85BF427}" destId="{E393F9E7-E352-4B9E-AFEF-5DF7E22ABBC5}" srcOrd="0" destOrd="0" presId="urn:microsoft.com/office/officeart/2005/8/layout/matrix3"/>
    <dgm:cxn modelId="{6244A671-C83E-4A78-B85F-5C71167294AC}" type="presOf" srcId="{4C0DB81E-D1F4-4D1D-96A6-7492B8804CCB}" destId="{1B4C839C-55A5-4B2D-A920-E3D797EFE447}" srcOrd="0" destOrd="0" presId="urn:microsoft.com/office/officeart/2005/8/layout/matrix3"/>
    <dgm:cxn modelId="{96121073-B3BD-46B0-B92E-9C615A8AA8F0}" srcId="{DDE2C68A-19F7-4839-8DDF-86448DA37B42}" destId="{B9944D15-0990-42D2-8415-E21A92EE426B}" srcOrd="1" destOrd="0" parTransId="{31D276D6-8FFD-41EF-94C7-107959E2B3B9}" sibTransId="{4E9EDC76-6F4A-4E09-8BF1-88504F90EBCF}"/>
    <dgm:cxn modelId="{E2E5585A-6756-4CFF-BC6D-6CD4BCEC2395}" srcId="{DDE2C68A-19F7-4839-8DDF-86448DA37B42}" destId="{B5C9A807-423A-4138-B5FF-124F7DE4D393}" srcOrd="0" destOrd="0" parTransId="{DE4467A0-B4CC-4B9E-9E4E-F4ED942E1410}" sibTransId="{429F5DA4-B579-48AC-9900-F0556F901465}"/>
    <dgm:cxn modelId="{1669588C-B50B-4030-B216-AD6529FBC8A2}" type="presOf" srcId="{B5C9A807-423A-4138-B5FF-124F7DE4D393}" destId="{467D52FD-D0E6-4B91-9221-2706995E3FBB}" srcOrd="0" destOrd="0" presId="urn:microsoft.com/office/officeart/2005/8/layout/matrix3"/>
    <dgm:cxn modelId="{AE46E2A0-F426-467E-9A24-07121FFD3E0C}" type="presOf" srcId="{DDE2C68A-19F7-4839-8DDF-86448DA37B42}" destId="{8BCC5BCF-199E-4FDB-9E07-499C07E78078}" srcOrd="0" destOrd="0" presId="urn:microsoft.com/office/officeart/2005/8/layout/matrix3"/>
    <dgm:cxn modelId="{A2507EB6-798B-4E82-B33B-ACCCDAAB7CEA}" srcId="{DDE2C68A-19F7-4839-8DDF-86448DA37B42}" destId="{4C0DB81E-D1F4-4D1D-96A6-7492B8804CCB}" srcOrd="2" destOrd="0" parTransId="{30C5B5FF-26A3-430B-BA43-420B02180B07}" sibTransId="{BC5A05C0-AA3A-4870-B74A-027F7ACC46A9}"/>
    <dgm:cxn modelId="{3581FBCD-8D08-4F90-A43D-D9D99D4B5FB1}" type="presParOf" srcId="{8BCC5BCF-199E-4FDB-9E07-499C07E78078}" destId="{7EF3E52B-6EDC-4875-979E-C34FFD15DB50}" srcOrd="0" destOrd="0" presId="urn:microsoft.com/office/officeart/2005/8/layout/matrix3"/>
    <dgm:cxn modelId="{AD791319-62C8-47C6-8F7C-DC884062889B}" type="presParOf" srcId="{8BCC5BCF-199E-4FDB-9E07-499C07E78078}" destId="{467D52FD-D0E6-4B91-9221-2706995E3FBB}" srcOrd="1" destOrd="0" presId="urn:microsoft.com/office/officeart/2005/8/layout/matrix3"/>
    <dgm:cxn modelId="{8E9D4AE3-67DF-45F5-93B3-67E5DD4AD32E}" type="presParOf" srcId="{8BCC5BCF-199E-4FDB-9E07-499C07E78078}" destId="{7667E8A0-8816-4507-A890-37B76A5BADE0}" srcOrd="2" destOrd="0" presId="urn:microsoft.com/office/officeart/2005/8/layout/matrix3"/>
    <dgm:cxn modelId="{B6293EBE-39BF-4D5C-8EB8-72B0F452E5B6}" type="presParOf" srcId="{8BCC5BCF-199E-4FDB-9E07-499C07E78078}" destId="{1B4C839C-55A5-4B2D-A920-E3D797EFE447}" srcOrd="3" destOrd="0" presId="urn:microsoft.com/office/officeart/2005/8/layout/matrix3"/>
    <dgm:cxn modelId="{8AA1BC05-2749-47D6-8A56-670159BFFAF2}" type="presParOf" srcId="{8BCC5BCF-199E-4FDB-9E07-499C07E78078}" destId="{E393F9E7-E352-4B9E-AFEF-5DF7E22ABBC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D8D867-E7AF-4C51-B87A-181AF0EDB3C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6A7CE80E-222F-46B4-976D-693487A98CCD}">
      <dgm:prSet custT="1"/>
      <dgm:spPr>
        <a:gradFill flip="none" rotWithShape="0">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AU" sz="2900" baseline="0" dirty="0">
              <a:latin typeface="Arial Narrow" panose="020B0606020202030204" pitchFamily="34" charset="0"/>
            </a:rPr>
            <a:t>Azure Functions </a:t>
          </a:r>
          <a:r>
            <a:rPr lang="en-AU" sz="1100" baseline="0" dirty="0"/>
            <a:t>Serverless Computing</a:t>
          </a:r>
          <a:endParaRPr lang="en-US" sz="1100" dirty="0"/>
        </a:p>
      </dgm:t>
    </dgm:pt>
    <dgm:pt modelId="{EB0ED2CF-FDC2-4CAF-A567-2A1601643361}" type="parTrans" cxnId="{2DD19A88-14F8-4D14-8F8B-F19EB486A5C6}">
      <dgm:prSet/>
      <dgm:spPr/>
      <dgm:t>
        <a:bodyPr/>
        <a:lstStyle/>
        <a:p>
          <a:endParaRPr lang="en-US"/>
        </a:p>
      </dgm:t>
    </dgm:pt>
    <dgm:pt modelId="{1280C6FD-391A-498E-A483-4F2051704106}" type="sibTrans" cxnId="{2DD19A88-14F8-4D14-8F8B-F19EB486A5C6}">
      <dgm:prSet/>
      <dgm:spPr/>
      <dgm:t>
        <a:bodyPr/>
        <a:lstStyle/>
        <a:p>
          <a:endParaRPr lang="en-US"/>
        </a:p>
      </dgm:t>
    </dgm:pt>
    <dgm:pt modelId="{5570FBE1-6BBB-4B95-ABFC-C624E65D8108}">
      <dgm:prSet custT="1"/>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AU" sz="3000" baseline="0" dirty="0">
              <a:latin typeface="Arial Narrow" panose="020B0606020202030204" pitchFamily="34" charset="0"/>
            </a:rPr>
            <a:t>Azure Logic Apps </a:t>
          </a:r>
          <a:r>
            <a:rPr lang="en-AU" sz="1100" baseline="0" dirty="0"/>
            <a:t>Serverless Workflows</a:t>
          </a:r>
          <a:endParaRPr lang="en-US" sz="1100" dirty="0"/>
        </a:p>
      </dgm:t>
    </dgm:pt>
    <dgm:pt modelId="{086B46D7-70E7-487C-97A3-DC8E0C20989C}" type="parTrans" cxnId="{E8AB0D9F-276C-401C-8102-C2EDA44D3229}">
      <dgm:prSet/>
      <dgm:spPr/>
      <dgm:t>
        <a:bodyPr/>
        <a:lstStyle/>
        <a:p>
          <a:endParaRPr lang="en-US"/>
        </a:p>
      </dgm:t>
    </dgm:pt>
    <dgm:pt modelId="{B904B630-CAB2-456F-A6A1-6254B33D6D15}" type="sibTrans" cxnId="{E8AB0D9F-276C-401C-8102-C2EDA44D3229}">
      <dgm:prSet/>
      <dgm:spPr/>
      <dgm:t>
        <a:bodyPr/>
        <a:lstStyle/>
        <a:p>
          <a:endParaRPr lang="en-US"/>
        </a:p>
      </dgm:t>
    </dgm:pt>
    <dgm:pt modelId="{5937AF50-57AE-4932-A735-BBD813EA3100}">
      <dgm:prSet custT="1"/>
      <dgm:spPr>
        <a:gradFill flip="none" rotWithShape="0">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89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AU" sz="3100" baseline="0" dirty="0">
              <a:latin typeface="Arial Narrow" panose="020B0606020202030204" pitchFamily="34" charset="0"/>
            </a:rPr>
            <a:t>Event Grid        </a:t>
          </a:r>
          <a:r>
            <a:rPr lang="en-AU" sz="1100" baseline="0" dirty="0"/>
            <a:t>Serverless event routing </a:t>
          </a:r>
          <a:endParaRPr lang="en-US" sz="1100" dirty="0"/>
        </a:p>
      </dgm:t>
    </dgm:pt>
    <dgm:pt modelId="{75AD685E-6996-4766-826F-90B0572F4550}" type="parTrans" cxnId="{A344A6D9-6EE7-4AF4-A2B5-AC8A8B167917}">
      <dgm:prSet/>
      <dgm:spPr/>
      <dgm:t>
        <a:bodyPr/>
        <a:lstStyle/>
        <a:p>
          <a:endParaRPr lang="en-US"/>
        </a:p>
      </dgm:t>
    </dgm:pt>
    <dgm:pt modelId="{0D657E05-3232-492B-A8E1-288A5208A61E}" type="sibTrans" cxnId="{A344A6D9-6EE7-4AF4-A2B5-AC8A8B167917}">
      <dgm:prSet/>
      <dgm:spPr/>
      <dgm:t>
        <a:bodyPr/>
        <a:lstStyle/>
        <a:p>
          <a:endParaRPr lang="en-US"/>
        </a:p>
      </dgm:t>
    </dgm:pt>
    <dgm:pt modelId="{9FE906BB-DF16-4767-ACD6-EAC703685FFE}" type="pres">
      <dgm:prSet presAssocID="{DAD8D867-E7AF-4C51-B87A-181AF0EDB3C1}" presName="Name0" presStyleCnt="0">
        <dgm:presLayoutVars>
          <dgm:dir/>
          <dgm:resizeHandles val="exact"/>
        </dgm:presLayoutVars>
      </dgm:prSet>
      <dgm:spPr/>
    </dgm:pt>
    <dgm:pt modelId="{425C6D0F-C845-4C19-AF8C-FF5A42693AFE}" type="pres">
      <dgm:prSet presAssocID="{DAD8D867-E7AF-4C51-B87A-181AF0EDB3C1}" presName="fgShape" presStyleLbl="fgShp" presStyleIdx="0" presStyleCnt="1"/>
      <dgm:spPr/>
    </dgm:pt>
    <dgm:pt modelId="{7CD5D54F-A68B-476D-B77C-AFE89EB264D2}" type="pres">
      <dgm:prSet presAssocID="{DAD8D867-E7AF-4C51-B87A-181AF0EDB3C1}" presName="linComp" presStyleCnt="0"/>
      <dgm:spPr/>
    </dgm:pt>
    <dgm:pt modelId="{190CEDF1-2DF3-40AF-B946-5F9265AE957B}" type="pres">
      <dgm:prSet presAssocID="{6A7CE80E-222F-46B4-976D-693487A98CCD}" presName="compNode" presStyleCnt="0"/>
      <dgm:spPr/>
    </dgm:pt>
    <dgm:pt modelId="{C7E6046B-43C7-402E-8C05-EC90E5B4DE7A}" type="pres">
      <dgm:prSet presAssocID="{6A7CE80E-222F-46B4-976D-693487A98CCD}" presName="bkgdShape" presStyleLbl="node1" presStyleIdx="0" presStyleCnt="3" custLinFactNeighborX="-64"/>
      <dgm:spPr/>
    </dgm:pt>
    <dgm:pt modelId="{24993D3C-ABB7-411D-9228-6F3AB83BE0B6}" type="pres">
      <dgm:prSet presAssocID="{6A7CE80E-222F-46B4-976D-693487A98CCD}" presName="nodeTx" presStyleLbl="node1" presStyleIdx="0" presStyleCnt="3">
        <dgm:presLayoutVars>
          <dgm:bulletEnabled val="1"/>
        </dgm:presLayoutVars>
      </dgm:prSet>
      <dgm:spPr/>
    </dgm:pt>
    <dgm:pt modelId="{768DA084-4B77-4A8D-B4B0-8FEB0D100115}" type="pres">
      <dgm:prSet presAssocID="{6A7CE80E-222F-46B4-976D-693487A98CCD}" presName="invisiNode" presStyleLbl="node1" presStyleIdx="0" presStyleCnt="3"/>
      <dgm:spPr/>
    </dgm:pt>
    <dgm:pt modelId="{14BFF236-FAAC-47DF-8707-A328C947A98C}" type="pres">
      <dgm:prSet presAssocID="{6A7CE80E-222F-46B4-976D-693487A98CCD}" presName="imagNode" presStyleLbl="fgImgPlace1" presStyleIdx="0" presStyleCnt="3" custLinFactNeighborY="3174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586FF284-DB84-4572-8668-2898E7A5B792}" type="pres">
      <dgm:prSet presAssocID="{1280C6FD-391A-498E-A483-4F2051704106}" presName="sibTrans" presStyleLbl="sibTrans2D1" presStyleIdx="0" presStyleCnt="0"/>
      <dgm:spPr/>
    </dgm:pt>
    <dgm:pt modelId="{7AA4CADD-0EE1-49D5-9A4E-E77CA7546514}" type="pres">
      <dgm:prSet presAssocID="{5570FBE1-6BBB-4B95-ABFC-C624E65D8108}" presName="compNode" presStyleCnt="0"/>
      <dgm:spPr/>
    </dgm:pt>
    <dgm:pt modelId="{B08AFF3E-29CD-486A-B384-1CE6ADA6AD33}" type="pres">
      <dgm:prSet presAssocID="{5570FBE1-6BBB-4B95-ABFC-C624E65D8108}" presName="bkgdShape" presStyleLbl="node1" presStyleIdx="1" presStyleCnt="3" custLinFactNeighborX="39"/>
      <dgm:spPr/>
    </dgm:pt>
    <dgm:pt modelId="{8A51E133-89DF-4E2F-A11B-93DCC1059809}" type="pres">
      <dgm:prSet presAssocID="{5570FBE1-6BBB-4B95-ABFC-C624E65D8108}" presName="nodeTx" presStyleLbl="node1" presStyleIdx="1" presStyleCnt="3">
        <dgm:presLayoutVars>
          <dgm:bulletEnabled val="1"/>
        </dgm:presLayoutVars>
      </dgm:prSet>
      <dgm:spPr/>
    </dgm:pt>
    <dgm:pt modelId="{4A213BE3-AAA3-4095-82B8-5958BB4F355E}" type="pres">
      <dgm:prSet presAssocID="{5570FBE1-6BBB-4B95-ABFC-C624E65D8108}" presName="invisiNode" presStyleLbl="node1" presStyleIdx="1" presStyleCnt="3"/>
      <dgm:spPr/>
    </dgm:pt>
    <dgm:pt modelId="{8EA48340-7062-4335-9CB7-88BA88FEFFE9}" type="pres">
      <dgm:prSet presAssocID="{5570FBE1-6BBB-4B95-ABFC-C624E65D8108}" presName="imagNode" presStyleLbl="fgImgPlace1" presStyleIdx="1" presStyleCnt="3" custLinFactNeighborY="31748"/>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a:noFill/>
        </a:ln>
      </dgm:spPr>
    </dgm:pt>
    <dgm:pt modelId="{B612EC4D-82C4-470A-B0C0-9F528C38106D}" type="pres">
      <dgm:prSet presAssocID="{B904B630-CAB2-456F-A6A1-6254B33D6D15}" presName="sibTrans" presStyleLbl="sibTrans2D1" presStyleIdx="0" presStyleCnt="0"/>
      <dgm:spPr/>
    </dgm:pt>
    <dgm:pt modelId="{73F4D6C5-5F95-4B33-954A-216631FE79DC}" type="pres">
      <dgm:prSet presAssocID="{5937AF50-57AE-4932-A735-BBD813EA3100}" presName="compNode" presStyleCnt="0"/>
      <dgm:spPr/>
    </dgm:pt>
    <dgm:pt modelId="{CB549437-CA31-4CAE-A69A-81ABBC81E3CF}" type="pres">
      <dgm:prSet presAssocID="{5937AF50-57AE-4932-A735-BBD813EA3100}" presName="bkgdShape" presStyleLbl="node1" presStyleIdx="2" presStyleCnt="3" custLinFactNeighborX="142"/>
      <dgm:spPr/>
    </dgm:pt>
    <dgm:pt modelId="{8F276C6E-028A-4ADD-8ED7-BF70CCAFF7EB}" type="pres">
      <dgm:prSet presAssocID="{5937AF50-57AE-4932-A735-BBD813EA3100}" presName="nodeTx" presStyleLbl="node1" presStyleIdx="2" presStyleCnt="3">
        <dgm:presLayoutVars>
          <dgm:bulletEnabled val="1"/>
        </dgm:presLayoutVars>
      </dgm:prSet>
      <dgm:spPr/>
    </dgm:pt>
    <dgm:pt modelId="{97399A43-0B72-46EB-96A2-9D48572B6A44}" type="pres">
      <dgm:prSet presAssocID="{5937AF50-57AE-4932-A735-BBD813EA3100}" presName="invisiNode" presStyleLbl="node1" presStyleIdx="2" presStyleCnt="3"/>
      <dgm:spPr/>
    </dgm:pt>
    <dgm:pt modelId="{476D4AE8-07BB-4DD2-BC7F-689D3D495E68}" type="pres">
      <dgm:prSet presAssocID="{5937AF50-57AE-4932-A735-BBD813EA3100}" presName="imagNode" presStyleLbl="fgImgPlace1" presStyleIdx="2" presStyleCnt="3" custLinFactNeighborY="23865"/>
      <dgm:spPr>
        <a:blipFill>
          <a:blip xmlns:r="http://schemas.openxmlformats.org/officeDocument/2006/relationships" r:embed="rId3"/>
          <a:srcRect/>
          <a:stretch>
            <a:fillRect l="-45000" r="-45000"/>
          </a:stretch>
        </a:blipFill>
        <a:ln>
          <a:noFill/>
        </a:ln>
      </dgm:spPr>
    </dgm:pt>
  </dgm:ptLst>
  <dgm:cxnLst>
    <dgm:cxn modelId="{B3D6FB2F-7C54-49F9-80E4-9D741C3CCFF7}" type="presOf" srcId="{DAD8D867-E7AF-4C51-B87A-181AF0EDB3C1}" destId="{9FE906BB-DF16-4767-ACD6-EAC703685FFE}" srcOrd="0" destOrd="0" presId="urn:microsoft.com/office/officeart/2005/8/layout/hList7"/>
    <dgm:cxn modelId="{62329D4C-0B45-4B80-A733-2E021C6877EE}" type="presOf" srcId="{5570FBE1-6BBB-4B95-ABFC-C624E65D8108}" destId="{B08AFF3E-29CD-486A-B384-1CE6ADA6AD33}" srcOrd="0" destOrd="0" presId="urn:microsoft.com/office/officeart/2005/8/layout/hList7"/>
    <dgm:cxn modelId="{F281446E-AD3C-4969-B7E4-E4A2BCBC7803}" type="presOf" srcId="{1280C6FD-391A-498E-A483-4F2051704106}" destId="{586FF284-DB84-4572-8668-2898E7A5B792}" srcOrd="0" destOrd="0" presId="urn:microsoft.com/office/officeart/2005/8/layout/hList7"/>
    <dgm:cxn modelId="{2DD19A88-14F8-4D14-8F8B-F19EB486A5C6}" srcId="{DAD8D867-E7AF-4C51-B87A-181AF0EDB3C1}" destId="{6A7CE80E-222F-46B4-976D-693487A98CCD}" srcOrd="0" destOrd="0" parTransId="{EB0ED2CF-FDC2-4CAF-A567-2A1601643361}" sibTransId="{1280C6FD-391A-498E-A483-4F2051704106}"/>
    <dgm:cxn modelId="{E99CB298-1684-466F-B869-04343F4CA8FE}" type="presOf" srcId="{6A7CE80E-222F-46B4-976D-693487A98CCD}" destId="{24993D3C-ABB7-411D-9228-6F3AB83BE0B6}" srcOrd="1" destOrd="0" presId="urn:microsoft.com/office/officeart/2005/8/layout/hList7"/>
    <dgm:cxn modelId="{E8AB0D9F-276C-401C-8102-C2EDA44D3229}" srcId="{DAD8D867-E7AF-4C51-B87A-181AF0EDB3C1}" destId="{5570FBE1-6BBB-4B95-ABFC-C624E65D8108}" srcOrd="1" destOrd="0" parTransId="{086B46D7-70E7-487C-97A3-DC8E0C20989C}" sibTransId="{B904B630-CAB2-456F-A6A1-6254B33D6D15}"/>
    <dgm:cxn modelId="{A53145B2-7031-4BAE-A91E-6D2567378A83}" type="presOf" srcId="{5937AF50-57AE-4932-A735-BBD813EA3100}" destId="{8F276C6E-028A-4ADD-8ED7-BF70CCAFF7EB}" srcOrd="1" destOrd="0" presId="urn:microsoft.com/office/officeart/2005/8/layout/hList7"/>
    <dgm:cxn modelId="{E22EBEBB-F83A-4BC4-958B-D9E5138CA543}" type="presOf" srcId="{5937AF50-57AE-4932-A735-BBD813EA3100}" destId="{CB549437-CA31-4CAE-A69A-81ABBC81E3CF}" srcOrd="0" destOrd="0" presId="urn:microsoft.com/office/officeart/2005/8/layout/hList7"/>
    <dgm:cxn modelId="{F36F47D1-78EE-4C41-91AB-F71BC5213E0B}" type="presOf" srcId="{B904B630-CAB2-456F-A6A1-6254B33D6D15}" destId="{B612EC4D-82C4-470A-B0C0-9F528C38106D}" srcOrd="0" destOrd="0" presId="urn:microsoft.com/office/officeart/2005/8/layout/hList7"/>
    <dgm:cxn modelId="{A344A6D9-6EE7-4AF4-A2B5-AC8A8B167917}" srcId="{DAD8D867-E7AF-4C51-B87A-181AF0EDB3C1}" destId="{5937AF50-57AE-4932-A735-BBD813EA3100}" srcOrd="2" destOrd="0" parTransId="{75AD685E-6996-4766-826F-90B0572F4550}" sibTransId="{0D657E05-3232-492B-A8E1-288A5208A61E}"/>
    <dgm:cxn modelId="{B50192DC-7CD7-4EDB-A996-24310D22502C}" type="presOf" srcId="{6A7CE80E-222F-46B4-976D-693487A98CCD}" destId="{C7E6046B-43C7-402E-8C05-EC90E5B4DE7A}" srcOrd="0" destOrd="0" presId="urn:microsoft.com/office/officeart/2005/8/layout/hList7"/>
    <dgm:cxn modelId="{BBDC80FC-1815-4371-A685-D43B37F33009}" type="presOf" srcId="{5570FBE1-6BBB-4B95-ABFC-C624E65D8108}" destId="{8A51E133-89DF-4E2F-A11B-93DCC1059809}" srcOrd="1" destOrd="0" presId="urn:microsoft.com/office/officeart/2005/8/layout/hList7"/>
    <dgm:cxn modelId="{DFE91267-F966-40FC-B463-4EDCD30F37AC}" type="presParOf" srcId="{9FE906BB-DF16-4767-ACD6-EAC703685FFE}" destId="{425C6D0F-C845-4C19-AF8C-FF5A42693AFE}" srcOrd="0" destOrd="0" presId="urn:microsoft.com/office/officeart/2005/8/layout/hList7"/>
    <dgm:cxn modelId="{FFB2D69A-D647-4427-AAA9-1A299F46F9E4}" type="presParOf" srcId="{9FE906BB-DF16-4767-ACD6-EAC703685FFE}" destId="{7CD5D54F-A68B-476D-B77C-AFE89EB264D2}" srcOrd="1" destOrd="0" presId="urn:microsoft.com/office/officeart/2005/8/layout/hList7"/>
    <dgm:cxn modelId="{4680F803-7D16-452F-88C7-5C8DD17FC9E2}" type="presParOf" srcId="{7CD5D54F-A68B-476D-B77C-AFE89EB264D2}" destId="{190CEDF1-2DF3-40AF-B946-5F9265AE957B}" srcOrd="0" destOrd="0" presId="urn:microsoft.com/office/officeart/2005/8/layout/hList7"/>
    <dgm:cxn modelId="{02F4730C-F160-40DF-941A-BC5856AA281F}" type="presParOf" srcId="{190CEDF1-2DF3-40AF-B946-5F9265AE957B}" destId="{C7E6046B-43C7-402E-8C05-EC90E5B4DE7A}" srcOrd="0" destOrd="0" presId="urn:microsoft.com/office/officeart/2005/8/layout/hList7"/>
    <dgm:cxn modelId="{E15E910D-D92F-4FD9-954D-86CF6C40DBD4}" type="presParOf" srcId="{190CEDF1-2DF3-40AF-B946-5F9265AE957B}" destId="{24993D3C-ABB7-411D-9228-6F3AB83BE0B6}" srcOrd="1" destOrd="0" presId="urn:microsoft.com/office/officeart/2005/8/layout/hList7"/>
    <dgm:cxn modelId="{6D77D4B7-715A-4FCC-A469-AB90D383F425}" type="presParOf" srcId="{190CEDF1-2DF3-40AF-B946-5F9265AE957B}" destId="{768DA084-4B77-4A8D-B4B0-8FEB0D100115}" srcOrd="2" destOrd="0" presId="urn:microsoft.com/office/officeart/2005/8/layout/hList7"/>
    <dgm:cxn modelId="{ED6FB959-D42F-4484-B34D-7E2E49372C7B}" type="presParOf" srcId="{190CEDF1-2DF3-40AF-B946-5F9265AE957B}" destId="{14BFF236-FAAC-47DF-8707-A328C947A98C}" srcOrd="3" destOrd="0" presId="urn:microsoft.com/office/officeart/2005/8/layout/hList7"/>
    <dgm:cxn modelId="{5C85E5D1-A4DA-4856-9A2A-4E631A2D065D}" type="presParOf" srcId="{7CD5D54F-A68B-476D-B77C-AFE89EB264D2}" destId="{586FF284-DB84-4572-8668-2898E7A5B792}" srcOrd="1" destOrd="0" presId="urn:microsoft.com/office/officeart/2005/8/layout/hList7"/>
    <dgm:cxn modelId="{2DC4C684-AFA8-4435-8B02-7CEC37C726CB}" type="presParOf" srcId="{7CD5D54F-A68B-476D-B77C-AFE89EB264D2}" destId="{7AA4CADD-0EE1-49D5-9A4E-E77CA7546514}" srcOrd="2" destOrd="0" presId="urn:microsoft.com/office/officeart/2005/8/layout/hList7"/>
    <dgm:cxn modelId="{FA47AC59-01EF-4C16-950F-BB31E6A7002D}" type="presParOf" srcId="{7AA4CADD-0EE1-49D5-9A4E-E77CA7546514}" destId="{B08AFF3E-29CD-486A-B384-1CE6ADA6AD33}" srcOrd="0" destOrd="0" presId="urn:microsoft.com/office/officeart/2005/8/layout/hList7"/>
    <dgm:cxn modelId="{E96ADFC7-368C-4740-A935-AFA89E4ABE97}" type="presParOf" srcId="{7AA4CADD-0EE1-49D5-9A4E-E77CA7546514}" destId="{8A51E133-89DF-4E2F-A11B-93DCC1059809}" srcOrd="1" destOrd="0" presId="urn:microsoft.com/office/officeart/2005/8/layout/hList7"/>
    <dgm:cxn modelId="{7E41F74D-D2E1-4145-9231-A384484D6414}" type="presParOf" srcId="{7AA4CADD-0EE1-49D5-9A4E-E77CA7546514}" destId="{4A213BE3-AAA3-4095-82B8-5958BB4F355E}" srcOrd="2" destOrd="0" presId="urn:microsoft.com/office/officeart/2005/8/layout/hList7"/>
    <dgm:cxn modelId="{8DD61232-732E-4A14-AF0A-896E35B8D345}" type="presParOf" srcId="{7AA4CADD-0EE1-49D5-9A4E-E77CA7546514}" destId="{8EA48340-7062-4335-9CB7-88BA88FEFFE9}" srcOrd="3" destOrd="0" presId="urn:microsoft.com/office/officeart/2005/8/layout/hList7"/>
    <dgm:cxn modelId="{3EF9CF45-65C4-4DCA-9D0C-F059137270E9}" type="presParOf" srcId="{7CD5D54F-A68B-476D-B77C-AFE89EB264D2}" destId="{B612EC4D-82C4-470A-B0C0-9F528C38106D}" srcOrd="3" destOrd="0" presId="urn:microsoft.com/office/officeart/2005/8/layout/hList7"/>
    <dgm:cxn modelId="{DAFCC538-FD8A-4354-91E1-91C22EC6B28A}" type="presParOf" srcId="{7CD5D54F-A68B-476D-B77C-AFE89EB264D2}" destId="{73F4D6C5-5F95-4B33-954A-216631FE79DC}" srcOrd="4" destOrd="0" presId="urn:microsoft.com/office/officeart/2005/8/layout/hList7"/>
    <dgm:cxn modelId="{FFDE36CC-0007-4750-8899-2807E5AB4A8F}" type="presParOf" srcId="{73F4D6C5-5F95-4B33-954A-216631FE79DC}" destId="{CB549437-CA31-4CAE-A69A-81ABBC81E3CF}" srcOrd="0" destOrd="0" presId="urn:microsoft.com/office/officeart/2005/8/layout/hList7"/>
    <dgm:cxn modelId="{461A399C-F3FA-4906-A90B-6471BA6C7174}" type="presParOf" srcId="{73F4D6C5-5F95-4B33-954A-216631FE79DC}" destId="{8F276C6E-028A-4ADD-8ED7-BF70CCAFF7EB}" srcOrd="1" destOrd="0" presId="urn:microsoft.com/office/officeart/2005/8/layout/hList7"/>
    <dgm:cxn modelId="{7D5110DA-A353-4764-8B4A-DB53481AE526}" type="presParOf" srcId="{73F4D6C5-5F95-4B33-954A-216631FE79DC}" destId="{97399A43-0B72-46EB-96A2-9D48572B6A44}" srcOrd="2" destOrd="0" presId="urn:microsoft.com/office/officeart/2005/8/layout/hList7"/>
    <dgm:cxn modelId="{9F7606D6-9DBA-4096-824B-3980E0FA7022}" type="presParOf" srcId="{73F4D6C5-5F95-4B33-954A-216631FE79DC}" destId="{476D4AE8-07BB-4DD2-BC7F-689D3D495E6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2DDC2-BAC6-4AE6-8F71-1C996057B9F6}">
      <dsp:nvSpPr>
        <dsp:cNvPr id="0" name=""/>
        <dsp:cNvSpPr/>
      </dsp:nvSpPr>
      <dsp:spPr>
        <a:xfrm>
          <a:off x="0" y="6640"/>
          <a:ext cx="10048720"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AU" sz="3600" kern="1200" baseline="0" dirty="0">
              <a:latin typeface="Georgia" panose="02040502050405020303" pitchFamily="18" charset="0"/>
            </a:rPr>
            <a:t>What we are going to cover</a:t>
          </a:r>
          <a:endParaRPr lang="en-US" sz="3600" kern="1200" dirty="0">
            <a:latin typeface="Georgia" panose="02040502050405020303" pitchFamily="18" charset="0"/>
          </a:endParaRPr>
        </a:p>
      </dsp:txBody>
      <dsp:txXfrm>
        <a:off x="41123" y="47763"/>
        <a:ext cx="9966474"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05474-C32F-439A-BEEE-13466CB3A8F9}">
      <dsp:nvSpPr>
        <dsp:cNvPr id="0" name=""/>
        <dsp:cNvSpPr/>
      </dsp:nvSpPr>
      <dsp:spPr>
        <a:xfrm>
          <a:off x="0" y="25352"/>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What is Serverless Computing?</a:t>
          </a:r>
          <a:endParaRPr lang="en-US" sz="1900" kern="1200" dirty="0">
            <a:latin typeface="Georgia" panose="02040502050405020303" pitchFamily="18" charset="0"/>
          </a:endParaRPr>
        </a:p>
      </dsp:txBody>
      <dsp:txXfrm>
        <a:off x="21704" y="47056"/>
        <a:ext cx="9893696" cy="401192"/>
      </dsp:txXfrm>
    </dsp:sp>
    <dsp:sp modelId="{2C10000C-1066-4651-BAC4-D392C92192E7}">
      <dsp:nvSpPr>
        <dsp:cNvPr id="0" name=""/>
        <dsp:cNvSpPr/>
      </dsp:nvSpPr>
      <dsp:spPr>
        <a:xfrm>
          <a:off x="0" y="50962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Serverless is an architecture</a:t>
          </a:r>
          <a:endParaRPr lang="en-US" sz="1900" kern="1200" dirty="0">
            <a:latin typeface="Georgia" panose="02040502050405020303" pitchFamily="18" charset="0"/>
          </a:endParaRPr>
        </a:p>
      </dsp:txBody>
      <dsp:txXfrm>
        <a:off x="21704" y="531324"/>
        <a:ext cx="9893696" cy="401192"/>
      </dsp:txXfrm>
    </dsp:sp>
    <dsp:sp modelId="{1943A6C0-B79A-49ED-A1A8-2F73AF4BDFDE}">
      <dsp:nvSpPr>
        <dsp:cNvPr id="0" name=""/>
        <dsp:cNvSpPr/>
      </dsp:nvSpPr>
      <dsp:spPr>
        <a:xfrm>
          <a:off x="0" y="100894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Players in the market</a:t>
          </a:r>
          <a:endParaRPr lang="en-US" sz="1900" kern="1200" dirty="0">
            <a:latin typeface="Georgia" panose="02040502050405020303" pitchFamily="18" charset="0"/>
          </a:endParaRPr>
        </a:p>
      </dsp:txBody>
      <dsp:txXfrm>
        <a:off x="21704" y="1030644"/>
        <a:ext cx="9893696" cy="401192"/>
      </dsp:txXfrm>
    </dsp:sp>
    <dsp:sp modelId="{6F07E6C9-8D3B-4DBC-80E3-E36D8E8F1C71}">
      <dsp:nvSpPr>
        <dsp:cNvPr id="0" name=""/>
        <dsp:cNvSpPr/>
      </dsp:nvSpPr>
      <dsp:spPr>
        <a:xfrm>
          <a:off x="0" y="150826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Azure Serverless offerings</a:t>
          </a:r>
          <a:endParaRPr lang="en-US" sz="1900" kern="1200" dirty="0">
            <a:latin typeface="Georgia" panose="02040502050405020303" pitchFamily="18" charset="0"/>
          </a:endParaRPr>
        </a:p>
      </dsp:txBody>
      <dsp:txXfrm>
        <a:off x="21704" y="1529964"/>
        <a:ext cx="9893696" cy="401192"/>
      </dsp:txXfrm>
    </dsp:sp>
    <dsp:sp modelId="{7E8D4078-90A8-4487-BFF9-B2C8C66B8124}">
      <dsp:nvSpPr>
        <dsp:cNvPr id="0" name=""/>
        <dsp:cNvSpPr/>
      </dsp:nvSpPr>
      <dsp:spPr>
        <a:xfrm>
          <a:off x="0" y="200758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Azure Function App and Functions</a:t>
          </a:r>
          <a:endParaRPr lang="en-US" sz="1900" kern="1200" dirty="0">
            <a:latin typeface="Georgia" panose="02040502050405020303" pitchFamily="18" charset="0"/>
          </a:endParaRPr>
        </a:p>
      </dsp:txBody>
      <dsp:txXfrm>
        <a:off x="21704" y="2029284"/>
        <a:ext cx="9893696" cy="401192"/>
      </dsp:txXfrm>
    </dsp:sp>
    <dsp:sp modelId="{E22BBE47-A124-4778-A7B8-BF54EC332D43}">
      <dsp:nvSpPr>
        <dsp:cNvPr id="0" name=""/>
        <dsp:cNvSpPr/>
      </dsp:nvSpPr>
      <dsp:spPr>
        <a:xfrm>
          <a:off x="0" y="250690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Hosting plans</a:t>
          </a:r>
          <a:endParaRPr lang="en-US" sz="1900" kern="1200" dirty="0">
            <a:latin typeface="Georgia" panose="02040502050405020303" pitchFamily="18" charset="0"/>
          </a:endParaRPr>
        </a:p>
      </dsp:txBody>
      <dsp:txXfrm>
        <a:off x="21704" y="2528604"/>
        <a:ext cx="9893696" cy="401192"/>
      </dsp:txXfrm>
    </dsp:sp>
    <dsp:sp modelId="{8C760B9F-BBB9-469A-AC29-BEC16A4F905E}">
      <dsp:nvSpPr>
        <dsp:cNvPr id="0" name=""/>
        <dsp:cNvSpPr/>
      </dsp:nvSpPr>
      <dsp:spPr>
        <a:xfrm>
          <a:off x="0" y="300622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Triggers and Bindings</a:t>
          </a:r>
          <a:endParaRPr lang="en-US" sz="1900" kern="1200" dirty="0">
            <a:latin typeface="Georgia" panose="02040502050405020303" pitchFamily="18" charset="0"/>
          </a:endParaRPr>
        </a:p>
      </dsp:txBody>
      <dsp:txXfrm>
        <a:off x="21704" y="3027924"/>
        <a:ext cx="9893696" cy="401192"/>
      </dsp:txXfrm>
    </dsp:sp>
    <dsp:sp modelId="{47FBAE52-50E6-4B9B-BF33-BF5CEBF9FCD0}">
      <dsp:nvSpPr>
        <dsp:cNvPr id="0" name=""/>
        <dsp:cNvSpPr/>
      </dsp:nvSpPr>
      <dsp:spPr>
        <a:xfrm>
          <a:off x="0" y="3505539"/>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Demos</a:t>
          </a:r>
          <a:endParaRPr lang="en-US" sz="1900" kern="1200" dirty="0">
            <a:latin typeface="Georgia" panose="02040502050405020303" pitchFamily="18" charset="0"/>
          </a:endParaRPr>
        </a:p>
      </dsp:txBody>
      <dsp:txXfrm>
        <a:off x="21704" y="3527243"/>
        <a:ext cx="9893696" cy="40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42969-1E8F-4B7C-805F-BC10B49A9EA7}">
      <dsp:nvSpPr>
        <dsp:cNvPr id="0" name=""/>
        <dsp:cNvSpPr/>
      </dsp:nvSpPr>
      <dsp:spPr>
        <a:xfrm>
          <a:off x="0" y="291743"/>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 interface drives function in the backend</a:t>
          </a:r>
        </a:p>
      </dsp:txBody>
      <dsp:txXfrm>
        <a:off x="22617" y="314360"/>
        <a:ext cx="4851310" cy="418086"/>
      </dsp:txXfrm>
    </dsp:sp>
    <dsp:sp modelId="{90E8158C-655A-4250-B952-E2F9E210068D}">
      <dsp:nvSpPr>
        <dsp:cNvPr id="0" name=""/>
        <dsp:cNvSpPr/>
      </dsp:nvSpPr>
      <dsp:spPr>
        <a:xfrm>
          <a:off x="0" y="806903"/>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Huge Duplication</a:t>
          </a:r>
        </a:p>
      </dsp:txBody>
      <dsp:txXfrm>
        <a:off x="22617" y="829520"/>
        <a:ext cx="4851310" cy="418086"/>
      </dsp:txXfrm>
    </dsp:sp>
    <dsp:sp modelId="{976CCA97-FFA8-456F-878B-80DB3B90575C}">
      <dsp:nvSpPr>
        <dsp:cNvPr id="0" name=""/>
        <dsp:cNvSpPr/>
      </dsp:nvSpPr>
      <dsp:spPr>
        <a:xfrm>
          <a:off x="0" y="1322064"/>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Need to touch every layer to add new features</a:t>
          </a:r>
        </a:p>
      </dsp:txBody>
      <dsp:txXfrm>
        <a:off x="22617" y="1344681"/>
        <a:ext cx="4851310" cy="418086"/>
      </dsp:txXfrm>
    </dsp:sp>
    <dsp:sp modelId="{B1C4ECBD-C8FD-4C54-8790-75DD9BFFB83C}">
      <dsp:nvSpPr>
        <dsp:cNvPr id="0" name=""/>
        <dsp:cNvSpPr/>
      </dsp:nvSpPr>
      <dsp:spPr>
        <a:xfrm>
          <a:off x="0" y="1837224"/>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Business logic resides on the server-side</a:t>
          </a:r>
        </a:p>
      </dsp:txBody>
      <dsp:txXfrm>
        <a:off x="22617" y="1859841"/>
        <a:ext cx="4851310" cy="418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CDC73-DF71-438A-A2D1-6653CD20FE9A}">
      <dsp:nvSpPr>
        <dsp:cNvPr id="0" name=""/>
        <dsp:cNvSpPr/>
      </dsp:nvSpPr>
      <dsp:spPr>
        <a:xfrm>
          <a:off x="0" y="78827"/>
          <a:ext cx="5256583" cy="682110"/>
        </a:xfrm>
        <a:prstGeom prst="roundRect">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 devices run a thick client application</a:t>
          </a:r>
        </a:p>
      </dsp:txBody>
      <dsp:txXfrm>
        <a:off x="33298" y="112125"/>
        <a:ext cx="5189987" cy="615514"/>
      </dsp:txXfrm>
    </dsp:sp>
    <dsp:sp modelId="{915B72B8-EDAA-4F87-B3D3-A32E8FF32690}">
      <dsp:nvSpPr>
        <dsp:cNvPr id="0" name=""/>
        <dsp:cNvSpPr/>
      </dsp:nvSpPr>
      <dsp:spPr>
        <a:xfrm>
          <a:off x="0" y="807017"/>
          <a:ext cx="5256583" cy="682110"/>
        </a:xfrm>
        <a:prstGeom prst="roundRect">
          <a:avLst/>
        </a:prstGeom>
        <a:gradFill rotWithShape="0">
          <a:gsLst>
            <a:gs pos="0">
              <a:schemeClr val="accent2">
                <a:alpha val="90000"/>
                <a:hueOff val="0"/>
                <a:satOff val="0"/>
                <a:lumOff val="0"/>
                <a:alphaOff val="-13333"/>
                <a:tint val="50000"/>
                <a:satMod val="300000"/>
              </a:schemeClr>
            </a:gs>
            <a:gs pos="35000">
              <a:schemeClr val="accent2">
                <a:alpha val="90000"/>
                <a:hueOff val="0"/>
                <a:satOff val="0"/>
                <a:lumOff val="0"/>
                <a:alphaOff val="-13333"/>
                <a:tint val="37000"/>
                <a:satMod val="300000"/>
              </a:schemeClr>
            </a:gs>
            <a:gs pos="100000">
              <a:schemeClr val="accent2">
                <a:alpha val="90000"/>
                <a:hueOff val="0"/>
                <a:satOff val="0"/>
                <a:lumOff val="0"/>
                <a:alphaOff val="-1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UI application contain all of the orchestration logic</a:t>
          </a:r>
        </a:p>
      </dsp:txBody>
      <dsp:txXfrm>
        <a:off x="33298" y="840315"/>
        <a:ext cx="5189987" cy="615514"/>
      </dsp:txXfrm>
    </dsp:sp>
    <dsp:sp modelId="{C9CFE519-7C00-446D-A36F-0E69B9AD1ADC}">
      <dsp:nvSpPr>
        <dsp:cNvPr id="0" name=""/>
        <dsp:cNvSpPr/>
      </dsp:nvSpPr>
      <dsp:spPr>
        <a:xfrm>
          <a:off x="0" y="1535208"/>
          <a:ext cx="5256583" cy="682110"/>
        </a:xfrm>
        <a:prstGeom prst="roundRect">
          <a:avLst/>
        </a:prstGeom>
        <a:gradFill rotWithShape="0">
          <a:gsLst>
            <a:gs pos="0">
              <a:schemeClr val="accent2">
                <a:alpha val="90000"/>
                <a:hueOff val="0"/>
                <a:satOff val="0"/>
                <a:lumOff val="0"/>
                <a:alphaOff val="-26667"/>
                <a:tint val="50000"/>
                <a:satMod val="300000"/>
              </a:schemeClr>
            </a:gs>
            <a:gs pos="35000">
              <a:schemeClr val="accent2">
                <a:alpha val="90000"/>
                <a:hueOff val="0"/>
                <a:satOff val="0"/>
                <a:lumOff val="0"/>
                <a:alphaOff val="-26667"/>
                <a:tint val="37000"/>
                <a:satMod val="300000"/>
              </a:schemeClr>
            </a:gs>
            <a:gs pos="100000">
              <a:schemeClr val="accent2">
                <a:alpha val="90000"/>
                <a:hueOff val="0"/>
                <a:satOff val="0"/>
                <a:lumOff val="0"/>
                <a:alphaOff val="-2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UI talk directly to a range of cloud-enabled services</a:t>
          </a:r>
        </a:p>
      </dsp:txBody>
      <dsp:txXfrm>
        <a:off x="33298" y="1568506"/>
        <a:ext cx="5189987" cy="615514"/>
      </dsp:txXfrm>
    </dsp:sp>
    <dsp:sp modelId="{9A800E82-FF86-4AFA-8734-9B6F21AE275E}">
      <dsp:nvSpPr>
        <dsp:cNvPr id="0" name=""/>
        <dsp:cNvSpPr/>
      </dsp:nvSpPr>
      <dsp:spPr>
        <a:xfrm>
          <a:off x="0" y="2263398"/>
          <a:ext cx="5256583" cy="682110"/>
        </a:xfrm>
        <a:prstGeom prst="roundRect">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Micro-services perform authentication, storage, notification </a:t>
          </a:r>
          <a:r>
            <a:rPr lang="en-US" sz="1600" kern="1200" dirty="0" err="1"/>
            <a:t>ect</a:t>
          </a:r>
          <a:endParaRPr lang="en-US" sz="1600" kern="1200" dirty="0"/>
        </a:p>
      </dsp:txBody>
      <dsp:txXfrm>
        <a:off x="33298" y="2296696"/>
        <a:ext cx="5189987" cy="615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3E52B-6EDC-4875-979E-C34FFD15DB50}">
      <dsp:nvSpPr>
        <dsp:cNvPr id="0" name=""/>
        <dsp:cNvSpPr/>
      </dsp:nvSpPr>
      <dsp:spPr>
        <a:xfrm>
          <a:off x="2833373" y="0"/>
          <a:ext cx="4380854" cy="438085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D52FD-D0E6-4B91-9221-2706995E3FBB}">
      <dsp:nvSpPr>
        <dsp:cNvPr id="0" name=""/>
        <dsp:cNvSpPr/>
      </dsp:nvSpPr>
      <dsp:spPr>
        <a:xfrm>
          <a:off x="3249554" y="416181"/>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Development Technologies</a:t>
          </a:r>
          <a:endParaRPr lang="en-US" sz="1400" kern="1200"/>
        </a:p>
      </dsp:txBody>
      <dsp:txXfrm>
        <a:off x="3332958" y="499585"/>
        <a:ext cx="1541725" cy="1541725"/>
      </dsp:txXfrm>
    </dsp:sp>
    <dsp:sp modelId="{7667E8A0-8816-4507-A890-37B76A5BADE0}">
      <dsp:nvSpPr>
        <dsp:cNvPr id="0" name=""/>
        <dsp:cNvSpPr/>
      </dsp:nvSpPr>
      <dsp:spPr>
        <a:xfrm>
          <a:off x="5089512" y="416181"/>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How much would it cost</a:t>
          </a:r>
          <a:endParaRPr lang="en-US" sz="1400" kern="1200"/>
        </a:p>
      </dsp:txBody>
      <dsp:txXfrm>
        <a:off x="5172916" y="499585"/>
        <a:ext cx="1541725" cy="1541725"/>
      </dsp:txXfrm>
    </dsp:sp>
    <dsp:sp modelId="{1B4C839C-55A5-4B2D-A920-E3D797EFE447}">
      <dsp:nvSpPr>
        <dsp:cNvPr id="0" name=""/>
        <dsp:cNvSpPr/>
      </dsp:nvSpPr>
      <dsp:spPr>
        <a:xfrm>
          <a:off x="3249554" y="2256139"/>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Community Support</a:t>
          </a:r>
          <a:endParaRPr lang="en-US" sz="1400" kern="1200"/>
        </a:p>
      </dsp:txBody>
      <dsp:txXfrm>
        <a:off x="3332958" y="2339543"/>
        <a:ext cx="1541725" cy="1541725"/>
      </dsp:txXfrm>
    </dsp:sp>
    <dsp:sp modelId="{E393F9E7-E352-4B9E-AFEF-5DF7E22ABBC5}">
      <dsp:nvSpPr>
        <dsp:cNvPr id="0" name=""/>
        <dsp:cNvSpPr/>
      </dsp:nvSpPr>
      <dsp:spPr>
        <a:xfrm>
          <a:off x="5089512" y="2256139"/>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Documentations available</a:t>
          </a:r>
          <a:endParaRPr lang="en-US" sz="1400" kern="1200"/>
        </a:p>
      </dsp:txBody>
      <dsp:txXfrm>
        <a:off x="5172916" y="2339543"/>
        <a:ext cx="1541725" cy="1541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6046B-43C7-402E-8C05-EC90E5B4DE7A}">
      <dsp:nvSpPr>
        <dsp:cNvPr id="0" name=""/>
        <dsp:cNvSpPr/>
      </dsp:nvSpPr>
      <dsp:spPr>
        <a:xfrm>
          <a:off x="9" y="0"/>
          <a:ext cx="3282516" cy="2743328"/>
        </a:xfrm>
        <a:prstGeom prst="roundRect">
          <a:avLst>
            <a:gd name="adj" fmla="val 10000"/>
          </a:avLst>
        </a:prstGeom>
        <a:gradFill flip="none" rotWithShape="0">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AU" sz="2900" kern="1200" baseline="0" dirty="0">
              <a:latin typeface="Arial Narrow" panose="020B0606020202030204" pitchFamily="34" charset="0"/>
            </a:rPr>
            <a:t>Azure Functions </a:t>
          </a:r>
          <a:r>
            <a:rPr lang="en-AU" sz="1100" kern="1200" baseline="0" dirty="0"/>
            <a:t>Serverless Computing</a:t>
          </a:r>
          <a:endParaRPr lang="en-US" sz="1100" kern="1200" dirty="0"/>
        </a:p>
      </dsp:txBody>
      <dsp:txXfrm>
        <a:off x="9" y="1097331"/>
        <a:ext cx="3282516" cy="1097331"/>
      </dsp:txXfrm>
    </dsp:sp>
    <dsp:sp modelId="{14BFF236-FAAC-47DF-8707-A328C947A98C}">
      <dsp:nvSpPr>
        <dsp:cNvPr id="0" name=""/>
        <dsp:cNvSpPr/>
      </dsp:nvSpPr>
      <dsp:spPr>
        <a:xfrm>
          <a:off x="1186603" y="454626"/>
          <a:ext cx="913528" cy="9135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B08AFF3E-29CD-486A-B384-1CE6ADA6AD33}">
      <dsp:nvSpPr>
        <dsp:cNvPr id="0" name=""/>
        <dsp:cNvSpPr/>
      </dsp:nvSpPr>
      <dsp:spPr>
        <a:xfrm>
          <a:off x="3384381" y="0"/>
          <a:ext cx="3282516" cy="2743328"/>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AU" sz="3000" kern="1200" baseline="0" dirty="0">
              <a:latin typeface="Arial Narrow" panose="020B0606020202030204" pitchFamily="34" charset="0"/>
            </a:rPr>
            <a:t>Azure Logic Apps </a:t>
          </a:r>
          <a:r>
            <a:rPr lang="en-AU" sz="1100" kern="1200" baseline="0" dirty="0"/>
            <a:t>Serverless Workflows</a:t>
          </a:r>
          <a:endParaRPr lang="en-US" sz="1100" kern="1200" dirty="0"/>
        </a:p>
      </dsp:txBody>
      <dsp:txXfrm>
        <a:off x="3384381" y="1097331"/>
        <a:ext cx="3282516" cy="1097331"/>
      </dsp:txXfrm>
    </dsp:sp>
    <dsp:sp modelId="{8EA48340-7062-4335-9CB7-88BA88FEFFE9}">
      <dsp:nvSpPr>
        <dsp:cNvPr id="0" name=""/>
        <dsp:cNvSpPr/>
      </dsp:nvSpPr>
      <dsp:spPr>
        <a:xfrm>
          <a:off x="4567595" y="454626"/>
          <a:ext cx="913528" cy="91352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CB549437-CA31-4CAE-A69A-81ABBC81E3CF}">
      <dsp:nvSpPr>
        <dsp:cNvPr id="0" name=""/>
        <dsp:cNvSpPr/>
      </dsp:nvSpPr>
      <dsp:spPr>
        <a:xfrm>
          <a:off x="6766203" y="0"/>
          <a:ext cx="3282516" cy="2743328"/>
        </a:xfrm>
        <a:prstGeom prst="roundRect">
          <a:avLst>
            <a:gd name="adj" fmla="val 10000"/>
          </a:avLst>
        </a:prstGeom>
        <a:gradFill flip="none" rotWithShape="0">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8900000" scaled="1"/>
          <a:tileRect/>
        </a:gra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AU" sz="3100" kern="1200" baseline="0" dirty="0">
              <a:latin typeface="Arial Narrow" panose="020B0606020202030204" pitchFamily="34" charset="0"/>
            </a:rPr>
            <a:t>Event Grid        </a:t>
          </a:r>
          <a:r>
            <a:rPr lang="en-AU" sz="1100" kern="1200" baseline="0" dirty="0"/>
            <a:t>Serverless event routing </a:t>
          </a:r>
          <a:endParaRPr lang="en-US" sz="1100" kern="1200" dirty="0"/>
        </a:p>
      </dsp:txBody>
      <dsp:txXfrm>
        <a:off x="6766203" y="1097331"/>
        <a:ext cx="3282516" cy="1097331"/>
      </dsp:txXfrm>
    </dsp:sp>
    <dsp:sp modelId="{476D4AE8-07BB-4DD2-BC7F-689D3D495E68}">
      <dsp:nvSpPr>
        <dsp:cNvPr id="0" name=""/>
        <dsp:cNvSpPr/>
      </dsp:nvSpPr>
      <dsp:spPr>
        <a:xfrm>
          <a:off x="7948587" y="382613"/>
          <a:ext cx="913528" cy="913528"/>
        </a:xfrm>
        <a:prstGeom prst="ellipse">
          <a:avLst/>
        </a:prstGeom>
        <a:blipFill>
          <a:blip xmlns:r="http://schemas.openxmlformats.org/officeDocument/2006/relationships" r:embed="rId3"/>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425C6D0F-C845-4C19-AF8C-FF5A42693AFE}">
      <dsp:nvSpPr>
        <dsp:cNvPr id="0" name=""/>
        <dsp:cNvSpPr/>
      </dsp:nvSpPr>
      <dsp:spPr>
        <a:xfrm>
          <a:off x="401948" y="2194663"/>
          <a:ext cx="9244822" cy="411499"/>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1"/>
            <a:ext cx="2949787" cy="496967"/>
          </a:xfrm>
          <a:prstGeom prst="rect">
            <a:avLst/>
          </a:prstGeom>
        </p:spPr>
        <p:txBody>
          <a:bodyPr vert="horz" lIns="91440" tIns="45720" rIns="91440" bIns="45720" rtlCol="0"/>
          <a:lstStyle>
            <a:lvl1pPr algn="r">
              <a:defRPr sz="1200"/>
            </a:lvl1pPr>
          </a:lstStyle>
          <a:p>
            <a:fld id="{78D5E657-C75E-4190-B3C3-105C9C4260DF}" type="datetimeFigureOut">
              <a:rPr lang="en-AU" smtClean="0"/>
              <a:t>17/11/2017</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1"/>
            <a:ext cx="2949787" cy="496967"/>
          </a:xfrm>
          <a:prstGeom prst="rect">
            <a:avLst/>
          </a:prstGeom>
        </p:spPr>
        <p:txBody>
          <a:bodyPr vert="horz" lIns="91440" tIns="45720" rIns="91440" bIns="45720" rtlCol="0"/>
          <a:lstStyle>
            <a:lvl1pPr algn="r">
              <a:defRPr sz="1200"/>
            </a:lvl1pPr>
          </a:lstStyle>
          <a:p>
            <a:fld id="{B2842A88-9C46-4A82-BC64-6521039314F7}" type="datetimeFigureOut">
              <a:rPr lang="en-AU" smtClean="0"/>
              <a:t>17/11/2017</a:t>
            </a:fld>
            <a:endParaRPr lang="en-AU"/>
          </a:p>
        </p:txBody>
      </p:sp>
      <p:sp>
        <p:nvSpPr>
          <p:cNvPr id="4" name="Slide Image Placeholder 3"/>
          <p:cNvSpPr>
            <a:spLocks noGrp="1" noRot="1" noChangeAspect="1"/>
          </p:cNvSpPr>
          <p:nvPr>
            <p:ph type="sldImg" idx="2"/>
          </p:nvPr>
        </p:nvSpPr>
        <p:spPr>
          <a:xfrm>
            <a:off x="95250" y="746125"/>
            <a:ext cx="6616700" cy="37242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pPr>
              <a:defRPr/>
            </a:pPr>
            <a:r>
              <a:rPr lang="en-AU" dirty="0"/>
              <a:t>http://news.genius.com/Marc-andreessen-why-software-is-eating-the-world-annotated </a:t>
            </a:r>
          </a:p>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366538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241196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211802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3093915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wording from an old document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13</a:t>
            </a:fld>
            <a:endParaRPr lang="en-AU"/>
          </a:p>
        </p:txBody>
      </p:sp>
    </p:spTree>
    <p:extLst>
      <p:ext uri="{BB962C8B-B14F-4D97-AF65-F5344CB8AC3E}">
        <p14:creationId xmlns:p14="http://schemas.microsoft.com/office/powerpoint/2010/main" val="2041060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17</a:t>
            </a:fld>
            <a:endParaRPr lang="en-AU"/>
          </a:p>
        </p:txBody>
      </p:sp>
    </p:spTree>
    <p:extLst>
      <p:ext uri="{BB962C8B-B14F-4D97-AF65-F5344CB8AC3E}">
        <p14:creationId xmlns:p14="http://schemas.microsoft.com/office/powerpoint/2010/main" val="3813911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Local Listed: </a:t>
            </a:r>
          </a:p>
          <a:p>
            <a:r>
              <a:rPr lang="en-AU" dirty="0"/>
              <a:t>Oakton</a:t>
            </a:r>
          </a:p>
          <a:p>
            <a:r>
              <a:rPr lang="en-AU" dirty="0" err="1"/>
              <a:t>Empired</a:t>
            </a:r>
            <a:endParaRPr lang="en-AU" dirty="0"/>
          </a:p>
          <a:p>
            <a:r>
              <a:rPr lang="en-AU" dirty="0"/>
              <a:t>SMS</a:t>
            </a:r>
          </a:p>
          <a:p>
            <a:r>
              <a:rPr lang="en-AU" dirty="0"/>
              <a:t>DWS</a:t>
            </a:r>
          </a:p>
          <a:p>
            <a:r>
              <a:rPr lang="en-AU" dirty="0"/>
              <a:t>Technology One</a:t>
            </a:r>
          </a:p>
          <a:p>
            <a:r>
              <a:rPr lang="en-AU" dirty="0"/>
              <a:t>Data#3</a:t>
            </a:r>
          </a:p>
          <a:p>
            <a:endParaRPr lang="en-AU" dirty="0"/>
          </a:p>
          <a:p>
            <a:r>
              <a:rPr lang="en-AU" dirty="0"/>
              <a:t>Global</a:t>
            </a:r>
            <a:r>
              <a:rPr lang="en-AU" baseline="0" dirty="0"/>
              <a:t> Listed: </a:t>
            </a:r>
            <a:endParaRPr lang="en-AU" dirty="0"/>
          </a:p>
          <a:p>
            <a:r>
              <a:rPr lang="en-AU" dirty="0" err="1"/>
              <a:t>DiData</a:t>
            </a:r>
            <a:endParaRPr lang="en-AU" dirty="0"/>
          </a:p>
          <a:p>
            <a:r>
              <a:rPr lang="en-AU" dirty="0"/>
              <a:t>Fujitsu</a:t>
            </a:r>
          </a:p>
          <a:p>
            <a:r>
              <a:rPr lang="en-AU" dirty="0"/>
              <a:t>IBM GS</a:t>
            </a:r>
          </a:p>
          <a:p>
            <a:endParaRPr lang="en-AU"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18</a:t>
            </a:fld>
            <a:endParaRPr lang="en-AU"/>
          </a:p>
        </p:txBody>
      </p:sp>
    </p:spTree>
    <p:extLst>
      <p:ext uri="{BB962C8B-B14F-4D97-AF65-F5344CB8AC3E}">
        <p14:creationId xmlns:p14="http://schemas.microsoft.com/office/powerpoint/2010/main" val="1273585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21</a:t>
            </a:fld>
            <a:endParaRPr lang="en-AU"/>
          </a:p>
        </p:txBody>
      </p:sp>
    </p:spTree>
    <p:extLst>
      <p:ext uri="{BB962C8B-B14F-4D97-AF65-F5344CB8AC3E}">
        <p14:creationId xmlns:p14="http://schemas.microsoft.com/office/powerpoint/2010/main" val="291275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why we are talking to you. </a:t>
            </a:r>
          </a:p>
        </p:txBody>
      </p:sp>
      <p:sp>
        <p:nvSpPr>
          <p:cNvPr id="4" name="Slide Number Placeholder 3"/>
          <p:cNvSpPr>
            <a:spLocks noGrp="1"/>
          </p:cNvSpPr>
          <p:nvPr>
            <p:ph type="sldNum" sz="quarter" idx="10"/>
          </p:nvPr>
        </p:nvSpPr>
        <p:spPr/>
        <p:txBody>
          <a:bodyPr/>
          <a:lstStyle/>
          <a:p>
            <a:fld id="{325FB293-4812-4AD5-9D7B-16C5960DBBF9}" type="slidenum">
              <a:rPr lang="en-AU" smtClean="0"/>
              <a:t>22</a:t>
            </a:fld>
            <a:endParaRPr lang="en-AU"/>
          </a:p>
        </p:txBody>
      </p:sp>
    </p:spTree>
    <p:extLst>
      <p:ext uri="{BB962C8B-B14F-4D97-AF65-F5344CB8AC3E}">
        <p14:creationId xmlns:p14="http://schemas.microsoft.com/office/powerpoint/2010/main" val="2802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206800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55507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243739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370358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136552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en-AU" sz="1400" spc="0" dirty="0"/>
              <a:t>https://azure.microsoft.com/en-au/overview/serverless-computing/</a:t>
            </a:r>
          </a:p>
          <a:p>
            <a:endParaRPr lang="en-US"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39913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en-US" sz="1400" b="1" dirty="0">
                <a:solidFill>
                  <a:srgbClr val="0B0F21"/>
                </a:solidFill>
              </a:rPr>
              <a:t>https://headmelted.com/serverless-showdown-4a771ca561d2</a:t>
            </a:r>
            <a:endParaRPr lang="en-AU" sz="1400"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108063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352782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spc="0" baseline="0"/>
            </a:lvl1pPr>
            <a:lvl2pPr>
              <a:buClrTx/>
              <a:defRPr spc="0" baseline="0"/>
            </a:lvl2pPr>
            <a:lvl3pPr>
              <a:buClrTx/>
              <a:defRPr spc="0" baseline="0"/>
            </a:lvl3pPr>
            <a:lvl4pPr>
              <a:buClrTx/>
              <a:defRPr spc="0" baseline="0"/>
            </a:lvl4pPr>
            <a:lvl5pPr>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59370288-639C-4A98-8310-2DEA374FA7EE}" type="datetime1">
              <a:rPr lang="en-AU" smtClean="0"/>
              <a:t>17/11/2017</a:t>
            </a:fld>
            <a:endParaRPr lang="en-AU"/>
          </a:p>
        </p:txBody>
      </p:sp>
      <p:sp>
        <p:nvSpPr>
          <p:cNvPr id="5" name="Footer Placeholder 4"/>
          <p:cNvSpPr>
            <a:spLocks noGrp="1"/>
          </p:cNvSpPr>
          <p:nvPr>
            <p:ph type="ftr" sz="quarter" idx="11"/>
          </p:nvPr>
        </p:nvSpPr>
        <p:spPr/>
        <p:txBody>
          <a:bodyPr/>
          <a:lstStyle/>
          <a:p>
            <a:r>
              <a:rPr lang="en-GB"/>
              <a:t>/ Copyright ©2014 by Readify Pty Ltd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955395DB-A286-43BD-BAC5-B451EB299A20}"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spc="0" baseline="0">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CE308AA-31BD-44C1-8427-043991A72959}"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5" y="319"/>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71AE0D7B-34C4-4752-9425-BEE24F703134}" type="datetime1">
              <a:rPr lang="en-AU" smtClean="0"/>
              <a:t>17/11/2017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EAECD35-0A2B-4226-BA84-6CD8A799C13D}"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802407DE-DE2D-4AD7-BE93-9CB457A7F1C3}" type="datetime1">
              <a:rPr lang="en-AU" smtClean="0"/>
              <a:t>17/11/2017</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BA26BD1-6F61-4999-88B9-738437D901D5}"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A48A61B-096C-48F1-9692-020DE645D8CF}"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B53622A3-E47E-4750-B419-D22E0C3D897D}"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0ADB204-66E2-4B25-BA40-5147F336B496}"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EB588B7F-23E0-4C38-8538-013CBC0FCFB7}"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A35D4E8-7275-4833-841A-4A61DF5E8475}"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63D63870-168F-4700-A438-F8FED2DF8A40}"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87D1F6D-5DB5-4422-95EB-AB1E2588F571}"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D3041A6-A429-4D4C-99E6-41AB69A55BCC}"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047A387-F732-47A3-B7BE-E787F49CA62F}"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463D163B-8F44-4C13-A828-4021046C26A3}"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466DF0A1-E613-466D-9D02-E6563402DA68}"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7AAA1124-9B18-4563-B0DD-4E9C3B087D2B}"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E6217A10-FC89-4CEC-8799-29274F23149A}"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242F9CD9-9E14-445C-999C-C4BDF30027C4}"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0FFF35E3-442C-4D0B-BC22-695E13FE7701}" type="datetime1">
              <a:rPr lang="en-AU" smtClean="0"/>
              <a:t>17/11/2017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6"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4E64885-FB39-4978-8922-40B59055639C}" type="datetime1">
              <a:rPr lang="en-AU" smtClean="0"/>
              <a:t>17/11/2017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8DE4AEA8-C692-4FA8-8926-23E55156D924}" type="datetime1">
              <a:rPr lang="en-AU" smtClean="0"/>
              <a:t>17/11/2017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3"/>
                </a:solidFill>
              </a:defRPr>
            </a:lvl1pPr>
          </a:lstStyle>
          <a:p>
            <a:r>
              <a:rPr lang="en-US" noProof="0" dirty="0"/>
              <a:t>Click to edit Master title style</a:t>
            </a:r>
            <a:endParaRPr lang="en-AU" noProof="0" dirty="0"/>
          </a:p>
        </p:txBody>
      </p:sp>
      <p:sp>
        <p:nvSpPr>
          <p:cNvPr id="3" name="Date Placeholder 2"/>
          <p:cNvSpPr>
            <a:spLocks noGrp="1"/>
          </p:cNvSpPr>
          <p:nvPr>
            <p:ph type="dt" sz="half" idx="10"/>
          </p:nvPr>
        </p:nvSpPr>
        <p:spPr/>
        <p:txBody>
          <a:bodyPr/>
          <a:lstStyle/>
          <a:p>
            <a:fld id="{0563130F-A21B-45AC-AC0C-CC9A6E6E28EB}" type="datetime1">
              <a:rPr lang="en-AU" smtClean="0"/>
              <a:t>17/11/2017</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6907B-8FE7-4366-9DED-9806E11068FB}" type="datetime1">
              <a:rPr lang="en-AU" smtClean="0"/>
              <a:t>17/11/2017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1F4846A1-EF86-4D3D-8194-958871857146}" type="datetime1">
              <a:rPr lang="en-AU" smtClean="0"/>
              <a:t>17/11/2017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907E71-E6EB-4257-9C02-4AD7B8681DDE}" type="datetime1">
              <a:rPr lang="en-AU" smtClean="0"/>
              <a:t>17/11/2017</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Lst>
  <p:hf hdr="0" ftr="0" dt="0"/>
  <p:txStyles>
    <p:titleStyle>
      <a:lvl1pPr algn="l" defTabSz="1088502" rtl="0" eaLnBrk="1" latinLnBrk="0" hangingPunct="1">
        <a:lnSpc>
          <a:spcPts val="5000"/>
        </a:lnSpc>
        <a:spcBef>
          <a:spcPct val="0"/>
        </a:spcBef>
        <a:buNone/>
        <a:defRPr sz="5800" kern="1200" spc="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hyperlink" Target="http://readify.net/customer-outcomes/video-case-studi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readify.net/services/alm-consult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2.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3.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06" y="1485578"/>
            <a:ext cx="7344816" cy="2160240"/>
          </a:xfrm>
          <a:effectLst>
            <a:outerShdw blurRad="63500" sx="102000" sy="102000" algn="ctr" rotWithShape="0">
              <a:prstClr val="black">
                <a:alpha val="40000"/>
              </a:prstClr>
            </a:outerShdw>
          </a:effectLst>
        </p:spPr>
        <p:txBody>
          <a:bodyPr/>
          <a:lstStyle/>
          <a:p>
            <a:pPr>
              <a:lnSpc>
                <a:spcPct val="100000"/>
              </a:lnSpc>
            </a:pPr>
            <a:r>
              <a:rPr lang="en-AU" sz="5400" spc="0" dirty="0">
                <a:latin typeface="Georgia" panose="02040502050405020303" pitchFamily="18" charset="0"/>
              </a:rPr>
              <a:t>Azure Functions</a:t>
            </a:r>
            <a:br>
              <a:rPr lang="en-AU" sz="5400" dirty="0">
                <a:latin typeface="Georgia" panose="02040502050405020303" pitchFamily="18" charset="0"/>
              </a:rPr>
            </a:br>
            <a:br>
              <a:rPr lang="en-AU" sz="5400" dirty="0">
                <a:latin typeface="Georgia" panose="02040502050405020303" pitchFamily="18" charset="0"/>
              </a:rPr>
            </a:br>
            <a:br>
              <a:rPr lang="en-AU" sz="5400" dirty="0">
                <a:latin typeface="Georgia" panose="02040502050405020303" pitchFamily="18" charset="0"/>
              </a:rPr>
            </a:br>
            <a:endParaRPr lang="en-AU" sz="5400" dirty="0">
              <a:latin typeface="Georgia" panose="02040502050405020303" pitchFamily="18" charset="0"/>
            </a:endParaRPr>
          </a:p>
        </p:txBody>
      </p:sp>
      <p:sp>
        <p:nvSpPr>
          <p:cNvPr id="3" name="Subtitle 2"/>
          <p:cNvSpPr>
            <a:spLocks noGrp="1"/>
          </p:cNvSpPr>
          <p:nvPr>
            <p:ph type="subTitle" idx="1"/>
          </p:nvPr>
        </p:nvSpPr>
        <p:spPr/>
        <p:txBody>
          <a:bodyPr/>
          <a:lstStyle/>
          <a:p>
            <a:pPr algn="r"/>
            <a:r>
              <a:rPr lang="en-AU" sz="2800" i="1" dirty="0"/>
              <a:t>		</a:t>
            </a:r>
            <a:r>
              <a:rPr lang="en-AU" sz="2800" b="1" i="1" dirty="0"/>
              <a:t>Mehdi Khaleghian</a:t>
            </a:r>
            <a:endParaRPr lang="en-AU" sz="2800" b="1" dirty="0"/>
          </a:p>
        </p:txBody>
      </p:sp>
    </p:spTree>
    <p:extLst>
      <p:ext uri="{BB962C8B-B14F-4D97-AF65-F5344CB8AC3E}">
        <p14:creationId xmlns:p14="http://schemas.microsoft.com/office/powerpoint/2010/main" val="50960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Georgia" panose="02040502050405020303" pitchFamily="18" charset="0"/>
              </a:rPr>
              <a:t>Microsoft Azure Functions</a:t>
            </a:r>
            <a:endParaRPr lang="en-AU" sz="4800" dirty="0">
              <a:latin typeface="Georgia" panose="02040502050405020303" pitchFamily="18" charset="0"/>
            </a:endParaRPr>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r>
              <a:rPr lang="en-US" sz="1700" b="1" dirty="0">
                <a:solidFill>
                  <a:srgbClr val="0B0F21"/>
                </a:solidFill>
              </a:rPr>
              <a:t>JavaScript</a:t>
            </a:r>
          </a:p>
          <a:p>
            <a:pPr marL="285750" indent="-285750">
              <a:spcBef>
                <a:spcPts val="600"/>
              </a:spcBef>
              <a:buFont typeface="Wingdings" panose="05000000000000000000" pitchFamily="2" charset="2"/>
              <a:buChar char="v"/>
            </a:pPr>
            <a:r>
              <a:rPr lang="en-US" sz="1700" b="1" dirty="0">
                <a:solidFill>
                  <a:srgbClr val="0B0F21"/>
                </a:solidFill>
              </a:rPr>
              <a:t>Node.js</a:t>
            </a:r>
          </a:p>
          <a:p>
            <a:pPr marL="285750" indent="-285750">
              <a:spcBef>
                <a:spcPts val="600"/>
              </a:spcBef>
              <a:buFont typeface="Wingdings" panose="05000000000000000000" pitchFamily="2" charset="2"/>
              <a:buChar char="v"/>
            </a:pPr>
            <a:r>
              <a:rPr lang="en-US" sz="1700" b="1" dirty="0">
                <a:solidFill>
                  <a:srgbClr val="0B0F21"/>
                </a:solidFill>
              </a:rPr>
              <a:t>Python</a:t>
            </a:r>
          </a:p>
          <a:p>
            <a:pPr marL="285750" indent="-285750">
              <a:spcBef>
                <a:spcPts val="600"/>
              </a:spcBef>
              <a:buFont typeface="Wingdings" panose="05000000000000000000" pitchFamily="2" charset="2"/>
              <a:buChar char="v"/>
            </a:pPr>
            <a:r>
              <a:rPr lang="en-US" sz="1700" b="1" dirty="0">
                <a:solidFill>
                  <a:srgbClr val="0B0F21"/>
                </a:solidFill>
              </a:rPr>
              <a:t>C# and F#</a:t>
            </a:r>
          </a:p>
          <a:p>
            <a:pPr marL="285750" indent="-285750">
              <a:spcBef>
                <a:spcPts val="600"/>
              </a:spcBef>
              <a:buFont typeface="Wingdings" panose="05000000000000000000" pitchFamily="2" charset="2"/>
              <a:buChar char="v"/>
            </a:pPr>
            <a:r>
              <a:rPr lang="en-US" sz="1700" b="1" dirty="0">
                <a:solidFill>
                  <a:srgbClr val="0B0F21"/>
                </a:solidFill>
              </a:rPr>
              <a:t>PHP</a:t>
            </a:r>
          </a:p>
          <a:p>
            <a:pPr marL="285750" indent="-285750">
              <a:spcBef>
                <a:spcPts val="600"/>
              </a:spcBef>
              <a:buFont typeface="Wingdings" panose="05000000000000000000" pitchFamily="2" charset="2"/>
              <a:buChar char="v"/>
            </a:pPr>
            <a:r>
              <a:rPr lang="en-US" sz="1700" b="1" dirty="0">
                <a:solidFill>
                  <a:srgbClr val="0B0F21"/>
                </a:solidFill>
              </a:rPr>
              <a:t>Bash</a:t>
            </a:r>
          </a:p>
          <a:p>
            <a:pPr marL="285750" indent="-285750">
              <a:spcBef>
                <a:spcPts val="600"/>
              </a:spcBef>
              <a:buFont typeface="Wingdings" panose="05000000000000000000" pitchFamily="2" charset="2"/>
              <a:buChar char="v"/>
            </a:pPr>
            <a:r>
              <a:rPr lang="en-US" sz="1700" b="1" dirty="0">
                <a:solidFill>
                  <a:srgbClr val="0B0F21"/>
                </a:solidFill>
              </a:rPr>
              <a:t>Batch</a:t>
            </a:r>
          </a:p>
          <a:p>
            <a:pPr marL="285750" indent="-285750">
              <a:spcBef>
                <a:spcPts val="600"/>
              </a:spcBef>
              <a:buFont typeface="Wingdings" panose="05000000000000000000" pitchFamily="2" charset="2"/>
              <a:buChar char="v"/>
            </a:pPr>
            <a:r>
              <a:rPr lang="en-US" sz="1700" b="1" dirty="0">
                <a:solidFill>
                  <a:srgbClr val="0B0F21"/>
                </a:solidFill>
              </a:rPr>
              <a:t>PowerShell</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Released preview in March 2016</a:t>
            </a:r>
          </a:p>
          <a:p>
            <a:pPr marL="285750" indent="-285750">
              <a:spcBef>
                <a:spcPts val="600"/>
              </a:spcBef>
              <a:buFont typeface="Wingdings" panose="05000000000000000000" pitchFamily="2" charset="2"/>
              <a:buChar char="v"/>
            </a:pPr>
            <a:r>
              <a:rPr lang="en-US" sz="1700" b="1" dirty="0">
                <a:solidFill>
                  <a:srgbClr val="0B0F21"/>
                </a:solidFill>
              </a:rPr>
              <a:t>Support languages that help with DevOps (managing machine, instances </a:t>
            </a:r>
            <a:r>
              <a:rPr lang="en-US" sz="1700" b="1" dirty="0" err="1">
                <a:solidFill>
                  <a:srgbClr val="0B0F21"/>
                </a:solidFill>
              </a:rPr>
              <a:t>etc</a:t>
            </a:r>
            <a:r>
              <a:rPr lang="en-US" sz="1700" b="1" dirty="0">
                <a:solidFill>
                  <a:srgbClr val="0B0F21"/>
                </a:solidFill>
              </a:rPr>
              <a:t>)</a:t>
            </a:r>
          </a:p>
          <a:p>
            <a:pPr marL="285750" indent="-285750">
              <a:spcBef>
                <a:spcPts val="600"/>
              </a:spcBef>
              <a:buFont typeface="Wingdings" panose="05000000000000000000" pitchFamily="2" charset="2"/>
              <a:buChar char="v"/>
            </a:pPr>
            <a:r>
              <a:rPr lang="en-US" sz="1700" b="1" dirty="0">
                <a:solidFill>
                  <a:srgbClr val="0B0F21"/>
                </a:solidFill>
              </a:rPr>
              <a:t>The cost is the lowest when traffic is added to the cost compared to other providers</a:t>
            </a:r>
          </a:p>
          <a:p>
            <a:pPr marL="285750" indent="-285750">
              <a:spcBef>
                <a:spcPts val="600"/>
              </a:spcBef>
              <a:buFont typeface="Wingdings" panose="05000000000000000000" pitchFamily="2" charset="2"/>
              <a:buChar char="v"/>
            </a:pP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10</a:t>
            </a:fld>
            <a:endParaRPr lang="en-AU" dirty="0"/>
          </a:p>
        </p:txBody>
      </p:sp>
      <p:pic>
        <p:nvPicPr>
          <p:cNvPr id="7" name="Picture 6">
            <a:extLst>
              <a:ext uri="{FF2B5EF4-FFF2-40B4-BE49-F238E27FC236}">
                <a16:creationId xmlns:a16="http://schemas.microsoft.com/office/drawing/2014/main" id="{2ED2849B-2DDA-414B-AC91-AA2CEF8D7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058" y="693490"/>
            <a:ext cx="1024508" cy="1024508"/>
          </a:xfrm>
          <a:prstGeom prst="rect">
            <a:avLst/>
          </a:prstGeom>
        </p:spPr>
      </p:pic>
    </p:spTree>
    <p:extLst>
      <p:ext uri="{BB962C8B-B14F-4D97-AF65-F5344CB8AC3E}">
        <p14:creationId xmlns:p14="http://schemas.microsoft.com/office/powerpoint/2010/main" val="341757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Google Cloud Functions</a:t>
            </a:r>
            <a:endParaRPr lang="en-AU" sz="4800" dirty="0"/>
          </a:p>
        </p:txBody>
      </p:sp>
      <p:sp>
        <p:nvSpPr>
          <p:cNvPr id="3" name="Text Placeholder 2"/>
          <p:cNvSpPr>
            <a:spLocks noGrp="1"/>
          </p:cNvSpPr>
          <p:nvPr>
            <p:ph idx="1"/>
          </p:nvPr>
        </p:nvSpPr>
        <p:spPr>
          <a:xfrm>
            <a:off x="838622" y="2421682"/>
            <a:ext cx="10048720" cy="3799906"/>
          </a:xfrm>
        </p:spPr>
        <p:txBody>
          <a:bodyPr/>
          <a:lstStyle/>
          <a:p>
            <a:pPr marL="285750" indent="-285750">
              <a:spcBef>
                <a:spcPts val="600"/>
              </a:spcBef>
              <a:buFont typeface="Wingdings" panose="05000000000000000000" pitchFamily="2" charset="2"/>
              <a:buChar char="v"/>
            </a:pPr>
            <a:r>
              <a:rPr lang="en-US" sz="1700" b="1" dirty="0">
                <a:solidFill>
                  <a:srgbClr val="0B0F21"/>
                </a:solidFill>
              </a:rPr>
              <a:t>Only Supports JavaScript (based on Node.js)</a:t>
            </a:r>
          </a:p>
          <a:p>
            <a:pPr marL="285750" indent="-285750">
              <a:spcBef>
                <a:spcPts val="600"/>
              </a:spcBef>
              <a:buFont typeface="Wingdings" panose="05000000000000000000" pitchFamily="2" charset="2"/>
              <a:buChar char="v"/>
            </a:pPr>
            <a:r>
              <a:rPr lang="en-US" sz="1700" b="1" dirty="0">
                <a:solidFill>
                  <a:srgbClr val="0B0F21"/>
                </a:solidFill>
              </a:rPr>
              <a:t>The open beta of Google Cloud Functions was launched in March 2017</a:t>
            </a: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11</a:t>
            </a:fld>
            <a:endParaRPr lang="en-AU" dirty="0"/>
          </a:p>
        </p:txBody>
      </p:sp>
      <p:pic>
        <p:nvPicPr>
          <p:cNvPr id="6" name="Picture 5">
            <a:extLst>
              <a:ext uri="{FF2B5EF4-FFF2-40B4-BE49-F238E27FC236}">
                <a16:creationId xmlns:a16="http://schemas.microsoft.com/office/drawing/2014/main" id="{296154A1-F064-4318-9137-3651B24CB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374" y="636000"/>
            <a:ext cx="947738" cy="947738"/>
          </a:xfrm>
          <a:prstGeom prst="rect">
            <a:avLst/>
          </a:prstGeom>
        </p:spPr>
      </p:pic>
    </p:spTree>
    <p:extLst>
      <p:ext uri="{BB962C8B-B14F-4D97-AF65-F5344CB8AC3E}">
        <p14:creationId xmlns:p14="http://schemas.microsoft.com/office/powerpoint/2010/main" val="141656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Other players</a:t>
            </a:r>
            <a:endParaRPr lang="en-AU" sz="4800" dirty="0"/>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IBM </a:t>
            </a:r>
            <a:r>
              <a:rPr lang="en-US" sz="1700" b="1" dirty="0" err="1">
                <a:solidFill>
                  <a:srgbClr val="0B0F21"/>
                </a:solidFill>
              </a:rPr>
              <a:t>OpenWhisk</a:t>
            </a:r>
            <a:r>
              <a:rPr lang="en-US" sz="1700" b="1" dirty="0">
                <a:solidFill>
                  <a:srgbClr val="0B0F21"/>
                </a:solidFill>
              </a:rPr>
              <a:t> </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Fission.io</a:t>
            </a: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12</a:t>
            </a:fld>
            <a:endParaRPr lang="en-AU" dirty="0"/>
          </a:p>
        </p:txBody>
      </p:sp>
      <p:pic>
        <p:nvPicPr>
          <p:cNvPr id="7" name="Picture 6">
            <a:extLst>
              <a:ext uri="{FF2B5EF4-FFF2-40B4-BE49-F238E27FC236}">
                <a16:creationId xmlns:a16="http://schemas.microsoft.com/office/drawing/2014/main" id="{2929DA0C-AE99-4AF3-90FB-D77336014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8862" y="2015059"/>
            <a:ext cx="1184920" cy="592460"/>
          </a:xfrm>
          <a:prstGeom prst="rect">
            <a:avLst/>
          </a:prstGeom>
        </p:spPr>
      </p:pic>
      <p:pic>
        <p:nvPicPr>
          <p:cNvPr id="9" name="Picture 8">
            <a:extLst>
              <a:ext uri="{FF2B5EF4-FFF2-40B4-BE49-F238E27FC236}">
                <a16:creationId xmlns:a16="http://schemas.microsoft.com/office/drawing/2014/main" id="{D32C46B2-25CF-41A7-8930-0A9A217456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7418" y="2853730"/>
            <a:ext cx="806291" cy="794197"/>
          </a:xfrm>
          <a:prstGeom prst="rect">
            <a:avLst/>
          </a:prstGeom>
        </p:spPr>
      </p:pic>
    </p:spTree>
    <p:extLst>
      <p:ext uri="{BB962C8B-B14F-4D97-AF65-F5344CB8AC3E}">
        <p14:creationId xmlns:p14="http://schemas.microsoft.com/office/powerpoint/2010/main" val="115821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070846" y="117426"/>
            <a:ext cx="10048720" cy="1143265"/>
          </a:xfrm>
        </p:spPr>
        <p:txBody>
          <a:bodyPr/>
          <a:lstStyle/>
          <a:p>
            <a:r>
              <a:rPr lang="en-US" sz="4000" dirty="0">
                <a:solidFill>
                  <a:schemeClr val="accent1">
                    <a:lumMod val="50000"/>
                  </a:schemeClr>
                </a:solidFill>
                <a:latin typeface="Georgia" panose="02040502050405020303" pitchFamily="18" charset="0"/>
              </a:rPr>
              <a:t>Azure </a:t>
            </a:r>
            <a:r>
              <a:rPr lang="en-US" sz="4000" dirty="0" err="1">
                <a:solidFill>
                  <a:schemeClr val="accent1">
                    <a:lumMod val="50000"/>
                  </a:schemeClr>
                </a:solidFill>
                <a:latin typeface="Georgia" panose="02040502050405020303" pitchFamily="18" charset="0"/>
              </a:rPr>
              <a:t>Serverless</a:t>
            </a:r>
            <a:r>
              <a:rPr lang="en-US" sz="4000" dirty="0">
                <a:solidFill>
                  <a:schemeClr val="accent1">
                    <a:lumMod val="50000"/>
                  </a:schemeClr>
                </a:solidFill>
                <a:latin typeface="Georgia" panose="02040502050405020303" pitchFamily="18" charset="0"/>
              </a:rPr>
              <a:t> offerings</a:t>
            </a:r>
            <a:endParaRPr lang="en-AU" sz="4000" dirty="0">
              <a:solidFill>
                <a:schemeClr val="accent1">
                  <a:lumMod val="50000"/>
                </a:schemeClr>
              </a:solidFill>
              <a:latin typeface="Georgia" panose="02040502050405020303" pitchFamily="18" charset="0"/>
            </a:endParaRPr>
          </a:p>
        </p:txBody>
      </p:sp>
      <p:graphicFrame>
        <p:nvGraphicFramePr>
          <p:cNvPr id="3" name="Content Placeholder 2">
            <a:extLst>
              <a:ext uri="{FF2B5EF4-FFF2-40B4-BE49-F238E27FC236}">
                <a16:creationId xmlns:a16="http://schemas.microsoft.com/office/drawing/2014/main" id="{60C6E4AC-5913-4B3F-B848-50905852755B}"/>
              </a:ext>
            </a:extLst>
          </p:cNvPr>
          <p:cNvGraphicFramePr>
            <a:graphicFrameLocks noGrp="1"/>
          </p:cNvGraphicFramePr>
          <p:nvPr>
            <p:ph idx="1"/>
            <p:extLst>
              <p:ext uri="{D42A27DB-BD31-4B8C-83A1-F6EECF244321}">
                <p14:modId xmlns:p14="http://schemas.microsoft.com/office/powerpoint/2010/main" val="3154532654"/>
              </p:ext>
            </p:extLst>
          </p:nvPr>
        </p:nvGraphicFramePr>
        <p:xfrm>
          <a:off x="694606" y="2205658"/>
          <a:ext cx="10048720" cy="2743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DEBBDC7-4A1B-43E6-8DA6-58148E08E8A6}" type="slidenum">
              <a:rPr lang="en-AU" smtClean="0"/>
              <a:pPr/>
              <a:t>13</a:t>
            </a:fld>
            <a:endParaRPr lang="en-AU" dirty="0"/>
          </a:p>
        </p:txBody>
      </p:sp>
    </p:spTree>
    <p:extLst>
      <p:ext uri="{BB962C8B-B14F-4D97-AF65-F5344CB8AC3E}">
        <p14:creationId xmlns:p14="http://schemas.microsoft.com/office/powerpoint/2010/main" val="204690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4"/>
                </a:solidFill>
              </a:rPr>
              <a:t>Azure Function App and Functions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14</a:t>
            </a:fld>
            <a:endParaRPr lang="en-AU"/>
          </a:p>
        </p:txBody>
      </p:sp>
      <p:sp>
        <p:nvSpPr>
          <p:cNvPr id="7" name="TextBox 6"/>
          <p:cNvSpPr txBox="1"/>
          <p:nvPr/>
        </p:nvSpPr>
        <p:spPr>
          <a:xfrm>
            <a:off x="932606" y="1773610"/>
            <a:ext cx="9123040" cy="3046988"/>
          </a:xfrm>
          <a:prstGeom prst="rect">
            <a:avLst/>
          </a:prstGeom>
          <a:noFill/>
        </p:spPr>
        <p:txBody>
          <a:bodyPr wrap="square" rtlCol="0">
            <a:spAutoFit/>
          </a:bodyPr>
          <a:lstStyle/>
          <a:p>
            <a:r>
              <a:rPr lang="en-AU" sz="1200" b="1" dirty="0"/>
              <a:t>Insert a few paragraphs of text (example below of suitable length). Ensure you are talking at a business level not at the technical level and addressing how </a:t>
            </a:r>
            <a:r>
              <a:rPr lang="en-AU" sz="1200" b="1" dirty="0" err="1"/>
              <a:t>Readify</a:t>
            </a:r>
            <a:r>
              <a:rPr lang="en-AU" sz="1200" b="1" dirty="0"/>
              <a:t> can solve business problems / provide competitive advantage through disruptive software innovation. That we can be a ‘trusted advisor’ and provide technology strategy consulting.</a:t>
            </a:r>
          </a:p>
          <a:p>
            <a:endParaRPr lang="en-AU" sz="1200" dirty="0"/>
          </a:p>
          <a:p>
            <a:r>
              <a:rPr lang="en-AU" sz="1200" dirty="0"/>
              <a:t>Everyone is talking about cloud and mobility today and the way that they are disrupting current business models. But what if your business had the ability to look forward at current technology trends and predict how those will impact your industry and be ready to take advantage of those technologies earlier?</a:t>
            </a:r>
          </a:p>
          <a:p>
            <a:endParaRPr lang="en-AU" sz="1200" dirty="0"/>
          </a:p>
          <a:p>
            <a:r>
              <a:rPr lang="en-AU" sz="1200" dirty="0"/>
              <a:t>Technology strategy is fast becoming a critical ingredient to running a successful business and at Readify we excel at understanding current and emerging technology trends and applying them to your business challenges and positioning your organisation for the future.</a:t>
            </a:r>
          </a:p>
          <a:p>
            <a:endParaRPr lang="en-AU" sz="1200" dirty="0"/>
          </a:p>
          <a:p>
            <a:pPr marL="171450" indent="-171450">
              <a:buFont typeface="Arial" panose="020B0604020202020204" pitchFamily="34" charset="0"/>
              <a:buChar char="•"/>
            </a:pPr>
            <a:r>
              <a:rPr lang="en-AU" sz="1200" dirty="0"/>
              <a:t>Identifying </a:t>
            </a:r>
            <a:r>
              <a:rPr lang="en-AU" sz="1200" b="1" dirty="0"/>
              <a:t>meaningful</a:t>
            </a:r>
            <a:r>
              <a:rPr lang="en-AU" sz="1200" dirty="0"/>
              <a:t> ways that technology such as mobility can improve customer engagement.</a:t>
            </a:r>
          </a:p>
          <a:p>
            <a:pPr marL="171450" indent="-171450">
              <a:buFont typeface="Arial" panose="020B0604020202020204" pitchFamily="34" charset="0"/>
              <a:buChar char="•"/>
            </a:pPr>
            <a:r>
              <a:rPr lang="en-AU" sz="1200" dirty="0"/>
              <a:t>Taking advantage of the economic benefits of cloud computing in a principled way.</a:t>
            </a:r>
          </a:p>
          <a:p>
            <a:pPr marL="171450" indent="-171450">
              <a:buFont typeface="Arial" panose="020B0604020202020204" pitchFamily="34" charset="0"/>
              <a:buChar char="•"/>
            </a:pPr>
            <a:r>
              <a:rPr lang="en-AU" sz="1200" dirty="0"/>
              <a:t>Introducing new approaches to collaboration which blend seamlessly with the way you work.</a:t>
            </a:r>
          </a:p>
          <a:p>
            <a:pPr marL="171450" indent="-171450">
              <a:buFont typeface="Arial" panose="020B0604020202020204" pitchFamily="34" charset="0"/>
              <a:buChar char="•"/>
            </a:pPr>
            <a:r>
              <a:rPr lang="en-AU" sz="1200" dirty="0"/>
              <a:t>Reducing the cost of legacy systems through staged modernisation approaches.</a:t>
            </a:r>
          </a:p>
        </p:txBody>
      </p:sp>
    </p:spTree>
    <p:extLst>
      <p:ext uri="{BB962C8B-B14F-4D97-AF65-F5344CB8AC3E}">
        <p14:creationId xmlns:p14="http://schemas.microsoft.com/office/powerpoint/2010/main" val="242726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Hosting Plans</a:t>
            </a:r>
          </a:p>
        </p:txBody>
      </p:sp>
      <p:sp>
        <p:nvSpPr>
          <p:cNvPr id="3" name="Content Placeholder 2"/>
          <p:cNvSpPr>
            <a:spLocks noGrp="1"/>
          </p:cNvSpPr>
          <p:nvPr>
            <p:ph idx="1"/>
          </p:nvPr>
        </p:nvSpPr>
        <p:spPr>
          <a:xfrm>
            <a:off x="677973" y="4257891"/>
            <a:ext cx="1976550" cy="1383340"/>
          </a:xfrm>
        </p:spPr>
        <p:txBody>
          <a:bodyPr/>
          <a:lstStyle/>
          <a:p>
            <a:r>
              <a:rPr lang="en-AU" sz="1200" dirty="0"/>
              <a:t>Enterprise Architecture</a:t>
            </a:r>
          </a:p>
          <a:p>
            <a:r>
              <a:rPr lang="en-AU" sz="1200" dirty="0"/>
              <a:t>Platform Selection</a:t>
            </a:r>
          </a:p>
          <a:p>
            <a:r>
              <a:rPr lang="en-AU" sz="1200" dirty="0"/>
              <a:t>Business optimisation</a:t>
            </a:r>
          </a:p>
          <a:p>
            <a:r>
              <a:rPr lang="en-AU" sz="1200" dirty="0"/>
              <a:t>Emerging trends</a:t>
            </a:r>
          </a:p>
          <a:p>
            <a:r>
              <a:rPr lang="en-AU" sz="1200" dirty="0"/>
              <a:t>Roadmap</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15</a:t>
            </a:fld>
            <a:endParaRPr lang="en-AU"/>
          </a:p>
        </p:txBody>
      </p:sp>
      <p:sp>
        <p:nvSpPr>
          <p:cNvPr id="6" name="Text Placeholder 5"/>
          <p:cNvSpPr>
            <a:spLocks noGrp="1"/>
          </p:cNvSpPr>
          <p:nvPr>
            <p:ph type="body" idx="13"/>
          </p:nvPr>
        </p:nvSpPr>
        <p:spPr>
          <a:xfrm>
            <a:off x="8763489" y="2948989"/>
            <a:ext cx="894737" cy="708995"/>
          </a:xfrm>
        </p:spPr>
        <p:txBody>
          <a:bodyPr/>
          <a:lstStyle/>
          <a:p>
            <a:r>
              <a:rPr lang="en-AU" dirty="0"/>
              <a:t>Subtitle</a:t>
            </a:r>
          </a:p>
        </p:txBody>
      </p:sp>
      <p:sp>
        <p:nvSpPr>
          <p:cNvPr id="25" name="Content Placeholder 2"/>
          <p:cNvSpPr>
            <a:spLocks noGrp="1"/>
          </p:cNvSpPr>
          <p:nvPr>
            <p:ph idx="15"/>
          </p:nvPr>
        </p:nvSpPr>
        <p:spPr>
          <a:xfrm>
            <a:off x="3175999" y="4257891"/>
            <a:ext cx="1390406" cy="1383340"/>
          </a:xfrm>
        </p:spPr>
        <p:txBody>
          <a:bodyPr/>
          <a:lstStyle/>
          <a:p>
            <a:r>
              <a:rPr lang="en-AU" sz="1200" dirty="0"/>
              <a:t>Architecture</a:t>
            </a:r>
          </a:p>
          <a:p>
            <a:r>
              <a:rPr lang="en-AU" sz="1200" dirty="0"/>
              <a:t>UX</a:t>
            </a:r>
          </a:p>
          <a:p>
            <a:r>
              <a:rPr lang="en-AU" sz="1200" dirty="0"/>
              <a:t>UI</a:t>
            </a:r>
          </a:p>
          <a:p>
            <a:r>
              <a:rPr lang="en-AU" sz="1200" dirty="0"/>
              <a:t>Branding</a:t>
            </a:r>
          </a:p>
          <a:p>
            <a:r>
              <a:rPr lang="en-AU" sz="1200" dirty="0"/>
              <a:t>User adoption </a:t>
            </a:r>
          </a:p>
          <a:p>
            <a:endParaRPr lang="en-AU" sz="1200" dirty="0"/>
          </a:p>
        </p:txBody>
      </p:sp>
      <p:sp>
        <p:nvSpPr>
          <p:cNvPr id="27" name="Content Placeholder 2"/>
          <p:cNvSpPr>
            <a:spLocks noGrp="1"/>
          </p:cNvSpPr>
          <p:nvPr>
            <p:ph type="body" idx="16"/>
          </p:nvPr>
        </p:nvSpPr>
        <p:spPr>
          <a:xfrm>
            <a:off x="8555022" y="4292104"/>
            <a:ext cx="2683380" cy="1854687"/>
          </a:xfrm>
        </p:spPr>
        <p:txBody>
          <a:bodyPr/>
          <a:lstStyle/>
          <a:p>
            <a:r>
              <a:rPr lang="en-AU" sz="1200" dirty="0"/>
              <a:t>Support </a:t>
            </a:r>
          </a:p>
          <a:p>
            <a:r>
              <a:rPr lang="en-AU" sz="1200" dirty="0"/>
              <a:t>Mentoring</a:t>
            </a:r>
          </a:p>
          <a:p>
            <a:r>
              <a:rPr lang="en-AU" sz="1200" dirty="0"/>
              <a:t>Training</a:t>
            </a:r>
          </a:p>
        </p:txBody>
      </p:sp>
      <p:sp>
        <p:nvSpPr>
          <p:cNvPr id="26" name="Content Placeholder 2"/>
          <p:cNvSpPr>
            <a:spLocks noGrp="1"/>
          </p:cNvSpPr>
          <p:nvPr>
            <p:ph idx="18"/>
          </p:nvPr>
        </p:nvSpPr>
        <p:spPr>
          <a:xfrm>
            <a:off x="5916227" y="4257891"/>
            <a:ext cx="1976550" cy="1383340"/>
          </a:xfrm>
        </p:spPr>
        <p:txBody>
          <a:bodyPr/>
          <a:lstStyle/>
          <a:p>
            <a:r>
              <a:rPr lang="en-AU" sz="1200" dirty="0"/>
              <a:t>Software development</a:t>
            </a:r>
          </a:p>
          <a:p>
            <a:r>
              <a:rPr lang="en-AU" sz="1200" dirty="0"/>
              <a:t>Application Integration</a:t>
            </a:r>
          </a:p>
          <a:p>
            <a:r>
              <a:rPr lang="en-AU" sz="1200" dirty="0"/>
              <a:t>Platform deployment</a:t>
            </a:r>
          </a:p>
          <a:p>
            <a:r>
              <a:rPr lang="en-AU" sz="1200" dirty="0"/>
              <a:t>Business Intelligence / Big Data</a:t>
            </a:r>
          </a:p>
          <a:p>
            <a:r>
              <a:rPr lang="en-AU" sz="1200" dirty="0"/>
              <a:t>Cloud</a:t>
            </a:r>
          </a:p>
          <a:p>
            <a:r>
              <a:rPr lang="en-AU" sz="1200" dirty="0"/>
              <a:t>Mobility</a:t>
            </a:r>
          </a:p>
          <a:p>
            <a:r>
              <a:rPr lang="en-AU" sz="1200" dirty="0"/>
              <a:t>Project Management Services</a:t>
            </a:r>
          </a:p>
        </p:txBody>
      </p:sp>
      <p:pic>
        <p:nvPicPr>
          <p:cNvPr id="17" name="Picture 16"/>
          <p:cNvPicPr>
            <a:picLocks noChangeAspect="1"/>
          </p:cNvPicPr>
          <p:nvPr/>
        </p:nvPicPr>
        <p:blipFill>
          <a:blip r:embed="rId2"/>
          <a:stretch>
            <a:fillRect/>
          </a:stretch>
        </p:blipFill>
        <p:spPr>
          <a:xfrm>
            <a:off x="8615486" y="2739380"/>
            <a:ext cx="1656248" cy="1253140"/>
          </a:xfrm>
          <a:prstGeom prst="rect">
            <a:avLst/>
          </a:prstGeom>
        </p:spPr>
      </p:pic>
      <p:pic>
        <p:nvPicPr>
          <p:cNvPr id="20" name="Picture 19"/>
          <p:cNvPicPr>
            <a:picLocks noChangeAspect="1"/>
          </p:cNvPicPr>
          <p:nvPr/>
        </p:nvPicPr>
        <p:blipFill>
          <a:blip r:embed="rId3"/>
          <a:stretch>
            <a:fillRect/>
          </a:stretch>
        </p:blipFill>
        <p:spPr>
          <a:xfrm>
            <a:off x="5916227" y="2739380"/>
            <a:ext cx="1670755" cy="1264116"/>
          </a:xfrm>
          <a:prstGeom prst="rect">
            <a:avLst/>
          </a:prstGeom>
        </p:spPr>
      </p:pic>
      <p:pic>
        <p:nvPicPr>
          <p:cNvPr id="22" name="Picture 21"/>
          <p:cNvPicPr>
            <a:picLocks noChangeAspect="1"/>
          </p:cNvPicPr>
          <p:nvPr/>
        </p:nvPicPr>
        <p:blipFill>
          <a:blip r:embed="rId3"/>
          <a:stretch>
            <a:fillRect/>
          </a:stretch>
        </p:blipFill>
        <p:spPr>
          <a:xfrm>
            <a:off x="603574" y="2739381"/>
            <a:ext cx="1607358" cy="1216149"/>
          </a:xfrm>
          <a:prstGeom prst="rect">
            <a:avLst/>
          </a:prstGeom>
        </p:spPr>
      </p:pic>
      <p:sp>
        <p:nvSpPr>
          <p:cNvPr id="28" name="TextBox 27"/>
          <p:cNvSpPr txBox="1"/>
          <p:nvPr/>
        </p:nvSpPr>
        <p:spPr>
          <a:xfrm>
            <a:off x="604665" y="3484063"/>
            <a:ext cx="1374541" cy="415498"/>
          </a:xfrm>
          <a:prstGeom prst="rect">
            <a:avLst/>
          </a:prstGeom>
          <a:solidFill>
            <a:schemeClr val="accent3"/>
          </a:solidFill>
        </p:spPr>
        <p:txBody>
          <a:bodyPr wrap="square" rtlCol="0">
            <a:spAutoFit/>
          </a:bodyPr>
          <a:lstStyle/>
          <a:p>
            <a:pPr algn="ctr"/>
            <a:r>
              <a:rPr lang="en-AU" dirty="0"/>
              <a:t>Strategy</a:t>
            </a:r>
          </a:p>
        </p:txBody>
      </p:sp>
      <p:sp>
        <p:nvSpPr>
          <p:cNvPr id="34" name="TextBox 33"/>
          <p:cNvSpPr txBox="1"/>
          <p:nvPr/>
        </p:nvSpPr>
        <p:spPr>
          <a:xfrm>
            <a:off x="8763489" y="3475044"/>
            <a:ext cx="1272968" cy="415498"/>
          </a:xfrm>
          <a:prstGeom prst="rect">
            <a:avLst/>
          </a:prstGeom>
          <a:solidFill>
            <a:schemeClr val="accent3"/>
          </a:solidFill>
        </p:spPr>
        <p:txBody>
          <a:bodyPr wrap="square" rtlCol="0">
            <a:spAutoFit/>
          </a:bodyPr>
          <a:lstStyle/>
          <a:p>
            <a:pPr algn="ctr"/>
            <a:r>
              <a:rPr lang="en-AU" dirty="0"/>
              <a:t>Sustain</a:t>
            </a:r>
          </a:p>
        </p:txBody>
      </p:sp>
      <p:sp>
        <p:nvSpPr>
          <p:cNvPr id="35" name="TextBox 34"/>
          <p:cNvSpPr txBox="1"/>
          <p:nvPr/>
        </p:nvSpPr>
        <p:spPr>
          <a:xfrm>
            <a:off x="6040195" y="3488588"/>
            <a:ext cx="1272968" cy="415498"/>
          </a:xfrm>
          <a:prstGeom prst="rect">
            <a:avLst/>
          </a:prstGeom>
          <a:solidFill>
            <a:schemeClr val="accent3"/>
          </a:solidFill>
        </p:spPr>
        <p:txBody>
          <a:bodyPr wrap="square" rtlCol="0">
            <a:spAutoFit/>
          </a:bodyPr>
          <a:lstStyle/>
          <a:p>
            <a:pPr algn="ctr"/>
            <a:r>
              <a:rPr lang="en-AU" dirty="0"/>
              <a:t>Deliver</a:t>
            </a:r>
          </a:p>
        </p:txBody>
      </p:sp>
      <p:sp>
        <p:nvSpPr>
          <p:cNvPr id="7" name="Rectangle 6"/>
          <p:cNvSpPr/>
          <p:nvPr/>
        </p:nvSpPr>
        <p:spPr>
          <a:xfrm>
            <a:off x="512703" y="1837569"/>
            <a:ext cx="9573063" cy="738664"/>
          </a:xfrm>
          <a:prstGeom prst="rect">
            <a:avLst/>
          </a:prstGeom>
        </p:spPr>
        <p:txBody>
          <a:bodyPr wrap="square">
            <a:spAutoFit/>
          </a:bodyPr>
          <a:lstStyle/>
          <a:p>
            <a:r>
              <a:rPr lang="en-AU" dirty="0" err="1"/>
              <a:t>Readify</a:t>
            </a:r>
            <a:r>
              <a:rPr lang="en-AU" dirty="0"/>
              <a:t> helps customers succeed by developing and supporting innovative software projects that </a:t>
            </a:r>
            <a:r>
              <a:rPr lang="en-AU" dirty="0">
                <a:hlinkClick r:id="rId4" tooltip="Video Case Studies"/>
              </a:rPr>
              <a:t>solve business problems.</a:t>
            </a:r>
            <a:endParaRPr lang="en-AU" dirty="0"/>
          </a:p>
        </p:txBody>
      </p:sp>
      <p:pic>
        <p:nvPicPr>
          <p:cNvPr id="23" name="Picture 22"/>
          <p:cNvPicPr>
            <a:picLocks noChangeAspect="1"/>
          </p:cNvPicPr>
          <p:nvPr/>
        </p:nvPicPr>
        <p:blipFill>
          <a:blip r:embed="rId3"/>
          <a:stretch>
            <a:fillRect/>
          </a:stretch>
        </p:blipFill>
        <p:spPr>
          <a:xfrm>
            <a:off x="3175999" y="2739380"/>
            <a:ext cx="1670755" cy="1264116"/>
          </a:xfrm>
          <a:prstGeom prst="rect">
            <a:avLst/>
          </a:prstGeom>
        </p:spPr>
      </p:pic>
      <p:sp>
        <p:nvSpPr>
          <p:cNvPr id="24" name="TextBox 23"/>
          <p:cNvSpPr txBox="1"/>
          <p:nvPr/>
        </p:nvSpPr>
        <p:spPr>
          <a:xfrm>
            <a:off x="3299967" y="3488588"/>
            <a:ext cx="1272968" cy="415498"/>
          </a:xfrm>
          <a:prstGeom prst="rect">
            <a:avLst/>
          </a:prstGeom>
          <a:solidFill>
            <a:schemeClr val="accent3"/>
          </a:solidFill>
        </p:spPr>
        <p:txBody>
          <a:bodyPr wrap="square" rtlCol="0">
            <a:spAutoFit/>
          </a:bodyPr>
          <a:lstStyle/>
          <a:p>
            <a:pPr algn="ctr"/>
            <a:r>
              <a:rPr lang="en-AU" dirty="0"/>
              <a:t>Design</a:t>
            </a:r>
          </a:p>
        </p:txBody>
      </p:sp>
    </p:spTree>
    <p:extLst>
      <p:ext uri="{BB962C8B-B14F-4D97-AF65-F5344CB8AC3E}">
        <p14:creationId xmlns:p14="http://schemas.microsoft.com/office/powerpoint/2010/main" val="61976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Triggers and Bindings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16</a:t>
            </a:fld>
            <a:endParaRPr lang="en-AU"/>
          </a:p>
        </p:txBody>
      </p:sp>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2349674"/>
            <a:ext cx="101111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19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821680" y="-17727"/>
            <a:ext cx="10048720" cy="1143265"/>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r>
              <a:rPr lang="en-AU" sz="5400" dirty="0">
                <a:solidFill>
                  <a:schemeClr val="accent1"/>
                </a:solidFill>
              </a:rPr>
              <a:t>Demo in Azure Portal</a:t>
            </a:r>
          </a:p>
        </p:txBody>
      </p:sp>
      <p:sp>
        <p:nvSpPr>
          <p:cNvPr id="5" name="Slide Number Placeholder 4"/>
          <p:cNvSpPr>
            <a:spLocks noGrp="1"/>
          </p:cNvSpPr>
          <p:nvPr>
            <p:ph type="sldNum" sz="quarter" idx="12"/>
          </p:nvPr>
        </p:nvSpPr>
        <p:spPr/>
        <p:txBody>
          <a:bodyPr/>
          <a:lstStyle/>
          <a:p>
            <a:fld id="{1DEBBDC7-4A1B-43E6-8DA6-58148E08E8A6}" type="slidenum">
              <a:rPr lang="en-AU" smtClean="0"/>
              <a:t>17</a:t>
            </a:fld>
            <a:endParaRPr lang="en-AU"/>
          </a:p>
        </p:txBody>
      </p:sp>
    </p:spTree>
    <p:extLst>
      <p:ext uri="{BB962C8B-B14F-4D97-AF65-F5344CB8AC3E}">
        <p14:creationId xmlns:p14="http://schemas.microsoft.com/office/powerpoint/2010/main" val="2759084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B4524B-252F-4007-8015-00C6586D46E6}"/>
              </a:ext>
            </a:extLst>
          </p:cNvPr>
          <p:cNvSpPr/>
          <p:nvPr/>
        </p:nvSpPr>
        <p:spPr>
          <a:xfrm>
            <a:off x="910630" y="837506"/>
            <a:ext cx="6365895" cy="1569660"/>
          </a:xfrm>
          <a:prstGeom prst="rect">
            <a:avLst/>
          </a:prstGeom>
        </p:spPr>
        <p:txBody>
          <a:bodyPr wrap="square">
            <a:spAutoFit/>
          </a:bodyPr>
          <a:lstStyle/>
          <a:p>
            <a:r>
              <a:rPr lang="en-AU" sz="4800" dirty="0">
                <a:solidFill>
                  <a:schemeClr val="accent1"/>
                </a:solidFill>
              </a:rPr>
              <a:t>Visual Studio 2017 tooling improvements</a:t>
            </a:r>
          </a:p>
        </p:txBody>
      </p:sp>
    </p:spTree>
    <p:extLst>
      <p:ext uri="{BB962C8B-B14F-4D97-AF65-F5344CB8AC3E}">
        <p14:creationId xmlns:p14="http://schemas.microsoft.com/office/powerpoint/2010/main" val="247377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Debugging</a:t>
            </a:r>
            <a:endParaRPr lang="en-AU" dirty="0"/>
          </a:p>
        </p:txBody>
      </p:sp>
      <p:sp>
        <p:nvSpPr>
          <p:cNvPr id="3" name="Content Placeholder 2"/>
          <p:cNvSpPr>
            <a:spLocks noGrp="1"/>
          </p:cNvSpPr>
          <p:nvPr>
            <p:ph idx="1"/>
          </p:nvPr>
        </p:nvSpPr>
        <p:spPr/>
        <p:txBody>
          <a:bodyPr/>
          <a:lstStyle/>
          <a:p>
            <a:pPr marL="0" indent="0">
              <a:buNone/>
            </a:pPr>
            <a:r>
              <a:rPr lang="en-US" sz="1800" dirty="0"/>
              <a:t>Customers value our capacity to understand their business and apply our software expertise to consistently deliver great results, and great value, every time.</a:t>
            </a:r>
          </a:p>
          <a:p>
            <a:pPr marL="0" indent="0">
              <a:buNone/>
            </a:pPr>
            <a:r>
              <a:rPr lang="en-US" sz="1800" dirty="0"/>
              <a:t>Our ability to help customers is a direct result of </a:t>
            </a:r>
            <a:r>
              <a:rPr lang="en-US" sz="1800" dirty="0">
                <a:hlinkClick r:id="rId2" tooltip="Application Lifecycle Management"/>
              </a:rPr>
              <a:t>applying best practice software development processes</a:t>
            </a:r>
            <a:r>
              <a:rPr lang="en-US" sz="1800" dirty="0"/>
              <a:t> and employing elite developers.</a:t>
            </a:r>
          </a:p>
          <a:p>
            <a:pPr marL="0" indent="0">
              <a:buNone/>
            </a:pPr>
            <a:r>
              <a:rPr lang="en-US" sz="1800" dirty="0"/>
              <a:t>We do this through a rigorous, peer-driven recruitment process and then continue to invest in our people's development; ensuring their skills remain at the forefront of industry knowledge. Customers gain confidence from Readify's knowledge and mastery of constantly changing subject matter.</a:t>
            </a:r>
          </a:p>
          <a:p>
            <a:pPr marL="0" indent="0">
              <a:buNone/>
            </a:pPr>
            <a:endParaRPr lang="en-AU" sz="1800" dirty="0"/>
          </a:p>
        </p:txBody>
      </p:sp>
    </p:spTree>
    <p:extLst>
      <p:ext uri="{BB962C8B-B14F-4D97-AF65-F5344CB8AC3E}">
        <p14:creationId xmlns:p14="http://schemas.microsoft.com/office/powerpoint/2010/main" val="301195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D7E23A6-BC0A-48C1-8C73-AF3F41E5E3B7}"/>
              </a:ext>
            </a:extLst>
          </p:cNvPr>
          <p:cNvGraphicFramePr/>
          <p:nvPr>
            <p:extLst>
              <p:ext uri="{D42A27DB-BD31-4B8C-83A1-F6EECF244321}">
                <p14:modId xmlns:p14="http://schemas.microsoft.com/office/powerpoint/2010/main" val="3560077368"/>
              </p:ext>
            </p:extLst>
          </p:nvPr>
        </p:nvGraphicFramePr>
        <p:xfrm>
          <a:off x="795289" y="550496"/>
          <a:ext cx="10048720" cy="855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1DEBBDC7-4A1B-43E6-8DA6-58148E08E8A6}" type="slidenum">
              <a:rPr lang="en-AU" smtClean="0">
                <a:latin typeface="Georgia" panose="02040502050405020303" pitchFamily="18" charset="0"/>
              </a:rPr>
              <a:t>2</a:t>
            </a:fld>
            <a:endParaRPr lang="en-AU">
              <a:latin typeface="Georgia" panose="02040502050405020303" pitchFamily="18" charset="0"/>
            </a:endParaRPr>
          </a:p>
        </p:txBody>
      </p:sp>
      <p:graphicFrame>
        <p:nvGraphicFramePr>
          <p:cNvPr id="3" name="Diagram 2">
            <a:extLst>
              <a:ext uri="{FF2B5EF4-FFF2-40B4-BE49-F238E27FC236}">
                <a16:creationId xmlns:a16="http://schemas.microsoft.com/office/drawing/2014/main" id="{EC3D1DD6-5C45-4CF0-BA89-1286851FB29C}"/>
              </a:ext>
            </a:extLst>
          </p:cNvPr>
          <p:cNvGraphicFramePr/>
          <p:nvPr>
            <p:extLst>
              <p:ext uri="{D42A27DB-BD31-4B8C-83A1-F6EECF244321}">
                <p14:modId xmlns:p14="http://schemas.microsoft.com/office/powerpoint/2010/main" val="4060450804"/>
              </p:ext>
            </p:extLst>
          </p:nvPr>
        </p:nvGraphicFramePr>
        <p:xfrm>
          <a:off x="787374" y="1773610"/>
          <a:ext cx="9937104" cy="3960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7199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Debugging</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917466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932606" y="1302474"/>
            <a:ext cx="4545592" cy="4773089"/>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There is a new reality where technology and software is a fundamental business service.</a:t>
            </a:r>
          </a:p>
          <a:p>
            <a:pPr marL="265113" lvl="1" indent="-265113">
              <a:spcBef>
                <a:spcPts val="1200"/>
              </a:spcBef>
            </a:pPr>
            <a:r>
              <a:rPr lang="en-AU" sz="2200" spc="0" dirty="0"/>
              <a:t>Readify is a differentiated software services player with a long and  outstanding track record of profitability and sustainable growth.</a:t>
            </a:r>
          </a:p>
          <a:p>
            <a:pPr marL="265113" lvl="1" indent="-265113">
              <a:spcBef>
                <a:spcPts val="1200"/>
              </a:spcBef>
            </a:pPr>
            <a:r>
              <a:rPr lang="en-AU" sz="2200" spc="0" dirty="0"/>
              <a:t>Compelling market fundamentals underpinning strong growth, including increased investment in mobile applications, data analytics, and the cloud. </a:t>
            </a:r>
          </a:p>
        </p:txBody>
      </p:sp>
      <p:sp>
        <p:nvSpPr>
          <p:cNvPr id="5" name="Slide Number Placeholder 4"/>
          <p:cNvSpPr>
            <a:spLocks noGrp="1"/>
          </p:cNvSpPr>
          <p:nvPr>
            <p:ph type="sldNum" sz="quarter" idx="12"/>
          </p:nvPr>
        </p:nvSpPr>
        <p:spPr/>
        <p:txBody>
          <a:bodyPr/>
          <a:lstStyle/>
          <a:p>
            <a:fld id="{1DEBBDC7-4A1B-43E6-8DA6-58148E08E8A6}" type="slidenum">
              <a:rPr lang="en-AU" smtClean="0"/>
              <a:t>21</a:t>
            </a:fld>
            <a:endParaRPr lang="en-AU"/>
          </a:p>
        </p:txBody>
      </p:sp>
      <p:sp>
        <p:nvSpPr>
          <p:cNvPr id="8" name="Title 3"/>
          <p:cNvSpPr txBox="1">
            <a:spLocks/>
          </p:cNvSpPr>
          <p:nvPr/>
        </p:nvSpPr>
        <p:spPr>
          <a:xfrm>
            <a:off x="794774" y="261442"/>
            <a:ext cx="10048720" cy="875217"/>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pPr>
              <a:lnSpc>
                <a:spcPct val="100000"/>
              </a:lnSpc>
            </a:pPr>
            <a:r>
              <a:rPr lang="en-AU" sz="5400" dirty="0">
                <a:solidFill>
                  <a:schemeClr val="accent1"/>
                </a:solidFill>
              </a:rPr>
              <a:t>Conclusion</a:t>
            </a:r>
          </a:p>
        </p:txBody>
      </p:sp>
      <p:sp>
        <p:nvSpPr>
          <p:cNvPr id="6" name="Content Placeholder 4"/>
          <p:cNvSpPr txBox="1">
            <a:spLocks/>
          </p:cNvSpPr>
          <p:nvPr/>
        </p:nvSpPr>
        <p:spPr>
          <a:xfrm>
            <a:off x="5879182" y="1302474"/>
            <a:ext cx="5040560" cy="500764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Differentiated through its renowned technologists and disruptive solutions, not just resources for legacy projects.</a:t>
            </a:r>
          </a:p>
          <a:p>
            <a:pPr marL="265113" lvl="1" indent="-265113">
              <a:spcBef>
                <a:spcPts val="1200"/>
              </a:spcBef>
            </a:pPr>
            <a:r>
              <a:rPr lang="en-AU" sz="2200" spc="0" dirty="0"/>
              <a:t>A loyal annuity customer base where 85% of revenues from repeat customers (c.50% of revenues from customers of 5+ years). </a:t>
            </a:r>
          </a:p>
          <a:p>
            <a:pPr marL="265113" lvl="1" indent="-265113">
              <a:spcBef>
                <a:spcPts val="1200"/>
              </a:spcBef>
            </a:pPr>
            <a:r>
              <a:rPr lang="en-AU" sz="2200" spc="0" dirty="0"/>
              <a:t>Impressive organic revenue growth (c.20%+) since 2007 delivered by a highly capable team. </a:t>
            </a:r>
          </a:p>
          <a:p>
            <a:pPr marL="265113" lvl="1" indent="-265113">
              <a:spcBef>
                <a:spcPts val="1200"/>
              </a:spcBef>
            </a:pPr>
            <a:r>
              <a:rPr lang="en-AU" sz="2200" spc="0" dirty="0"/>
              <a:t>A leader amongst leaders with numerous industry accolades.</a:t>
            </a:r>
          </a:p>
        </p:txBody>
      </p:sp>
    </p:spTree>
    <p:extLst>
      <p:ext uri="{BB962C8B-B14F-4D97-AF65-F5344CB8AC3E}">
        <p14:creationId xmlns:p14="http://schemas.microsoft.com/office/powerpoint/2010/main" val="108216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789508" y="1485578"/>
            <a:ext cx="9622190" cy="4536504"/>
          </a:xfrm>
        </p:spPr>
        <p:txBody>
          <a:bodyPr/>
          <a:lstStyle/>
          <a:p>
            <a:pPr>
              <a:lnSpc>
                <a:spcPct val="100000"/>
              </a:lnSpc>
              <a:spcBef>
                <a:spcPts val="0"/>
              </a:spcBef>
            </a:pPr>
            <a:r>
              <a:rPr lang="en-AU" sz="6000" dirty="0"/>
              <a:t>Useful Links</a:t>
            </a:r>
            <a:br>
              <a:rPr lang="en-AU" sz="6000" dirty="0"/>
            </a:br>
            <a:br>
              <a:rPr lang="en-AU" sz="6000" dirty="0"/>
            </a:br>
            <a:br>
              <a:rPr lang="en-AU" sz="6000" dirty="0"/>
            </a:br>
            <a:br>
              <a:rPr lang="en-AU" sz="1200" i="1" dirty="0"/>
            </a:br>
            <a:r>
              <a:rPr lang="en-AU" sz="500" i="1" kern="600" spc="0" dirty="0"/>
              <a:t>"</a:t>
            </a:r>
            <a:r>
              <a:rPr lang="en-AU" sz="2400" i="1" spc="0" dirty="0"/>
              <a:t>“The dream as conceived 25 years ago has not been achieved. Until software becomes the ultimate  tool for collaboration, productivity, and efficiency, the work is not done. And there's nothing more fun than doing that work.”</a:t>
            </a:r>
            <a:endParaRPr lang="en-AU" sz="6600" b="1" kern="600" spc="0"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22</a:t>
            </a:fld>
            <a:endParaRPr lang="en-AU" dirty="0"/>
          </a:p>
        </p:txBody>
      </p:sp>
      <p:sp>
        <p:nvSpPr>
          <p:cNvPr id="2" name="TextBox 1"/>
          <p:cNvSpPr txBox="1"/>
          <p:nvPr/>
        </p:nvSpPr>
        <p:spPr>
          <a:xfrm>
            <a:off x="8274054" y="5822027"/>
            <a:ext cx="2137644" cy="461665"/>
          </a:xfrm>
          <a:prstGeom prst="rect">
            <a:avLst/>
          </a:prstGeom>
          <a:noFill/>
        </p:spPr>
        <p:txBody>
          <a:bodyPr wrap="square" rtlCol="0">
            <a:spAutoFit/>
          </a:bodyPr>
          <a:lstStyle/>
          <a:p>
            <a:pPr algn="r"/>
            <a:r>
              <a:rPr lang="en-AU" sz="2400" b="1" dirty="0">
                <a:solidFill>
                  <a:schemeClr val="bg1"/>
                </a:solidFill>
              </a:rPr>
              <a:t>Larry Page</a:t>
            </a:r>
            <a:endParaRPr lang="en-GB" sz="2400" dirty="0">
              <a:solidFill>
                <a:schemeClr val="bg1"/>
              </a:solidFill>
            </a:endParaRPr>
          </a:p>
        </p:txBody>
      </p:sp>
    </p:spTree>
    <p:extLst>
      <p:ext uri="{BB962C8B-B14F-4D97-AF65-F5344CB8AC3E}">
        <p14:creationId xmlns:p14="http://schemas.microsoft.com/office/powerpoint/2010/main" val="16812057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5400" dirty="0">
                <a:solidFill>
                  <a:srgbClr val="00B0F0"/>
                </a:solidFill>
                <a:latin typeface="Georgia" panose="02040502050405020303" pitchFamily="18" charset="0"/>
              </a:rPr>
              <a:t>What is serverless?</a:t>
            </a:r>
          </a:p>
        </p:txBody>
      </p:sp>
      <p:sp>
        <p:nvSpPr>
          <p:cNvPr id="5" name="Slide Number Placeholder 4"/>
          <p:cNvSpPr>
            <a:spLocks noGrp="1"/>
          </p:cNvSpPr>
          <p:nvPr>
            <p:ph type="sldNum" sz="quarter" idx="12"/>
          </p:nvPr>
        </p:nvSpPr>
        <p:spPr/>
        <p:txBody>
          <a:bodyPr/>
          <a:lstStyle/>
          <a:p>
            <a:fld id="{1DEBBDC7-4A1B-43E6-8DA6-58148E08E8A6}" type="slidenum">
              <a:rPr lang="en-AU" smtClean="0"/>
              <a:pPr/>
              <a:t>3</a:t>
            </a:fld>
            <a:endParaRPr lang="en-AU" dirty="0"/>
          </a:p>
        </p:txBody>
      </p:sp>
      <p:pic>
        <p:nvPicPr>
          <p:cNvPr id="3" name="Picture 2">
            <a:extLst>
              <a:ext uri="{FF2B5EF4-FFF2-40B4-BE49-F238E27FC236}">
                <a16:creationId xmlns:a16="http://schemas.microsoft.com/office/drawing/2014/main" id="{D6B1228B-E980-4B5D-8BE2-C3303BD01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1562"/>
            <a:ext cx="10703718" cy="4884408"/>
          </a:xfrm>
          <a:prstGeom prst="rect">
            <a:avLst/>
          </a:prstGeom>
        </p:spPr>
      </p:pic>
    </p:spTree>
    <p:extLst>
      <p:ext uri="{BB962C8B-B14F-4D97-AF65-F5344CB8AC3E}">
        <p14:creationId xmlns:p14="http://schemas.microsoft.com/office/powerpoint/2010/main" val="417718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Serverless is an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4</a:t>
            </a:fld>
            <a:endParaRPr lang="en-AU" dirty="0"/>
          </a:p>
        </p:txBody>
      </p:sp>
      <p:sp>
        <p:nvSpPr>
          <p:cNvPr id="4" name="TextBox 3">
            <a:extLst>
              <a:ext uri="{FF2B5EF4-FFF2-40B4-BE49-F238E27FC236}">
                <a16:creationId xmlns:a16="http://schemas.microsoft.com/office/drawing/2014/main" id="{524246BA-1DB4-42A3-A8A4-29226AA07784}"/>
              </a:ext>
            </a:extLst>
          </p:cNvPr>
          <p:cNvSpPr txBox="1"/>
          <p:nvPr/>
        </p:nvSpPr>
        <p:spPr>
          <a:xfrm>
            <a:off x="694606" y="1269554"/>
            <a:ext cx="9577064" cy="2031325"/>
          </a:xfrm>
          <a:prstGeom prst="rect">
            <a:avLst/>
          </a:prstGeom>
          <a:noFill/>
        </p:spPr>
        <p:txBody>
          <a:bodyPr wrap="square" rtlCol="0">
            <a:spAutoFit/>
          </a:bodyPr>
          <a:lstStyle/>
          <a:p>
            <a:r>
              <a:rPr lang="en-US" sz="1800" dirty="0">
                <a:latin typeface="Georgia" panose="02040502050405020303" pitchFamily="18" charset="0"/>
              </a:rPr>
              <a:t>For as long as I can remember there’s been a general understanding in the tech community — that the future of computing lies in an </a:t>
            </a:r>
            <a:r>
              <a:rPr lang="en-US" sz="1800" u="sng" dirty="0">
                <a:latin typeface="Georgia" panose="02040502050405020303" pitchFamily="18" charset="0"/>
              </a:rPr>
              <a:t>internet connected thin-client </a:t>
            </a:r>
            <a:r>
              <a:rPr lang="en-US" sz="1800" dirty="0">
                <a:latin typeface="Georgia" panose="02040502050405020303" pitchFamily="18" charset="0"/>
              </a:rPr>
              <a:t>architecture.</a:t>
            </a:r>
          </a:p>
          <a:p>
            <a:endParaRPr lang="en-US" sz="1800" dirty="0">
              <a:latin typeface="Georgia" panose="02040502050405020303" pitchFamily="18" charset="0"/>
            </a:endParaRPr>
          </a:p>
          <a:p>
            <a:r>
              <a:rPr lang="en-US" sz="1800" dirty="0">
                <a:latin typeface="Georgia" panose="02040502050405020303" pitchFamily="18" charset="0"/>
              </a:rPr>
              <a:t>But I think that something else is sneaking up on us, and an alternate future of software architectures is materialising — based on </a:t>
            </a:r>
            <a:r>
              <a:rPr lang="en-US" sz="1800" u="sng" dirty="0">
                <a:latin typeface="Georgia" panose="02040502050405020303" pitchFamily="18" charset="0"/>
              </a:rPr>
              <a:t>serverless architectures</a:t>
            </a:r>
            <a:r>
              <a:rPr lang="en-US" sz="1800" dirty="0">
                <a:latin typeface="Georgia" panose="02040502050405020303" pitchFamily="18" charset="0"/>
              </a:rPr>
              <a:t>. This future is characterized by </a:t>
            </a:r>
            <a:r>
              <a:rPr lang="en-US" sz="1800" u="sng" dirty="0">
                <a:latin typeface="Georgia" panose="02040502050405020303" pitchFamily="18" charset="0"/>
              </a:rPr>
              <a:t>rich thick-client applications</a:t>
            </a:r>
            <a:r>
              <a:rPr lang="en-US" sz="1800" dirty="0">
                <a:latin typeface="Georgia" panose="02040502050405020303" pitchFamily="18" charset="0"/>
              </a:rPr>
              <a:t> talking directly to </a:t>
            </a:r>
            <a:r>
              <a:rPr lang="en-US" sz="1800" u="sng" dirty="0">
                <a:latin typeface="Georgia" panose="02040502050405020303" pitchFamily="18" charset="0"/>
              </a:rPr>
              <a:t>cloud datastores</a:t>
            </a:r>
            <a:r>
              <a:rPr lang="en-US" sz="1800" dirty="0">
                <a:latin typeface="Georgia" panose="02040502050405020303" pitchFamily="18" charset="0"/>
              </a:rPr>
              <a:t> and </a:t>
            </a:r>
            <a:r>
              <a:rPr lang="en-US" sz="1800" u="sng" dirty="0">
                <a:latin typeface="Georgia" panose="02040502050405020303" pitchFamily="18" charset="0"/>
              </a:rPr>
              <a:t>small cloud-based micro-services</a:t>
            </a:r>
            <a:r>
              <a:rPr lang="en-US" sz="1800" dirty="0">
                <a:latin typeface="Georgia" panose="02040502050405020303" pitchFamily="18" charset="0"/>
              </a:rPr>
              <a:t> for protected workloads &amp; service orchestration.</a:t>
            </a:r>
          </a:p>
        </p:txBody>
      </p:sp>
      <p:pic>
        <p:nvPicPr>
          <p:cNvPr id="8" name="Picture 7">
            <a:extLst>
              <a:ext uri="{FF2B5EF4-FFF2-40B4-BE49-F238E27FC236}">
                <a16:creationId xmlns:a16="http://schemas.microsoft.com/office/drawing/2014/main" id="{2B01BC12-296D-4CF4-8797-B1295DBCC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90" y="3415239"/>
            <a:ext cx="1068710" cy="1022667"/>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3BDEA74C-486C-48E2-B59A-F1BA6F5F0F62}"/>
              </a:ext>
            </a:extLst>
          </p:cNvPr>
          <p:cNvSpPr txBox="1"/>
          <p:nvPr/>
        </p:nvSpPr>
        <p:spPr>
          <a:xfrm>
            <a:off x="8903518" y="3631263"/>
            <a:ext cx="1944216" cy="584775"/>
          </a:xfrm>
          <a:prstGeom prst="rect">
            <a:avLst/>
          </a:prstGeom>
          <a:noFill/>
        </p:spPr>
        <p:txBody>
          <a:bodyPr wrap="square" rtlCol="0">
            <a:spAutoFit/>
          </a:bodyPr>
          <a:lstStyle/>
          <a:p>
            <a:r>
              <a:rPr lang="en-US" sz="2000" dirty="0">
                <a:latin typeface="Arial Narrow" panose="020B0606020202030204" pitchFamily="34" charset="0"/>
                <a:cs typeface="Angsana New" panose="020B0502040204020203" pitchFamily="18" charset="-34"/>
              </a:rPr>
              <a:t>Sam Kroonenburg</a:t>
            </a:r>
          </a:p>
          <a:p>
            <a:r>
              <a:rPr lang="en-US" sz="1200" dirty="0">
                <a:latin typeface="Arial Narrow" panose="020B0606020202030204" pitchFamily="34" charset="0"/>
                <a:cs typeface="Angsana New" panose="020B0502040204020203" pitchFamily="18" charset="-34"/>
              </a:rPr>
              <a:t>Co-Founder of A Cloud Guru</a:t>
            </a:r>
          </a:p>
        </p:txBody>
      </p:sp>
    </p:spTree>
    <p:extLst>
      <p:ext uri="{BB962C8B-B14F-4D97-AF65-F5344CB8AC3E}">
        <p14:creationId xmlns:p14="http://schemas.microsoft.com/office/powerpoint/2010/main" val="399314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Typical 3-tier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5</a:t>
            </a:fld>
            <a:endParaRPr lang="en-AU" dirty="0"/>
          </a:p>
        </p:txBody>
      </p:sp>
      <p:pic>
        <p:nvPicPr>
          <p:cNvPr id="3" name="Picture 2">
            <a:extLst>
              <a:ext uri="{FF2B5EF4-FFF2-40B4-BE49-F238E27FC236}">
                <a16:creationId xmlns:a16="http://schemas.microsoft.com/office/drawing/2014/main" id="{F44E72DE-B5A1-41DB-A4A9-FA563451F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2" y="1557587"/>
            <a:ext cx="6095206" cy="4536504"/>
          </a:xfrm>
          <a:prstGeom prst="rect">
            <a:avLst/>
          </a:prstGeom>
        </p:spPr>
      </p:pic>
      <p:graphicFrame>
        <p:nvGraphicFramePr>
          <p:cNvPr id="13" name="Diagram 12">
            <a:extLst>
              <a:ext uri="{FF2B5EF4-FFF2-40B4-BE49-F238E27FC236}">
                <a16:creationId xmlns:a16="http://schemas.microsoft.com/office/drawing/2014/main" id="{88F4FA61-99C1-4364-A787-1F09AEECECA5}"/>
              </a:ext>
            </a:extLst>
          </p:cNvPr>
          <p:cNvGraphicFramePr/>
          <p:nvPr>
            <p:extLst>
              <p:ext uri="{D42A27DB-BD31-4B8C-83A1-F6EECF244321}">
                <p14:modId xmlns:p14="http://schemas.microsoft.com/office/powerpoint/2010/main" val="1872754925"/>
              </p:ext>
            </p:extLst>
          </p:nvPr>
        </p:nvGraphicFramePr>
        <p:xfrm>
          <a:off x="6167214" y="1917626"/>
          <a:ext cx="4896544" cy="2592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927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Serverless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6</a:t>
            </a:fld>
            <a:endParaRPr lang="en-AU" dirty="0"/>
          </a:p>
        </p:txBody>
      </p:sp>
      <p:pic>
        <p:nvPicPr>
          <p:cNvPr id="4" name="Picture 3">
            <a:extLst>
              <a:ext uri="{FF2B5EF4-FFF2-40B4-BE49-F238E27FC236}">
                <a16:creationId xmlns:a16="http://schemas.microsoft.com/office/drawing/2014/main" id="{9229EF2A-6C36-4539-BC08-E04377283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2" y="1463489"/>
            <a:ext cx="6720846" cy="4414578"/>
          </a:xfrm>
          <a:prstGeom prst="rect">
            <a:avLst/>
          </a:prstGeom>
        </p:spPr>
      </p:pic>
      <p:graphicFrame>
        <p:nvGraphicFramePr>
          <p:cNvPr id="15" name="Diagram 14">
            <a:extLst>
              <a:ext uri="{FF2B5EF4-FFF2-40B4-BE49-F238E27FC236}">
                <a16:creationId xmlns:a16="http://schemas.microsoft.com/office/drawing/2014/main" id="{FBF86B1B-9F4D-42D1-9D59-137563C55C78}"/>
              </a:ext>
            </a:extLst>
          </p:cNvPr>
          <p:cNvGraphicFramePr/>
          <p:nvPr>
            <p:extLst>
              <p:ext uri="{D42A27DB-BD31-4B8C-83A1-F6EECF244321}">
                <p14:modId xmlns:p14="http://schemas.microsoft.com/office/powerpoint/2010/main" val="3614899274"/>
              </p:ext>
            </p:extLst>
          </p:nvPr>
        </p:nvGraphicFramePr>
        <p:xfrm>
          <a:off x="5879182" y="1629594"/>
          <a:ext cx="5256584" cy="302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148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C0D-7FC0-474F-BB91-FD5879F1AE47}"/>
              </a:ext>
            </a:extLst>
          </p:cNvPr>
          <p:cNvSpPr>
            <a:spLocks noGrp="1"/>
          </p:cNvSpPr>
          <p:nvPr>
            <p:ph type="title"/>
          </p:nvPr>
        </p:nvSpPr>
        <p:spPr/>
        <p:txBody>
          <a:bodyPr/>
          <a:lstStyle/>
          <a:p>
            <a:r>
              <a:rPr lang="en-US" dirty="0" err="1">
                <a:latin typeface="Georgia" panose="02040502050405020303" pitchFamily="18" charset="0"/>
              </a:rPr>
              <a:t>Serverless</a:t>
            </a:r>
            <a:r>
              <a:rPr lang="en-US" dirty="0">
                <a:latin typeface="Georgia" panose="02040502050405020303" pitchFamily="18" charset="0"/>
              </a:rPr>
              <a:t> Computing</a:t>
            </a:r>
          </a:p>
        </p:txBody>
      </p:sp>
      <p:sp>
        <p:nvSpPr>
          <p:cNvPr id="3" name="Slide Number Placeholder 2">
            <a:extLst>
              <a:ext uri="{FF2B5EF4-FFF2-40B4-BE49-F238E27FC236}">
                <a16:creationId xmlns:a16="http://schemas.microsoft.com/office/drawing/2014/main" id="{3E3758CE-6B16-402C-96DB-1EF1E6CABA52}"/>
              </a:ext>
            </a:extLst>
          </p:cNvPr>
          <p:cNvSpPr>
            <a:spLocks noGrp="1"/>
          </p:cNvSpPr>
          <p:nvPr>
            <p:ph type="sldNum" sz="quarter" idx="12"/>
          </p:nvPr>
        </p:nvSpPr>
        <p:spPr/>
        <p:txBody>
          <a:bodyPr/>
          <a:lstStyle/>
          <a:p>
            <a:fld id="{1DEBBDC7-4A1B-43E6-8DA6-58148E08E8A6}" type="slidenum">
              <a:rPr lang="en-AU" smtClean="0"/>
              <a:t>7</a:t>
            </a:fld>
            <a:endParaRPr lang="en-AU"/>
          </a:p>
        </p:txBody>
      </p:sp>
      <p:sp>
        <p:nvSpPr>
          <p:cNvPr id="5" name="Content Placeholder 4">
            <a:extLst>
              <a:ext uri="{FF2B5EF4-FFF2-40B4-BE49-F238E27FC236}">
                <a16:creationId xmlns:a16="http://schemas.microsoft.com/office/drawing/2014/main" id="{BBFD2931-12E4-44EB-A8FE-4CCA2D84916B}"/>
              </a:ext>
            </a:extLst>
          </p:cNvPr>
          <p:cNvSpPr txBox="1">
            <a:spLocks/>
          </p:cNvSpPr>
          <p:nvPr/>
        </p:nvSpPr>
        <p:spPr>
          <a:xfrm>
            <a:off x="793496" y="1629594"/>
            <a:ext cx="9937104" cy="360040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2000" spc="0" dirty="0">
                <a:latin typeface="Georgia" panose="02040502050405020303" pitchFamily="18" charset="0"/>
              </a:rPr>
              <a:t>Is an architecture</a:t>
            </a:r>
          </a:p>
          <a:p>
            <a:r>
              <a:rPr lang="en-AU" sz="2000" spc="0" dirty="0">
                <a:latin typeface="Georgia" panose="02040502050405020303" pitchFamily="18" charset="0"/>
              </a:rPr>
              <a:t>Abstraction of servers, infrastructure and operating systems</a:t>
            </a:r>
          </a:p>
          <a:p>
            <a:r>
              <a:rPr lang="en-AU" sz="2000" spc="0" dirty="0">
                <a:latin typeface="Georgia" panose="02040502050405020303" pitchFamily="18" charset="0"/>
              </a:rPr>
              <a:t>Driven by reactions and triggers happening in real time in the cloud</a:t>
            </a:r>
          </a:p>
          <a:p>
            <a:r>
              <a:rPr lang="en-AU" sz="2000" spc="0" dirty="0">
                <a:latin typeface="Georgia" panose="02040502050405020303" pitchFamily="18" charset="0"/>
              </a:rPr>
              <a:t>Focus on the core logic and business</a:t>
            </a:r>
          </a:p>
          <a:p>
            <a:r>
              <a:rPr lang="en-AU" sz="2000" spc="0" dirty="0">
                <a:latin typeface="Georgia" panose="02040502050405020303" pitchFamily="18" charset="0"/>
              </a:rPr>
              <a:t>No time on </a:t>
            </a:r>
            <a:r>
              <a:rPr lang="en-AU" sz="2000" spc="0" dirty="0" err="1">
                <a:latin typeface="Georgia" panose="02040502050405020303" pitchFamily="18" charset="0"/>
              </a:rPr>
              <a:t>infrasture</a:t>
            </a:r>
            <a:endParaRPr lang="en-AU" sz="2000" spc="0" dirty="0">
              <a:latin typeface="Georgia" panose="02040502050405020303" pitchFamily="18" charset="0"/>
            </a:endParaRPr>
          </a:p>
          <a:p>
            <a:r>
              <a:rPr lang="en-AU" sz="2000" spc="0" dirty="0">
                <a:latin typeface="Georgia" panose="02040502050405020303" pitchFamily="18" charset="0"/>
              </a:rPr>
              <a:t>Focus is on the core logic of what needs to be done</a:t>
            </a:r>
          </a:p>
          <a:p>
            <a:r>
              <a:rPr lang="en-AU" sz="2000" spc="0" dirty="0">
                <a:latin typeface="Georgia" panose="02040502050405020303" pitchFamily="18" charset="0"/>
              </a:rPr>
              <a:t>Cost effective/ billing is based on resources being consumed or the actual time your code is running</a:t>
            </a:r>
          </a:p>
          <a:p>
            <a:r>
              <a:rPr lang="en-AU" sz="2000" spc="0" dirty="0">
                <a:latin typeface="Georgia" panose="02040502050405020303" pitchFamily="18" charset="0"/>
              </a:rPr>
              <a:t>Reduced time to market/bring apps to market faster</a:t>
            </a:r>
          </a:p>
          <a:p>
            <a:r>
              <a:rPr lang="en-AU" sz="2000" spc="0" dirty="0">
                <a:latin typeface="Georgia" panose="02040502050405020303" pitchFamily="18" charset="0"/>
              </a:rPr>
              <a:t>Reduced DevOps</a:t>
            </a:r>
          </a:p>
          <a:p>
            <a:pPr marL="0" indent="0">
              <a:buNone/>
            </a:pPr>
            <a:endParaRPr lang="en-AU" sz="2400" spc="0" dirty="0"/>
          </a:p>
          <a:p>
            <a:pPr marL="0" indent="0">
              <a:buNone/>
            </a:pPr>
            <a:endParaRPr lang="en-AU" sz="2400" spc="0" dirty="0"/>
          </a:p>
          <a:p>
            <a:endParaRPr lang="en-AU" sz="2400" spc="0" dirty="0"/>
          </a:p>
          <a:p>
            <a:endParaRPr lang="en-AU" spc="0" dirty="0"/>
          </a:p>
          <a:p>
            <a:endParaRPr lang="en-AU" dirty="0"/>
          </a:p>
          <a:p>
            <a:endParaRPr lang="en-AU" sz="2400" dirty="0"/>
          </a:p>
          <a:p>
            <a:endParaRPr lang="en-AU" sz="2400" dirty="0">
              <a:solidFill>
                <a:srgbClr val="FFC000"/>
              </a:solidFill>
            </a:endParaRPr>
          </a:p>
          <a:p>
            <a:endParaRPr lang="en-AU" sz="2400" dirty="0"/>
          </a:p>
        </p:txBody>
      </p:sp>
    </p:spTree>
    <p:extLst>
      <p:ext uri="{BB962C8B-B14F-4D97-AF65-F5344CB8AC3E}">
        <p14:creationId xmlns:p14="http://schemas.microsoft.com/office/powerpoint/2010/main" val="4010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3" y="909514"/>
            <a:ext cx="10047600" cy="1080121"/>
          </a:xfrm>
        </p:spPr>
        <p:txBody>
          <a:bodyPr/>
          <a:lstStyle/>
          <a:p>
            <a:r>
              <a:rPr lang="en-US" sz="4800" dirty="0" err="1"/>
              <a:t>Serverless</a:t>
            </a:r>
            <a:r>
              <a:rPr lang="en-US" sz="4800" dirty="0"/>
              <a:t> Hosting Providers</a:t>
            </a:r>
            <a:endParaRPr lang="en-AU" sz="4800" dirty="0"/>
          </a:p>
        </p:txBody>
      </p:sp>
      <p:graphicFrame>
        <p:nvGraphicFramePr>
          <p:cNvPr id="5" name="Diagram 4">
            <a:extLst>
              <a:ext uri="{FF2B5EF4-FFF2-40B4-BE49-F238E27FC236}">
                <a16:creationId xmlns:a16="http://schemas.microsoft.com/office/drawing/2014/main" id="{7C6FF428-A5BD-46D6-A076-C68A3078EE67}"/>
              </a:ext>
            </a:extLst>
          </p:cNvPr>
          <p:cNvGraphicFramePr/>
          <p:nvPr>
            <p:extLst>
              <p:ext uri="{D42A27DB-BD31-4B8C-83A1-F6EECF244321}">
                <p14:modId xmlns:p14="http://schemas.microsoft.com/office/powerpoint/2010/main" val="4269722343"/>
              </p:ext>
            </p:extLst>
          </p:nvPr>
        </p:nvGraphicFramePr>
        <p:xfrm>
          <a:off x="-63962" y="2001268"/>
          <a:ext cx="10047600" cy="438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DEBBDC7-4A1B-43E6-8DA6-58148E08E8A6}" type="slidenum">
              <a:rPr lang="en-AU" smtClean="0"/>
              <a:pPr/>
              <a:t>8</a:t>
            </a:fld>
            <a:endParaRPr lang="en-AU" dirty="0"/>
          </a:p>
        </p:txBody>
      </p:sp>
    </p:spTree>
    <p:extLst>
      <p:ext uri="{BB962C8B-B14F-4D97-AF65-F5344CB8AC3E}">
        <p14:creationId xmlns:p14="http://schemas.microsoft.com/office/powerpoint/2010/main" val="22612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1">
                    <a:lumMod val="50000"/>
                  </a:schemeClr>
                </a:solidFill>
                <a:latin typeface="Georgia" panose="02040502050405020303" pitchFamily="18" charset="0"/>
              </a:rPr>
              <a:t>Amazon AWS </a:t>
            </a:r>
            <a:r>
              <a:rPr lang="en-US" sz="4800" dirty="0" err="1">
                <a:solidFill>
                  <a:schemeClr val="accent1">
                    <a:lumMod val="50000"/>
                  </a:schemeClr>
                </a:solidFill>
                <a:latin typeface="Georgia" panose="02040502050405020303" pitchFamily="18" charset="0"/>
              </a:rPr>
              <a:t>Lamda</a:t>
            </a:r>
            <a:endParaRPr lang="en-AU" sz="4800" dirty="0">
              <a:solidFill>
                <a:schemeClr val="accent1">
                  <a:lumMod val="50000"/>
                </a:schemeClr>
              </a:solidFill>
              <a:latin typeface="Georgia" panose="02040502050405020303" pitchFamily="18" charset="0"/>
            </a:endParaRPr>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r>
              <a:rPr lang="en-US" sz="1700" b="1" dirty="0">
                <a:solidFill>
                  <a:srgbClr val="0B0F21"/>
                </a:solidFill>
              </a:rPr>
              <a:t>JavaScript</a:t>
            </a:r>
          </a:p>
          <a:p>
            <a:pPr marL="285750" indent="-285750">
              <a:spcBef>
                <a:spcPts val="600"/>
              </a:spcBef>
              <a:buFont typeface="Wingdings" panose="05000000000000000000" pitchFamily="2" charset="2"/>
              <a:buChar char="v"/>
            </a:pPr>
            <a:r>
              <a:rPr lang="en-US" sz="1700" b="1" dirty="0">
                <a:solidFill>
                  <a:srgbClr val="0B0F21"/>
                </a:solidFill>
              </a:rPr>
              <a:t>Node.js</a:t>
            </a:r>
          </a:p>
          <a:p>
            <a:pPr marL="285750" indent="-285750">
              <a:spcBef>
                <a:spcPts val="600"/>
              </a:spcBef>
              <a:buFont typeface="Wingdings" panose="05000000000000000000" pitchFamily="2" charset="2"/>
              <a:buChar char="v"/>
            </a:pPr>
            <a:r>
              <a:rPr lang="en-US" sz="1700" b="1" dirty="0">
                <a:solidFill>
                  <a:srgbClr val="0B0F21"/>
                </a:solidFill>
              </a:rPr>
              <a:t>Python</a:t>
            </a:r>
          </a:p>
          <a:p>
            <a:pPr marL="285750" indent="-285750">
              <a:spcBef>
                <a:spcPts val="600"/>
              </a:spcBef>
              <a:buFont typeface="Wingdings" panose="05000000000000000000" pitchFamily="2" charset="2"/>
              <a:buChar char="v"/>
            </a:pPr>
            <a:r>
              <a:rPr lang="en-US" sz="1700" b="1" dirty="0">
                <a:solidFill>
                  <a:srgbClr val="0B0F21"/>
                </a:solidFill>
              </a:rPr>
              <a:t>Java</a:t>
            </a:r>
          </a:p>
          <a:p>
            <a:pPr marL="285750" indent="-285750">
              <a:spcBef>
                <a:spcPts val="600"/>
              </a:spcBef>
              <a:buFont typeface="Wingdings" panose="05000000000000000000" pitchFamily="2" charset="2"/>
              <a:buChar char="v"/>
            </a:pPr>
            <a:r>
              <a:rPr lang="en-US" sz="1700" b="1" dirty="0">
                <a:solidFill>
                  <a:srgbClr val="0B0F21"/>
                </a:solidFill>
              </a:rPr>
              <a:t>C# and F# (</a:t>
            </a:r>
            <a:r>
              <a:rPr lang="en-US" sz="1700" b="1" dirty="0" err="1">
                <a:solidFill>
                  <a:srgbClr val="0B0F21"/>
                </a:solidFill>
              </a:rPr>
              <a:t>.net</a:t>
            </a:r>
            <a:r>
              <a:rPr lang="en-US" sz="1700" b="1" dirty="0">
                <a:solidFill>
                  <a:srgbClr val="0B0F21"/>
                </a:solidFill>
              </a:rPr>
              <a:t> Core)</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Introduced in 2014</a:t>
            </a:r>
          </a:p>
          <a:p>
            <a:pPr marL="285750" indent="-285750">
              <a:spcBef>
                <a:spcPts val="600"/>
              </a:spcBef>
              <a:buFont typeface="Wingdings" panose="05000000000000000000" pitchFamily="2" charset="2"/>
              <a:buChar char="v"/>
            </a:pPr>
            <a:r>
              <a:rPr lang="en-US" sz="1700" b="1" dirty="0">
                <a:solidFill>
                  <a:srgbClr val="0B0F21"/>
                </a:solidFill>
              </a:rPr>
              <a:t>Documentation is comprehensive and always up-to-date</a:t>
            </a:r>
          </a:p>
          <a:p>
            <a:pPr marL="285750" indent="-285750">
              <a:spcBef>
                <a:spcPts val="600"/>
              </a:spcBef>
              <a:buFont typeface="Wingdings" panose="05000000000000000000" pitchFamily="2" charset="2"/>
              <a:buChar char="v"/>
            </a:pPr>
            <a:r>
              <a:rPr lang="en-US" sz="1700" b="1" dirty="0">
                <a:solidFill>
                  <a:srgbClr val="0B0F21"/>
                </a:solidFill>
              </a:rPr>
              <a:t>Community is quite large</a:t>
            </a:r>
          </a:p>
          <a:p>
            <a:pPr marL="285750" indent="-285750">
              <a:spcBef>
                <a:spcPts val="600"/>
              </a:spcBef>
              <a:buFont typeface="Wingdings" panose="05000000000000000000" pitchFamily="2" charset="2"/>
              <a:buChar char="v"/>
            </a:pPr>
            <a:r>
              <a:rPr lang="en-US" sz="1700" b="1" dirty="0">
                <a:solidFill>
                  <a:srgbClr val="0B0F21"/>
                </a:solidFill>
              </a:rPr>
              <a:t>Has a free tier that allows for one million requests and 400 terabyte-seconds of compute time per month</a:t>
            </a:r>
          </a:p>
          <a:p>
            <a:pPr marL="285750" indent="-285750">
              <a:spcBef>
                <a:spcPts val="600"/>
              </a:spcBef>
              <a:buFont typeface="Wingdings" panose="05000000000000000000" pitchFamily="2" charset="2"/>
              <a:buChar char="v"/>
            </a:pP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9</a:t>
            </a:fld>
            <a:endParaRPr lang="en-AU" dirty="0"/>
          </a:p>
        </p:txBody>
      </p:sp>
      <p:pic>
        <p:nvPicPr>
          <p:cNvPr id="6" name="Picture 5">
            <a:extLst>
              <a:ext uri="{FF2B5EF4-FFF2-40B4-BE49-F238E27FC236}">
                <a16:creationId xmlns:a16="http://schemas.microsoft.com/office/drawing/2014/main" id="{21393370-BCC6-41E4-A58B-773B2BC77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278" y="751911"/>
            <a:ext cx="720080" cy="746198"/>
          </a:xfrm>
          <a:prstGeom prst="rect">
            <a:avLst/>
          </a:prstGeom>
        </p:spPr>
      </p:pic>
    </p:spTree>
    <p:extLst>
      <p:ext uri="{BB962C8B-B14F-4D97-AF65-F5344CB8AC3E}">
        <p14:creationId xmlns:p14="http://schemas.microsoft.com/office/powerpoint/2010/main" val="3973382294"/>
      </p:ext>
    </p:extLst>
  </p:cSld>
  <p:clrMapOvr>
    <a:masterClrMapping/>
  </p:clrMapOvr>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PT template2" id="{DC89431A-E461-44A3-B814-711879D27EB2}" vid="{FD3114A9-EE93-43BC-80AF-175FE310ED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CD8D8A2BFB574488D10A6C8E4B4985" ma:contentTypeVersion="10" ma:contentTypeDescription="Create a new document." ma:contentTypeScope="" ma:versionID="6d25bad2c3f0177c721a8664fe4c8a4d">
  <xsd:schema xmlns:xsd="http://www.w3.org/2001/XMLSchema" xmlns:xs="http://www.w3.org/2001/XMLSchema" xmlns:p="http://schemas.microsoft.com/office/2006/metadata/properties" xmlns:ns1="http://schemas.microsoft.com/sharepoint/v3" xmlns:ns2="71b1e744-eec7-43f7-9ef6-1ff1d8daf218" xmlns:ns3="1a5ed8c7-ecb8-4128-bee4-e33cd340464e" targetNamespace="http://schemas.microsoft.com/office/2006/metadata/properties" ma:root="true" ma:fieldsID="93ae2aaa6d1ba9a0c204f5348892f234" ns1:_="" ns2:_="" ns3:_="">
    <xsd:import namespace="http://schemas.microsoft.com/sharepoint/v3"/>
    <xsd:import namespace="71b1e744-eec7-43f7-9ef6-1ff1d8daf218"/>
    <xsd:import namespace="1a5ed8c7-ecb8-4128-bee4-e33cd340464e"/>
    <xsd:element name="properties">
      <xsd:complexType>
        <xsd:sequence>
          <xsd:element name="documentManagement">
            <xsd:complexType>
              <xsd:all>
                <xsd:element ref="ns2:SharedWithUsers" minOccurs="0"/>
                <xsd:element ref="ns1:PublishingStartDate" minOccurs="0"/>
                <xsd:element ref="ns1:PublishingExpirationDate"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1b1e744-eec7-43f7-9ef6-1ff1d8daf2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a5ed8c7-ecb8-4128-bee4-e33cd340464e"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1b1e744-eec7-43f7-9ef6-1ff1d8daf218">
      <UserInfo>
        <DisplayName>Graeme Strange</DisplayName>
        <AccountId>27</AccountId>
        <AccountType/>
      </UserInfo>
      <UserInfo>
        <DisplayName>Dennis Zapanta</DisplayName>
        <AccountId>29</AccountId>
        <AccountType/>
      </UserInfo>
      <UserInfo>
        <DisplayName>Fraser Bearsley</DisplayName>
        <AccountId>24</AccountId>
        <AccountType/>
      </UserInfo>
      <UserInfo>
        <DisplayName>Yvette Pearce</DisplayName>
        <AccountId>39</AccountId>
        <AccountType/>
      </UserInfo>
      <UserInfo>
        <DisplayName>Shirley Harrod</DisplayName>
        <AccountId>28</AccountId>
        <AccountType/>
      </UserInfo>
    </SharedWithUsers>
  </documentManagement>
</p:properties>
</file>

<file path=customXml/itemProps1.xml><?xml version="1.0" encoding="utf-8"?>
<ds:datastoreItem xmlns:ds="http://schemas.openxmlformats.org/officeDocument/2006/customXml" ds:itemID="{58D3F2A5-5D10-44C1-8EC4-82ED75EE4756}">
  <ds:schemaRefs>
    <ds:schemaRef ds:uri="http://schemas.microsoft.com/sharepoint/v3/contenttype/forms"/>
  </ds:schemaRefs>
</ds:datastoreItem>
</file>

<file path=customXml/itemProps2.xml><?xml version="1.0" encoding="utf-8"?>
<ds:datastoreItem xmlns:ds="http://schemas.openxmlformats.org/officeDocument/2006/customXml" ds:itemID="{47A9FFE3-8F9F-40AA-A5AA-60AFD4CBC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b1e744-eec7-43f7-9ef6-1ff1d8daf218"/>
    <ds:schemaRef ds:uri="1a5ed8c7-ecb8-4128-bee4-e33cd3404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157623-46A7-4D87-8787-FB7B72C6917F}">
  <ds:schemaRefs>
    <ds:schemaRef ds:uri="http://schemas.microsoft.com/office/2006/metadata/properties"/>
    <ds:schemaRef ds:uri="http://schemas.microsoft.com/office/infopath/2007/PartnerControls"/>
    <ds:schemaRef ds:uri="http://schemas.microsoft.com/sharepoint/v3"/>
    <ds:schemaRef ds:uri="71b1e744-eec7-43f7-9ef6-1ff1d8daf218"/>
  </ds:schemaRefs>
</ds:datastoreItem>
</file>

<file path=docProps/app.xml><?xml version="1.0" encoding="utf-8"?>
<Properties xmlns="http://schemas.openxmlformats.org/officeDocument/2006/extended-properties" xmlns:vt="http://schemas.openxmlformats.org/officeDocument/2006/docPropsVTypes">
  <Template/>
  <TotalTime>22921</TotalTime>
  <Words>930</Words>
  <Application>Microsoft Office PowerPoint</Application>
  <PresentationFormat>Custom</PresentationFormat>
  <Paragraphs>199</Paragraphs>
  <Slides>22</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Angsana New</vt:lpstr>
      <vt:lpstr>Arial</vt:lpstr>
      <vt:lpstr>Arial Narrow</vt:lpstr>
      <vt:lpstr>Calibri</vt:lpstr>
      <vt:lpstr>Georgia</vt:lpstr>
      <vt:lpstr>Segoe UI</vt:lpstr>
      <vt:lpstr>Wingdings</vt:lpstr>
      <vt:lpstr>Readify Theme</vt:lpstr>
      <vt:lpstr>Azure Functions   </vt:lpstr>
      <vt:lpstr>PowerPoint Presentation</vt:lpstr>
      <vt:lpstr>What is serverless?</vt:lpstr>
      <vt:lpstr>Serverless is an architecture</vt:lpstr>
      <vt:lpstr>Typical 3-tier architecture</vt:lpstr>
      <vt:lpstr>Serverless Architecture</vt:lpstr>
      <vt:lpstr>Serverless Computing</vt:lpstr>
      <vt:lpstr>Serverless Hosting Providers</vt:lpstr>
      <vt:lpstr>Amazon AWS Lamda</vt:lpstr>
      <vt:lpstr>Microsoft Azure Functions</vt:lpstr>
      <vt:lpstr>Google Cloud Functions</vt:lpstr>
      <vt:lpstr>Other players</vt:lpstr>
      <vt:lpstr>Azure Serverless offerings</vt:lpstr>
      <vt:lpstr>Azure Function App and Functions</vt:lpstr>
      <vt:lpstr>Hosting Plans</vt:lpstr>
      <vt:lpstr>Triggers and Bindings</vt:lpstr>
      <vt:lpstr>PowerPoint Presentation</vt:lpstr>
      <vt:lpstr>PowerPoint Presentation</vt:lpstr>
      <vt:lpstr>Local Debugging</vt:lpstr>
      <vt:lpstr>Remote Debugging</vt:lpstr>
      <vt:lpstr>PowerPoint Presentation</vt:lpstr>
      <vt:lpstr>Useful Links    "“The dream as conceived 25 years ago has not been achieved. Until software becomes the ultimate  tool for collaboration, productivity, and efficiency, the work is not done. And there's nothing more fun than doing that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Readify</dc:title>
  <dc:creator>Mitch Denny</dc:creator>
  <cp:lastModifiedBy>Mehdi Khaleghian</cp:lastModifiedBy>
  <cp:revision>582</cp:revision>
  <cp:lastPrinted>2014-12-14T05:36:23Z</cp:lastPrinted>
  <dcterms:created xsi:type="dcterms:W3CDTF">2014-03-21T05:35:53Z</dcterms:created>
  <dcterms:modified xsi:type="dcterms:W3CDTF">2017-11-18T09:52:02Z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0x01010032CD8D8A2BFB574488D10A6C8E4B4985</vt:lpwstr>
  </property>
</Properties>
</file>