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415" r:id="rId5"/>
    <p:sldId id="434" r:id="rId6"/>
    <p:sldId id="418" r:id="rId7"/>
    <p:sldId id="490" r:id="rId8"/>
    <p:sldId id="461" r:id="rId9"/>
    <p:sldId id="489" r:id="rId10"/>
    <p:sldId id="464" r:id="rId11"/>
    <p:sldId id="462" r:id="rId12"/>
    <p:sldId id="463" r:id="rId13"/>
    <p:sldId id="409" r:id="rId14"/>
    <p:sldId id="457" r:id="rId15"/>
    <p:sldId id="465" r:id="rId16"/>
    <p:sldId id="466" r:id="rId17"/>
    <p:sldId id="456" r:id="rId18"/>
    <p:sldId id="442" r:id="rId19"/>
  </p:sldIdLst>
  <p:sldSz cx="12190413" cy="6859588"/>
  <p:notesSz cx="6807200" cy="9939338"/>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guide id="3" orient="horz" pos="3131">
          <p15:clr>
            <a:srgbClr val="A4A3A4"/>
          </p15:clr>
        </p15:guide>
        <p15:guide id="4"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Leopold" initials="ML" lastIdx="2" clrIdx="0">
    <p:extLst/>
  </p:cmAuthor>
  <p:cmAuthor id="2" name="Nick Miller" initials="NM"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a:srgbClr val="141B33"/>
    <a:srgbClr val="FF33CC"/>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6" autoAdjust="0"/>
    <p:restoredTop sz="85029" autoAdjust="0"/>
  </p:normalViewPr>
  <p:slideViewPr>
    <p:cSldViewPr showGuides="1">
      <p:cViewPr>
        <p:scale>
          <a:sx n="73" d="100"/>
          <a:sy n="73" d="100"/>
        </p:scale>
        <p:origin x="1133" y="24"/>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3" d="100"/>
          <a:sy n="93" d="100"/>
        </p:scale>
        <p:origin x="3660" y="66"/>
      </p:cViewPr>
      <p:guideLst>
        <p:guide orient="horz" pos="2931"/>
        <p:guide pos="2211"/>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1"/>
            <a:ext cx="2949787" cy="496967"/>
          </a:xfrm>
          <a:prstGeom prst="rect">
            <a:avLst/>
          </a:prstGeom>
        </p:spPr>
        <p:txBody>
          <a:bodyPr vert="horz" lIns="91440" tIns="45720" rIns="91440" bIns="45720" rtlCol="0"/>
          <a:lstStyle>
            <a:lvl1pPr algn="r">
              <a:defRPr sz="1200"/>
            </a:lvl1pPr>
          </a:lstStyle>
          <a:p>
            <a:fld id="{78D5E657-C75E-4190-B3C3-105C9C4260DF}" type="datetimeFigureOut">
              <a:rPr lang="en-AU" smtClean="0"/>
              <a:t>16/11/2017</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1"/>
            <a:ext cx="2949787" cy="496967"/>
          </a:xfrm>
          <a:prstGeom prst="rect">
            <a:avLst/>
          </a:prstGeom>
        </p:spPr>
        <p:txBody>
          <a:bodyPr vert="horz" lIns="91440" tIns="45720" rIns="91440" bIns="45720" rtlCol="0"/>
          <a:lstStyle>
            <a:lvl1pPr algn="r">
              <a:defRPr sz="1200"/>
            </a:lvl1pPr>
          </a:lstStyle>
          <a:p>
            <a:fld id="{B2842A88-9C46-4A82-BC64-6521039314F7}" type="datetimeFigureOut">
              <a:rPr lang="en-AU" smtClean="0"/>
              <a:t>16/11/2017</a:t>
            </a:fld>
            <a:endParaRPr lang="en-AU"/>
          </a:p>
        </p:txBody>
      </p:sp>
      <p:sp>
        <p:nvSpPr>
          <p:cNvPr id="4" name="Slide Image Placeholder 3"/>
          <p:cNvSpPr>
            <a:spLocks noGrp="1" noRot="1" noChangeAspect="1"/>
          </p:cNvSpPr>
          <p:nvPr>
            <p:ph type="sldImg" idx="2"/>
          </p:nvPr>
        </p:nvSpPr>
        <p:spPr>
          <a:xfrm>
            <a:off x="95250" y="746125"/>
            <a:ext cx="6616700" cy="37242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pPr>
              <a:defRPr/>
            </a:pPr>
            <a:r>
              <a:rPr lang="en-AU" dirty="0"/>
              <a:t>http://news.genius.com/Marc-andreessen-why-software-is-eating-the-world-annotated </a:t>
            </a:r>
          </a:p>
          <a:p>
            <a:endParaRPr lang="en-AU" baseline="0" dirty="0"/>
          </a:p>
          <a:p>
            <a:endParaRPr lang="en-AU" baseline="0"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a:t>
            </a:fld>
            <a:endParaRPr lang="en-AU"/>
          </a:p>
        </p:txBody>
      </p:sp>
    </p:spTree>
    <p:extLst>
      <p:ext uri="{BB962C8B-B14F-4D97-AF65-F5344CB8AC3E}">
        <p14:creationId xmlns:p14="http://schemas.microsoft.com/office/powerpoint/2010/main" val="366538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206800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355507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108063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wording from an old document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204106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3813911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Local Listed: </a:t>
            </a:r>
          </a:p>
          <a:p>
            <a:r>
              <a:rPr lang="en-AU" dirty="0"/>
              <a:t>Oakton</a:t>
            </a:r>
          </a:p>
          <a:p>
            <a:r>
              <a:rPr lang="en-AU" dirty="0" err="1"/>
              <a:t>Empired</a:t>
            </a:r>
            <a:endParaRPr lang="en-AU" dirty="0"/>
          </a:p>
          <a:p>
            <a:r>
              <a:rPr lang="en-AU" dirty="0"/>
              <a:t>SMS</a:t>
            </a:r>
          </a:p>
          <a:p>
            <a:r>
              <a:rPr lang="en-AU" dirty="0"/>
              <a:t>DWS</a:t>
            </a:r>
          </a:p>
          <a:p>
            <a:r>
              <a:rPr lang="en-AU" dirty="0"/>
              <a:t>Technology One</a:t>
            </a:r>
          </a:p>
          <a:p>
            <a:r>
              <a:rPr lang="en-AU" dirty="0"/>
              <a:t>Data#3</a:t>
            </a:r>
          </a:p>
          <a:p>
            <a:endParaRPr lang="en-AU" dirty="0"/>
          </a:p>
          <a:p>
            <a:r>
              <a:rPr lang="en-AU" dirty="0"/>
              <a:t>Global</a:t>
            </a:r>
            <a:r>
              <a:rPr lang="en-AU" baseline="0" dirty="0"/>
              <a:t> Listed: </a:t>
            </a:r>
            <a:endParaRPr lang="en-AU" dirty="0"/>
          </a:p>
          <a:p>
            <a:r>
              <a:rPr lang="en-AU" dirty="0" err="1"/>
              <a:t>DiData</a:t>
            </a:r>
            <a:endParaRPr lang="en-AU" dirty="0"/>
          </a:p>
          <a:p>
            <a:r>
              <a:rPr lang="en-AU" dirty="0"/>
              <a:t>Fujitsu</a:t>
            </a:r>
          </a:p>
          <a:p>
            <a:r>
              <a:rPr lang="en-AU" dirty="0"/>
              <a:t>IBM GS</a:t>
            </a:r>
          </a:p>
          <a:p>
            <a:endParaRPr lang="en-AU"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11</a:t>
            </a:fld>
            <a:endParaRPr lang="en-AU"/>
          </a:p>
        </p:txBody>
      </p:sp>
    </p:spTree>
    <p:extLst>
      <p:ext uri="{BB962C8B-B14F-4D97-AF65-F5344CB8AC3E}">
        <p14:creationId xmlns:p14="http://schemas.microsoft.com/office/powerpoint/2010/main" val="127358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14</a:t>
            </a:fld>
            <a:endParaRPr lang="en-AU"/>
          </a:p>
        </p:txBody>
      </p:sp>
    </p:spTree>
    <p:extLst>
      <p:ext uri="{BB962C8B-B14F-4D97-AF65-F5344CB8AC3E}">
        <p14:creationId xmlns:p14="http://schemas.microsoft.com/office/powerpoint/2010/main" val="291275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why we are talking to you. </a:t>
            </a:r>
          </a:p>
        </p:txBody>
      </p:sp>
      <p:sp>
        <p:nvSpPr>
          <p:cNvPr id="4" name="Slide Number Placeholder 3"/>
          <p:cNvSpPr>
            <a:spLocks noGrp="1"/>
          </p:cNvSpPr>
          <p:nvPr>
            <p:ph type="sldNum" sz="quarter" idx="10"/>
          </p:nvPr>
        </p:nvSpPr>
        <p:spPr/>
        <p:txBody>
          <a:bodyPr/>
          <a:lstStyle/>
          <a:p>
            <a:fld id="{325FB293-4812-4AD5-9D7B-16C5960DBBF9}" type="slidenum">
              <a:rPr lang="en-AU" smtClean="0"/>
              <a:t>15</a:t>
            </a:fld>
            <a:endParaRPr lang="en-AU"/>
          </a:p>
        </p:txBody>
      </p:sp>
    </p:spTree>
    <p:extLst>
      <p:ext uri="{BB962C8B-B14F-4D97-AF65-F5344CB8AC3E}">
        <p14:creationId xmlns:p14="http://schemas.microsoft.com/office/powerpoint/2010/main" val="28027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pc="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Tx/>
              <a:defRPr spc="0" baseline="0"/>
            </a:lvl1pPr>
            <a:lvl2pPr>
              <a:buClrTx/>
              <a:defRPr spc="0" baseline="0"/>
            </a:lvl2pPr>
            <a:lvl3pPr>
              <a:buClrTx/>
              <a:defRPr spc="0" baseline="0"/>
            </a:lvl3pPr>
            <a:lvl4pPr>
              <a:buClrTx/>
              <a:defRPr spc="0" baseline="0"/>
            </a:lvl4pPr>
            <a:lvl5pPr>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59370288-639C-4A98-8310-2DEA374FA7EE}" type="datetime1">
              <a:rPr lang="en-AU" smtClean="0"/>
              <a:t>16/11/2017</a:t>
            </a:fld>
            <a:endParaRPr lang="en-AU"/>
          </a:p>
        </p:txBody>
      </p:sp>
      <p:sp>
        <p:nvSpPr>
          <p:cNvPr id="5" name="Footer Placeholder 4"/>
          <p:cNvSpPr>
            <a:spLocks noGrp="1"/>
          </p:cNvSpPr>
          <p:nvPr>
            <p:ph type="ftr" sz="quarter" idx="11"/>
          </p:nvPr>
        </p:nvSpPr>
        <p:spPr/>
        <p:txBody>
          <a:bodyPr/>
          <a:lstStyle/>
          <a:p>
            <a:r>
              <a:rPr lang="en-GB"/>
              <a:t>/ Copyright ©2014 by Readify Pty Ltd</a:t>
            </a:r>
            <a:endParaRPr lang="en-AU" dirty="0"/>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955395DB-A286-43BD-BAC5-B451EB299A20}"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spc="0" baseline="0">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2CE308AA-31BD-44C1-8427-043991A72959}"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5" y="319"/>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71AE0D7B-34C4-4752-9425-BEE24F703134}" type="datetime1">
              <a:rPr lang="en-AU" smtClean="0"/>
              <a:t>16/11/2017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EAECD35-0A2B-4226-BA84-6CD8A799C13D}"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0" baseline="0">
                <a:solidFill>
                  <a:schemeClr val="bg1"/>
                </a:solidFill>
              </a:defRPr>
            </a:lvl1pPr>
            <a:lvl2pPr marL="358775" indent="-179388">
              <a:buClrTx/>
              <a:defRPr sz="2000" spc="0" baseline="0">
                <a:solidFill>
                  <a:schemeClr val="bg1"/>
                </a:solidFill>
              </a:defRPr>
            </a:lvl2pPr>
            <a:lvl3pPr marL="538163" indent="-179388">
              <a:buClrTx/>
              <a:defRPr sz="2000" spc="0" baseline="0">
                <a:solidFill>
                  <a:schemeClr val="bg1"/>
                </a:solidFill>
              </a:defRPr>
            </a:lvl3pPr>
            <a:lvl4pPr marL="717550" indent="-179388">
              <a:buClrTx/>
              <a:defRPr sz="2000" spc="0" baseline="0">
                <a:solidFill>
                  <a:schemeClr val="bg1"/>
                </a:solidFill>
              </a:defRPr>
            </a:lvl4pPr>
            <a:lvl5pPr marL="896938" indent="-179388">
              <a:buClrTx/>
              <a:defRPr sz="2000" spc="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802407DE-DE2D-4AD7-BE93-9CB457A7F1C3}" type="datetime1">
              <a:rPr lang="en-AU" smtClean="0"/>
              <a:t>16/11/2017</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EBA26BD1-6F61-4999-88B9-738437D901D5}"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A48A61B-096C-48F1-9692-020DE645D8CF}"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B53622A3-E47E-4750-B419-D22E0C3D897D}"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E0ADB204-66E2-4B25-BA40-5147F336B496}"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EB588B7F-23E0-4C38-8538-013CBC0FCFB7}"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A35D4E8-7275-4833-841A-4A61DF5E8475}"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63D63870-168F-4700-A438-F8FED2DF8A40}"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87D1F6D-5DB5-4422-95EB-AB1E2588F571}"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D3041A6-A429-4D4C-99E6-41AB69A55BCC}"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047A387-F732-47A3-B7BE-E787F49CA62F}"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463D163B-8F44-4C13-A828-4021046C26A3}"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466DF0A1-E613-466D-9D02-E6563402DA68}"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7AAA1124-9B18-4563-B0DD-4E9C3B087D2B}"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E6217A10-FC89-4CEC-8799-29274F23149A}"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2410341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242F9CD9-9E14-445C-999C-C4BDF30027C4}"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9"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31341893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0FFF35E3-442C-4D0B-BC22-695E13FE7701}" type="datetime1">
              <a:rPr lang="en-AU" smtClean="0"/>
              <a:t>16/11/2017</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9" name="Title 1"/>
          <p:cNvSpPr>
            <a:spLocks noGrp="1"/>
          </p:cNvSpPr>
          <p:nvPr>
            <p:ph type="title" hasCustomPrompt="1"/>
          </p:nvPr>
        </p:nvSpPr>
        <p:spPr>
          <a:xfrm>
            <a:off x="838800" y="1629593"/>
            <a:ext cx="9504878" cy="4536505"/>
          </a:xfrm>
        </p:spPr>
        <p:txBody>
          <a:bodyPr anchor="t"/>
          <a:lstStyle>
            <a:lvl1pPr algn="l">
              <a:lnSpc>
                <a:spcPts val="10000"/>
              </a:lnSpc>
              <a:defRPr sz="10000" b="0" cap="none" spc="0" baseline="0">
                <a:solidFill>
                  <a:schemeClr val="bg1"/>
                </a:solidFill>
              </a:defRPr>
            </a:lvl1pPr>
          </a:lstStyle>
          <a:p>
            <a:r>
              <a:rPr lang="en-AU" noProof="0" dirty="0"/>
              <a:t>Impact slide</a:t>
            </a:r>
          </a:p>
        </p:txBody>
      </p:sp>
    </p:spTree>
    <p:extLst>
      <p:ext uri="{BB962C8B-B14F-4D97-AF65-F5344CB8AC3E}">
        <p14:creationId xmlns:p14="http://schemas.microsoft.com/office/powerpoint/2010/main" val="4031490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6"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4" name="Title 1"/>
          <p:cNvSpPr>
            <a:spLocks noGrp="1"/>
          </p:cNvSpPr>
          <p:nvPr>
            <p:ph type="ctrTitle" hasCustomPrompt="1"/>
          </p:nvPr>
        </p:nvSpPr>
        <p:spPr>
          <a:xfrm>
            <a:off x="838801" y="1609201"/>
            <a:ext cx="7056606" cy="3115199"/>
          </a:xfrm>
        </p:spPr>
        <p:txBody>
          <a:bodyPr anchor="t" anchorCtr="0"/>
          <a:lstStyle>
            <a:lvl1pPr>
              <a:lnSpc>
                <a:spcPts val="10000"/>
              </a:lnSpc>
              <a:defRPr sz="10000" spc="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4E64885-FB39-4978-8922-40B59055639C}" type="datetime1">
              <a:rPr lang="en-AU" smtClean="0"/>
              <a:t>16/11/2017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2"/>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8DE4AEA8-C692-4FA8-8926-23E55156D924}" type="datetime1">
              <a:rPr lang="en-AU" smtClean="0"/>
              <a:t>16/11/2017</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3"/>
                </a:solidFill>
              </a:defRPr>
            </a:lvl1pPr>
          </a:lstStyle>
          <a:p>
            <a:r>
              <a:rPr lang="en-US" noProof="0" dirty="0"/>
              <a:t>Click to edit Master title style</a:t>
            </a:r>
            <a:endParaRPr lang="en-AU" noProof="0" dirty="0"/>
          </a:p>
        </p:txBody>
      </p:sp>
      <p:sp>
        <p:nvSpPr>
          <p:cNvPr id="3" name="Date Placeholder 2"/>
          <p:cNvSpPr>
            <a:spLocks noGrp="1"/>
          </p:cNvSpPr>
          <p:nvPr>
            <p:ph type="dt" sz="half" idx="10"/>
          </p:nvPr>
        </p:nvSpPr>
        <p:spPr/>
        <p:txBody>
          <a:bodyPr/>
          <a:lstStyle/>
          <a:p>
            <a:fld id="{0563130F-A21B-45AC-AC0C-CC9A6E6E28EB}" type="datetime1">
              <a:rPr lang="en-AU" smtClean="0"/>
              <a:t>16/11/2017</a:t>
            </a:fld>
            <a:endParaRPr lang="en-AU"/>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6907B-8FE7-4366-9DED-9806E11068FB}" type="datetime1">
              <a:rPr lang="en-AU" smtClean="0"/>
              <a:t>16/11/2017</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1F4846A1-EF86-4D3D-8194-958871857146}" type="datetime1">
              <a:rPr lang="en-AU" smtClean="0"/>
              <a:t>16/11/2017</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a:t>Page</a:t>
            </a:r>
          </a:p>
        </p:txBody>
      </p:sp>
    </p:spTree>
    <p:extLst>
      <p:ext uri="{BB962C8B-B14F-4D97-AF65-F5344CB8AC3E}">
        <p14:creationId xmlns:p14="http://schemas.microsoft.com/office/powerpoint/2010/main" val="856925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e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907E71-E6EB-4257-9C02-4AD7B8681DDE}" type="datetime1">
              <a:rPr lang="en-AU" smtClean="0"/>
              <a:t>16/11/2017</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a:t>
            </a:r>
            <a:r>
              <a:rPr lang="en-AU" dirty="0" err="1"/>
              <a:t>Readify</a:t>
            </a:r>
            <a:r>
              <a:rPr lang="en-AU" dirty="0"/>
              <a:t> Pty Ltd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83" r:id="rId2"/>
    <p:sldLayoutId id="2147483678" r:id="rId3"/>
    <p:sldLayoutId id="2147483679" r:id="rId4"/>
    <p:sldLayoutId id="2147483680" r:id="rId5"/>
    <p:sldLayoutId id="2147483681" r:id="rId6"/>
    <p:sldLayoutId id="2147483654" r:id="rId7"/>
    <p:sldLayoutId id="2147483655" r:id="rId8"/>
    <p:sldLayoutId id="2147483682" r:id="rId9"/>
    <p:sldLayoutId id="2147483684" r:id="rId10"/>
    <p:sldLayoutId id="2147483685" r:id="rId11"/>
    <p:sldLayoutId id="2147483649" r:id="rId12"/>
    <p:sldLayoutId id="2147483656" r:id="rId13"/>
    <p:sldLayoutId id="2147483658" r:id="rId14"/>
    <p:sldLayoutId id="2147483657" r:id="rId15"/>
    <p:sldLayoutId id="2147483659" r:id="rId16"/>
    <p:sldLayoutId id="2147483660" r:id="rId17"/>
    <p:sldLayoutId id="2147483651" r:id="rId18"/>
    <p:sldLayoutId id="2147483661" r:id="rId19"/>
    <p:sldLayoutId id="2147483663" r:id="rId20"/>
    <p:sldLayoutId id="2147483662" r:id="rId21"/>
    <p:sldLayoutId id="2147483664" r:id="rId22"/>
    <p:sldLayoutId id="2147483665" r:id="rId23"/>
    <p:sldLayoutId id="2147483666" r:id="rId24"/>
    <p:sldLayoutId id="2147483667" r:id="rId25"/>
    <p:sldLayoutId id="2147483669" r:id="rId26"/>
    <p:sldLayoutId id="2147483668" r:id="rId27"/>
    <p:sldLayoutId id="2147483670" r:id="rId28"/>
    <p:sldLayoutId id="2147483671" r:id="rId29"/>
    <p:sldLayoutId id="2147483672" r:id="rId30"/>
    <p:sldLayoutId id="2147483673" r:id="rId31"/>
    <p:sldLayoutId id="2147483675" r:id="rId32"/>
    <p:sldLayoutId id="2147483674" r:id="rId33"/>
    <p:sldLayoutId id="2147483676" r:id="rId34"/>
    <p:sldLayoutId id="2147483677" r:id="rId35"/>
    <p:sldLayoutId id="2147483686" r:id="rId36"/>
    <p:sldLayoutId id="2147483687" r:id="rId37"/>
    <p:sldLayoutId id="2147483689" r:id="rId38"/>
    <p:sldLayoutId id="2147483688" r:id="rId39"/>
    <p:sldLayoutId id="2147483690" r:id="rId40"/>
    <p:sldLayoutId id="2147483691" r:id="rId41"/>
  </p:sldLayoutIdLst>
  <p:hf hdr="0" ftr="0" dt="0"/>
  <p:txStyles>
    <p:titleStyle>
      <a:lvl1pPr algn="l" defTabSz="1088502" rtl="0" eaLnBrk="1" latinLnBrk="0" hangingPunct="1">
        <a:lnSpc>
          <a:spcPts val="5000"/>
        </a:lnSpc>
        <a:spcBef>
          <a:spcPct val="0"/>
        </a:spcBef>
        <a:buNone/>
        <a:defRPr sz="5800" kern="1200" spc="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readify.net/services/alm-consultin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hyperlink" Target="http://readify.net/customer-outcomes/video-case-studi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06" y="1485578"/>
            <a:ext cx="7344816" cy="2160240"/>
          </a:xfrm>
        </p:spPr>
        <p:txBody>
          <a:bodyPr/>
          <a:lstStyle/>
          <a:p>
            <a:pPr>
              <a:lnSpc>
                <a:spcPct val="100000"/>
              </a:lnSpc>
            </a:pPr>
            <a:r>
              <a:rPr lang="en-AU" sz="5400" spc="0" dirty="0"/>
              <a:t>Azure Functions</a:t>
            </a:r>
            <a:br>
              <a:rPr lang="en-AU" sz="5400" dirty="0"/>
            </a:br>
            <a:br>
              <a:rPr lang="en-AU" sz="5400" dirty="0"/>
            </a:br>
            <a:br>
              <a:rPr lang="en-AU" sz="5400" dirty="0"/>
            </a:br>
            <a:endParaRPr lang="en-AU" sz="5400" dirty="0"/>
          </a:p>
        </p:txBody>
      </p:sp>
      <p:sp>
        <p:nvSpPr>
          <p:cNvPr id="3" name="Subtitle 2"/>
          <p:cNvSpPr>
            <a:spLocks noGrp="1"/>
          </p:cNvSpPr>
          <p:nvPr>
            <p:ph type="subTitle" idx="1"/>
          </p:nvPr>
        </p:nvSpPr>
        <p:spPr/>
        <p:txBody>
          <a:bodyPr/>
          <a:lstStyle/>
          <a:p>
            <a:pPr algn="r"/>
            <a:r>
              <a:rPr lang="en-AU" sz="2800" i="1" dirty="0"/>
              <a:t>		</a:t>
            </a:r>
            <a:r>
              <a:rPr lang="en-AU" sz="2800" b="1" i="1" dirty="0"/>
              <a:t>Mehdi Khaleghian</a:t>
            </a:r>
            <a:endParaRPr lang="en-AU" sz="2800" b="1" dirty="0"/>
          </a:p>
        </p:txBody>
      </p:sp>
    </p:spTree>
    <p:extLst>
      <p:ext uri="{BB962C8B-B14F-4D97-AF65-F5344CB8AC3E}">
        <p14:creationId xmlns:p14="http://schemas.microsoft.com/office/powerpoint/2010/main" val="509608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821680" y="-17727"/>
            <a:ext cx="10048720" cy="1143265"/>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4"/>
                </a:solidFill>
                <a:latin typeface="+mj-lt"/>
                <a:ea typeface="+mj-ea"/>
                <a:cs typeface="+mj-cs"/>
              </a:defRPr>
            </a:lvl1pPr>
          </a:lstStyle>
          <a:p>
            <a:r>
              <a:rPr lang="en-AU" sz="5400" dirty="0">
                <a:solidFill>
                  <a:schemeClr val="accent1"/>
                </a:solidFill>
              </a:rPr>
              <a:t>Demo in Azure Portal</a:t>
            </a:r>
          </a:p>
        </p:txBody>
      </p:sp>
      <p:sp>
        <p:nvSpPr>
          <p:cNvPr id="5" name="Slide Number Placeholder 4"/>
          <p:cNvSpPr>
            <a:spLocks noGrp="1"/>
          </p:cNvSpPr>
          <p:nvPr>
            <p:ph type="sldNum" sz="quarter" idx="12"/>
          </p:nvPr>
        </p:nvSpPr>
        <p:spPr/>
        <p:txBody>
          <a:bodyPr/>
          <a:lstStyle/>
          <a:p>
            <a:fld id="{1DEBBDC7-4A1B-43E6-8DA6-58148E08E8A6}" type="slidenum">
              <a:rPr lang="en-AU" smtClean="0"/>
              <a:t>10</a:t>
            </a:fld>
            <a:endParaRPr lang="en-AU"/>
          </a:p>
        </p:txBody>
      </p:sp>
    </p:spTree>
    <p:extLst>
      <p:ext uri="{BB962C8B-B14F-4D97-AF65-F5344CB8AC3E}">
        <p14:creationId xmlns:p14="http://schemas.microsoft.com/office/powerpoint/2010/main" val="275908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B4524B-252F-4007-8015-00C6586D46E6}"/>
              </a:ext>
            </a:extLst>
          </p:cNvPr>
          <p:cNvSpPr/>
          <p:nvPr/>
        </p:nvSpPr>
        <p:spPr>
          <a:xfrm>
            <a:off x="910630" y="837506"/>
            <a:ext cx="6365895" cy="1569660"/>
          </a:xfrm>
          <a:prstGeom prst="rect">
            <a:avLst/>
          </a:prstGeom>
        </p:spPr>
        <p:txBody>
          <a:bodyPr wrap="square">
            <a:spAutoFit/>
          </a:bodyPr>
          <a:lstStyle/>
          <a:p>
            <a:r>
              <a:rPr lang="en-AU" sz="4800" dirty="0">
                <a:solidFill>
                  <a:schemeClr val="accent1"/>
                </a:solidFill>
              </a:rPr>
              <a:t>Visual Studio 2017 tooling improvements</a:t>
            </a:r>
          </a:p>
        </p:txBody>
      </p:sp>
    </p:spTree>
    <p:extLst>
      <p:ext uri="{BB962C8B-B14F-4D97-AF65-F5344CB8AC3E}">
        <p14:creationId xmlns:p14="http://schemas.microsoft.com/office/powerpoint/2010/main" val="247377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Debugging</a:t>
            </a:r>
            <a:endParaRPr lang="en-AU" dirty="0"/>
          </a:p>
        </p:txBody>
      </p:sp>
      <p:sp>
        <p:nvSpPr>
          <p:cNvPr id="3" name="Content Placeholder 2"/>
          <p:cNvSpPr>
            <a:spLocks noGrp="1"/>
          </p:cNvSpPr>
          <p:nvPr>
            <p:ph idx="1"/>
          </p:nvPr>
        </p:nvSpPr>
        <p:spPr/>
        <p:txBody>
          <a:bodyPr/>
          <a:lstStyle/>
          <a:p>
            <a:pPr marL="0" indent="0">
              <a:buNone/>
            </a:pPr>
            <a:r>
              <a:rPr lang="en-US" sz="1800" dirty="0"/>
              <a:t>Customers value our capacity to understand their business and apply our software expertise to consistently deliver great results, and great value, every time.</a:t>
            </a:r>
          </a:p>
          <a:p>
            <a:pPr marL="0" indent="0">
              <a:buNone/>
            </a:pPr>
            <a:r>
              <a:rPr lang="en-US" sz="1800" dirty="0"/>
              <a:t>Our ability to help customers is a direct result of </a:t>
            </a:r>
            <a:r>
              <a:rPr lang="en-US" sz="1800" dirty="0">
                <a:hlinkClick r:id="rId2" tooltip="Application Lifecycle Management"/>
              </a:rPr>
              <a:t>applying best practice software development processes</a:t>
            </a:r>
            <a:r>
              <a:rPr lang="en-US" sz="1800" dirty="0"/>
              <a:t> and employing elite developers.</a:t>
            </a:r>
          </a:p>
          <a:p>
            <a:pPr marL="0" indent="0">
              <a:buNone/>
            </a:pPr>
            <a:r>
              <a:rPr lang="en-US" sz="1800" dirty="0"/>
              <a:t>We do this through a rigorous, peer-driven recruitment process and then continue to invest in our people's development; ensuring their skills remain at the forefront of industry knowledge. Customers gain confidence from Readify's knowledge and mastery of constantly changing subject matter.</a:t>
            </a:r>
          </a:p>
          <a:p>
            <a:pPr marL="0" indent="0">
              <a:buNone/>
            </a:pPr>
            <a:endParaRPr lang="en-AU" sz="1800" dirty="0"/>
          </a:p>
        </p:txBody>
      </p:sp>
    </p:spTree>
    <p:extLst>
      <p:ext uri="{BB962C8B-B14F-4D97-AF65-F5344CB8AC3E}">
        <p14:creationId xmlns:p14="http://schemas.microsoft.com/office/powerpoint/2010/main" val="301195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Debugging</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391746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932606" y="1302474"/>
            <a:ext cx="4545592" cy="4773089"/>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265113" lvl="1" indent="-265113">
              <a:spcBef>
                <a:spcPts val="1200"/>
              </a:spcBef>
            </a:pPr>
            <a:r>
              <a:rPr lang="en-AU" sz="2200" spc="0" dirty="0"/>
              <a:t>There is a new reality where technology and software is a fundamental business service.</a:t>
            </a:r>
          </a:p>
          <a:p>
            <a:pPr marL="265113" lvl="1" indent="-265113">
              <a:spcBef>
                <a:spcPts val="1200"/>
              </a:spcBef>
            </a:pPr>
            <a:r>
              <a:rPr lang="en-AU" sz="2200" spc="0" dirty="0"/>
              <a:t>Readify is a differentiated software services player with a long and  outstanding track record of profitability and sustainable growth.</a:t>
            </a:r>
          </a:p>
          <a:p>
            <a:pPr marL="265113" lvl="1" indent="-265113">
              <a:spcBef>
                <a:spcPts val="1200"/>
              </a:spcBef>
            </a:pPr>
            <a:r>
              <a:rPr lang="en-AU" sz="2200" spc="0" dirty="0"/>
              <a:t>Compelling market fundamentals underpinning strong growth, including increased investment in mobile applications, data analytics, and the cloud. </a:t>
            </a:r>
          </a:p>
        </p:txBody>
      </p:sp>
      <p:sp>
        <p:nvSpPr>
          <p:cNvPr id="5" name="Slide Number Placeholder 4"/>
          <p:cNvSpPr>
            <a:spLocks noGrp="1"/>
          </p:cNvSpPr>
          <p:nvPr>
            <p:ph type="sldNum" sz="quarter" idx="12"/>
          </p:nvPr>
        </p:nvSpPr>
        <p:spPr/>
        <p:txBody>
          <a:bodyPr/>
          <a:lstStyle/>
          <a:p>
            <a:fld id="{1DEBBDC7-4A1B-43E6-8DA6-58148E08E8A6}" type="slidenum">
              <a:rPr lang="en-AU" smtClean="0"/>
              <a:t>14</a:t>
            </a:fld>
            <a:endParaRPr lang="en-AU"/>
          </a:p>
        </p:txBody>
      </p:sp>
      <p:sp>
        <p:nvSpPr>
          <p:cNvPr id="8" name="Title 3"/>
          <p:cNvSpPr txBox="1">
            <a:spLocks/>
          </p:cNvSpPr>
          <p:nvPr/>
        </p:nvSpPr>
        <p:spPr>
          <a:xfrm>
            <a:off x="794774" y="261442"/>
            <a:ext cx="10048720" cy="875217"/>
          </a:xfrm>
          <a:prstGeom prst="rect">
            <a:avLst/>
          </a:prstGeom>
        </p:spPr>
        <p:txBody>
          <a:bodyPr vert="horz" lIns="0" tIns="0" rIns="0" bIns="0" rtlCol="0" anchor="b" anchorCtr="0">
            <a:noAutofit/>
          </a:bodyPr>
          <a:lstStyle>
            <a:lvl1pPr algn="l" defTabSz="1088502" rtl="0" eaLnBrk="1" latinLnBrk="0" hangingPunct="1">
              <a:lnSpc>
                <a:spcPts val="5000"/>
              </a:lnSpc>
              <a:spcBef>
                <a:spcPct val="0"/>
              </a:spcBef>
              <a:buNone/>
              <a:defRPr sz="5800" kern="1200" spc="-200" baseline="0">
                <a:solidFill>
                  <a:schemeClr val="accent4"/>
                </a:solidFill>
                <a:latin typeface="+mj-lt"/>
                <a:ea typeface="+mj-ea"/>
                <a:cs typeface="+mj-cs"/>
              </a:defRPr>
            </a:lvl1pPr>
          </a:lstStyle>
          <a:p>
            <a:pPr>
              <a:lnSpc>
                <a:spcPct val="100000"/>
              </a:lnSpc>
            </a:pPr>
            <a:r>
              <a:rPr lang="en-AU" sz="5400" dirty="0">
                <a:solidFill>
                  <a:schemeClr val="accent1"/>
                </a:solidFill>
              </a:rPr>
              <a:t>Conclusion</a:t>
            </a:r>
          </a:p>
        </p:txBody>
      </p:sp>
      <p:sp>
        <p:nvSpPr>
          <p:cNvPr id="6" name="Content Placeholder 4"/>
          <p:cNvSpPr txBox="1">
            <a:spLocks/>
          </p:cNvSpPr>
          <p:nvPr/>
        </p:nvSpPr>
        <p:spPr>
          <a:xfrm>
            <a:off x="5879182" y="1302474"/>
            <a:ext cx="5040560" cy="5007640"/>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265113" lvl="1" indent="-265113">
              <a:spcBef>
                <a:spcPts val="1200"/>
              </a:spcBef>
            </a:pPr>
            <a:r>
              <a:rPr lang="en-AU" sz="2200" spc="0" dirty="0"/>
              <a:t>Differentiated through its renowned technologists and disruptive solutions, not just resources for legacy projects.</a:t>
            </a:r>
          </a:p>
          <a:p>
            <a:pPr marL="265113" lvl="1" indent="-265113">
              <a:spcBef>
                <a:spcPts val="1200"/>
              </a:spcBef>
            </a:pPr>
            <a:r>
              <a:rPr lang="en-AU" sz="2200" spc="0" dirty="0"/>
              <a:t>A loyal annuity customer base where 85% of revenues from repeat customers (c.50% of revenues from customers of 5+ years). </a:t>
            </a:r>
          </a:p>
          <a:p>
            <a:pPr marL="265113" lvl="1" indent="-265113">
              <a:spcBef>
                <a:spcPts val="1200"/>
              </a:spcBef>
            </a:pPr>
            <a:r>
              <a:rPr lang="en-AU" sz="2200" spc="0" dirty="0"/>
              <a:t>Impressive organic revenue growth (c.20%+) since 2007 delivered by a highly capable team. </a:t>
            </a:r>
          </a:p>
          <a:p>
            <a:pPr marL="265113" lvl="1" indent="-265113">
              <a:spcBef>
                <a:spcPts val="1200"/>
              </a:spcBef>
            </a:pPr>
            <a:r>
              <a:rPr lang="en-AU" sz="2200" spc="0" dirty="0"/>
              <a:t>A leader amongst leaders with numerous industry accolades.</a:t>
            </a:r>
          </a:p>
        </p:txBody>
      </p:sp>
    </p:spTree>
    <p:extLst>
      <p:ext uri="{BB962C8B-B14F-4D97-AF65-F5344CB8AC3E}">
        <p14:creationId xmlns:p14="http://schemas.microsoft.com/office/powerpoint/2010/main" val="108216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p:cNvSpPr>
            <a:spLocks noGrp="1"/>
          </p:cNvSpPr>
          <p:nvPr>
            <p:ph type="title"/>
          </p:nvPr>
        </p:nvSpPr>
        <p:spPr>
          <a:xfrm>
            <a:off x="789508" y="1485578"/>
            <a:ext cx="9622190" cy="4536504"/>
          </a:xfrm>
        </p:spPr>
        <p:txBody>
          <a:bodyPr/>
          <a:lstStyle/>
          <a:p>
            <a:pPr>
              <a:lnSpc>
                <a:spcPct val="100000"/>
              </a:lnSpc>
              <a:spcBef>
                <a:spcPts val="0"/>
              </a:spcBef>
            </a:pPr>
            <a:r>
              <a:rPr lang="en-AU" sz="6000" dirty="0"/>
              <a:t>Useful Links</a:t>
            </a:r>
            <a:br>
              <a:rPr lang="en-AU" sz="6000" dirty="0"/>
            </a:br>
            <a:br>
              <a:rPr lang="en-AU" sz="6000" dirty="0"/>
            </a:br>
            <a:br>
              <a:rPr lang="en-AU" sz="6000" dirty="0"/>
            </a:br>
            <a:br>
              <a:rPr lang="en-AU" sz="1200" i="1" dirty="0"/>
            </a:br>
            <a:r>
              <a:rPr lang="en-AU" sz="500" i="1" kern="600" spc="0" dirty="0"/>
              <a:t>"</a:t>
            </a:r>
            <a:r>
              <a:rPr lang="en-AU" sz="2400" i="1" spc="0" dirty="0"/>
              <a:t>“The dream as conceived 25 years ago has not been achieved. Until software becomes the ultimate  tool for collaboration, productivity, and efficiency, the work is not done. And there's nothing more fun than doing that work.”</a:t>
            </a:r>
            <a:endParaRPr lang="en-AU" sz="6600" b="1" kern="600" spc="0"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15</a:t>
            </a:fld>
            <a:endParaRPr lang="en-AU" dirty="0"/>
          </a:p>
        </p:txBody>
      </p:sp>
      <p:sp>
        <p:nvSpPr>
          <p:cNvPr id="2" name="TextBox 1"/>
          <p:cNvSpPr txBox="1"/>
          <p:nvPr/>
        </p:nvSpPr>
        <p:spPr>
          <a:xfrm>
            <a:off x="8274054" y="5822027"/>
            <a:ext cx="2137644" cy="461665"/>
          </a:xfrm>
          <a:prstGeom prst="rect">
            <a:avLst/>
          </a:prstGeom>
          <a:noFill/>
        </p:spPr>
        <p:txBody>
          <a:bodyPr wrap="square" rtlCol="0">
            <a:spAutoFit/>
          </a:bodyPr>
          <a:lstStyle/>
          <a:p>
            <a:pPr algn="r"/>
            <a:r>
              <a:rPr lang="en-AU" sz="2400" b="1" dirty="0">
                <a:solidFill>
                  <a:schemeClr val="bg1"/>
                </a:solidFill>
              </a:rPr>
              <a:t>Larry Page</a:t>
            </a:r>
            <a:endParaRPr lang="en-GB" sz="2400" dirty="0">
              <a:solidFill>
                <a:schemeClr val="bg1"/>
              </a:solidFill>
            </a:endParaRPr>
          </a:p>
        </p:txBody>
      </p:sp>
    </p:spTree>
    <p:extLst>
      <p:ext uri="{BB962C8B-B14F-4D97-AF65-F5344CB8AC3E}">
        <p14:creationId xmlns:p14="http://schemas.microsoft.com/office/powerpoint/2010/main" val="168120579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3496" y="269858"/>
            <a:ext cx="10048720" cy="855680"/>
          </a:xfrm>
        </p:spPr>
        <p:txBody>
          <a:bodyPr/>
          <a:lstStyle/>
          <a:p>
            <a:r>
              <a:rPr lang="en-AU" dirty="0">
                <a:solidFill>
                  <a:schemeClr val="accent1"/>
                </a:solidFill>
              </a:rPr>
              <a:t>What we are going to cover</a:t>
            </a:r>
          </a:p>
        </p:txBody>
      </p:sp>
      <p:sp>
        <p:nvSpPr>
          <p:cNvPr id="5" name="Content Placeholder 4"/>
          <p:cNvSpPr txBox="1">
            <a:spLocks/>
          </p:cNvSpPr>
          <p:nvPr/>
        </p:nvSpPr>
        <p:spPr>
          <a:xfrm>
            <a:off x="793496" y="1269554"/>
            <a:ext cx="9937104" cy="3960440"/>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AU" sz="2400" spc="0" dirty="0"/>
              <a:t>What is </a:t>
            </a:r>
            <a:r>
              <a:rPr lang="en-AU" sz="2400" spc="0" dirty="0" err="1"/>
              <a:t>Serverless</a:t>
            </a:r>
            <a:r>
              <a:rPr lang="en-AU" sz="2400" spc="0" dirty="0"/>
              <a:t> Computing?</a:t>
            </a:r>
          </a:p>
          <a:p>
            <a:r>
              <a:rPr lang="en-AU" sz="2400" spc="0" dirty="0"/>
              <a:t>Players in the market?</a:t>
            </a:r>
          </a:p>
          <a:p>
            <a:r>
              <a:rPr lang="en-AU" sz="2400" spc="0" dirty="0"/>
              <a:t>Azure </a:t>
            </a:r>
            <a:r>
              <a:rPr lang="en-AU" sz="2400" spc="0" dirty="0" err="1"/>
              <a:t>Serverless</a:t>
            </a:r>
            <a:r>
              <a:rPr lang="en-AU" sz="2400" spc="0" dirty="0"/>
              <a:t> offerings</a:t>
            </a:r>
          </a:p>
          <a:p>
            <a:r>
              <a:rPr lang="en-AU" sz="2400" spc="0" dirty="0"/>
              <a:t>Azure Function App and Functions</a:t>
            </a:r>
          </a:p>
          <a:p>
            <a:r>
              <a:rPr lang="en-AU" sz="2400" spc="0" dirty="0"/>
              <a:t>Hosting plans</a:t>
            </a:r>
          </a:p>
          <a:p>
            <a:r>
              <a:rPr lang="en-AU" sz="2400" spc="0" dirty="0"/>
              <a:t>Triggers and Bindings</a:t>
            </a:r>
          </a:p>
          <a:p>
            <a:r>
              <a:rPr lang="en-AU" sz="2400" spc="0" dirty="0"/>
              <a:t>VS 2017 tooling</a:t>
            </a:r>
          </a:p>
          <a:p>
            <a:r>
              <a:rPr lang="en-AU" sz="2400" spc="0" dirty="0"/>
              <a:t>Demos (Portal, Visual Studio 2017)</a:t>
            </a:r>
          </a:p>
          <a:p>
            <a:r>
              <a:rPr lang="en-AU" sz="2400" spc="0" dirty="0"/>
              <a:t>Local Debugging and remote debugging</a:t>
            </a:r>
          </a:p>
          <a:p>
            <a:endParaRPr lang="en-AU" spc="0" dirty="0"/>
          </a:p>
          <a:p>
            <a:endParaRPr lang="en-AU" dirty="0"/>
          </a:p>
          <a:p>
            <a:endParaRPr lang="en-AU" sz="2400" dirty="0"/>
          </a:p>
          <a:p>
            <a:endParaRPr lang="en-AU" sz="2400" dirty="0">
              <a:solidFill>
                <a:srgbClr val="FFC000"/>
              </a:solidFill>
            </a:endParaRPr>
          </a:p>
          <a:p>
            <a:endParaRPr lang="en-AU" sz="2400" dirty="0"/>
          </a:p>
        </p:txBody>
      </p:sp>
      <p:sp>
        <p:nvSpPr>
          <p:cNvPr id="2" name="Slide Number Placeholder 1"/>
          <p:cNvSpPr>
            <a:spLocks noGrp="1"/>
          </p:cNvSpPr>
          <p:nvPr>
            <p:ph type="sldNum" sz="quarter" idx="12"/>
          </p:nvPr>
        </p:nvSpPr>
        <p:spPr>
          <a:xfrm>
            <a:off x="793496" y="6468918"/>
            <a:ext cx="216024" cy="312332"/>
          </a:xfrm>
        </p:spPr>
        <p:txBody>
          <a:bodyPr/>
          <a:lstStyle/>
          <a:p>
            <a:fld id="{1DEBBDC7-4A1B-43E6-8DA6-58148E08E8A6}" type="slidenum">
              <a:rPr lang="en-AU" smtClean="0"/>
              <a:t>2</a:t>
            </a:fld>
            <a:endParaRPr lang="en-AU"/>
          </a:p>
        </p:txBody>
      </p:sp>
    </p:spTree>
    <p:extLst>
      <p:ext uri="{BB962C8B-B14F-4D97-AF65-F5344CB8AC3E}">
        <p14:creationId xmlns:p14="http://schemas.microsoft.com/office/powerpoint/2010/main" val="380719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1293" y="198297"/>
            <a:ext cx="10048720" cy="927241"/>
          </a:xfrm>
        </p:spPr>
        <p:txBody>
          <a:bodyPr/>
          <a:lstStyle/>
          <a:p>
            <a:r>
              <a:rPr lang="en-AU" sz="5400" dirty="0">
                <a:solidFill>
                  <a:srgbClr val="00B0F0"/>
                </a:solidFill>
              </a:rPr>
              <a:t>What is </a:t>
            </a:r>
            <a:r>
              <a:rPr lang="en-AU" sz="5400" dirty="0" err="1">
                <a:solidFill>
                  <a:srgbClr val="00B0F0"/>
                </a:solidFill>
              </a:rPr>
              <a:t>serverless</a:t>
            </a:r>
            <a:r>
              <a:rPr lang="en-AU" sz="5400" dirty="0">
                <a:solidFill>
                  <a:srgbClr val="00B0F0"/>
                </a:solidFill>
              </a:rPr>
              <a:t>?</a:t>
            </a:r>
          </a:p>
        </p:txBody>
      </p:sp>
      <p:sp>
        <p:nvSpPr>
          <p:cNvPr id="5" name="Slide Number Placeholder 4"/>
          <p:cNvSpPr>
            <a:spLocks noGrp="1"/>
          </p:cNvSpPr>
          <p:nvPr>
            <p:ph type="sldNum" sz="quarter" idx="12"/>
          </p:nvPr>
        </p:nvSpPr>
        <p:spPr/>
        <p:txBody>
          <a:bodyPr/>
          <a:lstStyle/>
          <a:p>
            <a:fld id="{1DEBBDC7-4A1B-43E6-8DA6-58148E08E8A6}" type="slidenum">
              <a:rPr lang="en-AU" smtClean="0"/>
              <a:pPr/>
              <a:t>3</a:t>
            </a:fld>
            <a:endParaRPr lang="en-AU" dirty="0"/>
          </a:p>
        </p:txBody>
      </p:sp>
      <p:pic>
        <p:nvPicPr>
          <p:cNvPr id="3" name="Picture 2">
            <a:extLst>
              <a:ext uri="{FF2B5EF4-FFF2-40B4-BE49-F238E27FC236}">
                <a16:creationId xmlns:a16="http://schemas.microsoft.com/office/drawing/2014/main" id="{D6B1228B-E980-4B5D-8BE2-C3303BD01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1562"/>
            <a:ext cx="10703718" cy="4884408"/>
          </a:xfrm>
          <a:prstGeom prst="rect">
            <a:avLst/>
          </a:prstGeom>
        </p:spPr>
      </p:pic>
    </p:spTree>
    <p:extLst>
      <p:ext uri="{BB962C8B-B14F-4D97-AF65-F5344CB8AC3E}">
        <p14:creationId xmlns:p14="http://schemas.microsoft.com/office/powerpoint/2010/main" val="417718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C0D-7FC0-474F-BB91-FD5879F1AE47}"/>
              </a:ext>
            </a:extLst>
          </p:cNvPr>
          <p:cNvSpPr>
            <a:spLocks noGrp="1"/>
          </p:cNvSpPr>
          <p:nvPr>
            <p:ph type="title"/>
          </p:nvPr>
        </p:nvSpPr>
        <p:spPr/>
        <p:txBody>
          <a:bodyPr/>
          <a:lstStyle/>
          <a:p>
            <a:r>
              <a:rPr lang="en-US" dirty="0" err="1"/>
              <a:t>Serverless</a:t>
            </a:r>
            <a:r>
              <a:rPr lang="en-US" dirty="0"/>
              <a:t> Computing</a:t>
            </a:r>
          </a:p>
        </p:txBody>
      </p:sp>
      <p:sp>
        <p:nvSpPr>
          <p:cNvPr id="3" name="Slide Number Placeholder 2">
            <a:extLst>
              <a:ext uri="{FF2B5EF4-FFF2-40B4-BE49-F238E27FC236}">
                <a16:creationId xmlns:a16="http://schemas.microsoft.com/office/drawing/2014/main" id="{3E3758CE-6B16-402C-96DB-1EF1E6CABA52}"/>
              </a:ext>
            </a:extLst>
          </p:cNvPr>
          <p:cNvSpPr>
            <a:spLocks noGrp="1"/>
          </p:cNvSpPr>
          <p:nvPr>
            <p:ph type="sldNum" sz="quarter" idx="12"/>
          </p:nvPr>
        </p:nvSpPr>
        <p:spPr/>
        <p:txBody>
          <a:bodyPr/>
          <a:lstStyle/>
          <a:p>
            <a:fld id="{1DEBBDC7-4A1B-43E6-8DA6-58148E08E8A6}" type="slidenum">
              <a:rPr lang="en-AU" smtClean="0"/>
              <a:t>4</a:t>
            </a:fld>
            <a:endParaRPr lang="en-AU"/>
          </a:p>
        </p:txBody>
      </p:sp>
      <p:sp>
        <p:nvSpPr>
          <p:cNvPr id="5" name="Content Placeholder 4">
            <a:extLst>
              <a:ext uri="{FF2B5EF4-FFF2-40B4-BE49-F238E27FC236}">
                <a16:creationId xmlns:a16="http://schemas.microsoft.com/office/drawing/2014/main" id="{BBFD2931-12E4-44EB-A8FE-4CCA2D84916B}"/>
              </a:ext>
            </a:extLst>
          </p:cNvPr>
          <p:cNvSpPr txBox="1">
            <a:spLocks/>
          </p:cNvSpPr>
          <p:nvPr/>
        </p:nvSpPr>
        <p:spPr>
          <a:xfrm>
            <a:off x="793496" y="1629594"/>
            <a:ext cx="9937104" cy="3600400"/>
          </a:xfrm>
          <a:prstGeom prst="rect">
            <a:avLst/>
          </a:prstGeom>
        </p:spPr>
        <p:txBody>
          <a:bodyPr vert="horz" lIns="0" tIns="0" rIns="0" bIns="0" rtlCol="0">
            <a:noAutofit/>
          </a:bodyPr>
          <a:lstStyle>
            <a:lvl1pPr marL="265113" indent="-265113" algn="l" defTabSz="1088502" rtl="0" eaLnBrk="1" latinLnBrk="0" hangingPunct="1">
              <a:spcBef>
                <a:spcPts val="1200"/>
              </a:spcBef>
              <a:buClrTx/>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Tx/>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AU" sz="2400" spc="0" dirty="0"/>
              <a:t>Is an architecture</a:t>
            </a:r>
          </a:p>
          <a:p>
            <a:r>
              <a:rPr lang="en-AU" sz="2400" spc="0" dirty="0"/>
              <a:t>Abstraction of servers, infrastructure and operating systems</a:t>
            </a:r>
          </a:p>
          <a:p>
            <a:r>
              <a:rPr lang="en-AU" sz="2400" spc="0" dirty="0"/>
              <a:t>Driven by reactions and triggers happening in real time in the cloud</a:t>
            </a:r>
          </a:p>
          <a:p>
            <a:r>
              <a:rPr lang="en-AU" sz="2400" spc="0" dirty="0"/>
              <a:t>Focus on the core logic and business</a:t>
            </a:r>
          </a:p>
          <a:p>
            <a:r>
              <a:rPr lang="en-AU" sz="2400" spc="0" dirty="0"/>
              <a:t>No time on </a:t>
            </a:r>
            <a:r>
              <a:rPr lang="en-AU" sz="2400" spc="0" dirty="0" err="1"/>
              <a:t>infrasture</a:t>
            </a:r>
            <a:endParaRPr lang="en-AU" sz="2400" spc="0" dirty="0"/>
          </a:p>
          <a:p>
            <a:r>
              <a:rPr lang="en-AU" sz="2400" spc="0" dirty="0"/>
              <a:t>Focus is on the core logic of what needs to be done</a:t>
            </a:r>
          </a:p>
          <a:p>
            <a:r>
              <a:rPr lang="en-AU" sz="2400" spc="0" dirty="0"/>
              <a:t>Cost effective/ billing is based on resources being consumed or the actual time your code is running</a:t>
            </a:r>
          </a:p>
          <a:p>
            <a:r>
              <a:rPr lang="en-AU" sz="2400" spc="0" dirty="0"/>
              <a:t>Reduced time to market/bring apps to market faster</a:t>
            </a:r>
          </a:p>
          <a:p>
            <a:r>
              <a:rPr lang="en-AU" sz="2400" spc="0" dirty="0"/>
              <a:t>Reduced DevOps</a:t>
            </a:r>
          </a:p>
          <a:p>
            <a:r>
              <a:rPr lang="en-AU" sz="2400" spc="0" dirty="0"/>
              <a:t>https://azure.microsoft.com/en-au/overview/serverless-computing/</a:t>
            </a:r>
          </a:p>
          <a:p>
            <a:pPr marL="0" indent="0">
              <a:buNone/>
            </a:pPr>
            <a:endParaRPr lang="en-AU" sz="2400" spc="0" dirty="0"/>
          </a:p>
          <a:p>
            <a:pPr marL="0" indent="0">
              <a:buNone/>
            </a:pPr>
            <a:endParaRPr lang="en-AU" sz="2400" spc="0" dirty="0"/>
          </a:p>
          <a:p>
            <a:endParaRPr lang="en-AU" sz="2400" spc="0" dirty="0"/>
          </a:p>
          <a:p>
            <a:endParaRPr lang="en-AU" spc="0" dirty="0"/>
          </a:p>
          <a:p>
            <a:endParaRPr lang="en-AU" dirty="0"/>
          </a:p>
          <a:p>
            <a:endParaRPr lang="en-AU" sz="2400" dirty="0"/>
          </a:p>
          <a:p>
            <a:endParaRPr lang="en-AU" sz="2400" dirty="0">
              <a:solidFill>
                <a:srgbClr val="FFC000"/>
              </a:solidFill>
            </a:endParaRPr>
          </a:p>
          <a:p>
            <a:endParaRPr lang="en-AU" sz="2400" dirty="0"/>
          </a:p>
        </p:txBody>
      </p:sp>
    </p:spTree>
    <p:extLst>
      <p:ext uri="{BB962C8B-B14F-4D97-AF65-F5344CB8AC3E}">
        <p14:creationId xmlns:p14="http://schemas.microsoft.com/office/powerpoint/2010/main" val="40108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3" y="909514"/>
            <a:ext cx="10047600" cy="1080121"/>
          </a:xfrm>
        </p:spPr>
        <p:txBody>
          <a:bodyPr/>
          <a:lstStyle/>
          <a:p>
            <a:r>
              <a:rPr lang="en-US" sz="4800" dirty="0" err="1"/>
              <a:t>Serverless</a:t>
            </a:r>
            <a:r>
              <a:rPr lang="en-US" sz="4800" dirty="0"/>
              <a:t> Hosting Providers</a:t>
            </a:r>
            <a:endParaRPr lang="en-AU" sz="4800" dirty="0"/>
          </a:p>
        </p:txBody>
      </p:sp>
      <p:sp>
        <p:nvSpPr>
          <p:cNvPr id="3" name="Text Placeholder 2"/>
          <p:cNvSpPr>
            <a:spLocks noGrp="1"/>
          </p:cNvSpPr>
          <p:nvPr>
            <p:ph type="body" idx="1"/>
          </p:nvPr>
        </p:nvSpPr>
        <p:spPr>
          <a:xfrm>
            <a:off x="838800" y="1857252"/>
            <a:ext cx="10047600" cy="1500534"/>
          </a:xfrm>
        </p:spPr>
        <p:txBody>
          <a:bodyPr/>
          <a:lstStyle/>
          <a:p>
            <a:pPr>
              <a:spcBef>
                <a:spcPts val="600"/>
              </a:spcBef>
            </a:pPr>
            <a:r>
              <a:rPr lang="en-US" sz="1700" b="1" dirty="0">
                <a:solidFill>
                  <a:srgbClr val="0B0F21"/>
                </a:solidFill>
              </a:rPr>
              <a:t>Amazon: AWS Lambda</a:t>
            </a:r>
            <a:endParaRPr lang="en-US" sz="1700" dirty="0"/>
          </a:p>
          <a:p>
            <a:pPr>
              <a:spcBef>
                <a:spcPts val="600"/>
              </a:spcBef>
            </a:pPr>
            <a:r>
              <a:rPr lang="en-US" sz="1700" b="1" dirty="0">
                <a:solidFill>
                  <a:srgbClr val="0B0F21"/>
                </a:solidFill>
              </a:rPr>
              <a:t>Microsoft: Azure Functions</a:t>
            </a:r>
          </a:p>
          <a:p>
            <a:pPr>
              <a:spcBef>
                <a:spcPts val="600"/>
              </a:spcBef>
            </a:pPr>
            <a:r>
              <a:rPr lang="en-US" sz="1700" b="1" dirty="0">
                <a:solidFill>
                  <a:srgbClr val="0B0F21"/>
                </a:solidFill>
              </a:rPr>
              <a:t>Google: Cloud Functions</a:t>
            </a:r>
          </a:p>
          <a:p>
            <a:pPr>
              <a:spcBef>
                <a:spcPts val="600"/>
              </a:spcBef>
            </a:pPr>
            <a:r>
              <a:rPr lang="en-US" sz="1700" b="1" dirty="0">
                <a:solidFill>
                  <a:srgbClr val="0B0F21"/>
                </a:solidFill>
              </a:rPr>
              <a:t>IBM Bluemix + OSS: </a:t>
            </a:r>
            <a:r>
              <a:rPr lang="en-US" sz="1700" b="1" dirty="0" err="1">
                <a:solidFill>
                  <a:srgbClr val="0B0F21"/>
                </a:solidFill>
              </a:rPr>
              <a:t>OpenWhisk</a:t>
            </a:r>
            <a:endParaRPr lang="en-US" sz="1700" b="1" dirty="0">
              <a:solidFill>
                <a:srgbClr val="0B0F21"/>
              </a:solidFill>
            </a:endParaRPr>
          </a:p>
          <a:p>
            <a:pPr>
              <a:spcBef>
                <a:spcPts val="600"/>
              </a:spcBef>
            </a:pPr>
            <a:r>
              <a:rPr lang="en-US" sz="1700" b="1" dirty="0">
                <a:solidFill>
                  <a:srgbClr val="0B0F21"/>
                </a:solidFill>
              </a:rPr>
              <a:t>OSS: Fission.io</a:t>
            </a:r>
          </a:p>
          <a:p>
            <a:pPr>
              <a:spcBef>
                <a:spcPts val="600"/>
              </a:spcBef>
            </a:pPr>
            <a:r>
              <a:rPr lang="en-US" sz="1700" b="1" dirty="0">
                <a:solidFill>
                  <a:srgbClr val="0B0F21"/>
                </a:solidFill>
              </a:rPr>
              <a:t>https://headmelted.com/serverless-showdown-4a771ca561d2</a:t>
            </a:r>
            <a:endParaRPr lang="en-AU" sz="1700" dirty="0"/>
          </a:p>
        </p:txBody>
      </p:sp>
      <p:sp>
        <p:nvSpPr>
          <p:cNvPr id="4" name="Slide Number Placeholder 3"/>
          <p:cNvSpPr>
            <a:spLocks noGrp="1"/>
          </p:cNvSpPr>
          <p:nvPr>
            <p:ph type="sldNum" sz="quarter" idx="12"/>
          </p:nvPr>
        </p:nvSpPr>
        <p:spPr/>
        <p:txBody>
          <a:bodyPr/>
          <a:lstStyle/>
          <a:p>
            <a:fld id="{1DEBBDC7-4A1B-43E6-8DA6-58148E08E8A6}" type="slidenum">
              <a:rPr lang="en-AU" smtClean="0"/>
              <a:pPr/>
              <a:t>5</a:t>
            </a:fld>
            <a:endParaRPr lang="en-AU" dirty="0"/>
          </a:p>
        </p:txBody>
      </p:sp>
    </p:spTree>
    <p:extLst>
      <p:ext uri="{BB962C8B-B14F-4D97-AF65-F5344CB8AC3E}">
        <p14:creationId xmlns:p14="http://schemas.microsoft.com/office/powerpoint/2010/main" val="22612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a:t>
            </a:r>
            <a:r>
              <a:rPr lang="en-US" dirty="0" err="1"/>
              <a:t>Serverless</a:t>
            </a:r>
            <a:r>
              <a:rPr lang="en-US" dirty="0"/>
              <a:t> offerings</a:t>
            </a:r>
            <a:endParaRPr lang="en-AU" dirty="0"/>
          </a:p>
        </p:txBody>
      </p:sp>
      <p:sp>
        <p:nvSpPr>
          <p:cNvPr id="6" name="Content Placeholder 5"/>
          <p:cNvSpPr>
            <a:spLocks noGrp="1"/>
          </p:cNvSpPr>
          <p:nvPr>
            <p:ph idx="1"/>
          </p:nvPr>
        </p:nvSpPr>
        <p:spPr/>
        <p:txBody>
          <a:bodyPr/>
          <a:lstStyle/>
          <a:p>
            <a:r>
              <a:rPr lang="en-AU" sz="2000" dirty="0"/>
              <a:t>Azure Functions – </a:t>
            </a:r>
            <a:r>
              <a:rPr lang="en-AU" sz="2000" dirty="0" err="1"/>
              <a:t>Serverless</a:t>
            </a:r>
            <a:r>
              <a:rPr lang="en-AU" sz="2000" dirty="0"/>
              <a:t> Computing</a:t>
            </a:r>
          </a:p>
          <a:p>
            <a:r>
              <a:rPr lang="en-AU" sz="2000" dirty="0"/>
              <a:t>Azure Logic Apps – </a:t>
            </a:r>
            <a:r>
              <a:rPr lang="en-AU" sz="2000" dirty="0" err="1"/>
              <a:t>Serverless</a:t>
            </a:r>
            <a:r>
              <a:rPr lang="en-AU" sz="2000" dirty="0"/>
              <a:t> Workflows</a:t>
            </a:r>
          </a:p>
          <a:p>
            <a:r>
              <a:rPr lang="en-AU" sz="2000" dirty="0"/>
              <a:t>Event Grid – </a:t>
            </a:r>
            <a:r>
              <a:rPr lang="en-AU" sz="2000" dirty="0" err="1"/>
              <a:t>Serverless</a:t>
            </a:r>
            <a:r>
              <a:rPr lang="en-AU" sz="2000" dirty="0"/>
              <a:t> event routing </a:t>
            </a:r>
          </a:p>
        </p:txBody>
      </p:sp>
      <p:sp>
        <p:nvSpPr>
          <p:cNvPr id="4" name="Slide Number Placeholder 3"/>
          <p:cNvSpPr>
            <a:spLocks noGrp="1"/>
          </p:cNvSpPr>
          <p:nvPr>
            <p:ph type="sldNum" sz="quarter" idx="12"/>
          </p:nvPr>
        </p:nvSpPr>
        <p:spPr/>
        <p:txBody>
          <a:bodyPr/>
          <a:lstStyle/>
          <a:p>
            <a:fld id="{1DEBBDC7-4A1B-43E6-8DA6-58148E08E8A6}" type="slidenum">
              <a:rPr lang="en-AU" smtClean="0"/>
              <a:pPr/>
              <a:t>6</a:t>
            </a:fld>
            <a:endParaRPr lang="en-AU" dirty="0"/>
          </a:p>
        </p:txBody>
      </p:sp>
    </p:spTree>
    <p:extLst>
      <p:ext uri="{BB962C8B-B14F-4D97-AF65-F5344CB8AC3E}">
        <p14:creationId xmlns:p14="http://schemas.microsoft.com/office/powerpoint/2010/main" val="204690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4"/>
                </a:solidFill>
              </a:rPr>
              <a:t>Azure Function App and Functions</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7</a:t>
            </a:fld>
            <a:endParaRPr lang="en-AU"/>
          </a:p>
        </p:txBody>
      </p:sp>
      <p:sp>
        <p:nvSpPr>
          <p:cNvPr id="7" name="TextBox 6"/>
          <p:cNvSpPr txBox="1"/>
          <p:nvPr/>
        </p:nvSpPr>
        <p:spPr>
          <a:xfrm>
            <a:off x="932606" y="1773610"/>
            <a:ext cx="9123040" cy="3046988"/>
          </a:xfrm>
          <a:prstGeom prst="rect">
            <a:avLst/>
          </a:prstGeom>
          <a:noFill/>
        </p:spPr>
        <p:txBody>
          <a:bodyPr wrap="square" rtlCol="0">
            <a:spAutoFit/>
          </a:bodyPr>
          <a:lstStyle/>
          <a:p>
            <a:r>
              <a:rPr lang="en-AU" sz="1200" b="1" dirty="0"/>
              <a:t>Insert a few paragraphs of text (example below of suitable length). Ensure you are talking at a business level not at the technical level and addressing how </a:t>
            </a:r>
            <a:r>
              <a:rPr lang="en-AU" sz="1200" b="1" dirty="0" err="1"/>
              <a:t>Readify</a:t>
            </a:r>
            <a:r>
              <a:rPr lang="en-AU" sz="1200" b="1" dirty="0"/>
              <a:t> can solve business problems / provide competitive advantage through disruptive software innovation. That we can be a ‘trusted advisor’ and provide technology strategy consulting.</a:t>
            </a:r>
          </a:p>
          <a:p>
            <a:endParaRPr lang="en-AU" sz="1200" dirty="0"/>
          </a:p>
          <a:p>
            <a:r>
              <a:rPr lang="en-AU" sz="1200" dirty="0"/>
              <a:t>Everyone is talking about cloud and mobility today and the way that they are disrupting current business models. But what if your business had the ability to look forward at current technology trends and predict how those will impact your industry and be ready to take advantage of those technologies earlier?</a:t>
            </a:r>
          </a:p>
          <a:p>
            <a:endParaRPr lang="en-AU" sz="1200" dirty="0"/>
          </a:p>
          <a:p>
            <a:r>
              <a:rPr lang="en-AU" sz="1200" dirty="0"/>
              <a:t>Technology strategy is fast becoming a critical ingredient to running a successful business and at Readify we excel at understanding current and emerging technology trends and applying them to your business challenges and positioning your organisation for the future.</a:t>
            </a:r>
          </a:p>
          <a:p>
            <a:endParaRPr lang="en-AU" sz="1200" dirty="0"/>
          </a:p>
          <a:p>
            <a:pPr marL="171450" indent="-171450">
              <a:buFont typeface="Arial" panose="020B0604020202020204" pitchFamily="34" charset="0"/>
              <a:buChar char="•"/>
            </a:pPr>
            <a:r>
              <a:rPr lang="en-AU" sz="1200" dirty="0"/>
              <a:t>Identifying </a:t>
            </a:r>
            <a:r>
              <a:rPr lang="en-AU" sz="1200" b="1" dirty="0"/>
              <a:t>meaningful</a:t>
            </a:r>
            <a:r>
              <a:rPr lang="en-AU" sz="1200" dirty="0"/>
              <a:t> ways that technology such as mobility can improve customer engagement.</a:t>
            </a:r>
          </a:p>
          <a:p>
            <a:pPr marL="171450" indent="-171450">
              <a:buFont typeface="Arial" panose="020B0604020202020204" pitchFamily="34" charset="0"/>
              <a:buChar char="•"/>
            </a:pPr>
            <a:r>
              <a:rPr lang="en-AU" sz="1200" dirty="0"/>
              <a:t>Taking advantage of the economic benefits of cloud computing in a principled way.</a:t>
            </a:r>
          </a:p>
          <a:p>
            <a:pPr marL="171450" indent="-171450">
              <a:buFont typeface="Arial" panose="020B0604020202020204" pitchFamily="34" charset="0"/>
              <a:buChar char="•"/>
            </a:pPr>
            <a:r>
              <a:rPr lang="en-AU" sz="1200" dirty="0"/>
              <a:t>Introducing new approaches to collaboration which blend seamlessly with the way you work.</a:t>
            </a:r>
          </a:p>
          <a:p>
            <a:pPr marL="171450" indent="-171450">
              <a:buFont typeface="Arial" panose="020B0604020202020204" pitchFamily="34" charset="0"/>
              <a:buChar char="•"/>
            </a:pPr>
            <a:r>
              <a:rPr lang="en-AU" sz="1200" dirty="0"/>
              <a:t>Reducing the cost of legacy systems through staged modernisation approaches.</a:t>
            </a:r>
          </a:p>
        </p:txBody>
      </p:sp>
    </p:spTree>
    <p:extLst>
      <p:ext uri="{BB962C8B-B14F-4D97-AF65-F5344CB8AC3E}">
        <p14:creationId xmlns:p14="http://schemas.microsoft.com/office/powerpoint/2010/main" val="242726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83" y="329655"/>
            <a:ext cx="10048720" cy="1143265"/>
          </a:xfrm>
        </p:spPr>
        <p:txBody>
          <a:bodyPr/>
          <a:lstStyle/>
          <a:p>
            <a:r>
              <a:rPr lang="en-AU" dirty="0">
                <a:solidFill>
                  <a:schemeClr val="accent1"/>
                </a:solidFill>
              </a:rPr>
              <a:t>Hosting Plans</a:t>
            </a:r>
          </a:p>
        </p:txBody>
      </p:sp>
      <p:sp>
        <p:nvSpPr>
          <p:cNvPr id="3" name="Content Placeholder 2"/>
          <p:cNvSpPr>
            <a:spLocks noGrp="1"/>
          </p:cNvSpPr>
          <p:nvPr>
            <p:ph idx="1"/>
          </p:nvPr>
        </p:nvSpPr>
        <p:spPr>
          <a:xfrm>
            <a:off x="677973" y="4257891"/>
            <a:ext cx="1976550" cy="1383340"/>
          </a:xfrm>
        </p:spPr>
        <p:txBody>
          <a:bodyPr/>
          <a:lstStyle/>
          <a:p>
            <a:r>
              <a:rPr lang="en-AU" sz="1200" dirty="0"/>
              <a:t>Enterprise Architecture</a:t>
            </a:r>
          </a:p>
          <a:p>
            <a:r>
              <a:rPr lang="en-AU" sz="1200" dirty="0"/>
              <a:t>Platform Selection</a:t>
            </a:r>
          </a:p>
          <a:p>
            <a:r>
              <a:rPr lang="en-AU" sz="1200" dirty="0"/>
              <a:t>Business optimisation</a:t>
            </a:r>
          </a:p>
          <a:p>
            <a:r>
              <a:rPr lang="en-AU" sz="1200" dirty="0"/>
              <a:t>Emerging trends</a:t>
            </a:r>
          </a:p>
          <a:p>
            <a:r>
              <a:rPr lang="en-AU" sz="1200" dirty="0"/>
              <a:t>Roadmap</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8</a:t>
            </a:fld>
            <a:endParaRPr lang="en-AU"/>
          </a:p>
        </p:txBody>
      </p:sp>
      <p:pic>
        <p:nvPicPr>
          <p:cNvPr id="17" name="Picture 16"/>
          <p:cNvPicPr>
            <a:picLocks noChangeAspect="1"/>
          </p:cNvPicPr>
          <p:nvPr/>
        </p:nvPicPr>
        <p:blipFill>
          <a:blip r:embed="rId2"/>
          <a:stretch>
            <a:fillRect/>
          </a:stretch>
        </p:blipFill>
        <p:spPr>
          <a:xfrm>
            <a:off x="8615486" y="2739380"/>
            <a:ext cx="1656248" cy="1253140"/>
          </a:xfrm>
          <a:prstGeom prst="rect">
            <a:avLst/>
          </a:prstGeom>
        </p:spPr>
      </p:pic>
      <p:sp>
        <p:nvSpPr>
          <p:cNvPr id="6" name="Text Placeholder 5"/>
          <p:cNvSpPr>
            <a:spLocks noGrp="1"/>
          </p:cNvSpPr>
          <p:nvPr>
            <p:ph type="body" idx="13"/>
          </p:nvPr>
        </p:nvSpPr>
        <p:spPr>
          <a:xfrm>
            <a:off x="8763489" y="2948989"/>
            <a:ext cx="894737" cy="708995"/>
          </a:xfrm>
        </p:spPr>
        <p:txBody>
          <a:bodyPr/>
          <a:lstStyle/>
          <a:p>
            <a:r>
              <a:rPr lang="en-AU" dirty="0"/>
              <a:t>Subtitle</a:t>
            </a:r>
          </a:p>
        </p:txBody>
      </p:sp>
      <p:pic>
        <p:nvPicPr>
          <p:cNvPr id="20" name="Picture 19"/>
          <p:cNvPicPr>
            <a:picLocks noChangeAspect="1"/>
          </p:cNvPicPr>
          <p:nvPr/>
        </p:nvPicPr>
        <p:blipFill>
          <a:blip r:embed="rId3"/>
          <a:stretch>
            <a:fillRect/>
          </a:stretch>
        </p:blipFill>
        <p:spPr>
          <a:xfrm>
            <a:off x="5916227" y="2739380"/>
            <a:ext cx="1670755" cy="1264116"/>
          </a:xfrm>
          <a:prstGeom prst="rect">
            <a:avLst/>
          </a:prstGeom>
        </p:spPr>
      </p:pic>
      <p:sp>
        <p:nvSpPr>
          <p:cNvPr id="25" name="Content Placeholder 2"/>
          <p:cNvSpPr>
            <a:spLocks noGrp="1"/>
          </p:cNvSpPr>
          <p:nvPr>
            <p:ph idx="1"/>
          </p:nvPr>
        </p:nvSpPr>
        <p:spPr>
          <a:xfrm>
            <a:off x="3175999" y="4257891"/>
            <a:ext cx="1390406" cy="1383340"/>
          </a:xfrm>
        </p:spPr>
        <p:txBody>
          <a:bodyPr/>
          <a:lstStyle/>
          <a:p>
            <a:r>
              <a:rPr lang="en-AU" sz="1200" dirty="0"/>
              <a:t>Architecture</a:t>
            </a:r>
          </a:p>
          <a:p>
            <a:r>
              <a:rPr lang="en-AU" sz="1200" dirty="0"/>
              <a:t>UX</a:t>
            </a:r>
          </a:p>
          <a:p>
            <a:r>
              <a:rPr lang="en-AU" sz="1200" dirty="0"/>
              <a:t>UI</a:t>
            </a:r>
          </a:p>
          <a:p>
            <a:r>
              <a:rPr lang="en-AU" sz="1200" dirty="0"/>
              <a:t>Branding</a:t>
            </a:r>
          </a:p>
          <a:p>
            <a:r>
              <a:rPr lang="en-AU" sz="1200" dirty="0"/>
              <a:t>User adoption </a:t>
            </a:r>
          </a:p>
          <a:p>
            <a:endParaRPr lang="en-AU" sz="1200" dirty="0"/>
          </a:p>
        </p:txBody>
      </p:sp>
      <p:sp>
        <p:nvSpPr>
          <p:cNvPr id="26" name="Content Placeholder 2"/>
          <p:cNvSpPr>
            <a:spLocks noGrp="1"/>
          </p:cNvSpPr>
          <p:nvPr>
            <p:ph idx="1"/>
          </p:nvPr>
        </p:nvSpPr>
        <p:spPr>
          <a:xfrm>
            <a:off x="5916227" y="4257891"/>
            <a:ext cx="1976550" cy="1383340"/>
          </a:xfrm>
        </p:spPr>
        <p:txBody>
          <a:bodyPr/>
          <a:lstStyle/>
          <a:p>
            <a:r>
              <a:rPr lang="en-AU" sz="1200" dirty="0"/>
              <a:t>Software development</a:t>
            </a:r>
          </a:p>
          <a:p>
            <a:r>
              <a:rPr lang="en-AU" sz="1200" dirty="0"/>
              <a:t>Application Integration</a:t>
            </a:r>
          </a:p>
          <a:p>
            <a:r>
              <a:rPr lang="en-AU" sz="1200" dirty="0"/>
              <a:t>Platform deployment</a:t>
            </a:r>
          </a:p>
          <a:p>
            <a:r>
              <a:rPr lang="en-AU" sz="1200" dirty="0"/>
              <a:t>Business Intelligence / Big Data</a:t>
            </a:r>
          </a:p>
          <a:p>
            <a:r>
              <a:rPr lang="en-AU" sz="1200" dirty="0"/>
              <a:t>Cloud</a:t>
            </a:r>
          </a:p>
          <a:p>
            <a:r>
              <a:rPr lang="en-AU" sz="1200" dirty="0"/>
              <a:t>Mobility</a:t>
            </a:r>
          </a:p>
          <a:p>
            <a:r>
              <a:rPr lang="en-AU" sz="1200" dirty="0"/>
              <a:t>Project Management Services</a:t>
            </a:r>
          </a:p>
        </p:txBody>
      </p:sp>
      <p:sp>
        <p:nvSpPr>
          <p:cNvPr id="27" name="Content Placeholder 2"/>
          <p:cNvSpPr>
            <a:spLocks noGrp="1"/>
          </p:cNvSpPr>
          <p:nvPr>
            <p:ph idx="1"/>
          </p:nvPr>
        </p:nvSpPr>
        <p:spPr>
          <a:xfrm>
            <a:off x="8555022" y="4292104"/>
            <a:ext cx="2683380" cy="1854687"/>
          </a:xfrm>
        </p:spPr>
        <p:txBody>
          <a:bodyPr/>
          <a:lstStyle/>
          <a:p>
            <a:r>
              <a:rPr lang="en-AU" sz="1200" dirty="0"/>
              <a:t>Support </a:t>
            </a:r>
          </a:p>
          <a:p>
            <a:r>
              <a:rPr lang="en-AU" sz="1200" dirty="0"/>
              <a:t>Mentoring</a:t>
            </a:r>
          </a:p>
          <a:p>
            <a:r>
              <a:rPr lang="en-AU" sz="1200" dirty="0"/>
              <a:t>Training</a:t>
            </a:r>
          </a:p>
        </p:txBody>
      </p:sp>
      <p:pic>
        <p:nvPicPr>
          <p:cNvPr id="22" name="Picture 21"/>
          <p:cNvPicPr>
            <a:picLocks noChangeAspect="1"/>
          </p:cNvPicPr>
          <p:nvPr/>
        </p:nvPicPr>
        <p:blipFill>
          <a:blip r:embed="rId3"/>
          <a:stretch>
            <a:fillRect/>
          </a:stretch>
        </p:blipFill>
        <p:spPr>
          <a:xfrm>
            <a:off x="603574" y="2739381"/>
            <a:ext cx="1607358" cy="1216149"/>
          </a:xfrm>
          <a:prstGeom prst="rect">
            <a:avLst/>
          </a:prstGeom>
        </p:spPr>
      </p:pic>
      <p:sp>
        <p:nvSpPr>
          <p:cNvPr id="28" name="TextBox 27"/>
          <p:cNvSpPr txBox="1"/>
          <p:nvPr/>
        </p:nvSpPr>
        <p:spPr>
          <a:xfrm>
            <a:off x="604665" y="3484063"/>
            <a:ext cx="1374541" cy="415498"/>
          </a:xfrm>
          <a:prstGeom prst="rect">
            <a:avLst/>
          </a:prstGeom>
          <a:solidFill>
            <a:schemeClr val="accent3"/>
          </a:solidFill>
        </p:spPr>
        <p:txBody>
          <a:bodyPr wrap="square" rtlCol="0">
            <a:spAutoFit/>
          </a:bodyPr>
          <a:lstStyle/>
          <a:p>
            <a:pPr algn="ctr"/>
            <a:r>
              <a:rPr lang="en-AU" dirty="0"/>
              <a:t>Strategy</a:t>
            </a:r>
          </a:p>
        </p:txBody>
      </p:sp>
      <p:sp>
        <p:nvSpPr>
          <p:cNvPr id="34" name="TextBox 33"/>
          <p:cNvSpPr txBox="1"/>
          <p:nvPr/>
        </p:nvSpPr>
        <p:spPr>
          <a:xfrm>
            <a:off x="8763489" y="3475044"/>
            <a:ext cx="1272968" cy="415498"/>
          </a:xfrm>
          <a:prstGeom prst="rect">
            <a:avLst/>
          </a:prstGeom>
          <a:solidFill>
            <a:schemeClr val="accent3"/>
          </a:solidFill>
        </p:spPr>
        <p:txBody>
          <a:bodyPr wrap="square" rtlCol="0">
            <a:spAutoFit/>
          </a:bodyPr>
          <a:lstStyle/>
          <a:p>
            <a:pPr algn="ctr"/>
            <a:r>
              <a:rPr lang="en-AU" dirty="0"/>
              <a:t>Sustain</a:t>
            </a:r>
          </a:p>
        </p:txBody>
      </p:sp>
      <p:sp>
        <p:nvSpPr>
          <p:cNvPr id="35" name="TextBox 34"/>
          <p:cNvSpPr txBox="1"/>
          <p:nvPr/>
        </p:nvSpPr>
        <p:spPr>
          <a:xfrm>
            <a:off x="6040195" y="3488588"/>
            <a:ext cx="1272968" cy="415498"/>
          </a:xfrm>
          <a:prstGeom prst="rect">
            <a:avLst/>
          </a:prstGeom>
          <a:solidFill>
            <a:schemeClr val="accent3"/>
          </a:solidFill>
        </p:spPr>
        <p:txBody>
          <a:bodyPr wrap="square" rtlCol="0">
            <a:spAutoFit/>
          </a:bodyPr>
          <a:lstStyle/>
          <a:p>
            <a:pPr algn="ctr"/>
            <a:r>
              <a:rPr lang="en-AU" dirty="0"/>
              <a:t>Deliver</a:t>
            </a:r>
          </a:p>
        </p:txBody>
      </p:sp>
      <p:sp>
        <p:nvSpPr>
          <p:cNvPr id="7" name="Rectangle 6"/>
          <p:cNvSpPr/>
          <p:nvPr/>
        </p:nvSpPr>
        <p:spPr>
          <a:xfrm>
            <a:off x="512703" y="1837569"/>
            <a:ext cx="9573063" cy="738664"/>
          </a:xfrm>
          <a:prstGeom prst="rect">
            <a:avLst/>
          </a:prstGeom>
        </p:spPr>
        <p:txBody>
          <a:bodyPr wrap="square">
            <a:spAutoFit/>
          </a:bodyPr>
          <a:lstStyle/>
          <a:p>
            <a:r>
              <a:rPr lang="en-AU" dirty="0" err="1"/>
              <a:t>Readify</a:t>
            </a:r>
            <a:r>
              <a:rPr lang="en-AU" dirty="0"/>
              <a:t> helps customers succeed by developing and supporting innovative software projects that </a:t>
            </a:r>
            <a:r>
              <a:rPr lang="en-AU" dirty="0">
                <a:hlinkClick r:id="rId4" tooltip="Video Case Studies"/>
              </a:rPr>
              <a:t>solve business problems.</a:t>
            </a:r>
            <a:endParaRPr lang="en-AU" dirty="0"/>
          </a:p>
        </p:txBody>
      </p:sp>
      <p:pic>
        <p:nvPicPr>
          <p:cNvPr id="23" name="Picture 22"/>
          <p:cNvPicPr>
            <a:picLocks noChangeAspect="1"/>
          </p:cNvPicPr>
          <p:nvPr/>
        </p:nvPicPr>
        <p:blipFill>
          <a:blip r:embed="rId3"/>
          <a:stretch>
            <a:fillRect/>
          </a:stretch>
        </p:blipFill>
        <p:spPr>
          <a:xfrm>
            <a:off x="3175999" y="2739380"/>
            <a:ext cx="1670755" cy="1264116"/>
          </a:xfrm>
          <a:prstGeom prst="rect">
            <a:avLst/>
          </a:prstGeom>
        </p:spPr>
      </p:pic>
      <p:sp>
        <p:nvSpPr>
          <p:cNvPr id="24" name="TextBox 23"/>
          <p:cNvSpPr txBox="1"/>
          <p:nvPr/>
        </p:nvSpPr>
        <p:spPr>
          <a:xfrm>
            <a:off x="3299967" y="3488588"/>
            <a:ext cx="1272968" cy="415498"/>
          </a:xfrm>
          <a:prstGeom prst="rect">
            <a:avLst/>
          </a:prstGeom>
          <a:solidFill>
            <a:schemeClr val="accent3"/>
          </a:solidFill>
        </p:spPr>
        <p:txBody>
          <a:bodyPr wrap="square" rtlCol="0">
            <a:spAutoFit/>
          </a:bodyPr>
          <a:lstStyle/>
          <a:p>
            <a:pPr algn="ctr"/>
            <a:r>
              <a:rPr lang="en-AU" dirty="0"/>
              <a:t>Design</a:t>
            </a:r>
          </a:p>
        </p:txBody>
      </p:sp>
    </p:spTree>
    <p:extLst>
      <p:ext uri="{BB962C8B-B14F-4D97-AF65-F5344CB8AC3E}">
        <p14:creationId xmlns:p14="http://schemas.microsoft.com/office/powerpoint/2010/main" val="61976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83" y="329655"/>
            <a:ext cx="10048720" cy="1143265"/>
          </a:xfrm>
        </p:spPr>
        <p:txBody>
          <a:bodyPr/>
          <a:lstStyle/>
          <a:p>
            <a:r>
              <a:rPr lang="en-AU" dirty="0">
                <a:solidFill>
                  <a:schemeClr val="accent1"/>
                </a:solidFill>
              </a:rPr>
              <a:t>Triggers and Bindings</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9</a:t>
            </a:fld>
            <a:endParaRPr lang="en-AU"/>
          </a:p>
        </p:txBody>
      </p:sp>
      <p:pic>
        <p:nvPicPr>
          <p:cNvPr id="1026"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2349674"/>
            <a:ext cx="1011112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195063"/>
      </p:ext>
    </p:extLst>
  </p:cSld>
  <p:clrMapOvr>
    <a:masterClrMapping/>
  </p:clrMapOvr>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PT template2" id="{DC89431A-E461-44A3-B814-711879D27EB2}" vid="{FD3114A9-EE93-43BC-80AF-175FE310ED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71b1e744-eec7-43f7-9ef6-1ff1d8daf218">
      <UserInfo>
        <DisplayName>Graeme Strange</DisplayName>
        <AccountId>27</AccountId>
        <AccountType/>
      </UserInfo>
      <UserInfo>
        <DisplayName>Dennis Zapanta</DisplayName>
        <AccountId>29</AccountId>
        <AccountType/>
      </UserInfo>
      <UserInfo>
        <DisplayName>Fraser Bearsley</DisplayName>
        <AccountId>24</AccountId>
        <AccountType/>
      </UserInfo>
      <UserInfo>
        <DisplayName>Yvette Pearce</DisplayName>
        <AccountId>39</AccountId>
        <AccountType/>
      </UserInfo>
      <UserInfo>
        <DisplayName>Shirley Harrod</DisplayName>
        <AccountId>28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CD8D8A2BFB574488D10A6C8E4B4985" ma:contentTypeVersion="10" ma:contentTypeDescription="Create a new document." ma:contentTypeScope="" ma:versionID="6d25bad2c3f0177c721a8664fe4c8a4d">
  <xsd:schema xmlns:xsd="http://www.w3.org/2001/XMLSchema" xmlns:xs="http://www.w3.org/2001/XMLSchema" xmlns:p="http://schemas.microsoft.com/office/2006/metadata/properties" xmlns:ns1="http://schemas.microsoft.com/sharepoint/v3" xmlns:ns2="71b1e744-eec7-43f7-9ef6-1ff1d8daf218" xmlns:ns3="1a5ed8c7-ecb8-4128-bee4-e33cd340464e" targetNamespace="http://schemas.microsoft.com/office/2006/metadata/properties" ma:root="true" ma:fieldsID="93ae2aaa6d1ba9a0c204f5348892f234" ns1:_="" ns2:_="" ns3:_="">
    <xsd:import namespace="http://schemas.microsoft.com/sharepoint/v3"/>
    <xsd:import namespace="71b1e744-eec7-43f7-9ef6-1ff1d8daf218"/>
    <xsd:import namespace="1a5ed8c7-ecb8-4128-bee4-e33cd340464e"/>
    <xsd:element name="properties">
      <xsd:complexType>
        <xsd:sequence>
          <xsd:element name="documentManagement">
            <xsd:complexType>
              <xsd:all>
                <xsd:element ref="ns2:SharedWithUsers" minOccurs="0"/>
                <xsd:element ref="ns1:PublishingStartDate" minOccurs="0"/>
                <xsd:element ref="ns1:PublishingExpirationDate"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1b1e744-eec7-43f7-9ef6-1ff1d8daf2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a5ed8c7-ecb8-4128-bee4-e33cd340464e"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157623-46A7-4D87-8787-FB7B72C6917F}">
  <ds:schemaRefs>
    <ds:schemaRef ds:uri="http://schemas.microsoft.com/office/2006/metadata/properties"/>
    <ds:schemaRef ds:uri="http://schemas.microsoft.com/office/infopath/2007/PartnerControls"/>
    <ds:schemaRef ds:uri="http://schemas.microsoft.com/sharepoint/v3"/>
    <ds:schemaRef ds:uri="71b1e744-eec7-43f7-9ef6-1ff1d8daf218"/>
  </ds:schemaRefs>
</ds:datastoreItem>
</file>

<file path=customXml/itemProps2.xml><?xml version="1.0" encoding="utf-8"?>
<ds:datastoreItem xmlns:ds="http://schemas.openxmlformats.org/officeDocument/2006/customXml" ds:itemID="{47A9FFE3-8F9F-40AA-A5AA-60AFD4CBC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b1e744-eec7-43f7-9ef6-1ff1d8daf218"/>
    <ds:schemaRef ds:uri="1a5ed8c7-ecb8-4128-bee4-e33cd3404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D3F2A5-5D10-44C1-8EC4-82ED75EE47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21240</TotalTime>
  <Words>722</Words>
  <Application>Microsoft Office PowerPoint</Application>
  <PresentationFormat>Custom</PresentationFormat>
  <Paragraphs>140</Paragraphs>
  <Slides>15</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Segoe UI</vt:lpstr>
      <vt:lpstr>Readify Theme</vt:lpstr>
      <vt:lpstr>Azure Functions   </vt:lpstr>
      <vt:lpstr>What we are going to cover</vt:lpstr>
      <vt:lpstr>What is serverless?</vt:lpstr>
      <vt:lpstr>Serverless Computing</vt:lpstr>
      <vt:lpstr>Serverless Hosting Providers</vt:lpstr>
      <vt:lpstr>Azure Serverless offerings</vt:lpstr>
      <vt:lpstr>Azure Function App and Functions</vt:lpstr>
      <vt:lpstr>Hosting Plans</vt:lpstr>
      <vt:lpstr>Triggers and Bindings</vt:lpstr>
      <vt:lpstr>PowerPoint Presentation</vt:lpstr>
      <vt:lpstr>PowerPoint Presentation</vt:lpstr>
      <vt:lpstr>Local Debugging</vt:lpstr>
      <vt:lpstr>Remote Debugging</vt:lpstr>
      <vt:lpstr>PowerPoint Presentation</vt:lpstr>
      <vt:lpstr>Useful Links    "“The dream as conceived 25 years ago has not been achieved. Until software becomes the ultimate  tool for collaboration, productivity, and efficiency, the work is not done. And there's nothing more fun than doing that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Readify</dc:title>
  <dc:creator>Mitch Denny</dc:creator>
  <cp:lastModifiedBy>Mehdi Khaleghian</cp:lastModifiedBy>
  <cp:revision>513</cp:revision>
  <cp:lastPrinted>2014-12-14T05:36:23Z</cp:lastPrinted>
  <dcterms:created xsi:type="dcterms:W3CDTF">2014-03-21T05:35:53Z</dcterms:created>
  <dcterms:modified xsi:type="dcterms:W3CDTF">2017-11-16T06:10:41Z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0x01010032CD8D8A2BFB574488D10A6C8E4B4985</vt:lpwstr>
  </property>
</Properties>
</file>