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66"/>
  </p:notesMasterIdLst>
  <p:sldIdLst>
    <p:sldId id="256" r:id="rId3"/>
    <p:sldId id="257"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269" r:id="rId35"/>
    <p:sldId id="270" r:id="rId36"/>
    <p:sldId id="271" r:id="rId37"/>
    <p:sldId id="272" r:id="rId38"/>
    <p:sldId id="258" r:id="rId39"/>
    <p:sldId id="259" r:id="rId40"/>
    <p:sldId id="260" r:id="rId41"/>
    <p:sldId id="261" r:id="rId42"/>
    <p:sldId id="262" r:id="rId43"/>
    <p:sldId id="263" r:id="rId44"/>
    <p:sldId id="264" r:id="rId45"/>
    <p:sldId id="265" r:id="rId46"/>
    <p:sldId id="266" r:id="rId47"/>
    <p:sldId id="267" r:id="rId48"/>
    <p:sldId id="268"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p:cViewPr varScale="1">
        <p:scale>
          <a:sx n="80" d="100"/>
          <a:sy n="80" d="100"/>
        </p:scale>
        <p:origin x="1014" y="-5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5/2/2016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353774566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1965383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duotone>
              <a:schemeClr val="bg2">
                <a:shade val="45000"/>
                <a:satMod val="135000"/>
              </a:schemeClr>
              <a:prstClr val="white"/>
            </a:duotone>
            <a:lum/>
          </a:blip>
          <a:srcRect/>
          <a:stretch>
            <a:fillRect r="-20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5/2/2016 11:38 PM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5/2/2016 11:38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5/2/2016 11:38 PM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5/2/2016 11:38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5/2/2016 11:38 PM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5/2/2016 11:38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5/2/2016 11:38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5/2/2016 11:38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5/2/2016 11:38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5/2/2016 11:38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book.png"/>
          <p:cNvPicPr>
            <a:picLocks noChangeAspect="1"/>
          </p:cNvPicPr>
          <p:nvPr userDrawn="1"/>
        </p:nvPicPr>
        <p:blipFill>
          <a:blip r:embed="rId2"/>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5/2/2016 11:38 PM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5/2/2016 11:38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4343400"/>
            <a:ext cx="6477000" cy="1447800"/>
          </a:xfrm>
        </p:spPr>
        <p:txBody>
          <a:bodyPr>
            <a:normAutofit/>
          </a:bodyPr>
          <a:lstStyle/>
          <a:p>
            <a:pPr algn="r" rtl="1"/>
            <a:r>
              <a:rPr lang="fa-IR" dirty="0" smtClean="0">
                <a:solidFill>
                  <a:schemeClr val="accent1">
                    <a:lumMod val="75000"/>
                  </a:schemeClr>
                </a:solidFill>
                <a:latin typeface="B Nazanin+ Regular" panose="01000506000000020004" pitchFamily="2" charset="-78"/>
                <a:cs typeface="B Nazanin+ Regular" panose="01000506000000020004" pitchFamily="2" charset="-78"/>
              </a:rPr>
              <a:t>روش تحقیق و گزارش نویسی </a:t>
            </a:r>
            <a:endParaRPr lang="en-US" dirty="0">
              <a:solidFill>
                <a:schemeClr val="accent1">
                  <a:lumMod val="75000"/>
                </a:schemeClr>
              </a:solidFill>
              <a:latin typeface="B Nazanin+ Regular" panose="01000506000000020004" pitchFamily="2" charset="-78"/>
              <a:cs typeface="B Nazanin+ Regular" panose="01000506000000020004" pitchFamily="2" charset="-78"/>
            </a:endParaRPr>
          </a:p>
        </p:txBody>
      </p:sp>
      <p:sp>
        <p:nvSpPr>
          <p:cNvPr id="3" name="Rectangle 2"/>
          <p:cNvSpPr>
            <a:spLocks noGrp="1"/>
          </p:cNvSpPr>
          <p:nvPr>
            <p:ph type="subTitle" idx="1"/>
          </p:nvPr>
        </p:nvSpPr>
        <p:spPr/>
        <p:txBody>
          <a:bodyPr>
            <a:normAutofit/>
          </a:bodyPr>
          <a:lstStyle/>
          <a:p>
            <a:pPr algn="r" rtl="1"/>
            <a:r>
              <a:rPr lang="fa-IR" dirty="0" smtClean="0">
                <a:latin typeface="B Nazanin+ Regular" panose="01000506000000020004" pitchFamily="2" charset="-78"/>
                <a:cs typeface="B Nazanin+ Regular" panose="01000506000000020004" pitchFamily="2" charset="-78"/>
              </a:rPr>
              <a:t>سید محمد مهدی موسوی _ 9231053</a:t>
            </a:r>
            <a:endParaRPr lang="en-US" dirty="0" smtClean="0">
              <a:latin typeface="B Nazanin+ Regular" panose="01000506000000020004" pitchFamily="2" charset="-78"/>
              <a:cs typeface="B Nazanin+ Regular" panose="01000506000000020004" pitchFamily="2"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latin typeface="B Nazanin+ Regular" panose="01000506000000020004" pitchFamily="2" charset="-78"/>
                <a:cs typeface="B Nazanin+ Regular" panose="01000506000000020004" pitchFamily="2" charset="-78"/>
              </a:rPr>
              <a:t>متن ارائه – روش های سازماندهی نکات</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fontScale="85000" lnSpcReduction="20000"/>
          </a:bodyPr>
          <a:lstStyle/>
          <a:p>
            <a:pPr algn="r" rtl="1">
              <a:lnSpc>
                <a:spcPct val="150000"/>
              </a:lnSpc>
              <a:buFont typeface="Wingdings" panose="05000000000000000000" pitchFamily="2" charset="2"/>
              <a:buChar char="Ø"/>
            </a:pPr>
            <a:r>
              <a:rPr lang="fa-IR" sz="3400" b="1" dirty="0">
                <a:latin typeface="B Nazanin+ Regular" panose="01000506000000020004" pitchFamily="2" charset="-78"/>
                <a:cs typeface="B Nazanin+ Regular" panose="01000506000000020004" pitchFamily="2" charset="-78"/>
              </a:rPr>
              <a:t>ترتیب زمانی</a:t>
            </a:r>
          </a:p>
          <a:p>
            <a:pPr lvl="1" algn="r" rtl="1">
              <a:lnSpc>
                <a:spcPct val="150000"/>
              </a:lnSpc>
              <a:buFont typeface="Wingdings" panose="05000000000000000000" pitchFamily="2" charset="2"/>
              <a:buChar char="Ø"/>
            </a:pPr>
            <a:r>
              <a:rPr lang="fa-IR" sz="3000" dirty="0">
                <a:latin typeface="B Nazanin+ Regular" panose="01000506000000020004" pitchFamily="2" charset="-78"/>
                <a:cs typeface="B Nazanin+ Regular" panose="01000506000000020004" pitchFamily="2" charset="-78"/>
              </a:rPr>
              <a:t>یک رشته وقایع که در طی زمان پیش آمده اند یا روند انجام کاری را بیان می کنند</a:t>
            </a:r>
          </a:p>
          <a:p>
            <a:pPr algn="r" rtl="1">
              <a:lnSpc>
                <a:spcPct val="150000"/>
              </a:lnSpc>
              <a:buFont typeface="Wingdings" panose="05000000000000000000" pitchFamily="2" charset="2"/>
              <a:buChar char="Ø"/>
            </a:pPr>
            <a:r>
              <a:rPr lang="fa-IR" sz="3400" b="1" dirty="0">
                <a:latin typeface="B Nazanin+ Regular" panose="01000506000000020004" pitchFamily="2" charset="-78"/>
                <a:cs typeface="B Nazanin+ Regular" panose="01000506000000020004" pitchFamily="2" charset="-78"/>
              </a:rPr>
              <a:t>ترتیب فاصله ای</a:t>
            </a:r>
          </a:p>
          <a:p>
            <a:pPr lvl="1" algn="r" rtl="1">
              <a:lnSpc>
                <a:spcPct val="150000"/>
              </a:lnSpc>
              <a:buFont typeface="Wingdings" panose="05000000000000000000" pitchFamily="2" charset="2"/>
              <a:buChar char="Ø"/>
            </a:pPr>
            <a:r>
              <a:rPr lang="fa-IR" sz="3000" dirty="0">
                <a:latin typeface="B Nazanin+ Regular" panose="01000506000000020004" pitchFamily="2" charset="-78"/>
                <a:cs typeface="B Nazanin+ Regular" panose="01000506000000020004" pitchFamily="2" charset="-78"/>
              </a:rPr>
              <a:t>نکات با ترتیب جهت داری مشخص شده اند</a:t>
            </a:r>
          </a:p>
          <a:p>
            <a:pPr algn="r" rtl="1">
              <a:lnSpc>
                <a:spcPct val="150000"/>
              </a:lnSpc>
              <a:buFont typeface="Wingdings" panose="05000000000000000000" pitchFamily="2" charset="2"/>
              <a:buChar char="Ø"/>
            </a:pPr>
            <a:r>
              <a:rPr lang="fa-IR" sz="3400" b="1" dirty="0">
                <a:latin typeface="B Nazanin+ Regular" panose="01000506000000020004" pitchFamily="2" charset="-78"/>
                <a:cs typeface="B Nazanin+ Regular" panose="01000506000000020004" pitchFamily="2" charset="-78"/>
              </a:rPr>
              <a:t>ترتیب سببی</a:t>
            </a:r>
          </a:p>
          <a:p>
            <a:pPr lvl="1" algn="r" rtl="1">
              <a:lnSpc>
                <a:spcPct val="150000"/>
              </a:lnSpc>
              <a:buFont typeface="Wingdings" panose="05000000000000000000" pitchFamily="2" charset="2"/>
              <a:buChar char="Ø"/>
            </a:pPr>
            <a:r>
              <a:rPr lang="fa-IR" sz="3000" dirty="0">
                <a:latin typeface="B Nazanin+ Regular" panose="01000506000000020004" pitchFamily="2" charset="-78"/>
                <a:cs typeface="B Nazanin+ Regular" panose="01000506000000020004" pitchFamily="2" charset="-78"/>
              </a:rPr>
              <a:t>طرح نکات اصلی به گونه ای سازماندهی می شوند که رابطه ای سببی داشته باشند</a:t>
            </a:r>
          </a:p>
          <a:p>
            <a:pPr algn="r" rtl="1">
              <a:lnSpc>
                <a:spcPct val="150000"/>
              </a:lnSpc>
              <a:buFont typeface="Wingdings" panose="05000000000000000000" pitchFamily="2" charset="2"/>
              <a:buChar char="Ø"/>
            </a:pPr>
            <a:endParaRPr lang="fa-IR" dirty="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1815260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latin typeface="B Nazanin+ Regular" panose="01000506000000020004" pitchFamily="2" charset="-78"/>
                <a:cs typeface="B Nazanin+ Regular" panose="01000506000000020004" pitchFamily="2" charset="-78"/>
              </a:rPr>
              <a:t>متن ارائه – روش های سازماندهی نکات</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fontScale="92500"/>
          </a:bodyPr>
          <a:lstStyle/>
          <a:p>
            <a:pPr algn="r" rtl="1">
              <a:lnSpc>
                <a:spcPct val="150000"/>
              </a:lnSpc>
              <a:buFont typeface="Wingdings" panose="05000000000000000000" pitchFamily="2" charset="2"/>
              <a:buChar char="Ø"/>
            </a:pPr>
            <a:r>
              <a:rPr lang="fa-IR" sz="3400" dirty="0">
                <a:latin typeface="B Nazanin+ Regular" panose="01000506000000020004" pitchFamily="2" charset="-78"/>
                <a:cs typeface="B Nazanin+ Regular" panose="01000506000000020004" pitchFamily="2" charset="-78"/>
              </a:rPr>
              <a:t>ترتیب حل مشکل </a:t>
            </a:r>
          </a:p>
          <a:p>
            <a:pPr lvl="1" algn="r" rtl="1">
              <a:lnSpc>
                <a:spcPct val="150000"/>
              </a:lnSpc>
              <a:buFont typeface="Wingdings" panose="05000000000000000000" pitchFamily="2" charset="2"/>
              <a:buChar char="Ø"/>
            </a:pPr>
            <a:r>
              <a:rPr lang="fa-IR" sz="3100" dirty="0">
                <a:latin typeface="B Nazanin+ Regular" panose="01000506000000020004" pitchFamily="2" charset="-78"/>
                <a:cs typeface="B Nazanin+ Regular" panose="01000506000000020004" pitchFamily="2" charset="-78"/>
              </a:rPr>
              <a:t>به دو بخش تقسیم می شوند: بخش اول وجود و جدیت مشکل را نشان می دهد و بخش دوم راه حل مشکل را مطرح می کند</a:t>
            </a:r>
          </a:p>
          <a:p>
            <a:pPr algn="r" rtl="1">
              <a:lnSpc>
                <a:spcPct val="150000"/>
              </a:lnSpc>
              <a:buFont typeface="Wingdings" panose="05000000000000000000" pitchFamily="2" charset="2"/>
              <a:buChar char="Ø"/>
            </a:pPr>
            <a:r>
              <a:rPr lang="fa-IR" sz="3400" dirty="0">
                <a:latin typeface="B Nazanin+ Regular" panose="01000506000000020004" pitchFamily="2" charset="-78"/>
                <a:cs typeface="B Nazanin+ Regular" panose="01000506000000020004" pitchFamily="2" charset="-78"/>
              </a:rPr>
              <a:t>ترتیب موضوعی</a:t>
            </a:r>
          </a:p>
          <a:p>
            <a:pPr lvl="1" algn="r" rtl="1">
              <a:lnSpc>
                <a:spcPct val="150000"/>
              </a:lnSpc>
              <a:buFont typeface="Wingdings" panose="05000000000000000000" pitchFamily="2" charset="2"/>
              <a:buChar char="Ø"/>
            </a:pPr>
            <a:r>
              <a:rPr lang="fa-IR" sz="3100" dirty="0">
                <a:latin typeface="B Nazanin+ Regular" panose="01000506000000020004" pitchFamily="2" charset="-78"/>
                <a:cs typeface="B Nazanin+ Regular" panose="01000506000000020004" pitchFamily="2" charset="-78"/>
              </a:rPr>
              <a:t>موضوع به چند زیر موضوع تقسیم می شود و هر زیرموضوع یک نکته اصلی را بیان می کند</a:t>
            </a:r>
          </a:p>
          <a:p>
            <a:pPr algn="r" rtl="1">
              <a:lnSpc>
                <a:spcPct val="150000"/>
              </a:lnSpc>
              <a:buFont typeface="Wingdings" panose="05000000000000000000" pitchFamily="2" charset="2"/>
              <a:buChar char="Ø"/>
            </a:pPr>
            <a:endParaRPr lang="fa-IR" sz="3400" dirty="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389013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latin typeface="B Nazanin+ Regular" panose="01000506000000020004" pitchFamily="2" charset="-78"/>
                <a:cs typeface="B Nazanin+ Regular" panose="01000506000000020004" pitchFamily="2" charset="-78"/>
              </a:rPr>
              <a:t>متن ارائه – مطالب پشتیبان</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Autofit/>
          </a:bodyPr>
          <a:lstStyle/>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ارائه های خوب نیازمند مطالب پشتیبان قوی و مناسب هستند</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مخاطبین برای درک و پذیرش سخنان گوینده نیازمند مطالب پشتیبان هستند</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ممکن است شامل موارد زیر باشند:</a:t>
            </a:r>
          </a:p>
          <a:p>
            <a:pPr lvl="1" algn="r" rtl="1">
              <a:lnSpc>
                <a:spcPct val="150000"/>
              </a:lnSpc>
              <a:buFont typeface="Wingdings" panose="05000000000000000000" pitchFamily="2" charset="2"/>
              <a:buChar char="Ø"/>
            </a:pPr>
            <a:r>
              <a:rPr lang="fa-IR" sz="2900" dirty="0">
                <a:latin typeface="B Nazanin+ Regular" panose="01000506000000020004" pitchFamily="2" charset="-78"/>
                <a:cs typeface="B Nazanin+ Regular" panose="01000506000000020004" pitchFamily="2" charset="-78"/>
              </a:rPr>
              <a:t>مثال ها</a:t>
            </a:r>
          </a:p>
          <a:p>
            <a:pPr lvl="1" algn="r" rtl="1">
              <a:lnSpc>
                <a:spcPct val="150000"/>
              </a:lnSpc>
              <a:buFont typeface="Wingdings" panose="05000000000000000000" pitchFamily="2" charset="2"/>
              <a:buChar char="Ø"/>
            </a:pPr>
            <a:r>
              <a:rPr lang="fa-IR" sz="2900" dirty="0">
                <a:latin typeface="B Nazanin+ Regular" panose="01000506000000020004" pitchFamily="2" charset="-78"/>
                <a:cs typeface="B Nazanin+ Regular" panose="01000506000000020004" pitchFamily="2" charset="-78"/>
              </a:rPr>
              <a:t>آمار</a:t>
            </a:r>
          </a:p>
          <a:p>
            <a:pPr lvl="1" algn="r" rtl="1">
              <a:lnSpc>
                <a:spcPct val="150000"/>
              </a:lnSpc>
              <a:buFont typeface="Wingdings" panose="05000000000000000000" pitchFamily="2" charset="2"/>
              <a:buChar char="Ø"/>
            </a:pPr>
            <a:r>
              <a:rPr lang="fa-IR" sz="2900" dirty="0">
                <a:latin typeface="B Nazanin+ Regular" panose="01000506000000020004" pitchFamily="2" charset="-78"/>
                <a:cs typeface="B Nazanin+ Regular" panose="01000506000000020004" pitchFamily="2" charset="-78"/>
              </a:rPr>
              <a:t>استناد</a:t>
            </a:r>
          </a:p>
        </p:txBody>
      </p:sp>
    </p:spTree>
    <p:extLst>
      <p:ext uri="{BB962C8B-B14F-4D97-AF65-F5344CB8AC3E}">
        <p14:creationId xmlns:p14="http://schemas.microsoft.com/office/powerpoint/2010/main" val="323872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a:latin typeface="B Nazanin+ Regular" panose="01000506000000020004" pitchFamily="2" charset="-78"/>
                <a:cs typeface="B Nazanin+ Regular" panose="01000506000000020004" pitchFamily="2" charset="-78"/>
              </a:rPr>
              <a:t>متن ارائه – مطالب پشتیبان – مثال ها</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a:bodyPr>
          <a:lstStyle/>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نظرات اغلب بدون مثال ها مبهم، جامد و بی روح هستند</a:t>
            </a:r>
          </a:p>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مثال با چیزی در درون افراد ارتباط برقرار می کند که هیچ کلی گوئی و تعمیمی نمی تواند این کار را بکند</a:t>
            </a:r>
          </a:p>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تحقیق نشان داده است که تاثیر مثال های روشن و واقعی بر شنوندگان بیش از هر نوع مطلب پشتیبان دیگر است</a:t>
            </a:r>
          </a:p>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مثال ها ممکن است کوتاه، طولانی، یا فرضی باشند</a:t>
            </a:r>
          </a:p>
        </p:txBody>
      </p:sp>
    </p:spTree>
    <p:extLst>
      <p:ext uri="{BB962C8B-B14F-4D97-AF65-F5344CB8AC3E}">
        <p14:creationId xmlns:p14="http://schemas.microsoft.com/office/powerpoint/2010/main" val="698920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a:latin typeface="B Nazanin+ Regular" panose="01000506000000020004" pitchFamily="2" charset="-78"/>
                <a:cs typeface="B Nazanin+ Regular" panose="01000506000000020004" pitchFamily="2" charset="-78"/>
              </a:rPr>
              <a:t>متن ارائه – مطالب پشتیبان – </a:t>
            </a:r>
            <a:r>
              <a:rPr lang="fa-IR" dirty="0" smtClean="0">
                <a:latin typeface="B Nazanin+ Regular" panose="01000506000000020004" pitchFamily="2" charset="-78"/>
                <a:cs typeface="B Nazanin+ Regular" panose="01000506000000020004" pitchFamily="2" charset="-78"/>
              </a:rPr>
              <a:t>آمار</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a:bodyPr>
          <a:lstStyle/>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برای روشن کردن یا تقویت نکته های گوینده ارائه می شود و ادعای گوینده را معتبر می سازد</a:t>
            </a:r>
          </a:p>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ارائه گرها باید سعی کنند آمار را برای مخاطبین معنی دار کنند</a:t>
            </a:r>
          </a:p>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ارائه آمار با نمودارها بسیار بهتر از ارائه با اعداد یا جداول است</a:t>
            </a:r>
          </a:p>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منبع آمار ارائه شده باید داده شود</a:t>
            </a:r>
          </a:p>
        </p:txBody>
      </p:sp>
    </p:spTree>
    <p:extLst>
      <p:ext uri="{BB962C8B-B14F-4D97-AF65-F5344CB8AC3E}">
        <p14:creationId xmlns:p14="http://schemas.microsoft.com/office/powerpoint/2010/main" val="2564073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a:latin typeface="B Nazanin+ Regular" panose="01000506000000020004" pitchFamily="2" charset="-78"/>
                <a:cs typeface="B Nazanin+ Regular" panose="01000506000000020004" pitchFamily="2" charset="-78"/>
              </a:rPr>
              <a:t>متن ارائه – مطالب پشتیبان – استناد</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a:bodyPr>
          <a:lstStyle/>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افراد تمایل دارند به نظرات کسانی که درباره موضوعی اطلاعات یا تجارب خاص دارند، احترام بگذارند</a:t>
            </a:r>
          </a:p>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ارائه گر می تواند با نقل قول یا تفسیر گفته های چنین افرادی به مطالب خود قوت و تاثیر بیشتری ببخشد</a:t>
            </a:r>
          </a:p>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بخصوص اگر موضوع جدال برانگیز باشد</a:t>
            </a:r>
          </a:p>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استناد می تواند به افراد غیر متخصصی باشد که در زمینه مورد بحث تجربیات مستقیمی داشته اند</a:t>
            </a:r>
          </a:p>
        </p:txBody>
      </p:sp>
    </p:spTree>
    <p:extLst>
      <p:ext uri="{BB962C8B-B14F-4D97-AF65-F5344CB8AC3E}">
        <p14:creationId xmlns:p14="http://schemas.microsoft.com/office/powerpoint/2010/main" val="1554562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a:latin typeface="B Nazanin+ Regular" panose="01000506000000020004" pitchFamily="2" charset="-78"/>
                <a:cs typeface="B Nazanin+ Regular" panose="01000506000000020004" pitchFamily="2" charset="-78"/>
              </a:rPr>
              <a:t>متن ارائه – مطالب پشتیبان – استناد</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a:bodyPr>
          <a:lstStyle/>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نقل قول می تواند مستقیم و یا غیر مستقیم باشد</a:t>
            </a:r>
          </a:p>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نقل قول مستقیم وقتی به کار می رود که قول کوتاه باشد، منظور را بهتر از ارائه کننده انتقال دهد</a:t>
            </a:r>
          </a:p>
          <a:p>
            <a:pPr algn="r" rtl="1">
              <a:lnSpc>
                <a:spcPct val="150000"/>
              </a:lnSpc>
              <a:buFont typeface="Wingdings" panose="05000000000000000000" pitchFamily="2" charset="2"/>
              <a:buChar char="Ø"/>
            </a:pPr>
            <a:endParaRPr lang="fa-IR" sz="2800" dirty="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3899106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a:latin typeface="B Nazanin+ Regular" panose="01000506000000020004" pitchFamily="2" charset="-78"/>
                <a:cs typeface="B Nazanin+ Regular" panose="01000506000000020004" pitchFamily="2" charset="-78"/>
              </a:rPr>
              <a:t>متن ارائه – رابط ها</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a:bodyPr>
          <a:lstStyle/>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کلمات یا عباراتی هستند که فکری را به فکر دیگر وصل و میان آنها ارتباط برقرار می کنند</a:t>
            </a:r>
          </a:p>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چهار نوع رابط مطالب:</a:t>
            </a:r>
          </a:p>
          <a:p>
            <a:pPr lvl="1" algn="r" rtl="1">
              <a:lnSpc>
                <a:spcPct val="150000"/>
              </a:lnSpc>
              <a:buFont typeface="Wingdings" panose="05000000000000000000" pitchFamily="2" charset="2"/>
              <a:buChar char="Ø"/>
            </a:pPr>
            <a:r>
              <a:rPr lang="fa-IR" sz="2500" dirty="0">
                <a:latin typeface="B Nazanin+ Regular" panose="01000506000000020004" pitchFamily="2" charset="-78"/>
                <a:cs typeface="B Nazanin+ Regular" panose="01000506000000020004" pitchFamily="2" charset="-78"/>
              </a:rPr>
              <a:t>حلقه ها</a:t>
            </a:r>
          </a:p>
          <a:p>
            <a:pPr lvl="1" algn="r" rtl="1">
              <a:lnSpc>
                <a:spcPct val="150000"/>
              </a:lnSpc>
              <a:buFont typeface="Wingdings" panose="05000000000000000000" pitchFamily="2" charset="2"/>
              <a:buChar char="Ø"/>
            </a:pPr>
            <a:r>
              <a:rPr lang="fa-IR" sz="2500" dirty="0">
                <a:latin typeface="B Nazanin+ Regular" panose="01000506000000020004" pitchFamily="2" charset="-78"/>
                <a:cs typeface="B Nazanin+ Regular" panose="01000506000000020004" pitchFamily="2" charset="-78"/>
              </a:rPr>
              <a:t>آگاه سازها</a:t>
            </a:r>
          </a:p>
          <a:p>
            <a:pPr lvl="1" algn="r" rtl="1">
              <a:lnSpc>
                <a:spcPct val="150000"/>
              </a:lnSpc>
              <a:buFont typeface="Wingdings" panose="05000000000000000000" pitchFamily="2" charset="2"/>
              <a:buChar char="Ø"/>
            </a:pPr>
            <a:r>
              <a:rPr lang="fa-IR" sz="2500" dirty="0">
                <a:latin typeface="B Nazanin+ Regular" panose="01000506000000020004" pitchFamily="2" charset="-78"/>
                <a:cs typeface="B Nazanin+ Regular" panose="01000506000000020004" pitchFamily="2" charset="-78"/>
              </a:rPr>
              <a:t>خلاصه ها</a:t>
            </a:r>
          </a:p>
          <a:p>
            <a:pPr lvl="1" algn="r" rtl="1">
              <a:lnSpc>
                <a:spcPct val="150000"/>
              </a:lnSpc>
              <a:buFont typeface="Wingdings" panose="05000000000000000000" pitchFamily="2" charset="2"/>
              <a:buChar char="Ø"/>
            </a:pPr>
            <a:r>
              <a:rPr lang="fa-IR" sz="2500" dirty="0">
                <a:latin typeface="B Nazanin+ Regular" panose="01000506000000020004" pitchFamily="2" charset="-78"/>
                <a:cs typeface="B Nazanin+ Regular" panose="01000506000000020004" pitchFamily="2" charset="-78"/>
              </a:rPr>
              <a:t>راهنما ها</a:t>
            </a:r>
          </a:p>
        </p:txBody>
      </p:sp>
    </p:spTree>
    <p:extLst>
      <p:ext uri="{BB962C8B-B14F-4D97-AF65-F5344CB8AC3E}">
        <p14:creationId xmlns:p14="http://schemas.microsoft.com/office/powerpoint/2010/main" val="3260086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a:latin typeface="B Nazanin+ Regular" panose="01000506000000020004" pitchFamily="2" charset="-78"/>
                <a:cs typeface="B Nazanin+ Regular" panose="01000506000000020004" pitchFamily="2" charset="-78"/>
              </a:rPr>
              <a:t>متن ارائه – رابط ها – حلقه ها و آگاه سازها</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a:bodyPr>
          <a:lstStyle/>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حلقه های ارتباطی فکری را که اینک کامل و تمام شده است یادآوری و فکر بعدی که باید بحث شود را مطرح می </a:t>
            </a:r>
            <a:r>
              <a:rPr lang="fa-IR" sz="2800" dirty="0" smtClean="0">
                <a:latin typeface="B Nazanin+ Regular" panose="01000506000000020004" pitchFamily="2" charset="-78"/>
                <a:cs typeface="B Nazanin+ Regular" panose="01000506000000020004" pitchFamily="2" charset="-78"/>
              </a:rPr>
              <a:t>کنند</a:t>
            </a:r>
            <a:endParaRPr lang="fa-IR" sz="28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آگاه سازها مخاطب را به مطلبی که بعد از این می خواهد بحث شود هدایت می کنند</a:t>
            </a:r>
          </a:p>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مفصل تر از حلقه های ارتباطی هستند</a:t>
            </a:r>
          </a:p>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در چند جمله بیان می کنند که نکته اصلی بعدی حاوی چه مطالبی خواهد بود</a:t>
            </a:r>
          </a:p>
          <a:p>
            <a:pPr algn="r" rtl="1">
              <a:lnSpc>
                <a:spcPct val="150000"/>
              </a:lnSpc>
              <a:buFont typeface="Wingdings" panose="05000000000000000000" pitchFamily="2" charset="2"/>
              <a:buChar char="Ø"/>
            </a:pPr>
            <a:endParaRPr lang="fa-IR" sz="28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sz="2800" dirty="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41270247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a:latin typeface="B Nazanin+ Regular" panose="01000506000000020004" pitchFamily="2" charset="-78"/>
                <a:cs typeface="B Nazanin+ Regular" panose="01000506000000020004" pitchFamily="2" charset="-78"/>
              </a:rPr>
              <a:t>متن ارائه – رابط ها – خلاصه ها و راهنماها</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a:bodyPr>
          <a:lstStyle/>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خلاصه ها بر خلاف آگاه کننده ها خلاصه مطالب گفته شده را بیان می کنند</a:t>
            </a:r>
          </a:p>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هنگامی به کار می روند که نکته مهم و یا پیچیده ای خاتمه یافته </a:t>
            </a:r>
            <a:r>
              <a:rPr lang="fa-IR" sz="2800" dirty="0" smtClean="0">
                <a:latin typeface="B Nazanin+ Regular" panose="01000506000000020004" pitchFamily="2" charset="-78"/>
                <a:cs typeface="B Nazanin+ Regular" panose="01000506000000020004" pitchFamily="2" charset="-78"/>
              </a:rPr>
              <a:t>است</a:t>
            </a:r>
            <a:endParaRPr lang="fa-IR" sz="28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راهنماها عبارات خلاصه ای هستند که نشان می دهند در کجای ارائه هستیم</a:t>
            </a:r>
          </a:p>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مثلا با شمردن موارد مورد بحث و یا طرح سوال</a:t>
            </a:r>
          </a:p>
          <a:p>
            <a:pPr algn="r" rtl="1">
              <a:lnSpc>
                <a:spcPct val="150000"/>
              </a:lnSpc>
              <a:buFont typeface="Wingdings" panose="05000000000000000000" pitchFamily="2" charset="2"/>
              <a:buChar char="Ø"/>
            </a:pPr>
            <a:endParaRPr lang="fa-IR" sz="2800" dirty="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154251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latin typeface="B Nazanin+ Regular" panose="01000506000000020004" pitchFamily="2" charset="-78"/>
                <a:cs typeface="B Nazanin+ Regular" panose="01000506000000020004" pitchFamily="2" charset="-78"/>
              </a:rPr>
              <a:t>جزئیات سازماندهی </a:t>
            </a:r>
            <a:r>
              <a:rPr lang="fa-IR" dirty="0" smtClean="0">
                <a:latin typeface="B Nazanin+ Regular" panose="01000506000000020004" pitchFamily="2" charset="-78"/>
                <a:cs typeface="B Nazanin+ Regular" panose="01000506000000020004" pitchFamily="2" charset="-78"/>
              </a:rPr>
              <a:t>ارائه</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fontScale="92500" lnSpcReduction="20000"/>
          </a:bodyPr>
          <a:lstStyle/>
          <a:p>
            <a:pPr algn="r" rtl="1">
              <a:lnSpc>
                <a:spcPct val="17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نخستین قدم در سازماندهی ارائه ایجاد سه بخش مقدمه، متن، و نتیجه ارائه </a:t>
            </a:r>
            <a:r>
              <a:rPr lang="fa-IR" dirty="0" smtClean="0">
                <a:latin typeface="B Nazanin+ Regular" panose="01000506000000020004" pitchFamily="2" charset="-78"/>
                <a:cs typeface="B Nazanin+ Regular" panose="01000506000000020004" pitchFamily="2" charset="-78"/>
              </a:rPr>
              <a:t>است</a:t>
            </a:r>
            <a:endParaRPr lang="fa-IR" dirty="0">
              <a:latin typeface="B Nazanin+ Regular" panose="01000506000000020004" pitchFamily="2" charset="-78"/>
              <a:cs typeface="B Nazanin+ Regular" panose="01000506000000020004" pitchFamily="2" charset="-78"/>
            </a:endParaRPr>
          </a:p>
          <a:p>
            <a:pPr algn="r" rtl="1">
              <a:lnSpc>
                <a:spcPct val="17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در همه ارائه ها باید رعایت </a:t>
            </a:r>
            <a:r>
              <a:rPr lang="fa-IR" dirty="0" smtClean="0">
                <a:latin typeface="B Nazanin+ Regular" panose="01000506000000020004" pitchFamily="2" charset="-78"/>
                <a:cs typeface="B Nazanin+ Regular" panose="01000506000000020004" pitchFamily="2" charset="-78"/>
              </a:rPr>
              <a:t>شود</a:t>
            </a:r>
            <a:endParaRPr lang="fa-IR" dirty="0">
              <a:latin typeface="B Nazanin+ Regular" panose="01000506000000020004" pitchFamily="2" charset="-78"/>
              <a:cs typeface="B Nazanin+ Regular" panose="01000506000000020004" pitchFamily="2" charset="-78"/>
            </a:endParaRPr>
          </a:p>
          <a:p>
            <a:pPr algn="r" rtl="1">
              <a:lnSpc>
                <a:spcPct val="17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متن ارائه از نکات اصلی بحث و مطالب پشتیبان این نکات تشکیل می شود</a:t>
            </a:r>
          </a:p>
          <a:p>
            <a:pPr algn="r" rtl="1">
              <a:lnSpc>
                <a:spcPct val="17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مقدمه مخاطبین را برای آنچه قرار است بشنوند آماده می کند</a:t>
            </a:r>
          </a:p>
          <a:p>
            <a:pPr algn="r" rtl="1">
              <a:lnSpc>
                <a:spcPct val="17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نتیجه گیری مطالب ارائه را جمع بندی کرده و مخاطبین را هوشیار می کند که ارائه در حال اتمام است</a:t>
            </a:r>
          </a:p>
          <a:p>
            <a:pPr algn="r" rtl="1">
              <a:lnSpc>
                <a:spcPct val="170000"/>
              </a:lnSpc>
              <a:buFont typeface="Wingdings" panose="05000000000000000000" pitchFamily="2" charset="2"/>
              <a:buChar char="Ø"/>
            </a:pPr>
            <a:endParaRPr lang="fa-IR" dirty="0" smtClean="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2468811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a:latin typeface="B Nazanin+ Regular" panose="01000506000000020004" pitchFamily="2" charset="-78"/>
                <a:cs typeface="B Nazanin+ Regular" panose="01000506000000020004" pitchFamily="2" charset="-78"/>
              </a:rPr>
              <a:t>مقدمه</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a:bodyPr>
          <a:lstStyle/>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تاثیر نخست ارائه دهنده بر روی مخاطبین بسیار مهم </a:t>
            </a:r>
            <a:r>
              <a:rPr lang="fa-IR" sz="2800" dirty="0" smtClean="0">
                <a:latin typeface="B Nazanin+ Regular" panose="01000506000000020004" pitchFamily="2" charset="-78"/>
                <a:cs typeface="B Nazanin+ Regular" panose="01000506000000020004" pitchFamily="2" charset="-78"/>
              </a:rPr>
              <a:t>است</a:t>
            </a:r>
            <a:endParaRPr lang="fa-IR" sz="28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چهار مورد که باید در وحله اول ارائه رعایت شوند:</a:t>
            </a:r>
          </a:p>
          <a:p>
            <a:pPr lvl="1"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جلب توجه و علاقه مخاطبین</a:t>
            </a:r>
          </a:p>
          <a:p>
            <a:pPr lvl="1"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بیان موضوع ارائه</a:t>
            </a:r>
          </a:p>
          <a:p>
            <a:pPr lvl="1"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استقرار اعتبار و حسن نیت</a:t>
            </a:r>
          </a:p>
          <a:p>
            <a:pPr lvl="1"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اطلاع رسانی در مورد متن ارائه</a:t>
            </a:r>
          </a:p>
        </p:txBody>
      </p:sp>
    </p:spTree>
    <p:extLst>
      <p:ext uri="{BB962C8B-B14F-4D97-AF65-F5344CB8AC3E}">
        <p14:creationId xmlns:p14="http://schemas.microsoft.com/office/powerpoint/2010/main" val="1475143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a:latin typeface="B Nazanin+ Regular" panose="01000506000000020004" pitchFamily="2" charset="-78"/>
                <a:cs typeface="B Nazanin+ Regular" panose="01000506000000020004" pitchFamily="2" charset="-78"/>
              </a:rPr>
              <a:t>مقدمه – جلب توجه و علاقه مخاطبین</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a:bodyPr>
          <a:lstStyle/>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اگر سخنران نتواند در لحظات اول ارائه علاقه شنوندگان را جلب کند، تمامی مساعی او با شکست روبرو خواهد </a:t>
            </a:r>
            <a:r>
              <a:rPr lang="fa-IR" sz="2800" dirty="0" smtClean="0">
                <a:latin typeface="B Nazanin+ Regular" panose="01000506000000020004" pitchFamily="2" charset="-78"/>
                <a:cs typeface="B Nazanin+ Regular" panose="01000506000000020004" pitchFamily="2" charset="-78"/>
              </a:rPr>
              <a:t>شد .</a:t>
            </a:r>
            <a:endParaRPr lang="fa-IR" sz="28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اگر در زمان شروع ارائه مخاطبین توجه کافی به ارائه دهنده نشان ندهند، او باید بدون این که کلمه ای بگوید به جمعیت نگاه </a:t>
            </a:r>
            <a:r>
              <a:rPr lang="fa-IR" sz="2800" dirty="0" smtClean="0">
                <a:latin typeface="B Nazanin+ Regular" panose="01000506000000020004" pitchFamily="2" charset="-78"/>
                <a:cs typeface="B Nazanin+ Regular" panose="01000506000000020004" pitchFamily="2" charset="-78"/>
              </a:rPr>
              <a:t>کند . </a:t>
            </a:r>
          </a:p>
          <a:p>
            <a:pPr algn="r" rtl="1">
              <a:lnSpc>
                <a:spcPct val="150000"/>
              </a:lnSpc>
              <a:buFont typeface="Wingdings" panose="05000000000000000000" pitchFamily="2" charset="2"/>
              <a:buChar char="Ø"/>
            </a:pPr>
            <a:r>
              <a:rPr lang="fa-IR" sz="2800" dirty="0" smtClean="0">
                <a:latin typeface="B Nazanin+ Regular" panose="01000506000000020004" pitchFamily="2" charset="-78"/>
                <a:cs typeface="B Nazanin+ Regular" panose="01000506000000020004" pitchFamily="2" charset="-78"/>
              </a:rPr>
              <a:t>در </a:t>
            </a:r>
            <a:r>
              <a:rPr lang="fa-IR" sz="2800" dirty="0">
                <a:latin typeface="B Nazanin+ Regular" panose="01000506000000020004" pitchFamily="2" charset="-78"/>
                <a:cs typeface="B Nazanin+ Regular" panose="01000506000000020004" pitchFamily="2" charset="-78"/>
              </a:rPr>
              <a:t>عرض چند ثانیه همه بی نظمی فیزیکی و صحبت ها تمام خواهد شد و مخاطبین متوجه آماده بودن ارائه گر برای سخنرانی خواهند </a:t>
            </a:r>
            <a:r>
              <a:rPr lang="fa-IR" sz="2800" dirty="0" smtClean="0">
                <a:latin typeface="B Nazanin+ Regular" panose="01000506000000020004" pitchFamily="2" charset="-78"/>
                <a:cs typeface="B Nazanin+ Regular" panose="01000506000000020004" pitchFamily="2" charset="-78"/>
              </a:rPr>
              <a:t>شد .</a:t>
            </a:r>
            <a:endParaRPr lang="fa-IR" sz="2800" dirty="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3759740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a:latin typeface="B Nazanin+ Regular" panose="01000506000000020004" pitchFamily="2" charset="-78"/>
                <a:cs typeface="B Nazanin+ Regular" panose="01000506000000020004" pitchFamily="2" charset="-78"/>
              </a:rPr>
              <a:t>مقدمه – پیشنهادهائی برای داشتن مقدمه خوب</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a:bodyPr>
          <a:lstStyle/>
          <a:p>
            <a:pPr algn="r" rtl="1">
              <a:lnSpc>
                <a:spcPct val="20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موضوع را باید به مخاطبین مرتبط ساخت</a:t>
            </a:r>
          </a:p>
          <a:p>
            <a:pPr algn="r" rtl="1">
              <a:lnSpc>
                <a:spcPct val="20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با ذکر نتایج یا حقایقی برجسته در خصوص موضوع، اهمیت موضوع باید بیان و به مخاطبین گفته شود که چرا موضوع بحث مهم </a:t>
            </a:r>
            <a:r>
              <a:rPr lang="fa-IR" sz="2800" dirty="0" smtClean="0">
                <a:latin typeface="B Nazanin+ Regular" panose="01000506000000020004" pitchFamily="2" charset="-78"/>
                <a:cs typeface="B Nazanin+ Regular" panose="01000506000000020004" pitchFamily="2" charset="-78"/>
              </a:rPr>
              <a:t>است .</a:t>
            </a:r>
            <a:endParaRPr lang="fa-IR" sz="2800" dirty="0">
              <a:latin typeface="B Nazanin+ Regular" panose="01000506000000020004" pitchFamily="2" charset="-78"/>
              <a:cs typeface="B Nazanin+ Regular" panose="01000506000000020004" pitchFamily="2" charset="-78"/>
            </a:endParaRPr>
          </a:p>
          <a:p>
            <a:pPr algn="r" rtl="1">
              <a:lnSpc>
                <a:spcPct val="20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می توان به مخاطبین شوک وارد کرد. شروع با یک مقدمه تکان دهنده راهی مطمئن برای برانگیختن سریع علاقه مخاطبین </a:t>
            </a:r>
            <a:r>
              <a:rPr lang="fa-IR" sz="2800" dirty="0" smtClean="0">
                <a:latin typeface="B Nazanin+ Regular" panose="01000506000000020004" pitchFamily="2" charset="-78"/>
                <a:cs typeface="B Nazanin+ Regular" panose="01000506000000020004" pitchFamily="2" charset="-78"/>
              </a:rPr>
              <a:t>است .</a:t>
            </a:r>
            <a:endParaRPr lang="fa-IR" sz="2800" dirty="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24394150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fa-IR" dirty="0">
                <a:latin typeface="B Nazanin+ Regular" panose="01000506000000020004" pitchFamily="2" charset="-78"/>
                <a:cs typeface="B Nazanin+ Regular" panose="01000506000000020004" pitchFamily="2" charset="-78"/>
              </a:rPr>
              <a:t>مقدمه – پیشنهادهائی برای داشتن مقدمه خوب</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a:bodyPr>
          <a:lstStyle/>
          <a:p>
            <a:pPr algn="r" rtl="1">
              <a:lnSpc>
                <a:spcPct val="20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خوب است کنجکاوی مخاطبین تحریک </a:t>
            </a:r>
            <a:r>
              <a:rPr lang="fa-IR" sz="2800" dirty="0" smtClean="0">
                <a:latin typeface="B Nazanin+ Regular" panose="01000506000000020004" pitchFamily="2" charset="-78"/>
                <a:cs typeface="B Nazanin+ Regular" panose="01000506000000020004" pitchFamily="2" charset="-78"/>
              </a:rPr>
              <a:t>شود .</a:t>
            </a:r>
            <a:endParaRPr lang="fa-IR" sz="2800" dirty="0">
              <a:latin typeface="B Nazanin+ Regular" panose="01000506000000020004" pitchFamily="2" charset="-78"/>
              <a:cs typeface="B Nazanin+ Regular" panose="01000506000000020004" pitchFamily="2" charset="-78"/>
            </a:endParaRPr>
          </a:p>
          <a:p>
            <a:pPr algn="r" rtl="1">
              <a:lnSpc>
                <a:spcPct val="20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می توان از مخاطب سوالی </a:t>
            </a:r>
            <a:r>
              <a:rPr lang="fa-IR" sz="2800" dirty="0" smtClean="0">
                <a:latin typeface="B Nazanin+ Regular" panose="01000506000000020004" pitchFamily="2" charset="-78"/>
                <a:cs typeface="B Nazanin+ Regular" panose="01000506000000020004" pitchFamily="2" charset="-78"/>
              </a:rPr>
              <a:t>پرسید .</a:t>
            </a:r>
            <a:endParaRPr lang="fa-IR" sz="2800" dirty="0">
              <a:latin typeface="B Nazanin+ Regular" panose="01000506000000020004" pitchFamily="2" charset="-78"/>
              <a:cs typeface="B Nazanin+ Regular" panose="01000506000000020004" pitchFamily="2" charset="-78"/>
            </a:endParaRPr>
          </a:p>
          <a:p>
            <a:pPr algn="r" rtl="1">
              <a:lnSpc>
                <a:spcPct val="20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شروع با نقل و قول توصیه شده </a:t>
            </a:r>
            <a:r>
              <a:rPr lang="fa-IR" sz="2800" dirty="0" smtClean="0">
                <a:latin typeface="B Nazanin+ Regular" panose="01000506000000020004" pitchFamily="2" charset="-78"/>
                <a:cs typeface="B Nazanin+ Regular" panose="01000506000000020004" pitchFamily="2" charset="-78"/>
              </a:rPr>
              <a:t>است .</a:t>
            </a:r>
            <a:endParaRPr lang="fa-IR" sz="2800" dirty="0">
              <a:latin typeface="B Nazanin+ Regular" panose="01000506000000020004" pitchFamily="2" charset="-78"/>
              <a:cs typeface="B Nazanin+ Regular" panose="01000506000000020004" pitchFamily="2" charset="-78"/>
            </a:endParaRPr>
          </a:p>
          <a:p>
            <a:pPr algn="r" rtl="1">
              <a:lnSpc>
                <a:spcPct val="20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می توان داستانی خنده دار یا جدی </a:t>
            </a:r>
            <a:r>
              <a:rPr lang="fa-IR" sz="2800" dirty="0" smtClean="0">
                <a:latin typeface="B Nazanin+ Regular" panose="01000506000000020004" pitchFamily="2" charset="-78"/>
                <a:cs typeface="B Nazanin+ Regular" panose="01000506000000020004" pitchFamily="2" charset="-78"/>
              </a:rPr>
              <a:t>تعریف نمود .</a:t>
            </a:r>
            <a:endParaRPr lang="fa-IR" sz="2800" dirty="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5391880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a:latin typeface="B Nazanin+ Regular" panose="01000506000000020004" pitchFamily="2" charset="-78"/>
                <a:cs typeface="B Nazanin+ Regular" panose="01000506000000020004" pitchFamily="2" charset="-78"/>
              </a:rPr>
              <a:t>مقدمه – بیان موضوع ارائه</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a:bodyPr>
          <a:lstStyle/>
          <a:p>
            <a:pPr algn="r" rtl="1">
              <a:lnSpc>
                <a:spcPct val="20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در فرآیند جلب توجه، موضوع، تمرکز اصلی، و هدف ارائه باید به وضوح بیان شوند تا مخاطبان دچار سردرگمی و گیجی نشوند</a:t>
            </a:r>
          </a:p>
        </p:txBody>
      </p:sp>
    </p:spTree>
    <p:extLst>
      <p:ext uri="{BB962C8B-B14F-4D97-AF65-F5344CB8AC3E}">
        <p14:creationId xmlns:p14="http://schemas.microsoft.com/office/powerpoint/2010/main" val="22426083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a:latin typeface="B Nazanin+ Regular" panose="01000506000000020004" pitchFamily="2" charset="-78"/>
                <a:cs typeface="B Nazanin+ Regular" panose="01000506000000020004" pitchFamily="2" charset="-78"/>
              </a:rPr>
              <a:t>مقدمه – استقرار اعتبار و حسن نیت ارائه گر</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lnSpcReduction="10000"/>
          </a:bodyPr>
          <a:lstStyle/>
          <a:p>
            <a:pPr algn="r" rtl="1">
              <a:lnSpc>
                <a:spcPct val="16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کار دیگری که در مقدمه باید انجام شود، ظاهر نمودن اعتبار، شایستگی و صلاحیت سخنران برای صحبت در مورد موضوع است</a:t>
            </a:r>
          </a:p>
          <a:p>
            <a:pPr algn="r" rtl="1">
              <a:lnSpc>
                <a:spcPct val="16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سخنران باید منابع اطلاعات و تخصص خود را با مخاطبین در میان </a:t>
            </a:r>
            <a:r>
              <a:rPr lang="fa-IR" sz="2800" dirty="0" smtClean="0">
                <a:latin typeface="B Nazanin+ Regular" panose="01000506000000020004" pitchFamily="2" charset="-78"/>
                <a:cs typeface="B Nazanin+ Regular" panose="01000506000000020004" pitchFamily="2" charset="-78"/>
              </a:rPr>
              <a:t>بگذارد</a:t>
            </a:r>
            <a:endParaRPr lang="fa-IR" sz="2800" dirty="0">
              <a:latin typeface="B Nazanin+ Regular" panose="01000506000000020004" pitchFamily="2" charset="-78"/>
              <a:cs typeface="B Nazanin+ Regular" panose="01000506000000020004" pitchFamily="2" charset="-78"/>
            </a:endParaRPr>
          </a:p>
          <a:p>
            <a:pPr algn="r" rtl="1">
              <a:lnSpc>
                <a:spcPct val="16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حسن نیت ارائه کننده نکته دیگری است که باید مخاطبین آن را حس کنند، به خصوص اگر مخاطبین نسبت به بحث سخنران حساس باشند یا با آن موافق نباشند</a:t>
            </a:r>
          </a:p>
        </p:txBody>
      </p:sp>
    </p:spTree>
    <p:extLst>
      <p:ext uri="{BB962C8B-B14F-4D97-AF65-F5344CB8AC3E}">
        <p14:creationId xmlns:p14="http://schemas.microsoft.com/office/powerpoint/2010/main" val="13492981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a:latin typeface="B Nazanin+ Regular" panose="01000506000000020004" pitchFamily="2" charset="-78"/>
                <a:cs typeface="B Nazanin+ Regular" panose="01000506000000020004" pitchFamily="2" charset="-78"/>
              </a:rPr>
              <a:t>مقدمه – اطلاع رسانی در مورد متن ارائه</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a:bodyPr>
          <a:lstStyle/>
          <a:p>
            <a:pPr algn="r" rtl="1">
              <a:lnSpc>
                <a:spcPct val="16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اکثر شنونگان، شنوندگان ضعیفی هستند و برای درک و دنبال کردن مطالب نیاز به کمک دارند</a:t>
            </a:r>
          </a:p>
          <a:p>
            <a:pPr algn="r" rtl="1">
              <a:lnSpc>
                <a:spcPct val="16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در مقدمه گفته شود که در ارائه چه مطالبی با چه ترتیبی بحث خواهد </a:t>
            </a:r>
            <a:r>
              <a:rPr lang="fa-IR" sz="2800" dirty="0" smtClean="0">
                <a:latin typeface="B Nazanin+ Regular" panose="01000506000000020004" pitchFamily="2" charset="-78"/>
                <a:cs typeface="B Nazanin+ Regular" panose="01000506000000020004" pitchFamily="2" charset="-78"/>
              </a:rPr>
              <a:t>شد</a:t>
            </a:r>
            <a:endParaRPr lang="fa-IR" sz="2800" dirty="0">
              <a:latin typeface="B Nazanin+ Regular" panose="01000506000000020004" pitchFamily="2" charset="-78"/>
              <a:cs typeface="B Nazanin+ Regular" panose="01000506000000020004" pitchFamily="2" charset="-78"/>
            </a:endParaRPr>
          </a:p>
          <a:p>
            <a:pPr algn="r" rtl="1">
              <a:lnSpc>
                <a:spcPct val="160000"/>
              </a:lnSpc>
              <a:buFont typeface="Wingdings" panose="05000000000000000000" pitchFamily="2" charset="2"/>
              <a:buChar char="Ø"/>
            </a:pPr>
            <a:r>
              <a:rPr lang="fa-IR" sz="2800" dirty="0" smtClean="0">
                <a:latin typeface="B Nazanin+ Regular" panose="01000506000000020004" pitchFamily="2" charset="-78"/>
                <a:cs typeface="B Nazanin+ Regular" panose="01000506000000020004" pitchFamily="2" charset="-78"/>
              </a:rPr>
              <a:t>حداکثر </a:t>
            </a:r>
            <a:r>
              <a:rPr lang="fa-IR" sz="2800" dirty="0">
                <a:latin typeface="B Nazanin+ Regular" panose="01000506000000020004" pitchFamily="2" charset="-78"/>
                <a:cs typeface="B Nazanin+ Regular" panose="01000506000000020004" pitchFamily="2" charset="-78"/>
              </a:rPr>
              <a:t>ده الی بیست درصد مدت سخنرانی می تواند صرف مقدمه </a:t>
            </a:r>
            <a:r>
              <a:rPr lang="fa-IR" sz="2800" dirty="0" smtClean="0">
                <a:latin typeface="B Nazanin+ Regular" panose="01000506000000020004" pitchFamily="2" charset="-78"/>
                <a:cs typeface="B Nazanin+ Regular" panose="01000506000000020004" pitchFamily="2" charset="-78"/>
              </a:rPr>
              <a:t>شود.</a:t>
            </a:r>
            <a:endParaRPr lang="fa-IR" sz="2800" dirty="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4045384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a:latin typeface="B Nazanin+ Regular" panose="01000506000000020004" pitchFamily="2" charset="-78"/>
                <a:cs typeface="B Nazanin+ Regular" panose="01000506000000020004" pitchFamily="2" charset="-78"/>
              </a:rPr>
              <a:t>نتیجه گیری</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a:bodyPr>
          <a:lstStyle/>
          <a:p>
            <a:pPr algn="r" rtl="1">
              <a:lnSpc>
                <a:spcPct val="16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آخرین فرصت سخنران است برای تاکید بر مطالب خود و بیان آنچه که مایل است بیشتر در اذهان مخاطبین بماند</a:t>
            </a:r>
          </a:p>
          <a:p>
            <a:pPr algn="r" rtl="1">
              <a:lnSpc>
                <a:spcPct val="16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فرصتی است که طی آن شنوندگان نسبت به نزدیک شدن به خاتمه ارائه هوشیار شوند</a:t>
            </a:r>
          </a:p>
          <a:p>
            <a:pPr algn="r" rtl="1">
              <a:lnSpc>
                <a:spcPct val="16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می توان با بکار بردن عباراتی و یا تغییر توان صدا، لحن صحبت به پایان رسیدن ارائه را به شنوندگان القا کرد</a:t>
            </a:r>
          </a:p>
        </p:txBody>
      </p:sp>
    </p:spTree>
    <p:extLst>
      <p:ext uri="{BB962C8B-B14F-4D97-AF65-F5344CB8AC3E}">
        <p14:creationId xmlns:p14="http://schemas.microsoft.com/office/powerpoint/2010/main" val="19915929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a:latin typeface="B Nazanin+ Regular" panose="01000506000000020004" pitchFamily="2" charset="-78"/>
                <a:cs typeface="B Nazanin+ Regular" panose="01000506000000020004" pitchFamily="2" charset="-78"/>
              </a:rPr>
              <a:t>نتیجه گیری – روش های تاکید بر مطالب مهم</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a:bodyPr>
          <a:lstStyle/>
          <a:p>
            <a:pPr algn="r" rtl="1">
              <a:lnSpc>
                <a:spcPct val="11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خلاصه نمودن مطالب</a:t>
            </a:r>
          </a:p>
          <a:p>
            <a:pPr algn="r" rtl="1">
              <a:lnSpc>
                <a:spcPct val="11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تاکید مجدد بر نتایج</a:t>
            </a:r>
          </a:p>
          <a:p>
            <a:pPr algn="r" rtl="1">
              <a:lnSpc>
                <a:spcPct val="11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معرفی زمینه هائی برای پژوهش بیشتر</a:t>
            </a:r>
          </a:p>
          <a:p>
            <a:pPr algn="r" rtl="1">
              <a:lnSpc>
                <a:spcPct val="11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توصیه ها</a:t>
            </a:r>
          </a:p>
          <a:p>
            <a:pPr algn="r" rtl="1">
              <a:lnSpc>
                <a:spcPct val="11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نقل قول</a:t>
            </a:r>
          </a:p>
          <a:p>
            <a:pPr algn="r" rtl="1">
              <a:lnSpc>
                <a:spcPct val="11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بیان یک عبارت برجسته و مهیج</a:t>
            </a:r>
          </a:p>
          <a:p>
            <a:pPr algn="r" rtl="1">
              <a:lnSpc>
                <a:spcPct val="11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بازگشت به جملات مقدماتی</a:t>
            </a:r>
          </a:p>
        </p:txBody>
      </p:sp>
    </p:spTree>
    <p:extLst>
      <p:ext uri="{BB962C8B-B14F-4D97-AF65-F5344CB8AC3E}">
        <p14:creationId xmlns:p14="http://schemas.microsoft.com/office/powerpoint/2010/main" val="21511785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a:latin typeface="B Nazanin+ Regular" panose="01000506000000020004" pitchFamily="2" charset="-78"/>
                <a:cs typeface="B Nazanin+ Regular" panose="01000506000000020004" pitchFamily="2" charset="-78"/>
              </a:rPr>
              <a:t>طرح سخنرانی</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a:bodyPr>
          <a:lstStyle/>
          <a:p>
            <a:pPr algn="r" rtl="1">
              <a:lnSpc>
                <a:spcPct val="20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وجود یک طرح برای سخنرانی موثر کاملا ضروری است</a:t>
            </a:r>
          </a:p>
          <a:p>
            <a:pPr algn="r" rtl="1">
              <a:lnSpc>
                <a:spcPct val="20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این طرح می تواند در دو نوع مفصل و مختصر آماده می شود</a:t>
            </a:r>
          </a:p>
          <a:p>
            <a:pPr algn="r" rtl="1">
              <a:lnSpc>
                <a:spcPct val="20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طرح مفصل یا طرح آماده سازی برای زمان قبل از ارائه</a:t>
            </a:r>
          </a:p>
          <a:p>
            <a:pPr algn="r" rtl="1">
              <a:lnSpc>
                <a:spcPct val="20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طرح مختصر یا طرح ارائه برای استفاده در زمان سخنرانی است</a:t>
            </a:r>
          </a:p>
        </p:txBody>
      </p:sp>
    </p:spTree>
    <p:extLst>
      <p:ext uri="{BB962C8B-B14F-4D97-AF65-F5344CB8AC3E}">
        <p14:creationId xmlns:p14="http://schemas.microsoft.com/office/powerpoint/2010/main" val="571768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latin typeface="B Nazanin+ Regular" panose="01000506000000020004" pitchFamily="2" charset="-78"/>
                <a:cs typeface="B Nazanin+ Regular" panose="01000506000000020004" pitchFamily="2" charset="-78"/>
              </a:rPr>
              <a:t>متن </a:t>
            </a:r>
            <a:r>
              <a:rPr lang="fa-IR" dirty="0" smtClean="0">
                <a:latin typeface="B Nazanin+ Regular" panose="01000506000000020004" pitchFamily="2" charset="-78"/>
                <a:cs typeface="B Nazanin+ Regular" panose="01000506000000020004" pitchFamily="2" charset="-78"/>
              </a:rPr>
              <a:t>ارائه</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a:bodyPr>
          <a:lstStyle/>
          <a:p>
            <a:pPr algn="r" rtl="1">
              <a:lnSpc>
                <a:spcPct val="20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شامل موارد زیر است:</a:t>
            </a:r>
          </a:p>
          <a:p>
            <a:pPr algn="r" rtl="1">
              <a:lnSpc>
                <a:spcPct val="20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نکات اصلی</a:t>
            </a:r>
          </a:p>
          <a:p>
            <a:pPr algn="r" rtl="1">
              <a:lnSpc>
                <a:spcPct val="20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مطالب پشتیبان</a:t>
            </a:r>
          </a:p>
          <a:p>
            <a:pPr algn="r" rtl="1">
              <a:lnSpc>
                <a:spcPct val="20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رابط ها</a:t>
            </a:r>
          </a:p>
          <a:p>
            <a:pPr algn="r" rtl="1">
              <a:lnSpc>
                <a:spcPct val="200000"/>
              </a:lnSpc>
              <a:buFont typeface="Wingdings" panose="05000000000000000000" pitchFamily="2" charset="2"/>
              <a:buChar char="Ø"/>
            </a:pPr>
            <a:endParaRPr lang="fa-IR" dirty="0" smtClean="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42019278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a:latin typeface="B Nazanin+ Regular" panose="01000506000000020004" pitchFamily="2" charset="-78"/>
                <a:cs typeface="B Nazanin+ Regular" panose="01000506000000020004" pitchFamily="2" charset="-78"/>
              </a:rPr>
              <a:t>طرح سخنرانی – طرح آماده سازی</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fontScale="92500" lnSpcReduction="10000"/>
          </a:bodyPr>
          <a:lstStyle/>
          <a:p>
            <a:pPr algn="r" rtl="1">
              <a:lnSpc>
                <a:spcPct val="17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به صورت زیر تهیه می شود:</a:t>
            </a:r>
          </a:p>
          <a:p>
            <a:pPr algn="r" rtl="1">
              <a:lnSpc>
                <a:spcPct val="17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هدف خاص سخنرانی در یک عبارت مشخص گردد</a:t>
            </a:r>
          </a:p>
          <a:p>
            <a:pPr algn="r" rtl="1">
              <a:lnSpc>
                <a:spcPct val="17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موضوع اصلی سخنرانی تعیین شود</a:t>
            </a:r>
          </a:p>
          <a:p>
            <a:pPr algn="r" rtl="1">
              <a:lnSpc>
                <a:spcPct val="17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عنوان سخنرانی مشخص گردد</a:t>
            </a:r>
          </a:p>
          <a:p>
            <a:pPr algn="r" rtl="1">
              <a:lnSpc>
                <a:spcPct val="17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بخش های مقدمه، متن، و نتیجه گیری ایجاد گردد</a:t>
            </a:r>
          </a:p>
          <a:p>
            <a:pPr algn="r" rtl="1">
              <a:lnSpc>
                <a:spcPct val="17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حلقه های ارتباطی، خلاصه ها، و آگاه کننده ها اضافه شوند</a:t>
            </a:r>
          </a:p>
        </p:txBody>
      </p:sp>
    </p:spTree>
    <p:extLst>
      <p:ext uri="{BB962C8B-B14F-4D97-AF65-F5344CB8AC3E}">
        <p14:creationId xmlns:p14="http://schemas.microsoft.com/office/powerpoint/2010/main" val="19272647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a:latin typeface="B Nazanin+ Regular" panose="01000506000000020004" pitchFamily="2" charset="-78"/>
                <a:cs typeface="B Nazanin+ Regular" panose="01000506000000020004" pitchFamily="2" charset="-78"/>
              </a:rPr>
              <a:t>طرح سخنرانی – طرح ارائه</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lnSpcReduction="10000"/>
          </a:bodyPr>
          <a:lstStyle/>
          <a:p>
            <a:pPr algn="r" rtl="1">
              <a:lnSpc>
                <a:spcPct val="17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در واقع خلاصه ای از طرح آماده سازی است</a:t>
            </a:r>
          </a:p>
          <a:p>
            <a:pPr algn="r" rtl="1">
              <a:lnSpc>
                <a:spcPct val="17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هدف آن کمک به ارائه دهنده است تا آنچه را که می خواهد بگوید بخاطر بیاورد</a:t>
            </a:r>
          </a:p>
          <a:p>
            <a:pPr algn="r" rtl="1">
              <a:lnSpc>
                <a:spcPct val="17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طرح ارائه باید شامل واژه ها یا عبارات کلیدی برای فعال کردن حافظه ارائه گر و آمار و نقل و قول هائی که نباید فراموش شوند</a:t>
            </a:r>
          </a:p>
        </p:txBody>
      </p:sp>
    </p:spTree>
    <p:extLst>
      <p:ext uri="{BB962C8B-B14F-4D97-AF65-F5344CB8AC3E}">
        <p14:creationId xmlns:p14="http://schemas.microsoft.com/office/powerpoint/2010/main" val="1995493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dirty="0">
                <a:latin typeface="B Nazanin+ Regular" panose="01000506000000020004" pitchFamily="2" charset="-78"/>
                <a:cs typeface="B Nazanin+ Regular" panose="01000506000000020004" pitchFamily="2" charset="-78"/>
              </a:rPr>
              <a:t>طرح سخنرانی – رهنمود های تهیه طرح ارائه</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fontScale="92500" lnSpcReduction="20000"/>
          </a:bodyPr>
          <a:lstStyle/>
          <a:p>
            <a:pPr algn="r" rtl="1">
              <a:lnSpc>
                <a:spcPct val="12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چارچوب کار همان چارچوب طرح آماده سازی باشد</a:t>
            </a:r>
          </a:p>
          <a:p>
            <a:pPr algn="r" rtl="1">
              <a:lnSpc>
                <a:spcPct val="12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الگوی چینش ها، فضاهای خالی، و تورفتگی ها مانند طرح آماده سازی باشد</a:t>
            </a:r>
          </a:p>
          <a:p>
            <a:pPr algn="r" rtl="1">
              <a:lnSpc>
                <a:spcPct val="12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طرح ارائه تا حد امکان مختصر باشد</a:t>
            </a:r>
          </a:p>
          <a:p>
            <a:pPr algn="r" rtl="1">
              <a:lnSpc>
                <a:spcPct val="12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طرح ارائه باید شامل واژه ها یا عبارات کلیدی باشد</a:t>
            </a:r>
          </a:p>
          <a:p>
            <a:pPr algn="r" rtl="1">
              <a:lnSpc>
                <a:spcPct val="12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علاوه بر یادآوری نکات صحبت، یک طرح خوب باید چگونگی ادای مطالب را نیز یادآور شود</a:t>
            </a:r>
          </a:p>
          <a:p>
            <a:pPr algn="r" rtl="1">
              <a:lnSpc>
                <a:spcPct val="12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در طی تمرین ارائه کننده باید تصمیم بگیرد که در کجاها تاکید ویژه لازم است</a:t>
            </a:r>
          </a:p>
        </p:txBody>
      </p:sp>
    </p:spTree>
    <p:extLst>
      <p:ext uri="{BB962C8B-B14F-4D97-AF65-F5344CB8AC3E}">
        <p14:creationId xmlns:p14="http://schemas.microsoft.com/office/powerpoint/2010/main" val="15037757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rtl="1"/>
            <a:r>
              <a:rPr lang="fa-IR" dirty="0" smtClean="0">
                <a:latin typeface="B Nazanin+ Regular" panose="01000506000000020004" pitchFamily="2" charset="-78"/>
                <a:cs typeface="B Nazanin+ Regular" panose="01000506000000020004" pitchFamily="2" charset="-78"/>
              </a:rPr>
              <a:t>یک طرح آماده سازی نمونه و طرح ارائه آن</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a:scene3d>
            <a:camera prst="obliqueBottomRight"/>
            <a:lightRig rig="threePt" dir="t"/>
          </a:scene3d>
        </p:spPr>
        <p:style>
          <a:lnRef idx="2">
            <a:schemeClr val="accent6"/>
          </a:lnRef>
          <a:fillRef idx="1">
            <a:schemeClr val="lt1"/>
          </a:fillRef>
          <a:effectRef idx="0">
            <a:schemeClr val="accent6"/>
          </a:effectRef>
          <a:fontRef idx="minor">
            <a:schemeClr val="dk1"/>
          </a:fontRef>
        </p:style>
        <p:txBody>
          <a:bodyPr>
            <a:normAutofit/>
          </a:bodyPr>
          <a:lstStyle/>
          <a:p>
            <a:pPr marL="0" indent="0" algn="ctr" rtl="1">
              <a:buNone/>
            </a:pPr>
            <a:r>
              <a:rPr lang="fa-IR" sz="2000" dirty="0" smtClean="0">
                <a:latin typeface="B Nazanin+ Regular" panose="01000506000000020004" pitchFamily="2" charset="-78"/>
                <a:cs typeface="B Nazanin+ Regular" panose="01000506000000020004" pitchFamily="2" charset="-78"/>
              </a:rPr>
              <a:t>طرح آماده سازی </a:t>
            </a:r>
          </a:p>
          <a:p>
            <a:pPr marL="0" indent="0" algn="ctr" rtl="1">
              <a:buNone/>
            </a:pPr>
            <a:r>
              <a:rPr lang="fa-IR" sz="1800" dirty="0" smtClean="0">
                <a:latin typeface="B Nazanin+ Regular" panose="01000506000000020004" pitchFamily="2" charset="-78"/>
                <a:cs typeface="B Nazanin+ Regular" panose="01000506000000020004" pitchFamily="2" charset="-78"/>
              </a:rPr>
              <a:t>هند ، سرزمین چندگانگی</a:t>
            </a:r>
          </a:p>
          <a:p>
            <a:pPr marL="0" indent="0" algn="r" rtl="1">
              <a:buNone/>
            </a:pPr>
            <a:r>
              <a:rPr lang="fa-IR" sz="1800" dirty="0" smtClean="0">
                <a:latin typeface="B Nazanin+ Regular" panose="01000506000000020004" pitchFamily="2" charset="-78"/>
                <a:cs typeface="B Nazanin+ Regular" panose="01000506000000020004" pitchFamily="2" charset="-78"/>
              </a:rPr>
              <a:t>هدف خاص : مطلع کردن مخاطبین درباره ی چندگانگی جغرافیا و زبان هند </a:t>
            </a:r>
          </a:p>
          <a:p>
            <a:pPr marL="0" indent="0" algn="r" rtl="1">
              <a:buNone/>
            </a:pPr>
            <a:r>
              <a:rPr lang="fa-IR" sz="1800" dirty="0" smtClean="0">
                <a:latin typeface="B Nazanin+ Regular" panose="01000506000000020004" pitchFamily="2" charset="-78"/>
                <a:cs typeface="B Nazanin+ Regular" panose="01000506000000020004" pitchFamily="2" charset="-78"/>
              </a:rPr>
              <a:t>موضوع اصلی : هند سرزمین چندگانی عظیم جغرفیا و زبان هند </a:t>
            </a:r>
          </a:p>
          <a:p>
            <a:pPr marL="0" indent="0" algn="r" rtl="1">
              <a:buNone/>
            </a:pPr>
            <a:r>
              <a:rPr lang="fa-IR" sz="1800" b="1" dirty="0" smtClean="0">
                <a:latin typeface="B Nazanin+ Regular" panose="01000506000000020004" pitchFamily="2" charset="-78"/>
                <a:cs typeface="B Nazanin+ Regular" panose="01000506000000020004" pitchFamily="2" charset="-78"/>
              </a:rPr>
              <a:t>مقدمه</a:t>
            </a:r>
            <a:r>
              <a:rPr lang="fa-IR" sz="1800" dirty="0" smtClean="0">
                <a:latin typeface="B Nazanin+ Regular" panose="01000506000000020004" pitchFamily="2" charset="-78"/>
                <a:cs typeface="B Nazanin+ Regular" panose="01000506000000020004" pitchFamily="2" charset="-78"/>
              </a:rPr>
              <a:t> </a:t>
            </a:r>
            <a:endParaRPr lang="en-US" sz="1800" dirty="0">
              <a:latin typeface="B Nazanin+ Regular" panose="01000506000000020004" pitchFamily="2" charset="-78"/>
              <a:cs typeface="B Nazanin+ Regular" panose="01000506000000020004" pitchFamily="2" charset="-78"/>
            </a:endParaRPr>
          </a:p>
          <a:p>
            <a:pPr marL="0" indent="0" algn="r" rtl="1">
              <a:buNone/>
            </a:pPr>
            <a:r>
              <a:rPr lang="fa-IR" sz="1800" dirty="0" smtClean="0">
                <a:latin typeface="B Nazanin+ Regular" panose="01000506000000020004" pitchFamily="2" charset="-78"/>
                <a:cs typeface="B Nazanin+ Regular" panose="01000506000000020004" pitchFamily="2" charset="-78"/>
              </a:rPr>
              <a:t>1- «نیمیست»</a:t>
            </a:r>
          </a:p>
          <a:p>
            <a:pPr marL="320040" lvl="1" indent="0" algn="r" rtl="1">
              <a:buNone/>
            </a:pPr>
            <a:r>
              <a:rPr lang="fa-IR" sz="1500" dirty="0" smtClean="0">
                <a:latin typeface="B Nazanin+ Regular" panose="01000506000000020004" pitchFamily="2" charset="-78"/>
                <a:cs typeface="B Nazanin+ Regular" panose="01000506000000020004" pitchFamily="2" charset="-78"/>
              </a:rPr>
              <a:t>1-1 آیا فهمیدید چی گفتم </a:t>
            </a:r>
          </a:p>
          <a:p>
            <a:pPr marL="320040" lvl="1" indent="0" algn="r" rtl="1">
              <a:buNone/>
            </a:pPr>
            <a:r>
              <a:rPr lang="fa-IR" sz="1500" dirty="0" smtClean="0">
                <a:latin typeface="B Nazanin+ Regular" panose="01000506000000020004" pitchFamily="2" charset="-78"/>
                <a:cs typeface="B Nazanin+ Regular" panose="01000506000000020004" pitchFamily="2" charset="-78"/>
              </a:rPr>
              <a:t>1-2 من همانطور که در هند سلام میکنم به شما سلام کردم .</a:t>
            </a:r>
          </a:p>
          <a:p>
            <a:pPr marL="320040" lvl="1" indent="0" algn="r" rtl="1">
              <a:buNone/>
            </a:pPr>
            <a:endParaRPr lang="fa-IR" sz="1500" dirty="0" smtClean="0">
              <a:latin typeface="B Nazanin+ Regular" panose="01000506000000020004" pitchFamily="2" charset="-78"/>
              <a:cs typeface="B Nazanin+ Regular" panose="01000506000000020004" pitchFamily="2" charset="-78"/>
            </a:endParaRPr>
          </a:p>
          <a:p>
            <a:pPr marL="0" indent="0" algn="r" rtl="1">
              <a:buNone/>
            </a:pPr>
            <a:r>
              <a:rPr lang="fa-IR" sz="1800" dirty="0" smtClean="0">
                <a:latin typeface="B Nazanin+ Regular" panose="01000506000000020004" pitchFamily="2" charset="-78"/>
                <a:cs typeface="B Nazanin+ Regular" panose="01000506000000020004" pitchFamily="2" charset="-78"/>
              </a:rPr>
              <a:t>2- واژه ی نیمیست همچنین موقع خدا حافظی هم بکار می رود .</a:t>
            </a:r>
          </a:p>
          <a:p>
            <a:pPr marL="320040" lvl="1" indent="0" algn="r" rtl="1">
              <a:buNone/>
            </a:pPr>
            <a:r>
              <a:rPr lang="fa-IR" sz="1500" dirty="0" smtClean="0">
                <a:latin typeface="B Nazanin+ Regular" panose="01000506000000020004" pitchFamily="2" charset="-78"/>
                <a:cs typeface="B Nazanin+ Regular" panose="01000506000000020004" pitchFamily="2" charset="-78"/>
              </a:rPr>
              <a:t>1-2 یک واژه میتواند دو معنای متفاوت دهد </a:t>
            </a:r>
          </a:p>
          <a:p>
            <a:pPr marL="320040" lvl="1" indent="0" algn="r" rtl="1">
              <a:buNone/>
            </a:pPr>
            <a:r>
              <a:rPr lang="fa-IR" sz="1500" dirty="0" smtClean="0">
                <a:latin typeface="B Nazanin+ Regular" panose="01000506000000020004" pitchFamily="2" charset="-78"/>
                <a:cs typeface="B Nazanin+ Regular" panose="01000506000000020004" pitchFamily="2" charset="-78"/>
              </a:rPr>
              <a:t>2-2 این فقط یک نمونه ای از چند گانگی زندگی در هند است .</a:t>
            </a:r>
          </a:p>
          <a:p>
            <a:pPr marL="0" indent="0" algn="r" rtl="1">
              <a:buNone/>
            </a:pPr>
            <a:r>
              <a:rPr lang="fa-IR" sz="2000" dirty="0" smtClean="0">
                <a:latin typeface="B Nazanin+ Regular" panose="01000506000000020004" pitchFamily="2" charset="-78"/>
                <a:cs typeface="B Nazanin+ Regular" panose="01000506000000020004" pitchFamily="2" charset="-78"/>
              </a:rPr>
              <a:t>3-</a:t>
            </a:r>
            <a:r>
              <a:rPr lang="fa-IR" sz="1800" dirty="0" smtClean="0">
                <a:latin typeface="B Nazanin+ Regular" panose="01000506000000020004" pitchFamily="2" charset="-78"/>
                <a:cs typeface="B Nazanin+ Regular" panose="01000506000000020004" pitchFamily="2" charset="-78"/>
              </a:rPr>
              <a:t> من به عنوان نخستین نسل از هندیهای آمریکائی تجربه دست اولی از فرهنگ و زندگی هندی دارم .</a:t>
            </a:r>
            <a:endParaRPr lang="fa-IR" sz="2000" dirty="0" smtClean="0">
              <a:latin typeface="B Nazanin+ Regular" panose="01000506000000020004" pitchFamily="2" charset="-78"/>
              <a:cs typeface="B Nazanin+ Regular" panose="01000506000000020004" pitchFamily="2" charset="-78"/>
            </a:endParaRPr>
          </a:p>
          <a:p>
            <a:pPr marL="0" indent="0" algn="r" rtl="1">
              <a:buNone/>
            </a:pPr>
            <a:r>
              <a:rPr lang="en-US" sz="1800" dirty="0" smtClean="0">
                <a:latin typeface="B Nazanin+ Regular" panose="01000506000000020004" pitchFamily="2" charset="-78"/>
                <a:cs typeface="B Nazanin+ Regular" panose="01000506000000020004" pitchFamily="2" charset="-78"/>
              </a:rPr>
              <a:t>4</a:t>
            </a:r>
            <a:r>
              <a:rPr lang="fa-IR" sz="1800" dirty="0" smtClean="0">
                <a:latin typeface="B Nazanin+ Regular" panose="01000506000000020004" pitchFamily="2" charset="-78"/>
                <a:cs typeface="B Nazanin+ Regular" panose="01000506000000020004" pitchFamily="2" charset="-78"/>
              </a:rPr>
              <a:t>- امروز من می خواهم با نگاه به جغرافیا و لهجه های هندی یک دید اجمالی </a:t>
            </a:r>
          </a:p>
          <a:p>
            <a:pPr marL="0" indent="0" algn="r" rtl="1">
              <a:buNone/>
            </a:pPr>
            <a:r>
              <a:rPr lang="fa-IR" sz="1800" dirty="0" smtClean="0">
                <a:latin typeface="B Nazanin+ Regular" panose="01000506000000020004" pitchFamily="2" charset="-78"/>
                <a:cs typeface="B Nazanin+ Regular" panose="01000506000000020004" pitchFamily="2" charset="-78"/>
              </a:rPr>
              <a:t>نسبت به چندگانگی به شما بدهم .</a:t>
            </a:r>
          </a:p>
        </p:txBody>
      </p:sp>
      <p:sp>
        <p:nvSpPr>
          <p:cNvPr id="18" name="Rectangle 17"/>
          <p:cNvSpPr/>
          <p:nvPr/>
        </p:nvSpPr>
        <p:spPr>
          <a:xfrm>
            <a:off x="1066800" y="3136232"/>
            <a:ext cx="2359152"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a-IR" sz="1400" dirty="0" smtClean="0">
                <a:latin typeface="B Nazanin+ Regular" panose="01000506000000020004" pitchFamily="2" charset="-78"/>
                <a:cs typeface="B Nazanin+ Regular" panose="01000506000000020004" pitchFamily="2" charset="-78"/>
              </a:rPr>
              <a:t>تاکید بر آغاز بخش مقدمه </a:t>
            </a:r>
            <a:endParaRPr lang="en-US" sz="1400" dirty="0">
              <a:latin typeface="B Nazanin+ Regular" panose="01000506000000020004" pitchFamily="2" charset="-78"/>
              <a:cs typeface="B Nazanin+ Regular" panose="01000506000000020004" pitchFamily="2" charset="-78"/>
            </a:endParaRPr>
          </a:p>
        </p:txBody>
      </p:sp>
      <p:cxnSp>
        <p:nvCxnSpPr>
          <p:cNvPr id="20" name="Straight Arrow Connector 19"/>
          <p:cNvCxnSpPr/>
          <p:nvPr/>
        </p:nvCxnSpPr>
        <p:spPr>
          <a:xfrm>
            <a:off x="3505200" y="3288632"/>
            <a:ext cx="1752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33400" y="5410200"/>
            <a:ext cx="2971800"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a-IR" sz="1400" dirty="0" smtClean="0">
                <a:latin typeface="B Nazanin+ Regular" panose="01000506000000020004" pitchFamily="2" charset="-78"/>
                <a:cs typeface="B Nazanin+ Regular" panose="01000506000000020004" pitchFamily="2" charset="-78"/>
              </a:rPr>
              <a:t>تلاش سخنران برای اثبات اعتبار و شایستگی خود </a:t>
            </a:r>
            <a:endParaRPr lang="en-US" sz="1400" dirty="0">
              <a:latin typeface="B Nazanin+ Regular" panose="01000506000000020004" pitchFamily="2" charset="-78"/>
              <a:cs typeface="B Nazanin+ Regular" panose="01000506000000020004" pitchFamily="2" charset="-78"/>
            </a:endParaRPr>
          </a:p>
        </p:txBody>
      </p:sp>
      <p:cxnSp>
        <p:nvCxnSpPr>
          <p:cNvPr id="23" name="Straight Arrow Connector 22"/>
          <p:cNvCxnSpPr/>
          <p:nvPr/>
        </p:nvCxnSpPr>
        <p:spPr>
          <a:xfrm>
            <a:off x="3505200" y="5562600"/>
            <a:ext cx="1066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33400" y="6324600"/>
            <a:ext cx="1676400"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a-IR" sz="1400" dirty="0" smtClean="0">
                <a:latin typeface="B Nazanin+ Regular" panose="01000506000000020004" pitchFamily="2" charset="-78"/>
                <a:cs typeface="B Nazanin+ Regular" panose="01000506000000020004" pitchFamily="2" charset="-78"/>
              </a:rPr>
              <a:t>تاکید بر آغاز بخش مقدمه </a:t>
            </a:r>
            <a:endParaRPr lang="en-US" sz="1400" dirty="0">
              <a:latin typeface="B Nazanin+ Regular" panose="01000506000000020004" pitchFamily="2" charset="-78"/>
              <a:cs typeface="B Nazanin+ Regular" panose="01000506000000020004" pitchFamily="2" charset="-78"/>
            </a:endParaRPr>
          </a:p>
        </p:txBody>
      </p:sp>
      <p:cxnSp>
        <p:nvCxnSpPr>
          <p:cNvPr id="28" name="Straight Arrow Connector 27"/>
          <p:cNvCxnSpPr/>
          <p:nvPr/>
        </p:nvCxnSpPr>
        <p:spPr>
          <a:xfrm>
            <a:off x="2246376" y="6477000"/>
            <a:ext cx="1066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26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rtl="1"/>
            <a:r>
              <a:rPr lang="fa-IR" sz="3600" dirty="0" smtClean="0">
                <a:latin typeface="B Nazanin+ Regular" panose="01000506000000020004" pitchFamily="2" charset="-78"/>
                <a:cs typeface="B Nazanin+ Regular" panose="01000506000000020004" pitchFamily="2" charset="-78"/>
              </a:rPr>
              <a:t>یک طرح آماده سازی نمونه و طرح ارائه آن _ ادامه </a:t>
            </a:r>
            <a:endParaRPr lang="en-US" sz="3600"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303276" y="1628775"/>
            <a:ext cx="8537448" cy="5257800"/>
          </a:xfrm>
          <a:scene3d>
            <a:camera prst="obliqueBottomRight"/>
            <a:lightRig rig="threePt" dir="t"/>
          </a:scene3d>
        </p:spPr>
        <p:style>
          <a:lnRef idx="2">
            <a:schemeClr val="accent6"/>
          </a:lnRef>
          <a:fillRef idx="1">
            <a:schemeClr val="lt1"/>
          </a:fillRef>
          <a:effectRef idx="0">
            <a:schemeClr val="accent6"/>
          </a:effectRef>
          <a:fontRef idx="minor">
            <a:schemeClr val="dk1"/>
          </a:fontRef>
        </p:style>
        <p:txBody>
          <a:bodyPr>
            <a:normAutofit/>
          </a:bodyPr>
          <a:lstStyle/>
          <a:p>
            <a:pPr marL="0" indent="0" algn="r" rtl="1">
              <a:lnSpc>
                <a:spcPct val="150000"/>
              </a:lnSpc>
              <a:buNone/>
            </a:pPr>
            <a:r>
              <a:rPr lang="fa-IR" sz="1800" b="1" dirty="0" smtClean="0">
                <a:latin typeface="B Nazanin+ Regular" panose="01000506000000020004" pitchFamily="2" charset="-78"/>
                <a:cs typeface="B Nazanin+ Regular" panose="01000506000000020004" pitchFamily="2" charset="-78"/>
              </a:rPr>
              <a:t>متن</a:t>
            </a:r>
          </a:p>
          <a:p>
            <a:pPr marL="0" indent="0" algn="r" rtl="1">
              <a:buNone/>
            </a:pPr>
            <a:r>
              <a:rPr lang="fa-IR" sz="1900" dirty="0" smtClean="0">
                <a:latin typeface="B Nazanin+ Regular" panose="01000506000000020004" pitchFamily="2" charset="-78"/>
                <a:cs typeface="B Nazanin+ Regular" panose="01000506000000020004" pitchFamily="2" charset="-78"/>
              </a:rPr>
              <a:t>1- هند سرزمینی با چندگانگی جغرافیائی است .</a:t>
            </a:r>
          </a:p>
          <a:p>
            <a:pPr marL="320040" lvl="1" indent="0" algn="r" rtl="1">
              <a:buNone/>
            </a:pPr>
            <a:r>
              <a:rPr lang="fa-IR" sz="1700" dirty="0" smtClean="0">
                <a:latin typeface="B Nazanin+ Regular" panose="01000506000000020004" pitchFamily="2" charset="-78"/>
                <a:cs typeface="B Nazanin+ Regular" panose="01000506000000020004" pitchFamily="2" charset="-78"/>
              </a:rPr>
              <a:t>1-1 شمالی ترین قسمت هند از کوهای هیمالیا تشکیل شده است .</a:t>
            </a:r>
          </a:p>
          <a:p>
            <a:pPr marL="594360" lvl="2" indent="0" algn="r" rtl="1">
              <a:buNone/>
            </a:pPr>
            <a:r>
              <a:rPr lang="fa-IR" sz="1600" dirty="0" smtClean="0">
                <a:latin typeface="B Nazanin+ Regular" panose="01000506000000020004" pitchFamily="2" charset="-78"/>
                <a:cs typeface="B Nazanin+ Regular" panose="01000506000000020004" pitchFamily="2" charset="-78"/>
              </a:rPr>
              <a:t>آ – هیمالیا مرتفع ترین رشته کوه دنیاست که هند را از چین جدا میکند .</a:t>
            </a:r>
          </a:p>
          <a:p>
            <a:pPr marL="594360" lvl="2" indent="0" algn="r" rtl="1">
              <a:buNone/>
            </a:pPr>
            <a:r>
              <a:rPr lang="fa-IR" sz="1600" dirty="0" smtClean="0">
                <a:latin typeface="B Nazanin+ Regular" panose="01000506000000020004" pitchFamily="2" charset="-78"/>
                <a:cs typeface="B Nazanin+ Regular" panose="01000506000000020004" pitchFamily="2" charset="-78"/>
              </a:rPr>
              <a:t>ب </a:t>
            </a:r>
            <a:r>
              <a:rPr lang="fa-IR" sz="1600" dirty="0">
                <a:latin typeface="B Nazanin+ Regular" panose="01000506000000020004" pitchFamily="2" charset="-78"/>
                <a:cs typeface="B Nazanin+ Regular" panose="01000506000000020004" pitchFamily="2" charset="-78"/>
              </a:rPr>
              <a:t>– </a:t>
            </a:r>
            <a:r>
              <a:rPr lang="fa-IR" sz="1600" dirty="0" smtClean="0">
                <a:latin typeface="B Nazanin+ Regular" panose="01000506000000020004" pitchFamily="2" charset="-78"/>
                <a:cs typeface="B Nazanin+ Regular" panose="01000506000000020004" pitchFamily="2" charset="-78"/>
              </a:rPr>
              <a:t>هیمالیای هند دارای قلل بسیاری با ارتفاعی بیش از 2000 فوت است .</a:t>
            </a:r>
          </a:p>
          <a:p>
            <a:pPr marL="0" indent="0" algn="r" rtl="1">
              <a:buNone/>
            </a:pPr>
            <a:r>
              <a:rPr lang="fa-IR" sz="1900" dirty="0" smtClean="0">
                <a:latin typeface="B Nazanin+ Regular" panose="01000506000000020004" pitchFamily="2" charset="-78"/>
                <a:cs typeface="B Nazanin+ Regular" panose="01000506000000020004" pitchFamily="2" charset="-78"/>
              </a:rPr>
              <a:t> 2-1 بخش مرکزی هند از دشتهای شمالی تشکیل شده است .</a:t>
            </a:r>
          </a:p>
          <a:p>
            <a:pPr marL="0" indent="0" algn="r" rtl="1">
              <a:buNone/>
            </a:pPr>
            <a:r>
              <a:rPr lang="fa-IR" sz="1900" dirty="0">
                <a:latin typeface="B Nazanin+ Regular" panose="01000506000000020004" pitchFamily="2" charset="-78"/>
                <a:cs typeface="B Nazanin+ Regular" panose="01000506000000020004" pitchFamily="2" charset="-78"/>
              </a:rPr>
              <a:t> </a:t>
            </a:r>
            <a:r>
              <a:rPr lang="fa-IR" sz="1900" dirty="0" smtClean="0">
                <a:latin typeface="B Nazanin+ Regular" panose="01000506000000020004" pitchFamily="2" charset="-78"/>
                <a:cs typeface="B Nazanin+ Regular" panose="01000506000000020004" pitchFamily="2" charset="-78"/>
              </a:rPr>
              <a:t>3-1 قسمت جنوبی هند شامل فلات دکن است .</a:t>
            </a:r>
          </a:p>
          <a:p>
            <a:pPr marL="0" indent="0" algn="r" rtl="1">
              <a:buNone/>
            </a:pPr>
            <a:endParaRPr lang="fa-IR" sz="1900" dirty="0">
              <a:latin typeface="B Nazanin+ Regular" panose="01000506000000020004" pitchFamily="2" charset="-78"/>
              <a:cs typeface="B Nazanin+ Regular" panose="01000506000000020004" pitchFamily="2" charset="-78"/>
            </a:endParaRPr>
          </a:p>
          <a:p>
            <a:pPr marL="0" indent="0" algn="r" rtl="1">
              <a:buNone/>
            </a:pPr>
            <a:r>
              <a:rPr lang="fa-IR" sz="1900" dirty="0" smtClean="0">
                <a:latin typeface="B Nazanin+ Regular" panose="01000506000000020004" pitchFamily="2" charset="-78"/>
                <a:cs typeface="B Nazanin+ Regular" panose="01000506000000020004" pitchFamily="2" charset="-78"/>
              </a:rPr>
              <a:t>2 – هند سرزمینی با چندگانگی زیاد زبانی است .</a:t>
            </a:r>
          </a:p>
          <a:p>
            <a:pPr marL="320040" lvl="1" indent="0" algn="r" rtl="1">
              <a:buNone/>
            </a:pPr>
            <a:r>
              <a:rPr lang="fa-IR" sz="1600" dirty="0">
                <a:latin typeface="B Nazanin+ Regular" panose="01000506000000020004" pitchFamily="2" charset="-78"/>
                <a:cs typeface="B Nazanin+ Regular" panose="01000506000000020004" pitchFamily="2" charset="-78"/>
              </a:rPr>
              <a:t> </a:t>
            </a:r>
            <a:r>
              <a:rPr lang="fa-IR" sz="1600" dirty="0" smtClean="0">
                <a:latin typeface="B Nazanin+ Regular" panose="01000506000000020004" pitchFamily="2" charset="-78"/>
                <a:cs typeface="B Nazanin+ Regular" panose="01000506000000020004" pitchFamily="2" charset="-78"/>
              </a:rPr>
              <a:t>1-2 زبان رسمی و اداری هند است .</a:t>
            </a:r>
          </a:p>
          <a:p>
            <a:pPr marL="320040" lvl="1" indent="0" algn="r" rtl="1">
              <a:buNone/>
            </a:pPr>
            <a:r>
              <a:rPr lang="fa-IR" sz="1600" dirty="0">
                <a:latin typeface="B Nazanin+ Regular" panose="01000506000000020004" pitchFamily="2" charset="-78"/>
                <a:cs typeface="B Nazanin+ Regular" panose="01000506000000020004" pitchFamily="2" charset="-78"/>
              </a:rPr>
              <a:t> </a:t>
            </a:r>
            <a:r>
              <a:rPr lang="fa-IR" sz="1600" dirty="0" smtClean="0">
                <a:latin typeface="B Nazanin+ Regular" panose="01000506000000020004" pitchFamily="2" charset="-78"/>
                <a:cs typeface="B Nazanin+ Regular" panose="01000506000000020004" pitchFamily="2" charset="-78"/>
              </a:rPr>
              <a:t>2-2 علاوه بر هندی 14 لهجه ی دیگر در تشکیلات هند شناخته شده است .</a:t>
            </a:r>
          </a:p>
          <a:p>
            <a:pPr marL="320040" lvl="1" indent="0" algn="r" rtl="1">
              <a:buNone/>
            </a:pPr>
            <a:r>
              <a:rPr lang="fa-IR" sz="1600" dirty="0" smtClean="0">
                <a:latin typeface="B Nazanin+ Regular" panose="01000506000000020004" pitchFamily="2" charset="-78"/>
                <a:cs typeface="B Nazanin+ Regular" panose="01000506000000020004" pitchFamily="2" charset="-78"/>
              </a:rPr>
              <a:t>3-2 هند همچنین دارای 1000 زبان و لهجه اقلیت است .</a:t>
            </a:r>
          </a:p>
          <a:p>
            <a:pPr marL="320040" lvl="1" indent="0" algn="r" rtl="1">
              <a:buNone/>
            </a:pPr>
            <a:r>
              <a:rPr lang="fa-IR" sz="1600" dirty="0" smtClean="0">
                <a:latin typeface="B Nazanin+ Regular" panose="01000506000000020004" pitchFamily="2" charset="-78"/>
                <a:cs typeface="B Nazanin+ Regular" panose="01000506000000020004" pitchFamily="2" charset="-78"/>
              </a:rPr>
              <a:t>4-2 بیشتر افراد تحصیلکرده هند انگلیسی هم صحبت میکنند .</a:t>
            </a:r>
          </a:p>
          <a:p>
            <a:pPr marL="320040" lvl="1" indent="0" algn="r" rtl="1">
              <a:buNone/>
            </a:pPr>
            <a:r>
              <a:rPr lang="fa-IR" sz="1600" dirty="0" smtClean="0">
                <a:latin typeface="B Nazanin+ Regular" panose="01000506000000020004" pitchFamily="2" charset="-78"/>
                <a:cs typeface="B Nazanin+ Regular" panose="01000506000000020004" pitchFamily="2" charset="-78"/>
              </a:rPr>
              <a:t>5-2 همانطور که کاما لا ساین زبان شناس گفته است : چندگانگی زبانی هند در میان ملل دیگر بی نظیر است .</a:t>
            </a:r>
          </a:p>
          <a:p>
            <a:pPr marL="320040" lvl="1" indent="0" algn="r" rtl="1">
              <a:buNone/>
            </a:pPr>
            <a:endParaRPr lang="fa-IR" sz="1600" dirty="0">
              <a:latin typeface="B Nazanin+ Regular" panose="01000506000000020004" pitchFamily="2" charset="-78"/>
              <a:cs typeface="B Nazanin+ Regular" panose="01000506000000020004" pitchFamily="2" charset="-78"/>
            </a:endParaRPr>
          </a:p>
          <a:p>
            <a:pPr marL="594360" lvl="2" indent="0" algn="r" rtl="1">
              <a:buNone/>
            </a:pPr>
            <a:endParaRPr lang="fa-IR" sz="1600" dirty="0" smtClean="0">
              <a:latin typeface="B Nazanin+ Regular" panose="01000506000000020004" pitchFamily="2" charset="-78"/>
              <a:cs typeface="B Nazanin+ Regular" panose="01000506000000020004" pitchFamily="2" charset="-78"/>
            </a:endParaRPr>
          </a:p>
          <a:p>
            <a:pPr marL="594360" lvl="2" indent="0" algn="r" rtl="1">
              <a:buNone/>
            </a:pPr>
            <a:endParaRPr lang="fa-IR" sz="1200" dirty="0" smtClean="0">
              <a:latin typeface="B Nazanin+ Regular" panose="01000506000000020004" pitchFamily="2" charset="-78"/>
              <a:cs typeface="B Nazanin+ Regular" panose="01000506000000020004" pitchFamily="2" charset="-78"/>
            </a:endParaRPr>
          </a:p>
        </p:txBody>
      </p:sp>
      <p:sp>
        <p:nvSpPr>
          <p:cNvPr id="18" name="Rectangle 17"/>
          <p:cNvSpPr/>
          <p:nvPr/>
        </p:nvSpPr>
        <p:spPr>
          <a:xfrm>
            <a:off x="420624" y="1952625"/>
            <a:ext cx="2570226"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a-IR" sz="1400" dirty="0" smtClean="0">
                <a:latin typeface="B Nazanin+ Regular" panose="01000506000000020004" pitchFamily="2" charset="-78"/>
                <a:cs typeface="B Nazanin+ Regular" panose="01000506000000020004" pitchFamily="2" charset="-78"/>
              </a:rPr>
              <a:t>نکته ی اصلی در یک جمله بیان شده است </a:t>
            </a:r>
            <a:endParaRPr lang="en-US" sz="1400" dirty="0">
              <a:latin typeface="B Nazanin+ Regular" panose="01000506000000020004" pitchFamily="2" charset="-78"/>
              <a:cs typeface="B Nazanin+ Regular" panose="01000506000000020004" pitchFamily="2" charset="-78"/>
            </a:endParaRPr>
          </a:p>
        </p:txBody>
      </p:sp>
      <p:cxnSp>
        <p:nvCxnSpPr>
          <p:cNvPr id="20" name="Straight Arrow Connector 19"/>
          <p:cNvCxnSpPr/>
          <p:nvPr/>
        </p:nvCxnSpPr>
        <p:spPr>
          <a:xfrm>
            <a:off x="2990850" y="2147887"/>
            <a:ext cx="798576" cy="1809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1474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rtl="1"/>
            <a:r>
              <a:rPr lang="fa-IR" sz="3600" dirty="0" smtClean="0">
                <a:latin typeface="B Nazanin+ Regular" panose="01000506000000020004" pitchFamily="2" charset="-78"/>
                <a:cs typeface="B Nazanin+ Regular" panose="01000506000000020004" pitchFamily="2" charset="-78"/>
              </a:rPr>
              <a:t>یک طرح آماده سازی نمونه و طرح ارائه آن _ ادامه </a:t>
            </a:r>
            <a:endParaRPr lang="en-US" sz="3600"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304800" y="1600200"/>
            <a:ext cx="8537448" cy="5257800"/>
          </a:xfrm>
          <a:scene3d>
            <a:camera prst="obliqueBottomRight"/>
            <a:lightRig rig="threePt" dir="t"/>
          </a:scene3d>
        </p:spPr>
        <p:style>
          <a:lnRef idx="2">
            <a:schemeClr val="accent6"/>
          </a:lnRef>
          <a:fillRef idx="1">
            <a:schemeClr val="lt1"/>
          </a:fillRef>
          <a:effectRef idx="0">
            <a:schemeClr val="accent6"/>
          </a:effectRef>
          <a:fontRef idx="minor">
            <a:schemeClr val="dk1"/>
          </a:fontRef>
        </p:style>
        <p:txBody>
          <a:bodyPr>
            <a:normAutofit/>
          </a:bodyPr>
          <a:lstStyle/>
          <a:p>
            <a:pPr marL="0" indent="0" algn="r" rtl="1">
              <a:lnSpc>
                <a:spcPct val="150000"/>
              </a:lnSpc>
              <a:buNone/>
            </a:pPr>
            <a:r>
              <a:rPr lang="fa-IR" sz="2800" b="1" dirty="0" smtClean="0">
                <a:latin typeface="B Nazanin+ Regular" panose="01000506000000020004" pitchFamily="2" charset="-78"/>
                <a:cs typeface="B Nazanin+ Regular" panose="01000506000000020004" pitchFamily="2" charset="-78"/>
              </a:rPr>
              <a:t>نتیجه</a:t>
            </a:r>
            <a:r>
              <a:rPr lang="fa-IR" sz="2400" b="1" dirty="0" smtClean="0">
                <a:latin typeface="B Nazanin+ Regular" panose="01000506000000020004" pitchFamily="2" charset="-78"/>
                <a:cs typeface="B Nazanin+ Regular" panose="01000506000000020004" pitchFamily="2" charset="-78"/>
              </a:rPr>
              <a:t> </a:t>
            </a:r>
          </a:p>
          <a:p>
            <a:pPr marL="0" indent="0" algn="r" rtl="1">
              <a:lnSpc>
                <a:spcPct val="150000"/>
              </a:lnSpc>
              <a:buNone/>
            </a:pPr>
            <a:r>
              <a:rPr lang="fa-IR" sz="2000" b="1" dirty="0" smtClean="0">
                <a:latin typeface="B Nazanin+ Regular" panose="01000506000000020004" pitchFamily="2" charset="-78"/>
                <a:cs typeface="B Nazanin+ Regular" panose="01000506000000020004" pitchFamily="2" charset="-78"/>
              </a:rPr>
              <a:t>1 – امیدوارم شما از جغرافی و زبان هند متوجه شده باشید که چرا هندوستان چنین سرزمین متنوع و فریبنده ای است .</a:t>
            </a:r>
          </a:p>
          <a:p>
            <a:pPr marL="0" indent="0" algn="r" rtl="1">
              <a:lnSpc>
                <a:spcPct val="150000"/>
              </a:lnSpc>
              <a:buNone/>
            </a:pPr>
            <a:r>
              <a:rPr lang="fa-IR" sz="2000" b="1" dirty="0" smtClean="0">
                <a:latin typeface="B Nazanin+ Regular" panose="01000506000000020004" pitchFamily="2" charset="-78"/>
                <a:cs typeface="B Nazanin+ Regular" panose="01000506000000020004" pitchFamily="2" charset="-78"/>
              </a:rPr>
              <a:t>2 – متشکرم </a:t>
            </a:r>
          </a:p>
          <a:p>
            <a:pPr marL="0" indent="0" algn="r" rtl="1">
              <a:lnSpc>
                <a:spcPct val="150000"/>
              </a:lnSpc>
              <a:buNone/>
            </a:pPr>
            <a:r>
              <a:rPr lang="fa-IR" sz="2000" b="1" dirty="0" smtClean="0">
                <a:latin typeface="B Nazanin+ Regular" panose="01000506000000020004" pitchFamily="2" charset="-78"/>
                <a:cs typeface="B Nazanin+ Regular" panose="01000506000000020004" pitchFamily="2" charset="-78"/>
              </a:rPr>
              <a:t>3 – مراجع </a:t>
            </a:r>
          </a:p>
        </p:txBody>
      </p:sp>
    </p:spTree>
    <p:extLst>
      <p:ext uri="{BB962C8B-B14F-4D97-AF65-F5344CB8AC3E}">
        <p14:creationId xmlns:p14="http://schemas.microsoft.com/office/powerpoint/2010/main" val="1285660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latin typeface="B Nazanin+ Regular" panose="01000506000000020004" pitchFamily="2" charset="-78"/>
                <a:cs typeface="B Nazanin+ Regular" panose="01000506000000020004" pitchFamily="2" charset="-78"/>
              </a:rPr>
              <a:t>آمادگی جهت ارائه گفتاری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876800"/>
          </a:xfrm>
        </p:spPr>
        <p:txBody>
          <a:bodyPr/>
          <a:lstStyle/>
          <a:p>
            <a:pPr algn="r" rtl="1">
              <a:lnSpc>
                <a:spcPct val="150000"/>
              </a:lnSpc>
              <a:buFont typeface="Wingdings" panose="05000000000000000000" pitchFamily="2" charset="2"/>
              <a:buChar char="Ø"/>
            </a:pPr>
            <a:r>
              <a:rPr lang="en-US" dirty="0" smtClean="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عوامل زیادی موفقیت یک ارائه گفتاری تأثیر می گذارند .</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برخی از این عوامل به مرحله ی آماده سازی ارائه مربوط است .</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برخی از عوامل به زمان انجام ارائه مربوط است .</a:t>
            </a:r>
          </a:p>
          <a:p>
            <a:pPr algn="r" rtl="1">
              <a:lnSpc>
                <a:spcPct val="150000"/>
              </a:lnSpc>
              <a:buFont typeface="Wingdings" panose="05000000000000000000" pitchFamily="2" charset="2"/>
              <a:buChar char="Ø"/>
            </a:pPr>
            <a:endParaRPr lang="fa-IR" dirty="0" smtClean="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29976092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latin typeface="B Nazanin+ Regular" panose="01000506000000020004" pitchFamily="2" charset="-78"/>
                <a:cs typeface="B Nazanin+ Regular" panose="01000506000000020004" pitchFamily="2" charset="-78"/>
              </a:rPr>
              <a:t>آمادگی جهت ارائه گفتاری _ مقدمه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876800"/>
          </a:xfrm>
        </p:spPr>
        <p:txBody>
          <a:bodyPr/>
          <a:lstStyle/>
          <a:p>
            <a:pPr algn="r" rtl="1">
              <a:lnSpc>
                <a:spcPct val="150000"/>
              </a:lnSpc>
              <a:buFont typeface="Wingdings" panose="05000000000000000000" pitchFamily="2" charset="2"/>
              <a:buChar char="Ø"/>
            </a:pPr>
            <a:r>
              <a:rPr lang="en-US"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در یک ارائه خوب ، ارائه گر باید بتواند بی آنکه شنوندگان را خسته یا بی علاقه سازد ، نظرات خود را به روشنی منتقل کند .</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ارائه های گفتاری به چند نوع تقسیم می شود : </a:t>
            </a:r>
          </a:p>
          <a:p>
            <a:pPr lvl="1"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ارائه به شکل خواندن از روی یک متن آماده </a:t>
            </a:r>
          </a:p>
          <a:p>
            <a:pPr lvl="1"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ارائه فی البداهه بدون آمادگی قبلی </a:t>
            </a:r>
          </a:p>
          <a:p>
            <a:pPr lvl="1" algn="r" rtl="1">
              <a:lnSpc>
                <a:spcPct val="150000"/>
              </a:lnSpc>
              <a:buFont typeface="Wingdings" panose="05000000000000000000" pitchFamily="2" charset="2"/>
              <a:buChar char="Ø"/>
            </a:pPr>
            <a:r>
              <a:rPr lang="fa-IR" dirty="0" smtClean="0">
                <a:latin typeface="B Nazanin+ Regular" panose="01000506000000020004" pitchFamily="2" charset="-78"/>
                <a:cs typeface="B Nazanin+ Regular" panose="01000506000000020004" pitchFamily="2" charset="-78"/>
              </a:rPr>
              <a:t> </a:t>
            </a:r>
            <a:r>
              <a:rPr lang="fa-IR" dirty="0">
                <a:latin typeface="B Nazanin+ Regular" panose="01000506000000020004" pitchFamily="2" charset="-78"/>
                <a:cs typeface="B Nazanin+ Regular" panose="01000506000000020004" pitchFamily="2" charset="-78"/>
              </a:rPr>
              <a:t>ارائه فی البداهه </a:t>
            </a:r>
            <a:r>
              <a:rPr lang="fa-IR" dirty="0" smtClean="0">
                <a:latin typeface="B Nazanin+ Regular" panose="01000506000000020004" pitchFamily="2" charset="-78"/>
                <a:cs typeface="B Nazanin+ Regular" panose="01000506000000020004" pitchFamily="2" charset="-78"/>
              </a:rPr>
              <a:t>با </a:t>
            </a:r>
            <a:r>
              <a:rPr lang="fa-IR" dirty="0">
                <a:latin typeface="B Nazanin+ Regular" panose="01000506000000020004" pitchFamily="2" charset="-78"/>
                <a:cs typeface="B Nazanin+ Regular" panose="01000506000000020004" pitchFamily="2" charset="-78"/>
              </a:rPr>
              <a:t>آمادگی قبلی </a:t>
            </a:r>
            <a:endParaRPr lang="fa-IR" dirty="0" smtClean="0">
              <a:latin typeface="B Nazanin+ Regular" panose="01000506000000020004" pitchFamily="2" charset="-78"/>
              <a:cs typeface="B Nazanin+ Regular" panose="01000506000000020004" pitchFamily="2" charset="-78"/>
            </a:endParaRPr>
          </a:p>
          <a:p>
            <a:pPr lvl="1"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ارائه با استفاده از وسایل کمک آموزشی </a:t>
            </a:r>
            <a:endParaRPr lang="fa-IR" dirty="0">
              <a:latin typeface="B Nazanin+ Regular" panose="01000506000000020004" pitchFamily="2" charset="-78"/>
              <a:cs typeface="B Nazanin+ Regular" panose="01000506000000020004" pitchFamily="2" charset="-78"/>
            </a:endParaRPr>
          </a:p>
          <a:p>
            <a:pPr marL="365760" lvl="1" indent="0" algn="r" rtl="1">
              <a:lnSpc>
                <a:spcPct val="150000"/>
              </a:lnSpc>
              <a:buNone/>
            </a:pPr>
            <a:endParaRPr lang="fa-IR" dirty="0" smtClean="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dirty="0" smtClean="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16781920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latin typeface="B Nazanin+ Regular" panose="01000506000000020004" pitchFamily="2" charset="-78"/>
                <a:cs typeface="B Nazanin+ Regular" panose="01000506000000020004" pitchFamily="2" charset="-78"/>
              </a:rPr>
              <a:t>آمادگی جهت ارائه گفتاری _ مقدمه _ ادامه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876800"/>
          </a:xfrm>
        </p:spPr>
        <p:txBody>
          <a:bodyPr>
            <a:normAutofit fontScale="92500" lnSpcReduction="10000"/>
          </a:bodyPr>
          <a:lstStyle/>
          <a:p>
            <a:pPr algn="r" rtl="1">
              <a:lnSpc>
                <a:spcPct val="160000"/>
              </a:lnSpc>
              <a:buFont typeface="Wingdings" panose="05000000000000000000" pitchFamily="2" charset="2"/>
              <a:buChar char="Ø"/>
            </a:pPr>
            <a:r>
              <a:rPr lang="en-US"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ارائه های خواندنی در مواردی بکار می رود که ارائه بسیار مهم و دقیق است .</a:t>
            </a:r>
          </a:p>
          <a:p>
            <a:pPr algn="r" rtl="1">
              <a:lnSpc>
                <a:spcPct val="16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ارائه های فی البداهه اجتناب ناپذیر است .</a:t>
            </a:r>
          </a:p>
          <a:p>
            <a:pPr algn="r" rtl="1">
              <a:lnSpc>
                <a:spcPct val="16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ممکن است از یک فرد بطور غیر منتظره خواسته شود که سخنانی را ایراد کند .</a:t>
            </a:r>
          </a:p>
          <a:p>
            <a:pPr algn="r" rtl="1">
              <a:lnSpc>
                <a:spcPct val="16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بیشتر ارائه ها در رشته های فنی و مهندسی با استفاده از وسائل کمک آموزشی و با آمادگی کامل قبلی انجام می شود .</a:t>
            </a:r>
            <a:endParaRPr lang="fa-IR" dirty="0">
              <a:latin typeface="B Nazanin+ Regular" panose="01000506000000020004" pitchFamily="2" charset="-78"/>
              <a:cs typeface="B Nazanin+ Regular" panose="01000506000000020004" pitchFamily="2" charset="-78"/>
            </a:endParaRPr>
          </a:p>
          <a:p>
            <a:pPr marL="365760" lvl="1" indent="0" algn="r" rtl="1">
              <a:lnSpc>
                <a:spcPct val="150000"/>
              </a:lnSpc>
              <a:buNone/>
            </a:pPr>
            <a:endParaRPr lang="fa-IR" dirty="0" smtClean="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dirty="0" smtClean="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40748642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latin typeface="B Nazanin+ Regular" panose="01000506000000020004" pitchFamily="2" charset="-78"/>
                <a:cs typeface="B Nazanin+ Regular" panose="01000506000000020004" pitchFamily="2" charset="-78"/>
              </a:rPr>
              <a:t>قبل از زمان ارائه _ اهمیت ارائه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876800"/>
          </a:xfrm>
        </p:spPr>
        <p:txBody>
          <a:bodyPr>
            <a:normAutofit/>
          </a:bodyPr>
          <a:lstStyle/>
          <a:p>
            <a:pPr algn="r" rtl="1">
              <a:lnSpc>
                <a:spcPct val="160000"/>
              </a:lnSpc>
              <a:buFont typeface="Wingdings" panose="05000000000000000000" pitchFamily="2" charset="2"/>
              <a:buChar char="Ø"/>
            </a:pPr>
            <a:r>
              <a:rPr lang="en-US"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یک پژوهشگر در زندگی حرفه ای خود سخنرانی های کوتاه و بلندی خواهد داشت.</a:t>
            </a:r>
          </a:p>
          <a:p>
            <a:pPr algn="r" rtl="1">
              <a:lnSpc>
                <a:spcPct val="16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ارائه ها ممکن است  2 تا 5 دقیقه ای ، 20 تا 30 دقیقه ای ، یا       30 تا 60 دقیقه ای  باشند .</a:t>
            </a:r>
          </a:p>
          <a:p>
            <a:pPr algn="r" rtl="1">
              <a:lnSpc>
                <a:spcPct val="16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جمعیت مخاطبین ممکن است کوچک، متوسط، یا بزرگ باشد .</a:t>
            </a:r>
          </a:p>
          <a:p>
            <a:pPr algn="r" rtl="1">
              <a:lnSpc>
                <a:spcPct val="16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برای یک مهندس حرفه ای </a:t>
            </a:r>
            <a:r>
              <a:rPr lang="fa-IR" b="1" dirty="0" smtClean="0">
                <a:solidFill>
                  <a:srgbClr val="FF0000"/>
                </a:solidFill>
                <a:latin typeface="B Nazanin+ Regular" panose="01000506000000020004" pitchFamily="2" charset="-78"/>
                <a:cs typeface="B Nazanin+ Regular" panose="01000506000000020004" pitchFamily="2" charset="-78"/>
              </a:rPr>
              <a:t>ارائه ی بی اهمیت وجود ندارد</a:t>
            </a:r>
            <a:r>
              <a:rPr lang="fa-IR" dirty="0" smtClean="0">
                <a:latin typeface="B Nazanin+ Regular" panose="01000506000000020004" pitchFamily="2" charset="-78"/>
                <a:cs typeface="B Nazanin+ Regular" panose="01000506000000020004" pitchFamily="2" charset="-78"/>
              </a:rPr>
              <a:t> .</a:t>
            </a:r>
            <a:endParaRPr lang="fa-IR" dirty="0">
              <a:latin typeface="B Nazanin+ Regular" panose="01000506000000020004" pitchFamily="2" charset="-78"/>
              <a:cs typeface="B Nazanin+ Regular" panose="01000506000000020004" pitchFamily="2" charset="-78"/>
            </a:endParaRPr>
          </a:p>
          <a:p>
            <a:pPr marL="365760" lvl="1" indent="0" algn="r" rtl="1">
              <a:lnSpc>
                <a:spcPct val="150000"/>
              </a:lnSpc>
              <a:buNone/>
            </a:pPr>
            <a:endParaRPr lang="fa-IR" dirty="0" smtClean="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dirty="0" smtClean="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3412281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latin typeface="B Nazanin+ Regular" panose="01000506000000020004" pitchFamily="2" charset="-78"/>
                <a:cs typeface="B Nazanin+ Regular" panose="01000506000000020004" pitchFamily="2" charset="-78"/>
              </a:rPr>
              <a:t>متن ارائه – نکات اصلی</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a:bodyPr>
          <a:lstStyle/>
          <a:p>
            <a:pPr algn="r" rtl="1">
              <a:lnSpc>
                <a:spcPct val="20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بعضی اوقات نکات می توانند از عبارت هدف اصلی ارائه مشخص </a:t>
            </a:r>
            <a:r>
              <a:rPr lang="fa-IR" dirty="0" smtClean="0">
                <a:latin typeface="B Nazanin+ Regular" panose="01000506000000020004" pitchFamily="2" charset="-78"/>
                <a:cs typeface="B Nazanin+ Regular" panose="01000506000000020004" pitchFamily="2" charset="-78"/>
              </a:rPr>
              <a:t>شوند</a:t>
            </a:r>
            <a:endParaRPr lang="fa-IR" dirty="0">
              <a:latin typeface="B Nazanin+ Regular" panose="01000506000000020004" pitchFamily="2" charset="-78"/>
              <a:cs typeface="B Nazanin+ Regular" panose="01000506000000020004" pitchFamily="2" charset="-78"/>
            </a:endParaRPr>
          </a:p>
          <a:p>
            <a:pPr algn="r" rtl="1">
              <a:lnSpc>
                <a:spcPct val="20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در موارد دیگر نکات اصلی ممکن است در عبارت هدف ارائه به طور صریح ظاهر نشوند، اما از آن نتیجه </a:t>
            </a:r>
            <a:r>
              <a:rPr lang="fa-IR" dirty="0" smtClean="0">
                <a:latin typeface="B Nazanin+ Regular" panose="01000506000000020004" pitchFamily="2" charset="-78"/>
                <a:cs typeface="B Nazanin+ Regular" panose="01000506000000020004" pitchFamily="2" charset="-78"/>
              </a:rPr>
              <a:t>شوند</a:t>
            </a:r>
            <a:endParaRPr lang="fa-IR" dirty="0">
              <a:latin typeface="B Nazanin+ Regular" panose="01000506000000020004" pitchFamily="2" charset="-78"/>
              <a:cs typeface="B Nazanin+ Regular" panose="01000506000000020004" pitchFamily="2" charset="-78"/>
            </a:endParaRPr>
          </a:p>
          <a:p>
            <a:pPr algn="r" rtl="1">
              <a:lnSpc>
                <a:spcPct val="20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در بعضی موارد تعیین نکات اصلی به سادگی موارد بالا نیست</a:t>
            </a:r>
          </a:p>
        </p:txBody>
      </p:sp>
    </p:spTree>
    <p:extLst>
      <p:ext uri="{BB962C8B-B14F-4D97-AF65-F5344CB8AC3E}">
        <p14:creationId xmlns:p14="http://schemas.microsoft.com/office/powerpoint/2010/main" val="39053074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latin typeface="B Nazanin+ Regular" panose="01000506000000020004" pitchFamily="2" charset="-78"/>
                <a:cs typeface="B Nazanin+ Regular" panose="01000506000000020004" pitchFamily="2" charset="-78"/>
              </a:rPr>
              <a:t>قبل از زمان ارائه _ بررسی تناسب موضوع</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304800" y="1600200"/>
            <a:ext cx="8461248" cy="5257800"/>
          </a:xfrm>
        </p:spPr>
        <p:txBody>
          <a:bodyPr>
            <a:normAutofit/>
          </a:bodyPr>
          <a:lstStyle/>
          <a:p>
            <a:pPr algn="r" rtl="1">
              <a:lnSpc>
                <a:spcPct val="160000"/>
              </a:lnSpc>
              <a:buFont typeface="Wingdings" panose="05000000000000000000" pitchFamily="2" charset="2"/>
              <a:buChar char="Ø"/>
            </a:pPr>
            <a:r>
              <a:rPr lang="en-US"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ارائه دهنده باید از خود بپرسد که آیا موضوع برای او و مستمعین مناسب است یا نه .</a:t>
            </a:r>
          </a:p>
          <a:p>
            <a:pPr algn="r" rtl="1">
              <a:lnSpc>
                <a:spcPct val="16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اگر موضوع مناسب نیست، نباید انجام ارائه را بپذیرد زیرا :</a:t>
            </a:r>
          </a:p>
          <a:p>
            <a:pPr lvl="1" algn="r" rtl="1">
              <a:lnSpc>
                <a:spcPct val="16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به احتمال زیاد در انجام ارائه موفق نخواهد بود . </a:t>
            </a:r>
          </a:p>
          <a:p>
            <a:pPr lvl="1" algn="r" rtl="1">
              <a:lnSpc>
                <a:spcPct val="16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برای او تنها موجب خسارت و زیان خواهد شد .</a:t>
            </a:r>
          </a:p>
          <a:p>
            <a:pPr lvl="1" algn="r" rtl="1">
              <a:lnSpc>
                <a:spcPct val="16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اگر به اجبار مجبور به قبول ارائه شد باید به زیرکی مسائلی را مطرح کند که برای او و شنوندگان مناسب تر باشد .</a:t>
            </a:r>
            <a:endParaRPr lang="fa-IR" dirty="0">
              <a:latin typeface="B Nazanin+ Regular" panose="01000506000000020004" pitchFamily="2" charset="-78"/>
              <a:cs typeface="B Nazanin+ Regular" panose="01000506000000020004" pitchFamily="2" charset="-78"/>
            </a:endParaRPr>
          </a:p>
          <a:p>
            <a:pPr marL="365760" lvl="1" indent="0" algn="r" rtl="1">
              <a:lnSpc>
                <a:spcPct val="150000"/>
              </a:lnSpc>
              <a:buNone/>
            </a:pPr>
            <a:endParaRPr lang="fa-IR" dirty="0" smtClean="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dirty="0" smtClean="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4277384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fontScale="90000"/>
          </a:bodyPr>
          <a:lstStyle/>
          <a:p>
            <a:pPr algn="r"/>
            <a:r>
              <a:rPr lang="fa-IR" dirty="0" smtClean="0">
                <a:latin typeface="B Nazanin+ Regular" panose="01000506000000020004" pitchFamily="2" charset="-78"/>
                <a:cs typeface="B Nazanin+ Regular" panose="01000506000000020004" pitchFamily="2" charset="-78"/>
              </a:rPr>
              <a:t>قبل از زمان ارائه _ بررسی تناسب موضوع _ ادامه</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rmAutofit/>
          </a:bodyPr>
          <a:lstStyle/>
          <a:p>
            <a:pPr algn="r" rtl="1">
              <a:lnSpc>
                <a:spcPct val="150000"/>
              </a:lnSpc>
              <a:buFont typeface="Wingdings" panose="05000000000000000000" pitchFamily="2" charset="2"/>
              <a:buChar char="Ø"/>
            </a:pPr>
            <a:r>
              <a:rPr lang="en-US"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تناسب موضوع باید از چند جهت مورد نظر باشد : </a:t>
            </a:r>
          </a:p>
          <a:p>
            <a:pPr lvl="1" algn="r" rtl="1">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از نظر زمینه </a:t>
            </a:r>
          </a:p>
          <a:p>
            <a:pPr lvl="1" algn="r" rtl="1">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سطح علمی </a:t>
            </a:r>
          </a:p>
          <a:p>
            <a:pPr lvl="1" algn="r" rtl="1">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انگیزه و علاقه  </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ارائه دهنده باید بر زمینه ی علمی تسلط داشته باشد . </a:t>
            </a:r>
          </a:p>
          <a:p>
            <a:pPr algn="r" rtl="1">
              <a:lnSpc>
                <a:spcPct val="150000"/>
              </a:lnSpc>
              <a:buFont typeface="Wingdings" panose="05000000000000000000" pitchFamily="2" charset="2"/>
              <a:buChar char="Ø"/>
            </a:pPr>
            <a:r>
              <a:rPr lang="fa-IR" dirty="0" smtClean="0">
                <a:latin typeface="B Nazanin+ Regular" panose="01000506000000020004" pitchFamily="2" charset="-78"/>
                <a:cs typeface="B Nazanin+ Regular" panose="01000506000000020004" pitchFamily="2" charset="-78"/>
              </a:rPr>
              <a:t>جذاب بودن موضوع و علاقه مندی ارائه دهنده و مستمعین به آن ، قضای ارائه را تغیر می دهد . </a:t>
            </a:r>
          </a:p>
          <a:p>
            <a:pPr algn="r" rtl="1">
              <a:lnSpc>
                <a:spcPct val="150000"/>
              </a:lnSpc>
              <a:buFont typeface="Wingdings" panose="05000000000000000000" pitchFamily="2" charset="2"/>
              <a:buChar char="Ø"/>
            </a:pPr>
            <a:r>
              <a:rPr lang="fa-IR" dirty="0" smtClean="0">
                <a:latin typeface="B Nazanin+ Regular" panose="01000506000000020004" pitchFamily="2" charset="-78"/>
                <a:cs typeface="B Nazanin+ Regular" panose="01000506000000020004" pitchFamily="2" charset="-78"/>
              </a:rPr>
              <a:t>علاقه مندی و شوق شنوندگان و ارائه دهنده یک رابطه ی دو طرفه است. </a:t>
            </a:r>
            <a:endParaRPr lang="fa-IR" dirty="0">
              <a:latin typeface="B Nazanin+ Regular" panose="01000506000000020004" pitchFamily="2" charset="-78"/>
              <a:cs typeface="B Nazanin+ Regular" panose="01000506000000020004" pitchFamily="2" charset="-78"/>
            </a:endParaRPr>
          </a:p>
          <a:p>
            <a:pPr marL="365760" lvl="1" indent="0" algn="r" rtl="1">
              <a:lnSpc>
                <a:spcPct val="150000"/>
              </a:lnSpc>
              <a:buNone/>
            </a:pPr>
            <a:endParaRPr lang="fa-IR" dirty="0" smtClean="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dirty="0" smtClean="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25494643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a:r>
              <a:rPr lang="fa-IR" dirty="0" smtClean="0">
                <a:latin typeface="B Nazanin+ Regular" panose="01000506000000020004" pitchFamily="2" charset="-78"/>
                <a:cs typeface="B Nazanin+ Regular" panose="01000506000000020004" pitchFamily="2" charset="-78"/>
              </a:rPr>
              <a:t>قبل از زمان ارائه _ ماهیت برنامه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rmAutofit/>
          </a:bodyPr>
          <a:lstStyle/>
          <a:p>
            <a:pPr algn="r" rtl="1">
              <a:lnSpc>
                <a:spcPct val="150000"/>
              </a:lnSpc>
              <a:buFont typeface="Wingdings" panose="05000000000000000000" pitchFamily="2" charset="2"/>
              <a:buChar char="Ø"/>
            </a:pPr>
            <a:r>
              <a:rPr lang="en-US"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اگر ارائه مورد بحث بخشی از برنامه بزرگتر است ، ارائه دهنده باید در مورد سایر بخش ها کسب اطلاع کند . </a:t>
            </a:r>
          </a:p>
          <a:p>
            <a:pPr lvl="1" algn="r" rtl="1">
              <a:lnSpc>
                <a:spcPct val="200000"/>
              </a:lnSpc>
              <a:buFont typeface="Wingdings" panose="05000000000000000000" pitchFamily="2" charset="2"/>
              <a:buChar char="Ø"/>
            </a:pPr>
            <a:r>
              <a:rPr lang="fa-IR" dirty="0" smtClean="0">
                <a:latin typeface="B Nazanin+ Regular" panose="01000506000000020004" pitchFamily="2" charset="-78"/>
                <a:cs typeface="B Nazanin+ Regular" panose="01000506000000020004" pitchFamily="2" charset="-78"/>
              </a:rPr>
              <a:t> چه افراد دیگری در سایر بخش ها شرکت دارند ؟</a:t>
            </a:r>
          </a:p>
          <a:p>
            <a:pPr lvl="1" algn="r" rtl="1">
              <a:lnSpc>
                <a:spcPct val="20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چرا او برای این بخش انتخاب شده است .</a:t>
            </a:r>
          </a:p>
          <a:p>
            <a:pPr lvl="1" algn="r" rtl="1">
              <a:lnSpc>
                <a:spcPct val="20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از او چه انتظاراتی می رود . </a:t>
            </a:r>
          </a:p>
          <a:p>
            <a:pPr lvl="1" algn="r" rtl="1">
              <a:lnSpc>
                <a:spcPct val="20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مستمعین مورد انتظار چه کسانی هستند .</a:t>
            </a:r>
          </a:p>
          <a:p>
            <a:pPr marL="365760" lvl="1" indent="0" algn="r" rtl="1">
              <a:lnSpc>
                <a:spcPct val="150000"/>
              </a:lnSpc>
              <a:buNone/>
            </a:pPr>
            <a:endParaRPr lang="fa-IR" dirty="0">
              <a:latin typeface="B Nazanin+ Regular" panose="01000506000000020004" pitchFamily="2" charset="-78"/>
              <a:cs typeface="B Nazanin+ Regular" panose="01000506000000020004" pitchFamily="2" charset="-78"/>
            </a:endParaRPr>
          </a:p>
          <a:p>
            <a:pPr marL="365760" lvl="1" indent="0" algn="r" rtl="1">
              <a:lnSpc>
                <a:spcPct val="150000"/>
              </a:lnSpc>
              <a:buNone/>
            </a:pPr>
            <a:endParaRPr lang="fa-IR" dirty="0" smtClean="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dirty="0" smtClean="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24907781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a:r>
              <a:rPr lang="fa-IR" dirty="0" smtClean="0">
                <a:latin typeface="B Nazanin+ Regular" panose="01000506000000020004" pitchFamily="2" charset="-78"/>
                <a:cs typeface="B Nazanin+ Regular" panose="01000506000000020004" pitchFamily="2" charset="-78"/>
              </a:rPr>
              <a:t>قبل از زمان ارائه _ زمان ارائه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rmAutofit/>
          </a:bodyPr>
          <a:lstStyle/>
          <a:p>
            <a:pPr algn="r" rtl="1">
              <a:lnSpc>
                <a:spcPct val="150000"/>
              </a:lnSpc>
              <a:buFont typeface="Wingdings" panose="05000000000000000000" pitchFamily="2" charset="2"/>
              <a:buChar char="Ø"/>
            </a:pPr>
            <a:r>
              <a:rPr lang="en-US"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در زمان های مختلف روز افراد در شرایط متفاوتی به سر می برند .</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انجام ارائه در زمانی از روز که هم ارائه دهنده و هم مستمعین شرایط بهتری دارند ارجحیت دارد .</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زمان های مناسب در وحله ی اول ساعات صبح و سپس ساعت عصر مناسب تر است .</a:t>
            </a:r>
          </a:p>
          <a:p>
            <a:pPr marL="365760" lvl="1" indent="0" algn="r" rtl="1">
              <a:lnSpc>
                <a:spcPct val="150000"/>
              </a:lnSpc>
              <a:buNone/>
            </a:pPr>
            <a:endParaRPr lang="fa-IR" dirty="0">
              <a:latin typeface="B Nazanin+ Regular" panose="01000506000000020004" pitchFamily="2" charset="-78"/>
              <a:cs typeface="B Nazanin+ Regular" panose="01000506000000020004" pitchFamily="2" charset="-78"/>
            </a:endParaRPr>
          </a:p>
          <a:p>
            <a:pPr marL="365760" lvl="1" indent="0" algn="r" rtl="1">
              <a:lnSpc>
                <a:spcPct val="150000"/>
              </a:lnSpc>
              <a:buNone/>
            </a:pPr>
            <a:endParaRPr lang="fa-IR" dirty="0" smtClean="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dirty="0" smtClean="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42822605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a:r>
              <a:rPr lang="fa-IR" dirty="0" smtClean="0">
                <a:latin typeface="B Nazanin+ Regular" panose="01000506000000020004" pitchFamily="2" charset="-78"/>
                <a:cs typeface="B Nazanin+ Regular" panose="01000506000000020004" pitchFamily="2" charset="-78"/>
              </a:rPr>
              <a:t>قبل از زمان ارائه _ طول ارائه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rmAutofit/>
          </a:bodyPr>
          <a:lstStyle/>
          <a:p>
            <a:pPr algn="r" rtl="1">
              <a:lnSpc>
                <a:spcPct val="150000"/>
              </a:lnSpc>
              <a:buFont typeface="Wingdings" panose="05000000000000000000" pitchFamily="2" charset="2"/>
              <a:buChar char="Ø"/>
            </a:pPr>
            <a:r>
              <a:rPr lang="en-US"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طول مطلوب ارائه کاملا به نوع ارائه وابسته است .</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بسته به شرایط مخاطبین و محیط نیز می تواند تغییر یابد .</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برای ارائه ها طول های مرسومی وجود دارد که بهتر است رعایت شود : </a:t>
            </a:r>
          </a:p>
          <a:p>
            <a:pPr lvl="1"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مقاله کنفرانس 15 الی 25 دقیقه </a:t>
            </a:r>
          </a:p>
          <a:p>
            <a:pPr lvl="1"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سمینار علمی یا جلستات دفاع از پایان نامه ها 30 تا 50 دقیقه </a:t>
            </a:r>
          </a:p>
          <a:p>
            <a:pPr lvl="1"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بهتر است طول ارائه بدون توجه به نوع ارائه، از 60 دقیقه بیشتر نشود .</a:t>
            </a:r>
          </a:p>
          <a:p>
            <a:pPr marL="365760" lvl="1" indent="0" algn="r" rtl="1">
              <a:lnSpc>
                <a:spcPct val="150000"/>
              </a:lnSpc>
              <a:buNone/>
            </a:pPr>
            <a:endParaRPr lang="fa-IR" dirty="0">
              <a:latin typeface="B Nazanin+ Regular" panose="01000506000000020004" pitchFamily="2" charset="-78"/>
              <a:cs typeface="B Nazanin+ Regular" panose="01000506000000020004" pitchFamily="2" charset="-78"/>
            </a:endParaRPr>
          </a:p>
          <a:p>
            <a:pPr marL="365760" lvl="1" indent="0" algn="r" rtl="1">
              <a:lnSpc>
                <a:spcPct val="150000"/>
              </a:lnSpc>
              <a:buNone/>
            </a:pPr>
            <a:endParaRPr lang="fa-IR" dirty="0" smtClean="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dirty="0" smtClean="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28338456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a:r>
              <a:rPr lang="fa-IR" dirty="0" smtClean="0">
                <a:latin typeface="B Nazanin+ Regular" panose="01000506000000020004" pitchFamily="2" charset="-78"/>
                <a:cs typeface="B Nazanin+ Regular" panose="01000506000000020004" pitchFamily="2" charset="-78"/>
              </a:rPr>
              <a:t>قبل از زمان ارائه _ مکان ارائه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rmAutofit/>
          </a:bodyPr>
          <a:lstStyle/>
          <a:p>
            <a:pPr algn="r" rtl="1">
              <a:lnSpc>
                <a:spcPct val="150000"/>
              </a:lnSpc>
              <a:buFont typeface="Wingdings" panose="05000000000000000000" pitchFamily="2" charset="2"/>
              <a:buChar char="Ø"/>
            </a:pPr>
            <a:r>
              <a:rPr lang="en-US"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خوب است ارائه دهنده محل انجام ارائه را قبل از زمان ارائه بازدید کند .</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این کار برای آمادگی روحی او و هم برای رفع نقایص محل ارائه مفید است .</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اگر ارائه دهنده در بررسی مکان ارائه مشکلی را مشاهده کرد باید اصلاح آن را از مسئولین در خواست کند .</a:t>
            </a:r>
          </a:p>
          <a:p>
            <a:pPr marL="365760" lvl="1" indent="0" algn="r" rtl="1">
              <a:lnSpc>
                <a:spcPct val="150000"/>
              </a:lnSpc>
              <a:buNone/>
            </a:pPr>
            <a:endParaRPr lang="fa-IR" dirty="0">
              <a:latin typeface="B Nazanin+ Regular" panose="01000506000000020004" pitchFamily="2" charset="-78"/>
              <a:cs typeface="B Nazanin+ Regular" panose="01000506000000020004" pitchFamily="2" charset="-78"/>
            </a:endParaRPr>
          </a:p>
          <a:p>
            <a:pPr marL="365760" lvl="1" indent="0" algn="r" rtl="1">
              <a:lnSpc>
                <a:spcPct val="150000"/>
              </a:lnSpc>
              <a:buNone/>
            </a:pPr>
            <a:endParaRPr lang="fa-IR" dirty="0" smtClean="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dirty="0" smtClean="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25919539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a:r>
              <a:rPr lang="fa-IR" dirty="0" smtClean="0">
                <a:latin typeface="B Nazanin+ Regular" panose="01000506000000020004" pitchFamily="2" charset="-78"/>
                <a:cs typeface="B Nazanin+ Regular" panose="01000506000000020004" pitchFamily="2" charset="-78"/>
              </a:rPr>
              <a:t>قبل از زمان ارائه _ متن ارائه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rmAutofit/>
          </a:bodyPr>
          <a:lstStyle/>
          <a:p>
            <a:pPr algn="r" rtl="1">
              <a:lnSpc>
                <a:spcPct val="150000"/>
              </a:lnSpc>
              <a:buFont typeface="Wingdings" panose="05000000000000000000" pitchFamily="2" charset="2"/>
              <a:buChar char="Ø"/>
            </a:pPr>
            <a:r>
              <a:rPr lang="en-US"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در تهیه ی متن ارائه ، نگرش ارائه گر نباید عرضه ی همه ی اطلاعات مربوط و جزئیات مطرح باشد .</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بلکه ارائه را فرصتی برای ایجاد رغبت در مخاطب برای دنبال کردن مطالب پس از ارائه بداند .</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مثلا اطلاعاتی بدهد که افراد چگونه می توانند اطلاعات بیشتری در این خصوص بدست آورند .</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در ارائه گفتاری نباید اعداد و آمار زیادی مطرح شوند .</a:t>
            </a:r>
            <a:endParaRPr lang="fa-IR" dirty="0">
              <a:latin typeface="B Nazanin+ Regular" panose="01000506000000020004" pitchFamily="2" charset="-78"/>
              <a:cs typeface="B Nazanin+ Regular" panose="01000506000000020004" pitchFamily="2" charset="-78"/>
            </a:endParaRPr>
          </a:p>
          <a:p>
            <a:pPr marL="365760" lvl="1" indent="0" algn="r" rtl="1">
              <a:lnSpc>
                <a:spcPct val="150000"/>
              </a:lnSpc>
              <a:buNone/>
            </a:pPr>
            <a:endParaRPr lang="fa-IR" dirty="0" smtClean="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dirty="0" smtClean="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40009634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a:r>
              <a:rPr lang="fa-IR" dirty="0" smtClean="0">
                <a:latin typeface="B Nazanin+ Regular" panose="01000506000000020004" pitchFamily="2" charset="-78"/>
                <a:cs typeface="B Nazanin+ Regular" panose="01000506000000020004" pitchFamily="2" charset="-78"/>
              </a:rPr>
              <a:t>قبل از زمان ارائه _ متن ارائه _ ادامه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rmAutofit/>
          </a:bodyPr>
          <a:lstStyle/>
          <a:p>
            <a:pPr algn="r" rtl="1">
              <a:lnSpc>
                <a:spcPct val="150000"/>
              </a:lnSpc>
              <a:buFont typeface="Wingdings" panose="05000000000000000000" pitchFamily="2" charset="2"/>
              <a:buChar char="Ø"/>
            </a:pPr>
            <a:r>
              <a:rPr lang="en-US"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ارائه کننده نباید همه ی جزئیات آزمایش ها ، نتایج ها ، و بررسی ها را ارائه دهد .</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لازم نیست همه چیز در ارائه گفتاری مطرح شود .  </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بهتر است قسمت های خسته کننده ، گیج کننده ، و برای مخاطبین بی ثمر مطرح نشود .</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 </a:t>
            </a:r>
            <a:r>
              <a:rPr lang="fa-IR" dirty="0" smtClean="0">
                <a:latin typeface="B Nazanin+ Regular" panose="01000506000000020004" pitchFamily="2" charset="-78"/>
                <a:cs typeface="B Nazanin+ Regular" panose="01000506000000020004" pitchFamily="2" charset="-78"/>
              </a:rPr>
              <a:t>ارائه دهنده باید پیام های اصلی مورد نظر در هر قسمت را از متن استخراج کند .</a:t>
            </a:r>
            <a:endParaRPr lang="fa-IR" dirty="0">
              <a:latin typeface="B Nazanin+ Regular" panose="01000506000000020004" pitchFamily="2" charset="-78"/>
              <a:cs typeface="B Nazanin+ Regular" panose="01000506000000020004" pitchFamily="2" charset="-78"/>
            </a:endParaRPr>
          </a:p>
          <a:p>
            <a:pPr marL="365760" lvl="1" indent="0" algn="r" rtl="1">
              <a:lnSpc>
                <a:spcPct val="150000"/>
              </a:lnSpc>
              <a:buNone/>
            </a:pPr>
            <a:endParaRPr lang="fa-IR" dirty="0" smtClean="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dirty="0" smtClean="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13106999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a:r>
              <a:rPr lang="fa-IR" dirty="0" smtClean="0">
                <a:latin typeface="B Nazanin+ Regular" panose="01000506000000020004" pitchFamily="2" charset="-78"/>
                <a:cs typeface="B Nazanin+ Regular" panose="01000506000000020004" pitchFamily="2" charset="-78"/>
              </a:rPr>
              <a:t>امکانات کمکی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rmAutofit/>
          </a:bodyPr>
          <a:lstStyle/>
          <a:p>
            <a:pPr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استفاده از امکانات </a:t>
            </a:r>
            <a:r>
              <a:rPr lang="fa-IR" dirty="0" smtClean="0">
                <a:latin typeface="B Nazanin+ Regular" panose="01000506000000020004" pitchFamily="2" charset="-78"/>
                <a:cs typeface="B Nazanin+ Regular" panose="01000506000000020004" pitchFamily="2" charset="-78"/>
              </a:rPr>
              <a:t>نمایشی _ </a:t>
            </a:r>
            <a:r>
              <a:rPr lang="fa-IR" dirty="0">
                <a:latin typeface="B Nazanin+ Regular" panose="01000506000000020004" pitchFamily="2" charset="-78"/>
                <a:cs typeface="B Nazanin+ Regular" panose="01000506000000020004" pitchFamily="2" charset="-78"/>
              </a:rPr>
              <a:t>دیداری در ارائه های فنی، هم کار ارائه را برای سخنران تسهیل میکند، و هم به جذابیت ارائه می </a:t>
            </a:r>
            <a:r>
              <a:rPr lang="fa-IR" dirty="0" smtClean="0">
                <a:latin typeface="B Nazanin+ Regular" panose="01000506000000020004" pitchFamily="2" charset="-78"/>
                <a:cs typeface="B Nazanin+ Regular" panose="01000506000000020004" pitchFamily="2" charset="-78"/>
              </a:rPr>
              <a:t>افزاید .</a:t>
            </a:r>
            <a:endParaRPr lang="fa-IR" dirty="0">
              <a:latin typeface="B Nazanin+ Regular" panose="01000506000000020004" pitchFamily="2" charset="-78"/>
              <a:cs typeface="B Nazanin+ Regular" panose="01000506000000020004" pitchFamily="2" charset="-78"/>
            </a:endParaRPr>
          </a:p>
          <a:p>
            <a:pPr algn="r" rtl="1">
              <a:lnSpc>
                <a:spcPct val="120000"/>
              </a:lnSpc>
              <a:buFont typeface="Wingdings" panose="05000000000000000000" pitchFamily="2" charset="2"/>
              <a:buChar char="Ø"/>
            </a:pPr>
            <a:r>
              <a:rPr lang="fa-IR" b="1" dirty="0">
                <a:latin typeface="B Nazanin+ Regular" panose="01000506000000020004" pitchFamily="2" charset="-78"/>
                <a:cs typeface="B Nazanin+ Regular" panose="01000506000000020004" pitchFamily="2" charset="-78"/>
              </a:rPr>
              <a:t>نوشتن برخی مطالب روی تخته </a:t>
            </a:r>
            <a:r>
              <a:rPr lang="fa-IR" b="1" dirty="0" smtClean="0">
                <a:latin typeface="B Nazanin+ Regular" panose="01000506000000020004" pitchFamily="2" charset="-78"/>
                <a:cs typeface="B Nazanin+ Regular" panose="01000506000000020004" pitchFamily="2" charset="-78"/>
              </a:rPr>
              <a:t>سیاه :</a:t>
            </a:r>
            <a:endParaRPr lang="fa-IR" b="1" dirty="0">
              <a:latin typeface="B Nazanin+ Regular" panose="01000506000000020004" pitchFamily="2" charset="-78"/>
              <a:cs typeface="B Nazanin+ Regular" panose="01000506000000020004" pitchFamily="2" charset="-78"/>
            </a:endParaRPr>
          </a:p>
          <a:p>
            <a:pPr lvl="1"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ساده ترین فرم نمایشی کردن ارائه</a:t>
            </a:r>
          </a:p>
          <a:p>
            <a:pPr lvl="1"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پایین آوردن سرعت ارائه</a:t>
            </a:r>
          </a:p>
          <a:p>
            <a:pPr lvl="1"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نوشتن نکات اساسی و شکل های ساده</a:t>
            </a:r>
          </a:p>
          <a:p>
            <a:pPr lvl="1"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ارائه دهنده  باید هرچه بیشتر رو به مخاطبین باشد، مقابل نوشته ها نایستد، بزرگ بنویسد، طرحی برای نوشته ها بر روی تابلو داشته باشد</a:t>
            </a:r>
          </a:p>
          <a:p>
            <a:pPr lvl="1"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استفاده از رنگ های مختلف برای افزایش جذابیت کار</a:t>
            </a:r>
          </a:p>
          <a:p>
            <a:pPr algn="r" rtl="1">
              <a:lnSpc>
                <a:spcPct val="120000"/>
              </a:lnSpc>
              <a:buFont typeface="Wingdings" panose="05000000000000000000" pitchFamily="2" charset="2"/>
              <a:buChar char="Ø"/>
            </a:pPr>
            <a:endParaRPr lang="fa-IR" dirty="0">
              <a:latin typeface="B Nazanin+ Regular" panose="01000506000000020004" pitchFamily="2" charset="-78"/>
              <a:cs typeface="B Nazanin+ Regular" panose="01000506000000020004" pitchFamily="2" charset="-78"/>
            </a:endParaRPr>
          </a:p>
          <a:p>
            <a:pPr algn="r" rtl="1">
              <a:lnSpc>
                <a:spcPct val="120000"/>
              </a:lnSpc>
              <a:buFont typeface="Wingdings" panose="05000000000000000000" pitchFamily="2" charset="2"/>
              <a:buChar char="Ø"/>
            </a:pPr>
            <a:endParaRPr lang="fa-IR" dirty="0">
              <a:latin typeface="B Nazanin+ Regular" panose="01000506000000020004" pitchFamily="2" charset="-78"/>
              <a:cs typeface="B Nazanin+ Regular" panose="01000506000000020004" pitchFamily="2" charset="-78"/>
            </a:endParaRPr>
          </a:p>
          <a:p>
            <a:pPr algn="r" rtl="1">
              <a:lnSpc>
                <a:spcPct val="120000"/>
              </a:lnSpc>
              <a:buFont typeface="Wingdings" panose="05000000000000000000" pitchFamily="2" charset="2"/>
              <a:buChar char="Ø"/>
            </a:pPr>
            <a:endParaRPr lang="fa-IR" dirty="0">
              <a:latin typeface="B Nazanin+ Regular" panose="01000506000000020004" pitchFamily="2" charset="-78"/>
              <a:cs typeface="B Nazanin+ Regular" panose="01000506000000020004" pitchFamily="2" charset="-78"/>
            </a:endParaRPr>
          </a:p>
          <a:p>
            <a:pPr algn="r" rtl="1">
              <a:lnSpc>
                <a:spcPct val="120000"/>
              </a:lnSpc>
              <a:buFont typeface="Wingdings" panose="05000000000000000000" pitchFamily="2" charset="2"/>
              <a:buChar char="Ø"/>
            </a:pPr>
            <a:endParaRPr lang="fa-IR" dirty="0">
              <a:latin typeface="B Nazanin+ Regular" panose="01000506000000020004" pitchFamily="2" charset="-78"/>
              <a:cs typeface="B Nazanin+ Regular" panose="01000506000000020004" pitchFamily="2" charset="-78"/>
            </a:endParaRPr>
          </a:p>
          <a:p>
            <a:pPr algn="r" rtl="1">
              <a:lnSpc>
                <a:spcPct val="120000"/>
              </a:lnSpc>
              <a:buFont typeface="Wingdings" panose="05000000000000000000" pitchFamily="2" charset="2"/>
              <a:buChar char="Ø"/>
            </a:pPr>
            <a:endParaRPr lang="fa-IR" dirty="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37047246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a:r>
              <a:rPr lang="fa-IR" dirty="0" smtClean="0">
                <a:latin typeface="B Nazanin+ Regular" panose="01000506000000020004" pitchFamily="2" charset="-78"/>
                <a:cs typeface="B Nazanin+ Regular" panose="01000506000000020004" pitchFamily="2" charset="-78"/>
              </a:rPr>
              <a:t>امکانات کمکی  _ ادامه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rmAutofit/>
          </a:bodyPr>
          <a:lstStyle/>
          <a:p>
            <a:pPr algn="r" rtl="1">
              <a:lnSpc>
                <a:spcPct val="20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استفاده از تصاویر چاپ شده و پوستر:</a:t>
            </a:r>
          </a:p>
          <a:p>
            <a:pPr algn="r" rtl="1">
              <a:lnSpc>
                <a:spcPct val="20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تصویری کردن ارائه در جلسات کوچک</a:t>
            </a:r>
          </a:p>
          <a:p>
            <a:pPr algn="r" rtl="1">
              <a:lnSpc>
                <a:spcPct val="20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مفاهیم اصلی یا شکل های مبهم روی صفحات کاغذ از قبل آماده شده و در حین ارائه به نمایش درآورده می شود</a:t>
            </a:r>
          </a:p>
          <a:p>
            <a:pPr algn="r" rtl="1">
              <a:lnSpc>
                <a:spcPct val="20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باید امکاناتی برای آویزان نمودن و نگه داشتن صفحات پیش بینی شود</a:t>
            </a:r>
          </a:p>
          <a:p>
            <a:pPr algn="r" rtl="1">
              <a:lnSpc>
                <a:spcPct val="200000"/>
              </a:lnSpc>
              <a:buFont typeface="Wingdings" panose="05000000000000000000" pitchFamily="2" charset="2"/>
              <a:buChar char="Ø"/>
            </a:pPr>
            <a:endParaRPr lang="fa-IR" dirty="0">
              <a:latin typeface="B Nazanin+ Regular" panose="01000506000000020004" pitchFamily="2" charset="-78"/>
              <a:cs typeface="B Nazanin+ Regular" panose="01000506000000020004" pitchFamily="2" charset="-78"/>
            </a:endParaRPr>
          </a:p>
          <a:p>
            <a:pPr algn="r" rtl="1">
              <a:lnSpc>
                <a:spcPct val="200000"/>
              </a:lnSpc>
              <a:buFont typeface="Wingdings" panose="05000000000000000000" pitchFamily="2" charset="2"/>
              <a:buChar char="Ø"/>
            </a:pPr>
            <a:endParaRPr lang="fa-IR" dirty="0">
              <a:latin typeface="B Nazanin+ Regular" panose="01000506000000020004" pitchFamily="2" charset="-78"/>
              <a:cs typeface="B Nazanin+ Regular" panose="01000506000000020004" pitchFamily="2" charset="-78"/>
            </a:endParaRPr>
          </a:p>
          <a:p>
            <a:pPr algn="r" rtl="1">
              <a:lnSpc>
                <a:spcPct val="200000"/>
              </a:lnSpc>
              <a:buFont typeface="Wingdings" panose="05000000000000000000" pitchFamily="2" charset="2"/>
              <a:buChar char="Ø"/>
            </a:pPr>
            <a:endParaRPr lang="fa-IR" dirty="0">
              <a:latin typeface="B Nazanin+ Regular" panose="01000506000000020004" pitchFamily="2" charset="-78"/>
              <a:cs typeface="B Nazanin+ Regular" panose="01000506000000020004" pitchFamily="2" charset="-78"/>
            </a:endParaRPr>
          </a:p>
          <a:p>
            <a:pPr algn="r" rtl="1">
              <a:lnSpc>
                <a:spcPct val="200000"/>
              </a:lnSpc>
              <a:buFont typeface="Wingdings" panose="05000000000000000000" pitchFamily="2" charset="2"/>
              <a:buChar char="Ø"/>
            </a:pPr>
            <a:endParaRPr lang="fa-IR" dirty="0">
              <a:latin typeface="B Nazanin+ Regular" panose="01000506000000020004" pitchFamily="2" charset="-78"/>
              <a:cs typeface="B Nazanin+ Regular" panose="01000506000000020004" pitchFamily="2" charset="-78"/>
            </a:endParaRPr>
          </a:p>
          <a:p>
            <a:pPr algn="r" rtl="1">
              <a:lnSpc>
                <a:spcPct val="200000"/>
              </a:lnSpc>
              <a:buFont typeface="Wingdings" panose="05000000000000000000" pitchFamily="2" charset="2"/>
              <a:buChar char="Ø"/>
            </a:pPr>
            <a:endParaRPr lang="fa-IR" dirty="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3426045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latin typeface="B Nazanin+ Regular" panose="01000506000000020004" pitchFamily="2" charset="-78"/>
                <a:cs typeface="B Nazanin+ Regular" panose="01000506000000020004" pitchFamily="2" charset="-78"/>
              </a:rPr>
              <a:t>متن ارائه – نکات اصلی</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lnSpcReduction="10000"/>
          </a:bodyPr>
          <a:lstStyle/>
          <a:p>
            <a:pPr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کارهای مرتبط موجود در زمینه موضوع</a:t>
            </a:r>
          </a:p>
          <a:p>
            <a:pPr lvl="1"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جستجو در سوابق</a:t>
            </a:r>
          </a:p>
          <a:p>
            <a:pPr lvl="1"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مرور سوابق</a:t>
            </a:r>
          </a:p>
          <a:p>
            <a:pPr lvl="1"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مطالعه موردی</a:t>
            </a:r>
          </a:p>
          <a:p>
            <a:pPr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روش حل مساله</a:t>
            </a:r>
          </a:p>
          <a:p>
            <a:pPr lvl="1"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ابزار مدل ها، و تکنیک های موجود</a:t>
            </a:r>
          </a:p>
          <a:p>
            <a:pPr lvl="1"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سوابق جدید، هدف، نتایج تا امروز، کار پیشنهادی، و دستاورد</a:t>
            </a:r>
          </a:p>
          <a:p>
            <a:pPr lvl="1"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متغیرهای مورد علاقه</a:t>
            </a:r>
          </a:p>
          <a:p>
            <a:pPr lvl="1"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روش نظری، تحلیلی، مفهومی، تجربی</a:t>
            </a:r>
          </a:p>
        </p:txBody>
      </p:sp>
    </p:spTree>
    <p:extLst>
      <p:ext uri="{BB962C8B-B14F-4D97-AF65-F5344CB8AC3E}">
        <p14:creationId xmlns:p14="http://schemas.microsoft.com/office/powerpoint/2010/main" val="39385690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a:r>
              <a:rPr lang="fa-IR" dirty="0" smtClean="0">
                <a:latin typeface="B Nazanin+ Regular" panose="01000506000000020004" pitchFamily="2" charset="-78"/>
                <a:cs typeface="B Nazanin+ Regular" panose="01000506000000020004" pitchFamily="2" charset="-78"/>
              </a:rPr>
              <a:t>امکانات کمکی  _ ادامه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rmAutofit/>
          </a:bodyPr>
          <a:lstStyle/>
          <a:p>
            <a:pPr algn="r" rtl="1">
              <a:lnSpc>
                <a:spcPct val="120000"/>
              </a:lnSpc>
              <a:buFont typeface="Wingdings" panose="05000000000000000000" pitchFamily="2" charset="2"/>
              <a:buChar char="Ø"/>
            </a:pPr>
            <a:r>
              <a:rPr lang="fa-IR" sz="3000" dirty="0">
                <a:latin typeface="B Nazanin+ Regular" panose="01000506000000020004" pitchFamily="2" charset="-78"/>
                <a:cs typeface="B Nazanin+ Regular" panose="01000506000000020004" pitchFamily="2" charset="-78"/>
              </a:rPr>
              <a:t>استفاده از طلق شفاف و پروژکتور بالاسری:</a:t>
            </a:r>
          </a:p>
          <a:p>
            <a:pPr lvl="1" algn="r" rtl="1">
              <a:lnSpc>
                <a:spcPct val="12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فراهم نمودن نمایش بصری زیبا برای ارائه با استفاده از طلق</a:t>
            </a:r>
          </a:p>
          <a:p>
            <a:pPr lvl="1" algn="r" rtl="1">
              <a:lnSpc>
                <a:spcPct val="12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رنگ های روشن هنگام نمایش با پروژکتور بالاسری بصورت قوی دیده نمی شوند و نباید از آنها استفاده کرد</a:t>
            </a:r>
          </a:p>
          <a:p>
            <a:pPr lvl="1" algn="r" rtl="1">
              <a:lnSpc>
                <a:spcPct val="12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از مزایای این روش این است که ارائه دهنده می تواند تمام وقت رو به مخاطبین باشد</a:t>
            </a:r>
          </a:p>
          <a:p>
            <a:pPr lvl="1" algn="r" rtl="1">
              <a:lnSpc>
                <a:spcPct val="12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در حین ارائه، ارائه دهنده می تواند روی طلق مطالب جدید بنویسد</a:t>
            </a:r>
          </a:p>
          <a:p>
            <a:pPr lvl="1" algn="r" rtl="1">
              <a:lnSpc>
                <a:spcPct val="12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لازم نیست اتاق کاملاً تاریک باشد</a:t>
            </a:r>
          </a:p>
          <a:p>
            <a:pPr algn="r" rtl="1">
              <a:lnSpc>
                <a:spcPct val="200000"/>
              </a:lnSpc>
              <a:buFont typeface="Wingdings" panose="05000000000000000000" pitchFamily="2" charset="2"/>
              <a:buChar char="Ø"/>
            </a:pPr>
            <a:endParaRPr lang="fa-IR" dirty="0">
              <a:latin typeface="B Nazanin+ Regular" panose="01000506000000020004" pitchFamily="2" charset="-78"/>
              <a:cs typeface="B Nazanin+ Regular" panose="01000506000000020004" pitchFamily="2" charset="-78"/>
            </a:endParaRPr>
          </a:p>
          <a:p>
            <a:pPr algn="r" rtl="1">
              <a:lnSpc>
                <a:spcPct val="200000"/>
              </a:lnSpc>
              <a:buFont typeface="Wingdings" panose="05000000000000000000" pitchFamily="2" charset="2"/>
              <a:buChar char="Ø"/>
            </a:pPr>
            <a:endParaRPr lang="fa-IR" dirty="0">
              <a:latin typeface="B Nazanin+ Regular" panose="01000506000000020004" pitchFamily="2" charset="-78"/>
              <a:cs typeface="B Nazanin+ Regular" panose="01000506000000020004" pitchFamily="2" charset="-78"/>
            </a:endParaRPr>
          </a:p>
          <a:p>
            <a:pPr algn="r" rtl="1">
              <a:lnSpc>
                <a:spcPct val="200000"/>
              </a:lnSpc>
              <a:buFont typeface="Wingdings" panose="05000000000000000000" pitchFamily="2" charset="2"/>
              <a:buChar char="Ø"/>
            </a:pPr>
            <a:endParaRPr lang="fa-IR" dirty="0">
              <a:latin typeface="B Nazanin+ Regular" panose="01000506000000020004" pitchFamily="2" charset="-78"/>
              <a:cs typeface="B Nazanin+ Regular" panose="01000506000000020004" pitchFamily="2" charset="-78"/>
            </a:endParaRPr>
          </a:p>
          <a:p>
            <a:pPr algn="r" rtl="1">
              <a:lnSpc>
                <a:spcPct val="200000"/>
              </a:lnSpc>
              <a:buFont typeface="Wingdings" panose="05000000000000000000" pitchFamily="2" charset="2"/>
              <a:buChar char="Ø"/>
            </a:pPr>
            <a:endParaRPr lang="fa-IR" dirty="0">
              <a:latin typeface="B Nazanin+ Regular" panose="01000506000000020004" pitchFamily="2" charset="-78"/>
              <a:cs typeface="B Nazanin+ Regular" panose="01000506000000020004" pitchFamily="2" charset="-78"/>
            </a:endParaRPr>
          </a:p>
          <a:p>
            <a:pPr algn="r" rtl="1">
              <a:lnSpc>
                <a:spcPct val="200000"/>
              </a:lnSpc>
              <a:buFont typeface="Wingdings" panose="05000000000000000000" pitchFamily="2" charset="2"/>
              <a:buChar char="Ø"/>
            </a:pPr>
            <a:endParaRPr lang="fa-IR" dirty="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30040511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a:r>
              <a:rPr lang="fa-IR" dirty="0" smtClean="0">
                <a:latin typeface="B Nazanin+ Regular" panose="01000506000000020004" pitchFamily="2" charset="-78"/>
                <a:cs typeface="B Nazanin+ Regular" panose="01000506000000020004" pitchFamily="2" charset="-78"/>
              </a:rPr>
              <a:t>امکانات کمکی  _ ادامه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rmAutofit/>
          </a:bodyPr>
          <a:lstStyle/>
          <a:p>
            <a:pPr algn="r" rtl="1">
              <a:lnSpc>
                <a:spcPct val="120000"/>
              </a:lnSpc>
              <a:buFont typeface="Wingdings" panose="05000000000000000000" pitchFamily="2" charset="2"/>
              <a:buChar char="Ø"/>
            </a:pPr>
            <a:r>
              <a:rPr lang="fa-IR" sz="3000" dirty="0">
                <a:latin typeface="B Nazanin+ Regular" panose="01000506000000020004" pitchFamily="2" charset="-78"/>
                <a:cs typeface="B Nazanin+ Regular" panose="01000506000000020004" pitchFamily="2" charset="-78"/>
              </a:rPr>
              <a:t>استفاده از پروژکتور های ویدیویی و رایانه:</a:t>
            </a:r>
          </a:p>
          <a:p>
            <a:pPr algn="r" rtl="1">
              <a:lnSpc>
                <a:spcPct val="120000"/>
              </a:lnSpc>
              <a:buFont typeface="Wingdings" panose="05000000000000000000" pitchFamily="2" charset="2"/>
              <a:buChar char="Ø"/>
            </a:pPr>
            <a:r>
              <a:rPr lang="fa-IR" sz="3000" dirty="0">
                <a:latin typeface="B Nazanin+ Regular" panose="01000506000000020004" pitchFamily="2" charset="-78"/>
                <a:cs typeface="B Nazanin+ Regular" panose="01000506000000020004" pitchFamily="2" charset="-78"/>
              </a:rPr>
              <a:t>با بکار بردن امکانات تصویری و رنگی قوی تر می توان جذابیت ارائه را دوچندان کرد</a:t>
            </a:r>
          </a:p>
          <a:p>
            <a:pPr algn="r" rtl="1">
              <a:lnSpc>
                <a:spcPct val="120000"/>
              </a:lnSpc>
              <a:buFont typeface="Wingdings" panose="05000000000000000000" pitchFamily="2" charset="2"/>
              <a:buChar char="Ø"/>
            </a:pPr>
            <a:r>
              <a:rPr lang="fa-IR" sz="3000" dirty="0">
                <a:latin typeface="B Nazanin+ Regular" panose="01000506000000020004" pitchFamily="2" charset="-78"/>
                <a:cs typeface="B Nazanin+ Regular" panose="01000506000000020004" pitchFamily="2" charset="-78"/>
              </a:rPr>
              <a:t>این روش امروزه کاملاً غالب گردیده و بهترین ابزار کمکی را تشکیل می دهد</a:t>
            </a:r>
          </a:p>
          <a:p>
            <a:pPr algn="r" rtl="1">
              <a:lnSpc>
                <a:spcPct val="120000"/>
              </a:lnSpc>
              <a:buFont typeface="Wingdings" panose="05000000000000000000" pitchFamily="2" charset="2"/>
              <a:buChar char="Ø"/>
            </a:pPr>
            <a:r>
              <a:rPr lang="fa-IR" sz="3000" dirty="0">
                <a:latin typeface="B Nazanin+ Regular" panose="01000506000000020004" pitchFamily="2" charset="-78"/>
                <a:cs typeface="B Nazanin+ Regular" panose="01000506000000020004" pitchFamily="2" charset="-78"/>
              </a:rPr>
              <a:t>امروزه ارائه دهنده باید تمام تلاش خود را برای در اختیار داشتن چنین امکانی بکار گیرد و زمانی به فکر استفاده از امکانات دیگر بیفتد که این امکان در اختیار نباشد</a:t>
            </a:r>
          </a:p>
          <a:p>
            <a:pPr algn="r" rtl="1">
              <a:lnSpc>
                <a:spcPct val="12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2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2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2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23242521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a:r>
              <a:rPr lang="fa-IR" dirty="0" smtClean="0">
                <a:latin typeface="B Nazanin+ Regular" panose="01000506000000020004" pitchFamily="2" charset="-78"/>
                <a:cs typeface="B Nazanin+ Regular" panose="01000506000000020004" pitchFamily="2" charset="-78"/>
              </a:rPr>
              <a:t>امکانات کمکی  _ ادامه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rmAutofit/>
          </a:bodyPr>
          <a:lstStyle/>
          <a:p>
            <a:pPr lvl="1" algn="r" rtl="1">
              <a:lnSpc>
                <a:spcPct val="12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استفاده از ویدیو پروژکتور این امکان را به ارائه گر می دهد که آنچه را که بر روی صفحه نمایش یک رایانه دیده می شود با اندازه بزرگ بر روی یک پرده  به نمایش در آورد</a:t>
            </a:r>
          </a:p>
          <a:p>
            <a:pPr lvl="1" algn="r" rtl="1">
              <a:lnSpc>
                <a:spcPct val="12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یکی از آموزش های مهم برای هر پژوهشگر، یادگیری نحوه استفاده و امکانات مختلف نرم افزارهای مورد نیاز در تهیه ارائه است که مشهور ترین این نرم افزار ها، نرم افزار پاورپوینت است</a:t>
            </a:r>
          </a:p>
          <a:p>
            <a:pPr lvl="1" algn="r" rtl="1">
              <a:lnSpc>
                <a:spcPct val="12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اسلاید ها باید براساس طرح ارائه آماده شوند و باید حداکثر تلاش بکار رود تا طرح به صورت کامل پیاده سازی شود</a:t>
            </a:r>
          </a:p>
          <a:p>
            <a:pPr algn="r" rtl="1">
              <a:lnSpc>
                <a:spcPct val="12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2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2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2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6950470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a:r>
              <a:rPr lang="fa-IR" dirty="0" smtClean="0">
                <a:latin typeface="B Nazanin+ Regular" panose="01000506000000020004" pitchFamily="2" charset="-78"/>
                <a:cs typeface="B Nazanin+ Regular" panose="01000506000000020004" pitchFamily="2" charset="-78"/>
              </a:rPr>
              <a:t>امکانات کمکی  _ ادامه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rmAutofit/>
          </a:bodyPr>
          <a:lstStyle/>
          <a:p>
            <a:pPr algn="r" rtl="1">
              <a:lnSpc>
                <a:spcPct val="120000"/>
              </a:lnSpc>
              <a:buFont typeface="Wingdings" panose="05000000000000000000" pitchFamily="2" charset="2"/>
              <a:buChar char="Ø"/>
            </a:pPr>
            <a:r>
              <a:rPr lang="fa-IR" sz="3000" dirty="0">
                <a:latin typeface="B Nazanin+ Regular" panose="01000506000000020004" pitchFamily="2" charset="-78"/>
                <a:cs typeface="B Nazanin+ Regular" panose="01000506000000020004" pitchFamily="2" charset="-78"/>
              </a:rPr>
              <a:t>توصیه هایی که باید در تهیه اسلاید ها به آنها توجه شود:</a:t>
            </a:r>
          </a:p>
          <a:p>
            <a:pPr lvl="1" algn="r" rtl="1">
              <a:lnSpc>
                <a:spcPct val="12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از انتخاب های پیش فرض پاورپوینت استفاده نشود و هر فرد یک طرح ویژه مخصوص به خود داشته باشد</a:t>
            </a:r>
          </a:p>
          <a:p>
            <a:pPr lvl="1" algn="r" rtl="1">
              <a:lnSpc>
                <a:spcPct val="12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برای عناوین اصلی از حروف اندازه 36، عناوین فرعی از حروف اندازه 24 و برای متن از حروف اندازه 18 استفاده شود</a:t>
            </a:r>
          </a:p>
          <a:p>
            <a:pPr lvl="1" algn="r" rtl="1">
              <a:lnSpc>
                <a:spcPct val="12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در روی هر اسلاید، در یک محل ثابت عنوان بخش و شماره صفحه با اندازه 14 وارد شود</a:t>
            </a:r>
          </a:p>
          <a:p>
            <a:pPr lvl="1" algn="r" rtl="1">
              <a:lnSpc>
                <a:spcPct val="12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طراحی اسلاید ها باید براساس پیام های ماندگار و ساده باشد. بهتر است هر اسلاید حاوی یک پیام باشد و در مدت یک دقیقه ارائه شود</a:t>
            </a:r>
          </a:p>
        </p:txBody>
      </p:sp>
    </p:spTree>
    <p:extLst>
      <p:ext uri="{BB962C8B-B14F-4D97-AF65-F5344CB8AC3E}">
        <p14:creationId xmlns:p14="http://schemas.microsoft.com/office/powerpoint/2010/main" val="24737927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a:r>
              <a:rPr lang="fa-IR" dirty="0" smtClean="0">
                <a:latin typeface="B Nazanin+ Regular" panose="01000506000000020004" pitchFamily="2" charset="-78"/>
                <a:cs typeface="B Nazanin+ Regular" panose="01000506000000020004" pitchFamily="2" charset="-78"/>
              </a:rPr>
              <a:t>امکانات کمکی  _ ادامه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rmAutofit/>
          </a:bodyPr>
          <a:lstStyle/>
          <a:p>
            <a:pPr algn="r" rtl="1">
              <a:lnSpc>
                <a:spcPct val="120000"/>
              </a:lnSpc>
              <a:buFont typeface="Wingdings" panose="05000000000000000000" pitchFamily="2" charset="2"/>
              <a:buChar char="Ø"/>
            </a:pPr>
            <a:r>
              <a:rPr lang="fa-IR" sz="3000" dirty="0">
                <a:latin typeface="B Nazanin+ Regular" panose="01000506000000020004" pitchFamily="2" charset="-78"/>
                <a:cs typeface="B Nazanin+ Regular" panose="01000506000000020004" pitchFamily="2" charset="-78"/>
              </a:rPr>
              <a:t>استفاده از پروژکتور های ویدیویی و </a:t>
            </a:r>
            <a:r>
              <a:rPr lang="fa-IR" sz="3000" dirty="0" smtClean="0">
                <a:latin typeface="B Nazanin+ Regular" panose="01000506000000020004" pitchFamily="2" charset="-78"/>
                <a:cs typeface="B Nazanin+ Regular" panose="01000506000000020004" pitchFamily="2" charset="-78"/>
              </a:rPr>
              <a:t>رایانه :</a:t>
            </a:r>
            <a:endParaRPr lang="fa-IR" sz="3000" dirty="0">
              <a:latin typeface="B Nazanin+ Regular" panose="01000506000000020004" pitchFamily="2" charset="-78"/>
              <a:cs typeface="B Nazanin+ Regular" panose="01000506000000020004" pitchFamily="2" charset="-78"/>
            </a:endParaRPr>
          </a:p>
          <a:p>
            <a:pPr lvl="1" algn="r" rtl="1">
              <a:lnSpc>
                <a:spcPct val="12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توصیه هایی که باید در تهیه اسلاید ها به آنها توجه شود_ ادامه:</a:t>
            </a:r>
          </a:p>
          <a:p>
            <a:pPr lvl="1" algn="r" rtl="1">
              <a:lnSpc>
                <a:spcPct val="12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مطالب بطور نکته به نکته شوند</a:t>
            </a:r>
          </a:p>
          <a:p>
            <a:pPr lvl="1" algn="r" rtl="1">
              <a:lnSpc>
                <a:spcPct val="12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استفاده از تصاویر و نمودار ها در اسلاید ها شدیداً توصیه شده است</a:t>
            </a:r>
          </a:p>
          <a:p>
            <a:pPr lvl="1" algn="r" rtl="1">
              <a:lnSpc>
                <a:spcPct val="12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از نوشتن متن های مفصل در اسلاید ها باید خودداری کرد و تنها لیستی از عبارات کوتاه بکار رود که مطالب مربوطه را بیاد ارائه گر بیاورند</a:t>
            </a:r>
          </a:p>
          <a:p>
            <a:pPr lvl="1" algn="r" rtl="1">
              <a:lnSpc>
                <a:spcPct val="12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اشیاء، حروف و علائمی که اثر مهمی ندارند از اسلاید ها حذف شوند</a:t>
            </a:r>
          </a:p>
          <a:p>
            <a:pPr lvl="1" algn="r" rtl="1">
              <a:lnSpc>
                <a:spcPct val="12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از بکار بردن اختصارات خودداری شود، مگر آنکه فضای آزاد اسلاید بحرانی باشد</a:t>
            </a:r>
          </a:p>
          <a:p>
            <a:pPr algn="r" rtl="1">
              <a:lnSpc>
                <a:spcPct val="12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2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2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2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2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28675257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a:r>
              <a:rPr lang="fa-IR" dirty="0" smtClean="0">
                <a:latin typeface="B Nazanin+ Regular" panose="01000506000000020004" pitchFamily="2" charset="-78"/>
                <a:cs typeface="B Nazanin+ Regular" panose="01000506000000020004" pitchFamily="2" charset="-78"/>
              </a:rPr>
              <a:t>امکانات کمکی  _ ادامه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rmAutofit/>
          </a:bodyPr>
          <a:lstStyle/>
          <a:p>
            <a:pPr algn="r" rtl="1">
              <a:lnSpc>
                <a:spcPct val="120000"/>
              </a:lnSpc>
              <a:buFont typeface="Wingdings" panose="05000000000000000000" pitchFamily="2" charset="2"/>
              <a:buChar char="Ø"/>
            </a:pPr>
            <a:r>
              <a:rPr lang="fa-IR" sz="3000" dirty="0" smtClean="0">
                <a:latin typeface="B Nazanin+ Regular" panose="01000506000000020004" pitchFamily="2" charset="-78"/>
                <a:cs typeface="B Nazanin+ Regular" panose="01000506000000020004" pitchFamily="2" charset="-78"/>
              </a:rPr>
              <a:t>توصیه </a:t>
            </a:r>
            <a:r>
              <a:rPr lang="fa-IR" sz="3000" dirty="0">
                <a:latin typeface="B Nazanin+ Regular" panose="01000506000000020004" pitchFamily="2" charset="-78"/>
                <a:cs typeface="B Nazanin+ Regular" panose="01000506000000020004" pitchFamily="2" charset="-78"/>
              </a:rPr>
              <a:t>هایی که باید در تهیه اسلاید ها به آنها توجه </a:t>
            </a:r>
            <a:r>
              <a:rPr lang="fa-IR" sz="3000" dirty="0" smtClean="0">
                <a:latin typeface="B Nazanin+ Regular" panose="01000506000000020004" pitchFamily="2" charset="-78"/>
                <a:cs typeface="B Nazanin+ Regular" panose="01000506000000020004" pitchFamily="2" charset="-78"/>
              </a:rPr>
              <a:t>شود</a:t>
            </a:r>
          </a:p>
          <a:p>
            <a:pPr lvl="1" algn="r" rtl="1">
              <a:lnSpc>
                <a:spcPct val="120000"/>
              </a:lnSpc>
              <a:buFont typeface="Wingdings" panose="05000000000000000000" pitchFamily="2" charset="2"/>
              <a:buChar char="Ø"/>
            </a:pPr>
            <a:r>
              <a:rPr lang="fa-IR" sz="2700" dirty="0" smtClean="0">
                <a:latin typeface="B Nazanin+ Regular" panose="01000506000000020004" pitchFamily="2" charset="-78"/>
                <a:cs typeface="B Nazanin+ Regular" panose="01000506000000020004" pitchFamily="2" charset="-78"/>
              </a:rPr>
              <a:t>فقط </a:t>
            </a:r>
            <a:r>
              <a:rPr lang="fa-IR" sz="2700" dirty="0">
                <a:latin typeface="B Nazanin+ Regular" panose="01000506000000020004" pitchFamily="2" charset="-78"/>
                <a:cs typeface="B Nazanin+ Regular" panose="01000506000000020004" pitchFamily="2" charset="-78"/>
              </a:rPr>
              <a:t>در پایان جملات باید نقطه گذاشت، در پایان عبارات نقطه لازم نیست</a:t>
            </a:r>
          </a:p>
          <a:p>
            <a:pPr lvl="1" algn="r" rtl="1">
              <a:lnSpc>
                <a:spcPct val="15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از زمینه های شلوغ، خطوط طرح دار و طرح های رنگی شدید پرهیز شود.</a:t>
            </a:r>
          </a:p>
          <a:p>
            <a:pPr lvl="1" algn="r" rtl="1">
              <a:lnSpc>
                <a:spcPct val="15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گفته شده هر اسلاید حداکثر هفت سطر و هر سطر حداکثر هفت کلمه داشته باشد</a:t>
            </a:r>
          </a:p>
          <a:p>
            <a:pPr lvl="1" algn="r" rtl="1">
              <a:lnSpc>
                <a:spcPct val="15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همه اسلاید ها یک سبک گرافیکی و متنی معین و مستمر داشته باشند</a:t>
            </a:r>
          </a:p>
          <a:p>
            <a:pPr lvl="1" algn="r" rtl="1">
              <a:lnSpc>
                <a:spcPct val="15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سیر پیشرفت بحث بر نوار باریکی روی هر اسلاید نشان داده شود</a:t>
            </a:r>
          </a:p>
        </p:txBody>
      </p:sp>
    </p:spTree>
    <p:extLst>
      <p:ext uri="{BB962C8B-B14F-4D97-AF65-F5344CB8AC3E}">
        <p14:creationId xmlns:p14="http://schemas.microsoft.com/office/powerpoint/2010/main" val="22302671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a:r>
              <a:rPr lang="fa-IR" dirty="0" smtClean="0">
                <a:latin typeface="B Nazanin+ Regular" panose="01000506000000020004" pitchFamily="2" charset="-78"/>
                <a:cs typeface="B Nazanin+ Regular" panose="01000506000000020004" pitchFamily="2" charset="-78"/>
              </a:rPr>
              <a:t>امکانات کمکی  _ ادامه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rmAutofit/>
          </a:bodyPr>
          <a:lstStyle/>
          <a:p>
            <a:pPr algn="r" rtl="1">
              <a:lnSpc>
                <a:spcPct val="120000"/>
              </a:lnSpc>
              <a:buFont typeface="Wingdings" panose="05000000000000000000" pitchFamily="2" charset="2"/>
              <a:buChar char="Ø"/>
            </a:pPr>
            <a:r>
              <a:rPr lang="fa-IR" sz="3000" dirty="0" smtClean="0">
                <a:latin typeface="B Nazanin+ Regular" panose="01000506000000020004" pitchFamily="2" charset="-78"/>
                <a:cs typeface="B Nazanin+ Regular" panose="01000506000000020004" pitchFamily="2" charset="-78"/>
              </a:rPr>
              <a:t>توصیه </a:t>
            </a:r>
            <a:r>
              <a:rPr lang="fa-IR" sz="3000" dirty="0">
                <a:latin typeface="B Nazanin+ Regular" panose="01000506000000020004" pitchFamily="2" charset="-78"/>
                <a:cs typeface="B Nazanin+ Regular" panose="01000506000000020004" pitchFamily="2" charset="-78"/>
              </a:rPr>
              <a:t>هایی که باید در تهیه اسلاید ها به آنها توجه </a:t>
            </a:r>
            <a:r>
              <a:rPr lang="fa-IR" sz="3000" dirty="0" smtClean="0">
                <a:latin typeface="B Nazanin+ Regular" panose="01000506000000020004" pitchFamily="2" charset="-78"/>
                <a:cs typeface="B Nazanin+ Regular" panose="01000506000000020004" pitchFamily="2" charset="-78"/>
              </a:rPr>
              <a:t>شود :</a:t>
            </a:r>
          </a:p>
          <a:p>
            <a:pPr lvl="1" algn="r" rtl="1">
              <a:lnSpc>
                <a:spcPct val="120000"/>
              </a:lnSpc>
              <a:buFont typeface="Wingdings" panose="05000000000000000000" pitchFamily="2" charset="2"/>
              <a:buChar char="Ø"/>
            </a:pPr>
            <a:r>
              <a:rPr lang="fa-IR" sz="2800" dirty="0" smtClean="0">
                <a:latin typeface="B Nazanin+ Regular" panose="01000506000000020004" pitchFamily="2" charset="-78"/>
                <a:cs typeface="B Nazanin+ Regular" panose="01000506000000020004" pitchFamily="2" charset="-78"/>
              </a:rPr>
              <a:t>استفاده </a:t>
            </a:r>
            <a:r>
              <a:rPr lang="fa-IR" sz="2800" dirty="0">
                <a:latin typeface="B Nazanin+ Regular" panose="01000506000000020004" pitchFamily="2" charset="-78"/>
                <a:cs typeface="B Nazanin+ Regular" panose="01000506000000020004" pitchFamily="2" charset="-78"/>
              </a:rPr>
              <a:t>از پویانمائی برای نمایش و تکمیل تدریجی مطالب هر اسلاید</a:t>
            </a:r>
          </a:p>
          <a:p>
            <a:pPr lvl="1" algn="r" rtl="1">
              <a:lnSpc>
                <a:spcPct val="12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روی هر اسلاید نباید اطلاعات زیادی ریخته شود</a:t>
            </a:r>
          </a:p>
          <a:p>
            <a:pPr lvl="1" algn="r" rtl="1">
              <a:lnSpc>
                <a:spcPct val="12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براساس قاعده های مختلف تعداد اسلاید ها برای سخنرانی های مختلف تعیین میشود. </a:t>
            </a:r>
          </a:p>
          <a:p>
            <a:pPr lvl="1" algn="r" rtl="1">
              <a:lnSpc>
                <a:spcPct val="12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تعداد اسلاید ها برابر تعداد دقیقه های طول ارائه</a:t>
            </a:r>
          </a:p>
          <a:p>
            <a:pPr lvl="1" algn="r" rtl="1">
              <a:lnSpc>
                <a:spcPct val="12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سقف تعداد اسلاید ها برابر 1.5 الی 2 برابر زمان ارائه</a:t>
            </a:r>
          </a:p>
        </p:txBody>
      </p:sp>
    </p:spTree>
    <p:extLst>
      <p:ext uri="{BB962C8B-B14F-4D97-AF65-F5344CB8AC3E}">
        <p14:creationId xmlns:p14="http://schemas.microsoft.com/office/powerpoint/2010/main" val="15811695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a:r>
              <a:rPr lang="fa-IR" dirty="0" smtClean="0">
                <a:latin typeface="B Nazanin+ Regular" panose="01000506000000020004" pitchFamily="2" charset="-78"/>
                <a:cs typeface="B Nazanin+ Regular" panose="01000506000000020004" pitchFamily="2" charset="-78"/>
              </a:rPr>
              <a:t>امکانات کمکی  _ ادامه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rmAutofit/>
          </a:bodyPr>
          <a:lstStyle/>
          <a:p>
            <a:pPr algn="r" rtl="1">
              <a:lnSpc>
                <a:spcPct val="150000"/>
              </a:lnSpc>
              <a:buFont typeface="Wingdings" panose="05000000000000000000" pitchFamily="2" charset="2"/>
              <a:buChar char="Ø"/>
            </a:pPr>
            <a:r>
              <a:rPr lang="fa-IR" sz="3000" dirty="0">
                <a:latin typeface="B Nazanin+ Regular" panose="01000506000000020004" pitchFamily="2" charset="-78"/>
                <a:cs typeface="B Nazanin+ Regular" panose="01000506000000020004" pitchFamily="2" charset="-78"/>
              </a:rPr>
              <a:t>نکات مطرح در استفاده از رنگ در تهیه اسلایدها:</a:t>
            </a:r>
          </a:p>
          <a:p>
            <a:pPr lvl="1" algn="r" rtl="1">
              <a:lnSpc>
                <a:spcPct val="15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رنگ ها باید عملکرد معنایی معین و مستمر داشته باشند</a:t>
            </a:r>
          </a:p>
          <a:p>
            <a:pPr lvl="1" algn="r" rtl="1">
              <a:lnSpc>
                <a:spcPct val="15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توجه به واکنش افراد نسبت به رنگ های متفاوت</a:t>
            </a:r>
          </a:p>
          <a:p>
            <a:pPr lvl="1" algn="r" rtl="1">
              <a:lnSpc>
                <a:spcPct val="15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توجه به قدرت نفوذ رنگ ها</a:t>
            </a:r>
          </a:p>
          <a:p>
            <a:pPr lvl="1" algn="r" rtl="1">
              <a:lnSpc>
                <a:spcPct val="15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توجه  به دور یا نزدیک بنظر رسیدن رنگ ها در کنار هم</a:t>
            </a:r>
          </a:p>
        </p:txBody>
      </p:sp>
    </p:spTree>
    <p:extLst>
      <p:ext uri="{BB962C8B-B14F-4D97-AF65-F5344CB8AC3E}">
        <p14:creationId xmlns:p14="http://schemas.microsoft.com/office/powerpoint/2010/main" val="9606337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a:r>
              <a:rPr lang="fa-IR" dirty="0" smtClean="0">
                <a:latin typeface="B Nazanin+ Regular" panose="01000506000000020004" pitchFamily="2" charset="-78"/>
                <a:cs typeface="B Nazanin+ Regular" panose="01000506000000020004" pitchFamily="2" charset="-78"/>
              </a:rPr>
              <a:t>امکانات کمکی  _ ادامه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rmAutofit fontScale="92500" lnSpcReduction="10000"/>
          </a:bodyPr>
          <a:lstStyle/>
          <a:p>
            <a:pPr algn="r" rtl="1">
              <a:lnSpc>
                <a:spcPct val="150000"/>
              </a:lnSpc>
              <a:buFont typeface="Wingdings" panose="05000000000000000000" pitchFamily="2" charset="2"/>
              <a:buChar char="Ø"/>
            </a:pPr>
            <a:r>
              <a:rPr lang="fa-IR" sz="3000" dirty="0" smtClean="0">
                <a:latin typeface="B Nazanin+ Regular" panose="01000506000000020004" pitchFamily="2" charset="-78"/>
                <a:cs typeface="B Nazanin+ Regular" panose="01000506000000020004" pitchFamily="2" charset="-78"/>
              </a:rPr>
              <a:t>نکات </a:t>
            </a:r>
            <a:r>
              <a:rPr lang="fa-IR" sz="3000" dirty="0">
                <a:latin typeface="B Nazanin+ Regular" panose="01000506000000020004" pitchFamily="2" charset="-78"/>
                <a:cs typeface="B Nazanin+ Regular" panose="01000506000000020004" pitchFamily="2" charset="-78"/>
              </a:rPr>
              <a:t>مطرح در استفاده از رنگ در تهیه </a:t>
            </a:r>
            <a:r>
              <a:rPr lang="fa-IR" sz="3000" dirty="0" smtClean="0">
                <a:latin typeface="B Nazanin+ Regular" panose="01000506000000020004" pitchFamily="2" charset="-78"/>
                <a:cs typeface="B Nazanin+ Regular" panose="01000506000000020004" pitchFamily="2" charset="-78"/>
              </a:rPr>
              <a:t>اسلایدها</a:t>
            </a:r>
            <a:r>
              <a:rPr lang="en-US" sz="3000" dirty="0" smtClean="0">
                <a:latin typeface="B Nazanin+ Regular" panose="01000506000000020004" pitchFamily="2" charset="-78"/>
                <a:cs typeface="B Nazanin+ Regular" panose="01000506000000020004" pitchFamily="2" charset="-78"/>
              </a:rPr>
              <a:t> :</a:t>
            </a:r>
          </a:p>
          <a:p>
            <a:pPr algn="r" rtl="1">
              <a:lnSpc>
                <a:spcPct val="150000"/>
              </a:lnSpc>
              <a:buFont typeface="Wingdings" panose="05000000000000000000" pitchFamily="2" charset="2"/>
              <a:buChar char="Ø"/>
            </a:pPr>
            <a:r>
              <a:rPr lang="fa-IR" sz="3000" dirty="0" smtClean="0">
                <a:latin typeface="B Nazanin+ Regular" panose="01000506000000020004" pitchFamily="2" charset="-78"/>
                <a:cs typeface="B Nazanin+ Regular" panose="01000506000000020004" pitchFamily="2" charset="-78"/>
              </a:rPr>
              <a:t>توجه </a:t>
            </a:r>
            <a:r>
              <a:rPr lang="fa-IR" sz="3000" dirty="0">
                <a:latin typeface="B Nazanin+ Regular" panose="01000506000000020004" pitchFamily="2" charset="-78"/>
                <a:cs typeface="B Nazanin+ Regular" panose="01000506000000020004" pitchFamily="2" charset="-78"/>
              </a:rPr>
              <a:t>به گرمی و یا سردی رنگ ها</a:t>
            </a:r>
          </a:p>
          <a:p>
            <a:pPr algn="r" rtl="1">
              <a:lnSpc>
                <a:spcPct val="150000"/>
              </a:lnSpc>
              <a:buFont typeface="Wingdings" panose="05000000000000000000" pitchFamily="2" charset="2"/>
              <a:buChar char="Ø"/>
            </a:pPr>
            <a:r>
              <a:rPr lang="fa-IR" sz="3000" dirty="0">
                <a:latin typeface="B Nazanin+ Regular" panose="01000506000000020004" pitchFamily="2" charset="-78"/>
                <a:cs typeface="B Nazanin+ Regular" panose="01000506000000020004" pitchFamily="2" charset="-78"/>
              </a:rPr>
              <a:t>چهار حالت برای استفاده از رنگ ها در اسلایدها:</a:t>
            </a:r>
          </a:p>
          <a:p>
            <a:pPr lvl="1" algn="r" rtl="1">
              <a:lnSpc>
                <a:spcPct val="15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طراحی تک فامی</a:t>
            </a:r>
          </a:p>
          <a:p>
            <a:pPr lvl="1" algn="r" rtl="1">
              <a:lnSpc>
                <a:spcPct val="15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طراحی رنگ همانندی</a:t>
            </a:r>
          </a:p>
          <a:p>
            <a:pPr lvl="1" algn="r" rtl="1">
              <a:lnSpc>
                <a:spcPct val="15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طراحی به صورت رنگ های مکمل</a:t>
            </a:r>
          </a:p>
          <a:p>
            <a:pPr lvl="1" algn="r" rtl="1">
              <a:lnSpc>
                <a:spcPct val="150000"/>
              </a:lnSpc>
              <a:buFont typeface="Wingdings" panose="05000000000000000000" pitchFamily="2" charset="2"/>
              <a:buChar char="Ø"/>
            </a:pPr>
            <a:r>
              <a:rPr lang="fa-IR" sz="2700" dirty="0">
                <a:latin typeface="B Nazanin+ Regular" panose="01000506000000020004" pitchFamily="2" charset="-78"/>
                <a:cs typeface="B Nazanin+ Regular" panose="01000506000000020004" pitchFamily="2" charset="-78"/>
              </a:rPr>
              <a:t>طراحی با رنگ های خنثی و استفاده از بافت هایی مانند بافت کاه، چوب یا ساقه گندم</a:t>
            </a:r>
          </a:p>
          <a:p>
            <a:pPr algn="r" rtl="1">
              <a:lnSpc>
                <a:spcPct val="15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4350380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a:r>
              <a:rPr lang="fa-IR" dirty="0">
                <a:latin typeface="B Nazanin+ Regular" panose="01000506000000020004" pitchFamily="2" charset="-78"/>
                <a:cs typeface="B Nazanin+ Regular" panose="01000506000000020004" pitchFamily="2" charset="-78"/>
              </a:rPr>
              <a:t>آمادگی جسمی و روانی</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rmAutofit fontScale="92500"/>
          </a:bodyPr>
          <a:lstStyle/>
          <a:p>
            <a:pPr algn="r" rtl="1">
              <a:lnSpc>
                <a:spcPct val="150000"/>
              </a:lnSpc>
              <a:buFont typeface="Wingdings" panose="05000000000000000000" pitchFamily="2" charset="2"/>
              <a:buChar char="Ø"/>
            </a:pPr>
            <a:r>
              <a:rPr lang="fa-IR" sz="3000" dirty="0">
                <a:latin typeface="B Nazanin+ Regular" panose="01000506000000020004" pitchFamily="2" charset="-78"/>
                <a:cs typeface="B Nazanin+ Regular" panose="01000506000000020004" pitchFamily="2" charset="-78"/>
              </a:rPr>
              <a:t>ارائه دهنده باید در روز و زمان ارائه آمادگی کامل روانی و جسمانی داشته باشد</a:t>
            </a:r>
          </a:p>
          <a:p>
            <a:pPr algn="r" rtl="1">
              <a:lnSpc>
                <a:spcPct val="150000"/>
              </a:lnSpc>
              <a:buFont typeface="Wingdings" panose="05000000000000000000" pitchFamily="2" charset="2"/>
              <a:buChar char="Ø"/>
            </a:pPr>
            <a:r>
              <a:rPr lang="fa-IR" sz="3000" dirty="0">
                <a:latin typeface="B Nazanin+ Regular" panose="01000506000000020004" pitchFamily="2" charset="-78"/>
                <a:cs typeface="B Nazanin+ Regular" panose="01000506000000020004" pitchFamily="2" charset="-78"/>
              </a:rPr>
              <a:t>پاسخگویی به سؤالات و بحث با مخاطبین در انتهای ارائه تمرکز زیادی می طلبد که یک فرد خسته نمی تواند با موفقیت آن را به انجام برساند</a:t>
            </a:r>
          </a:p>
          <a:p>
            <a:pPr algn="r" rtl="1">
              <a:lnSpc>
                <a:spcPct val="150000"/>
              </a:lnSpc>
              <a:buFont typeface="Wingdings" panose="05000000000000000000" pitchFamily="2" charset="2"/>
              <a:buChar char="Ø"/>
            </a:pPr>
            <a:r>
              <a:rPr lang="fa-IR" sz="3000" dirty="0">
                <a:latin typeface="B Nazanin+ Regular" panose="01000506000000020004" pitchFamily="2" charset="-78"/>
                <a:cs typeface="B Nazanin+ Regular" panose="01000506000000020004" pitchFamily="2" charset="-78"/>
              </a:rPr>
              <a:t>فرد خسته نمی تواند به خوبی در افراد ایجاد انگیزه و رغبت نماید</a:t>
            </a:r>
          </a:p>
          <a:p>
            <a:pPr algn="r" rtl="1">
              <a:lnSpc>
                <a:spcPct val="150000"/>
              </a:lnSpc>
              <a:buFont typeface="Wingdings" panose="05000000000000000000" pitchFamily="2" charset="2"/>
              <a:buChar char="Ø"/>
            </a:pPr>
            <a:r>
              <a:rPr lang="fa-IR" sz="3000" dirty="0">
                <a:latin typeface="B Nazanin+ Regular" panose="01000506000000020004" pitchFamily="2" charset="-78"/>
                <a:cs typeface="B Nazanin+ Regular" panose="01000506000000020004" pitchFamily="2" charset="-78"/>
              </a:rPr>
              <a:t>با توجه به موارد فوق ارائه دهنده باید تا یک روز مانده به ارائه همه ی کارها را انجام داده و آخرین روز را استراحت کند</a:t>
            </a:r>
          </a:p>
          <a:p>
            <a:pPr algn="r" rtl="1">
              <a:lnSpc>
                <a:spcPct val="15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533808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latin typeface="B Nazanin+ Regular" panose="01000506000000020004" pitchFamily="2" charset="-78"/>
                <a:cs typeface="B Nazanin+ Regular" panose="01000506000000020004" pitchFamily="2" charset="-78"/>
              </a:rPr>
              <a:t>متن ارائه – نکات اصلی</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lnSpcReduction="10000"/>
          </a:bodyPr>
          <a:lstStyle/>
          <a:p>
            <a:pPr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کارهای مرتبط موجود در زمینه موضوع</a:t>
            </a:r>
          </a:p>
          <a:p>
            <a:pPr lvl="1"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جستجو در سوابق</a:t>
            </a:r>
          </a:p>
          <a:p>
            <a:pPr lvl="1"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مرور سوابق</a:t>
            </a:r>
          </a:p>
          <a:p>
            <a:pPr lvl="1"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مطالعه موردی</a:t>
            </a:r>
          </a:p>
          <a:p>
            <a:pPr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روش حل مساله</a:t>
            </a:r>
          </a:p>
          <a:p>
            <a:pPr lvl="1"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ابزار مدل ها، و تکنیک های موجود</a:t>
            </a:r>
          </a:p>
          <a:p>
            <a:pPr lvl="1"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سوابق جدید، هدف، نتایج تا امروز، کار پیشنهادی، و دستاورد</a:t>
            </a:r>
          </a:p>
          <a:p>
            <a:pPr lvl="1"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متغیرهای مورد علاقه</a:t>
            </a:r>
          </a:p>
          <a:p>
            <a:pPr lvl="1" algn="r" rtl="1">
              <a:lnSpc>
                <a:spcPct val="12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روش نظری، تحلیلی، مفهومی، تجربی</a:t>
            </a:r>
          </a:p>
        </p:txBody>
      </p:sp>
    </p:spTree>
    <p:extLst>
      <p:ext uri="{BB962C8B-B14F-4D97-AF65-F5344CB8AC3E}">
        <p14:creationId xmlns:p14="http://schemas.microsoft.com/office/powerpoint/2010/main" val="37504646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a:r>
              <a:rPr lang="fa-IR" dirty="0">
                <a:latin typeface="B Nazanin+ Regular" panose="01000506000000020004" pitchFamily="2" charset="-78"/>
                <a:cs typeface="B Nazanin+ Regular" panose="01000506000000020004" pitchFamily="2" charset="-78"/>
              </a:rPr>
              <a:t>ظاهر ارائه دهنده</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rmAutofit/>
          </a:bodyPr>
          <a:lstStyle/>
          <a:p>
            <a:pPr algn="r" rtl="1">
              <a:lnSpc>
                <a:spcPct val="150000"/>
              </a:lnSpc>
              <a:buFont typeface="Wingdings" panose="05000000000000000000" pitchFamily="2" charset="2"/>
              <a:buChar char="Ø"/>
            </a:pPr>
            <a:r>
              <a:rPr lang="fa-IR" sz="3000" dirty="0">
                <a:latin typeface="B Nazanin+ Regular" panose="01000506000000020004" pitchFamily="2" charset="-78"/>
                <a:cs typeface="B Nazanin+ Regular" panose="01000506000000020004" pitchFamily="2" charset="-78"/>
              </a:rPr>
              <a:t>وجهه شخصی سخنران نقش مهمی در موفقیت ارائه دارد</a:t>
            </a:r>
          </a:p>
          <a:p>
            <a:pPr algn="r" rtl="1">
              <a:lnSpc>
                <a:spcPct val="150000"/>
              </a:lnSpc>
              <a:buFont typeface="Wingdings" panose="05000000000000000000" pitchFamily="2" charset="2"/>
              <a:buChar char="Ø"/>
            </a:pPr>
            <a:r>
              <a:rPr lang="fa-IR" sz="3000" dirty="0">
                <a:latin typeface="B Nazanin+ Regular" panose="01000506000000020004" pitchFamily="2" charset="-78"/>
                <a:cs typeface="B Nazanin+ Regular" panose="01000506000000020004" pitchFamily="2" charset="-78"/>
              </a:rPr>
              <a:t>ظاهر خوب در دیگران تأثیر می گذارد و نفوذ کلام را زیاد می کند</a:t>
            </a:r>
          </a:p>
          <a:p>
            <a:pPr algn="r" rtl="1">
              <a:lnSpc>
                <a:spcPct val="150000"/>
              </a:lnSpc>
              <a:buFont typeface="Wingdings" panose="05000000000000000000" pitchFamily="2" charset="2"/>
              <a:buChar char="Ø"/>
            </a:pPr>
            <a:r>
              <a:rPr lang="fa-IR" sz="3000" dirty="0">
                <a:latin typeface="B Nazanin+ Regular" panose="01000506000000020004" pitchFamily="2" charset="-78"/>
                <a:cs typeface="B Nazanin+ Regular" panose="01000506000000020004" pitchFamily="2" charset="-78"/>
              </a:rPr>
              <a:t>نظافت و آراستگی تأثیرات بسیار مثبتی بر افراد دارند و فقدان نظافت و آراستگی حالت دافعه ایجاد می کند</a:t>
            </a:r>
          </a:p>
          <a:p>
            <a:pPr algn="r" rtl="1">
              <a:lnSpc>
                <a:spcPct val="150000"/>
              </a:lnSpc>
              <a:buFont typeface="Wingdings" panose="05000000000000000000" pitchFamily="2" charset="2"/>
              <a:buChar char="Ø"/>
            </a:pPr>
            <a:r>
              <a:rPr lang="fa-IR" sz="3000" dirty="0">
                <a:latin typeface="B Nazanin+ Regular" panose="01000506000000020004" pitchFamily="2" charset="-78"/>
                <a:cs typeface="B Nazanin+ Regular" panose="01000506000000020004" pitchFamily="2" charset="-78"/>
              </a:rPr>
              <a:t>در اغلب محیط ها و ارائه ها یک ظاهر رسمی مطلوب ترین ظاهر قلمداد می شود</a:t>
            </a:r>
          </a:p>
          <a:p>
            <a:pPr algn="r" rtl="1">
              <a:lnSpc>
                <a:spcPct val="15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sz="3000" dirty="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15018547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a:r>
              <a:rPr lang="fa-IR" dirty="0" smtClean="0">
                <a:latin typeface="B Nazanin+ Regular" panose="01000506000000020004" pitchFamily="2" charset="-78"/>
                <a:cs typeface="B Nazanin+ Regular" panose="01000506000000020004" pitchFamily="2" charset="-78"/>
              </a:rPr>
              <a:t>تمرین ارائه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rmAutofit/>
          </a:bodyPr>
          <a:lstStyle/>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ارائه دهنده باید در مراحل آخر آماده سازی ارائه، چندین بار ارائه را با توجه به طرح و زمان بندی ارائه و با کنترل دقیق زمان تمرین کند.</a:t>
            </a:r>
          </a:p>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تمرین مکرر ارائه موجب کاهش اضطراب ارائه دهنده، تنظیم مطلب در قالب زمان بندی، روانی در گفتار، و نهایتاً موفقیت ارائه خواهد بود و امری کاملاً ضروری است.</a:t>
            </a:r>
          </a:p>
          <a:p>
            <a:pPr algn="r" rtl="1">
              <a:lnSpc>
                <a:spcPct val="150000"/>
              </a:lnSpc>
              <a:buFont typeface="Wingdings" panose="05000000000000000000" pitchFamily="2" charset="2"/>
              <a:buChar char="Ø"/>
            </a:pPr>
            <a:r>
              <a:rPr lang="fa-IR" sz="2800" dirty="0">
                <a:latin typeface="B Nazanin+ Regular" panose="01000506000000020004" pitchFamily="2" charset="-78"/>
                <a:cs typeface="B Nazanin+ Regular" panose="01000506000000020004" pitchFamily="2" charset="-78"/>
              </a:rPr>
              <a:t>توصیه می شود تمرین ها در طی دو یا سه روز آخر به دفعات و در حضور افرادی انجام شود تا نقاط ضعف و قوت ارائه بهتر مشخص گردد.</a:t>
            </a:r>
          </a:p>
          <a:p>
            <a:pPr algn="r" rtl="1">
              <a:lnSpc>
                <a:spcPct val="150000"/>
              </a:lnSpc>
              <a:buFont typeface="Wingdings" panose="05000000000000000000" pitchFamily="2" charset="2"/>
              <a:buChar char="Ø"/>
            </a:pPr>
            <a:endParaRPr lang="fa-IR" sz="28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sz="28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sz="28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sz="2800" dirty="0">
              <a:latin typeface="B Nazanin+ Regular" panose="01000506000000020004" pitchFamily="2" charset="-78"/>
              <a:cs typeface="B Nazanin+ Regular" panose="01000506000000020004" pitchFamily="2" charset="-78"/>
            </a:endParaRPr>
          </a:p>
          <a:p>
            <a:pPr algn="r" rtl="1">
              <a:lnSpc>
                <a:spcPct val="150000"/>
              </a:lnSpc>
              <a:buFont typeface="Wingdings" panose="05000000000000000000" pitchFamily="2" charset="2"/>
              <a:buChar char="Ø"/>
            </a:pPr>
            <a:endParaRPr lang="fa-IR" sz="2800" dirty="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32042483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a:r>
              <a:rPr lang="fa-IR" dirty="0">
                <a:latin typeface="B Nazanin+ Regular" panose="01000506000000020004" pitchFamily="2" charset="-78"/>
                <a:cs typeface="B Nazanin+ Regular" panose="01000506000000020004" pitchFamily="2" charset="-78"/>
              </a:rPr>
              <a:t>ضرورت سفر</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rmAutofit/>
          </a:bodyPr>
          <a:lstStyle/>
          <a:p>
            <a:pPr algn="r" rtl="1">
              <a:lnSpc>
                <a:spcPct val="150000"/>
              </a:lnSpc>
              <a:buFont typeface="Wingdings" panose="05000000000000000000" pitchFamily="2" charset="2"/>
              <a:buChar char="Ø"/>
            </a:pPr>
            <a:r>
              <a:rPr lang="fa-IR" sz="3200" dirty="0">
                <a:latin typeface="B Nazanin+ Regular" panose="01000506000000020004" pitchFamily="2" charset="-78"/>
                <a:cs typeface="B Nazanin+ Regular" panose="01000506000000020004" pitchFamily="2" charset="-78"/>
              </a:rPr>
              <a:t>اگر برای انجام ارائه لازم شود که ارائه دهنده سفری انجام دهد،  از ابتدا باید بدون احساس شرمندگی مسائلی را با مسئول برنامه مطرح و مشخص کند. مثلاً:</a:t>
            </a:r>
          </a:p>
          <a:p>
            <a:pPr lvl="1" algn="r" rtl="1">
              <a:lnSpc>
                <a:spcPct val="11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نحوه ی پرداخت هزینه سفر</a:t>
            </a:r>
          </a:p>
          <a:p>
            <a:pPr lvl="1" algn="r" rtl="1">
              <a:lnSpc>
                <a:spcPct val="11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محل اقامت</a:t>
            </a:r>
          </a:p>
          <a:p>
            <a:pPr lvl="1" algn="r" rtl="1">
              <a:lnSpc>
                <a:spcPct val="11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محل سخنرانی</a:t>
            </a:r>
          </a:p>
          <a:p>
            <a:pPr lvl="1" algn="r" rtl="1">
              <a:lnSpc>
                <a:spcPct val="11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نام و تلفن فردی که در صورت پیش آمدن مشکل در سفر بتوان از او کمک گرفت</a:t>
            </a:r>
          </a:p>
          <a:p>
            <a:pPr algn="r" rtl="1">
              <a:buFont typeface="Wingdings" panose="05000000000000000000" pitchFamily="2" charset="2"/>
              <a:buChar char="Ø"/>
            </a:pPr>
            <a:endParaRPr lang="fa-IR" sz="3200" dirty="0">
              <a:latin typeface="B Nazanin+ Regular" panose="01000506000000020004" pitchFamily="2" charset="-78"/>
              <a:cs typeface="B Nazanin+ Regular" panose="01000506000000020004" pitchFamily="2" charset="-78"/>
            </a:endParaRPr>
          </a:p>
          <a:p>
            <a:pPr algn="r" rtl="1">
              <a:buFont typeface="Wingdings" panose="05000000000000000000" pitchFamily="2" charset="2"/>
              <a:buChar char="Ø"/>
            </a:pPr>
            <a:endParaRPr lang="fa-IR" sz="3200" dirty="0">
              <a:latin typeface="B Nazanin+ Regular" panose="01000506000000020004" pitchFamily="2" charset="-78"/>
              <a:cs typeface="B Nazanin+ Regular" panose="01000506000000020004" pitchFamily="2" charset="-78"/>
            </a:endParaRPr>
          </a:p>
          <a:p>
            <a:pPr algn="r" rtl="1">
              <a:buFont typeface="Wingdings" panose="05000000000000000000" pitchFamily="2" charset="2"/>
              <a:buChar char="Ø"/>
            </a:pPr>
            <a:endParaRPr lang="fa-IR" sz="3200" dirty="0">
              <a:latin typeface="B Nazanin+ Regular" panose="01000506000000020004" pitchFamily="2" charset="-78"/>
              <a:cs typeface="B Nazanin+ Regular" panose="01000506000000020004" pitchFamily="2" charset="-78"/>
            </a:endParaRPr>
          </a:p>
          <a:p>
            <a:pPr algn="r" rtl="1">
              <a:buFont typeface="Wingdings" panose="05000000000000000000" pitchFamily="2" charset="2"/>
              <a:buChar char="Ø"/>
            </a:pPr>
            <a:endParaRPr lang="fa-IR" sz="3200" dirty="0">
              <a:latin typeface="B Nazanin+ Regular" panose="01000506000000020004" pitchFamily="2" charset="-78"/>
              <a:cs typeface="B Nazanin+ Regular" panose="01000506000000020004" pitchFamily="2" charset="-78"/>
            </a:endParaRPr>
          </a:p>
          <a:p>
            <a:pPr algn="r" rtl="1">
              <a:buFont typeface="Wingdings" panose="05000000000000000000" pitchFamily="2" charset="2"/>
              <a:buChar char="Ø"/>
            </a:pPr>
            <a:endParaRPr lang="fa-IR" sz="3200" dirty="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19490047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normAutofit/>
          </a:bodyPr>
          <a:lstStyle/>
          <a:p>
            <a:pPr algn="r"/>
            <a:r>
              <a:rPr lang="fa-IR" dirty="0" smtClean="0">
                <a:latin typeface="B Nazanin+ Regular" panose="01000506000000020004" pitchFamily="2" charset="-78"/>
                <a:cs typeface="B Nazanin+ Regular" panose="01000506000000020004" pitchFamily="2" charset="-78"/>
              </a:rPr>
              <a:t> </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228600" y="1600200"/>
            <a:ext cx="8537448" cy="5257800"/>
          </a:xfrm>
        </p:spPr>
        <p:txBody>
          <a:bodyPr>
            <a:noAutofit/>
          </a:bodyPr>
          <a:lstStyle/>
          <a:p>
            <a:pPr marL="0" indent="0" algn="ctr" rtl="1">
              <a:buNone/>
            </a:pPr>
            <a:r>
              <a:rPr lang="fa-IR" sz="43200" dirty="0" smtClean="0">
                <a:solidFill>
                  <a:schemeClr val="accent1"/>
                </a:solidFill>
                <a:latin typeface="B Nazanin+ Regular" panose="01000506000000020004" pitchFamily="2" charset="-78"/>
                <a:cs typeface="B Nazanin+ Regular" panose="01000506000000020004" pitchFamily="2" charset="-78"/>
              </a:rPr>
              <a:t>؟</a:t>
            </a:r>
            <a:endParaRPr lang="fa-IR" sz="43200" dirty="0">
              <a:solidFill>
                <a:schemeClr val="accent1"/>
              </a:solidFill>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2256682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latin typeface="B Nazanin+ Regular" panose="01000506000000020004" pitchFamily="2" charset="-78"/>
                <a:cs typeface="B Nazanin+ Regular" panose="01000506000000020004" pitchFamily="2" charset="-78"/>
              </a:rPr>
              <a:t>متن ارائه – نکات اصلی</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a:bodyPr>
          <a:lstStyle/>
          <a:p>
            <a:pPr algn="r" rtl="1">
              <a:lnSpc>
                <a:spcPct val="150000"/>
              </a:lnSpc>
              <a:buFont typeface="Wingdings" panose="05000000000000000000" pitchFamily="2" charset="2"/>
              <a:buChar char="Ø"/>
            </a:pPr>
            <a:r>
              <a:rPr lang="fa-IR" b="1" dirty="0">
                <a:latin typeface="B Nazanin+ Regular" panose="01000506000000020004" pitchFamily="2" charset="-78"/>
                <a:cs typeface="B Nazanin+ Regular" panose="01000506000000020004" pitchFamily="2" charset="-78"/>
              </a:rPr>
              <a:t>نتایج</a:t>
            </a:r>
          </a:p>
          <a:p>
            <a:pPr algn="r" rtl="1">
              <a:lnSpc>
                <a:spcPct val="150000"/>
              </a:lnSpc>
              <a:buFont typeface="Wingdings" panose="05000000000000000000" pitchFamily="2" charset="2"/>
              <a:buChar char="Ø"/>
            </a:pPr>
            <a:r>
              <a:rPr lang="fa-IR" b="1" dirty="0">
                <a:latin typeface="B Nazanin+ Regular" panose="01000506000000020004" pitchFamily="2" charset="-78"/>
                <a:cs typeface="B Nazanin+ Regular" panose="01000506000000020004" pitchFamily="2" charset="-78"/>
              </a:rPr>
              <a:t>صحت نتایج</a:t>
            </a:r>
          </a:p>
          <a:p>
            <a:pPr lvl="1" algn="r" rtl="1">
              <a:lnSpc>
                <a:spcPct val="150000"/>
              </a:lnSpc>
              <a:buFont typeface="Wingdings" panose="05000000000000000000" pitchFamily="2" charset="2"/>
              <a:buChar char="Ø"/>
            </a:pPr>
            <a:r>
              <a:rPr lang="fa-IR" sz="2900" dirty="0">
                <a:latin typeface="B Nazanin+ Regular" panose="01000506000000020004" pitchFamily="2" charset="-78"/>
                <a:cs typeface="B Nazanin+ Regular" panose="01000506000000020004" pitchFamily="2" charset="-78"/>
              </a:rPr>
              <a:t>آنچه که صحت سنجی شده است</a:t>
            </a:r>
          </a:p>
          <a:p>
            <a:pPr lvl="1" algn="r" rtl="1">
              <a:lnSpc>
                <a:spcPct val="150000"/>
              </a:lnSpc>
              <a:buFont typeface="Wingdings" panose="05000000000000000000" pitchFamily="2" charset="2"/>
              <a:buChar char="Ø"/>
            </a:pPr>
            <a:r>
              <a:rPr lang="fa-IR" sz="2900" dirty="0">
                <a:latin typeface="B Nazanin+ Regular" panose="01000506000000020004" pitchFamily="2" charset="-78"/>
                <a:cs typeface="B Nazanin+ Regular" panose="01000506000000020004" pitchFamily="2" charset="-78"/>
              </a:rPr>
              <a:t>معیار صحت سنجی</a:t>
            </a:r>
          </a:p>
          <a:p>
            <a:pPr algn="r" rtl="1">
              <a:lnSpc>
                <a:spcPct val="120000"/>
              </a:lnSpc>
              <a:buFont typeface="Wingdings" panose="05000000000000000000" pitchFamily="2" charset="2"/>
              <a:buChar char="Ø"/>
            </a:pPr>
            <a:endParaRPr lang="fa-IR" dirty="0">
              <a:latin typeface="B Nazanin+ Regular" panose="01000506000000020004" pitchFamily="2" charset="-78"/>
              <a:cs typeface="B Nazanin+ Regular" panose="01000506000000020004" pitchFamily="2" charset="-78"/>
            </a:endParaRPr>
          </a:p>
        </p:txBody>
      </p:sp>
    </p:spTree>
    <p:extLst>
      <p:ext uri="{BB962C8B-B14F-4D97-AF65-F5344CB8AC3E}">
        <p14:creationId xmlns:p14="http://schemas.microsoft.com/office/powerpoint/2010/main" val="3817525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latin typeface="B Nazanin+ Regular" panose="01000506000000020004" pitchFamily="2" charset="-78"/>
                <a:cs typeface="B Nazanin+ Regular" panose="01000506000000020004" pitchFamily="2" charset="-78"/>
              </a:rPr>
              <a:t>متن ارائه – نکات اصلی</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lnSpcReduction="10000"/>
          </a:bodyPr>
          <a:lstStyle/>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یک ارائه گفتاری، صرفنظر از طول آن، نباید دارای تعداد زیادی نکته اصلی باشد</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سخنرانی ها عموما نباید بیش از سه نکته اصلی داشته باشد</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در کلاس های درس نیز توصیه شده است که هر جلسه حداکثر پنج نکته اصلی را مطرح کند</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اگر نکات اصلی هدف پس از فهرست کردن تعدادشان زیاد باشد، باید آنها را به دسته های کلی تری دسته بندی کرد</a:t>
            </a:r>
          </a:p>
        </p:txBody>
      </p:sp>
    </p:spTree>
    <p:extLst>
      <p:ext uri="{BB962C8B-B14F-4D97-AF65-F5344CB8AC3E}">
        <p14:creationId xmlns:p14="http://schemas.microsoft.com/office/powerpoint/2010/main" val="2642293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latin typeface="B Nazanin+ Regular" panose="01000506000000020004" pitchFamily="2" charset="-78"/>
                <a:cs typeface="B Nazanin+ Regular" panose="01000506000000020004" pitchFamily="2" charset="-78"/>
              </a:rPr>
              <a:t>متن ارائه – نکات اصلی</a:t>
            </a:r>
            <a:endParaRPr lang="en-US" dirty="0">
              <a:latin typeface="B Nazanin+ Regular" panose="01000506000000020004" pitchFamily="2" charset="-78"/>
              <a:cs typeface="B Nazanin+ Regular" panose="01000506000000020004" pitchFamily="2" charset="-78"/>
            </a:endParaRPr>
          </a:p>
        </p:txBody>
      </p:sp>
      <p:sp>
        <p:nvSpPr>
          <p:cNvPr id="3" name="Content Placeholder 2"/>
          <p:cNvSpPr>
            <a:spLocks noGrp="1"/>
          </p:cNvSpPr>
          <p:nvPr>
            <p:ph sz="quarter" idx="1"/>
          </p:nvPr>
        </p:nvSpPr>
        <p:spPr>
          <a:xfrm>
            <a:off x="612648" y="1600200"/>
            <a:ext cx="8153400" cy="4953000"/>
          </a:xfrm>
        </p:spPr>
        <p:txBody>
          <a:bodyPr>
            <a:normAutofit/>
          </a:bodyPr>
          <a:lstStyle/>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هر نکته اصلی باید از سایر نکات اصلی مستقل و مجزا باشد</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نکات اصلی، در حد امکان، با عبارات موازی یا مشابهی بیان شوند</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زمان های اختصاص یافته به نکات اصلی باید متعادل باشند</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به هر نکته وقت کافی متناسب با اهمیت آن نکته اختصاص یابد</a:t>
            </a:r>
          </a:p>
          <a:p>
            <a:pPr algn="r" rtl="1">
              <a:lnSpc>
                <a:spcPct val="150000"/>
              </a:lnSpc>
              <a:buFont typeface="Wingdings" panose="05000000000000000000" pitchFamily="2" charset="2"/>
              <a:buChar char="Ø"/>
            </a:pPr>
            <a:r>
              <a:rPr lang="fa-IR" dirty="0">
                <a:latin typeface="B Nazanin+ Regular" panose="01000506000000020004" pitchFamily="2" charset="-78"/>
                <a:cs typeface="B Nazanin+ Regular" panose="01000506000000020004" pitchFamily="2" charset="-78"/>
              </a:rPr>
              <a:t>پس از معین شدن نکات اصلی ارائه، باید ترتیب ارائه این نکات مشخص شود</a:t>
            </a:r>
          </a:p>
        </p:txBody>
      </p:sp>
    </p:spTree>
    <p:extLst>
      <p:ext uri="{BB962C8B-B14F-4D97-AF65-F5344CB8AC3E}">
        <p14:creationId xmlns:p14="http://schemas.microsoft.com/office/powerpoint/2010/main" val="4064654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34D3FD-D06A-455F-9219-F6CA2F50DB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(textbook design)</Template>
  <TotalTime>0</TotalTime>
  <Words>4085</Words>
  <Application>Microsoft Office PowerPoint</Application>
  <PresentationFormat>On-screen Show (4:3)</PresentationFormat>
  <Paragraphs>411</Paragraphs>
  <Slides>63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B Nazanin+ Regular</vt:lpstr>
      <vt:lpstr>Calibri</vt:lpstr>
      <vt:lpstr>Tw Cen MT</vt:lpstr>
      <vt:lpstr>Wingdings</vt:lpstr>
      <vt:lpstr>Wingdings 2</vt:lpstr>
      <vt:lpstr>Student presentation</vt:lpstr>
      <vt:lpstr>روش تحقیق و گزارش نویسی </vt:lpstr>
      <vt:lpstr>جزئیات سازماندهی ارائه</vt:lpstr>
      <vt:lpstr>متن ارائه</vt:lpstr>
      <vt:lpstr>متن ارائه – نکات اصلی</vt:lpstr>
      <vt:lpstr>متن ارائه – نکات اصلی</vt:lpstr>
      <vt:lpstr>متن ارائه – نکات اصلی</vt:lpstr>
      <vt:lpstr>متن ارائه – نکات اصلی</vt:lpstr>
      <vt:lpstr>متن ارائه – نکات اصلی</vt:lpstr>
      <vt:lpstr>متن ارائه – نکات اصلی</vt:lpstr>
      <vt:lpstr>متن ارائه – روش های سازماندهی نکات</vt:lpstr>
      <vt:lpstr>متن ارائه – روش های سازماندهی نکات</vt:lpstr>
      <vt:lpstr>متن ارائه – مطالب پشتیبان</vt:lpstr>
      <vt:lpstr>متن ارائه – مطالب پشتیبان – مثال ها</vt:lpstr>
      <vt:lpstr>متن ارائه – مطالب پشتیبان – آمار</vt:lpstr>
      <vt:lpstr>متن ارائه – مطالب پشتیبان – استناد</vt:lpstr>
      <vt:lpstr>متن ارائه – مطالب پشتیبان – استناد</vt:lpstr>
      <vt:lpstr>متن ارائه – رابط ها</vt:lpstr>
      <vt:lpstr>متن ارائه – رابط ها – حلقه ها و آگاه سازها</vt:lpstr>
      <vt:lpstr>متن ارائه – رابط ها – خلاصه ها و راهنماها</vt:lpstr>
      <vt:lpstr>مقدمه</vt:lpstr>
      <vt:lpstr>مقدمه – جلب توجه و علاقه مخاطبین</vt:lpstr>
      <vt:lpstr>مقدمه – پیشنهادهائی برای داشتن مقدمه خوب</vt:lpstr>
      <vt:lpstr>مقدمه – پیشنهادهائی برای داشتن مقدمه خوب</vt:lpstr>
      <vt:lpstr>مقدمه – بیان موضوع ارائه</vt:lpstr>
      <vt:lpstr>مقدمه – استقرار اعتبار و حسن نیت ارائه گر</vt:lpstr>
      <vt:lpstr>مقدمه – اطلاع رسانی در مورد متن ارائه</vt:lpstr>
      <vt:lpstr>نتیجه گیری</vt:lpstr>
      <vt:lpstr>نتیجه گیری – روش های تاکید بر مطالب مهم</vt:lpstr>
      <vt:lpstr>طرح سخنرانی</vt:lpstr>
      <vt:lpstr>طرح سخنرانی – طرح آماده سازی</vt:lpstr>
      <vt:lpstr>طرح سخنرانی – طرح ارائه</vt:lpstr>
      <vt:lpstr>طرح سخنرانی – رهنمود های تهیه طرح ارائه</vt:lpstr>
      <vt:lpstr>یک طرح آماده سازی نمونه و طرح ارائه آن</vt:lpstr>
      <vt:lpstr>یک طرح آماده سازی نمونه و طرح ارائه آن _ ادامه </vt:lpstr>
      <vt:lpstr>یک طرح آماده سازی نمونه و طرح ارائه آن _ ادامه </vt:lpstr>
      <vt:lpstr>آمادگی جهت ارائه گفتاری </vt:lpstr>
      <vt:lpstr>آمادگی جهت ارائه گفتاری _ مقدمه  </vt:lpstr>
      <vt:lpstr>آمادگی جهت ارائه گفتاری _ مقدمه _ ادامه </vt:lpstr>
      <vt:lpstr>قبل از زمان ارائه _ اهمیت ارائه </vt:lpstr>
      <vt:lpstr>قبل از زمان ارائه _ بررسی تناسب موضوع</vt:lpstr>
      <vt:lpstr>قبل از زمان ارائه _ بررسی تناسب موضوع _ ادامه</vt:lpstr>
      <vt:lpstr>قبل از زمان ارائه _ ماهیت برنامه </vt:lpstr>
      <vt:lpstr>قبل از زمان ارائه _ زمان ارائه </vt:lpstr>
      <vt:lpstr>قبل از زمان ارائه _ طول ارائه </vt:lpstr>
      <vt:lpstr>قبل از زمان ارائه _ مکان ارائه </vt:lpstr>
      <vt:lpstr>قبل از زمان ارائه _ متن ارائه </vt:lpstr>
      <vt:lpstr>قبل از زمان ارائه _ متن ارائه _ ادامه  </vt:lpstr>
      <vt:lpstr>امکانات کمکی </vt:lpstr>
      <vt:lpstr>امکانات کمکی  _ ادامه </vt:lpstr>
      <vt:lpstr>امکانات کمکی  _ ادامه </vt:lpstr>
      <vt:lpstr>امکانات کمکی  _ ادامه </vt:lpstr>
      <vt:lpstr>امکانات کمکی  _ ادامه </vt:lpstr>
      <vt:lpstr>امکانات کمکی  _ ادامه </vt:lpstr>
      <vt:lpstr>امکانات کمکی  _ ادامه </vt:lpstr>
      <vt:lpstr>امکانات کمکی  _ ادامه </vt:lpstr>
      <vt:lpstr>امکانات کمکی  _ ادامه </vt:lpstr>
      <vt:lpstr>امکانات کمکی  _ ادامه </vt:lpstr>
      <vt:lpstr>امکانات کمکی  _ ادامه </vt:lpstr>
      <vt:lpstr>آمادگی جسمی و روانی</vt:lpstr>
      <vt:lpstr>ظاهر ارائه دهنده</vt:lpstr>
      <vt:lpstr>تمرین ارائه </vt:lpstr>
      <vt:lpstr>ضرورت سفر</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2016-04-29T15:54:14Z</dcterms:created>
  <dcterms:modified xsi:type="dcterms:W3CDTF">2016-05-02T19:09:43Z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