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5676F-8C43-4286-A4F8-2B813EAFF6FE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7ECC-43FB-4BAB-9B21-0836631E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A7ECC-43FB-4BAB-9B21-0836631E4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0BEE31-C736-40B9-A3E6-00B65DB4437F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C513-BF4F-4011-AAC3-7641E46EBE69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816F-A349-4EBA-A3AF-E2BCDE23DF2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8B96-0216-41C9-9F03-589DF503489E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0AD-003C-4F7D-8D6D-70D231342627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3DBD-DB68-4575-9EBA-4D59B0ACD2A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0DBD-F4E2-43A6-9805-19EC3FFF534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04B3-2481-41F8-AB34-B2DE507223D5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BF87-2FC3-4288-9B24-5DD81FA7F9DC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8CA7-C710-4BF5-B3A1-A1867720ACC6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8F40-C9D9-4326-BFE3-44A8912F3F17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E196-F9F1-4DF1-960D-21947FDF1136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601A-4C9D-498D-8EC7-1C6DA4959F6C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456-062E-4692-B2BB-73ABD17E0497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736-703D-4DA6-A8B3-08E6732753E1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4A06-8919-4703-899F-3DEB9E69D0B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E283-417C-4B2B-852F-D3021700A8CF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AEB9-B22F-4496-A5B4-B6422714543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53184"/>
          </a:xfrm>
        </p:spPr>
        <p:txBody>
          <a:bodyPr/>
          <a:lstStyle/>
          <a:p>
            <a:pPr algn="r" rtl="1"/>
            <a: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/>
            </a:r>
            <a:b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383169"/>
            <a:ext cx="8791575" cy="1655762"/>
          </a:xfrm>
        </p:spPr>
        <p:txBody>
          <a:bodyPr/>
          <a:lstStyle/>
          <a:p>
            <a:pPr algn="r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_ 9231053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استاد درس : دکتر صفا بخش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2979"/>
            <a:ext cx="9905998" cy="433137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</a:t>
            </a:r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فناوری در </a:t>
            </a:r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مرحله </a:t>
            </a: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 نیمه صنعتی</a:t>
            </a:r>
            <a: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b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6116"/>
            <a:ext cx="9905999" cy="6051884"/>
          </a:xfrm>
        </p:spPr>
        <p:txBody>
          <a:bodyPr>
            <a:normAutofit lnSpcReduction="10000"/>
          </a:bodyPr>
          <a:lstStyle/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محصول باید از نظر مشخصات ظاهری ، حجم ، اندازه ی ، شکل ، عملکرد ، و امثال آن تا حد امکان مشابه نمونه مطلوب صنعتی باشد .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طرحی نمونه نیمه صنعتی بر اساس دانش فنی حاصل شده در مرحله ی آزمایشگاهی انجام می شود .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منابع مناسب ( ماشین آلات ، سازندگان مناسب ...) باید در نظر گرفته شود .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عملکرد نمونه تولید شده بررسی و ارزیابی می شود .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محصول به طور محدود میان مصرف کنندگان توزیع می شود و نظرات مصرف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کنندگان </a:t>
            </a: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جهت ارزیابی جمع آوری می شود .</a:t>
            </a:r>
          </a:p>
          <a:p>
            <a:pPr lvl="1" algn="r" rtl="1">
              <a:lnSpc>
                <a:spcPct val="10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قدم های لازم در مرحله نیمه صنعتی به شرح زیر است :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ی دانش فنی مرحله ی آزمایشگاهی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صنعتی محصول در مقیاس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نیمه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مواد و تعیین روش های ساخت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انتخاب روش های ساخت 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ماشین آلات یا سازندگان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خط تولید و مونتاژ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اندازی خط تولید نیمه صنعتی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بررسی محصول و مقایسه آن با انتظارات تعریف شده 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تهیه دستور العمل های لازم برای مصرف کننده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توزیع محدود محصول و جمع آوری نظرات مصرف کنندگان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رفع نواقص</a:t>
            </a:r>
          </a:p>
          <a:p>
            <a:pPr lvl="2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تدوین دانش فنی مرحله ی نیمه صنعتی </a:t>
            </a:r>
            <a:endParaRPr lang="en-US" sz="1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492875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28" y="204535"/>
            <a:ext cx="10216397" cy="348917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فناوری در مرحله ی صنعتی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49705"/>
            <a:ext cx="10108114" cy="5895474"/>
          </a:xfrm>
        </p:spPr>
        <p:txBody>
          <a:bodyPr>
            <a:normAutofit/>
          </a:bodyPr>
          <a:lstStyle/>
          <a:p>
            <a:pPr lvl="1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توجه بیشتر روی بزرگ کردن مقیاس تولید </a:t>
            </a: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</a:t>
            </a:r>
            <a:r>
              <a:rPr lang="fa-IR" sz="1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</a:t>
            </a: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مطلوب </a:t>
            </a:r>
            <a:r>
              <a:rPr lang="fa-IR" sz="1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اقتصادی مواد ، کاهش هزینه ها و ... است .</a:t>
            </a:r>
            <a:endParaRPr lang="fa-IR" sz="1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 فنی مرحله ی آزمایشگاهی و نیمه صنعتی و نظرات مصرف کنندگان در مرحله نیمه صنعتی بررسی و طراحی صنعتی محصول صورت می پذیرد .</a:t>
            </a:r>
          </a:p>
          <a:p>
            <a:pPr lvl="1" algn="r" rtl="1">
              <a:lnSpc>
                <a:spcPct val="100000"/>
              </a:lnSpc>
            </a:pPr>
            <a:r>
              <a:rPr lang="fa-I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گام </a:t>
            </a:r>
            <a:r>
              <a:rPr lang="fa-I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های لازم برای مرحله ی صنعتی به شرح زیر است :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بررسی دانش فنی مرحله های آزمایشگاهی و نیمه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بررسی نظرات استفاده کنندگان در مرحله نیمه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بازدید از خط تولید نیمه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صنعتی محصول در مقیاس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تعیین تیراژ تولید و ظرفیت اسمی خط تولید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مواد با توجه به سرعت </a:t>
            </a:r>
            <a:r>
              <a:rPr lang="fa-IR" sz="1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تولید </a:t>
            </a: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کاهش هزینه ها و تیراژ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انتخاب روش های ساخت در مقیاس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ماشن آلات و یا سازندگان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خط تولید و مونتاژ صنعتی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تهیه ی مواد و ماشین آلات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تدوین روش های ایمنی و حفاظتی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اندازی آزمایشی خط تولید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تعیین طول عمر محصول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آنجام آزمایش های لازم جهت کنترل کیفی محصول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رفع نواقص احتمالی خط تولید و محصول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راه اندازی خط تولید با ظرفیت کمتر از ظرفیت اسمی </a:t>
            </a:r>
          </a:p>
          <a:p>
            <a:pPr lvl="2" algn="r" rtl="1">
              <a:lnSpc>
                <a:spcPct val="100000"/>
              </a:lnSpc>
            </a:pPr>
            <a:r>
              <a:rPr lang="fa-IR" sz="1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تدوین دانش فنی مرحله صنعتی</a:t>
            </a:r>
            <a:endParaRPr lang="en-US" sz="1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492707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712" y="64927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10047957" cy="825272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بهبود فناوری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58780"/>
            <a:ext cx="9905999" cy="5209674"/>
          </a:xfrm>
        </p:spPr>
        <p:txBody>
          <a:bodyPr>
            <a:normAutofit/>
          </a:bodyPr>
          <a:lstStyle/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صنعت باید برای توانایی رقابت در بازار ، همواره در صدد بهبود محصول خود و کاهش هزینه ها و مطلع از حرکت رقبای خود باشد .</a:t>
            </a:r>
          </a:p>
          <a:p>
            <a:pPr lvl="1" algn="r" rtl="1">
              <a:lnSpc>
                <a:spcPct val="10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در خصوص بهبود فناوری باید شامل قدم های زیر باشد :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بررسی نظرات مصرف کنندگان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و بررسی پیشنهادات ارائه شده برای بهبود محصول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تطبیق نظرات و پیشنهادات با محصول موجود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جلب نظر مدیران برای انجام اصلاحات یا تغیرات لازم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تدوین روش کار برای انجام تحقیقات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و روش ساخت نمونه جدید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بررسی نظرات مقایسه ای تعدادی از افراد صاحب نظر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تولید محدود محصول بهبود یافته و جمع آوری و بررسی نظرات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رفع ایرادات احتمالی و تدوین دانش فنی محصول بهبود یافته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22265"/>
            <a:ext cx="9905998" cy="1258409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مشابه سازی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0674"/>
            <a:ext cx="9905999" cy="4235115"/>
          </a:xfrm>
        </p:spPr>
        <p:txBody>
          <a:bodyPr/>
          <a:lstStyle/>
          <a:p>
            <a:pPr lvl="1"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هدف مشابه سازی تولید نمونه ی مشابهی از یک محصول با هزینه ی پایین تر است .</a:t>
            </a:r>
          </a:p>
          <a:p>
            <a:pPr lvl="1"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احتمالا کیفیت محصول مشابه پایین تر خواهد بود .</a:t>
            </a:r>
          </a:p>
          <a:p>
            <a:pPr lvl="1" algn="r" rtl="1">
              <a:lnSpc>
                <a:spcPct val="2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گام های مشابه سازی مانند گام های مهندسی معکوس است با این تفاوت که در مشابه سازی </a:t>
            </a: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کمتری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 روی مواد و بررسی ها می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شود و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اولویت </a:t>
            </a: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پایین آوردن هزینه ها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.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3508"/>
            <a:ext cx="9905998" cy="1270439"/>
          </a:xfrm>
        </p:spPr>
        <p:txBody>
          <a:bodyPr/>
          <a:lstStyle/>
          <a:p>
            <a:pPr algn="r" rtl="1"/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مونتاژ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096793"/>
            <a:ext cx="9905999" cy="4630239"/>
          </a:xfrm>
        </p:spPr>
        <p:txBody>
          <a:bodyPr>
            <a:normAutofit/>
          </a:bodyPr>
          <a:lstStyle/>
          <a:p>
            <a:pPr lvl="1"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نمونه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مونتاژ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محصول از اهمیت ویژه ای در صنایع برخوردار است .</a:t>
            </a:r>
          </a:p>
          <a:p>
            <a:pPr lvl="1" algn="r" rtl="1">
              <a:lnSpc>
                <a:spcPct val="10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مراحل مختلف پژوهش در مونتاژ نیز به صورت خلاصه به شرح زیر است :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خط مونتاژ و اسناد موجود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کشف نقاط کلیدی خط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مونتاژ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ماشین آلات و تجهیزات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تدوین دانش خط فنی مونتاژ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کامل محصول از نظر فنی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کشف نقاط قوت و ضعف محصول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چگونگی ارتباط بین قطعات </a:t>
            </a:r>
          </a:p>
          <a:p>
            <a:pPr lvl="2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تدوین دانش فنی محصول  </a:t>
            </a:r>
          </a:p>
          <a:p>
            <a:pPr lvl="2" algn="r" rtl="1">
              <a:lnSpc>
                <a:spcPct val="100000"/>
              </a:lnSpc>
            </a:pPr>
            <a:endParaRPr lang="en-US" b="1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01160"/>
            <a:ext cx="10084051" cy="933556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اخلاق در پژوهش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034716"/>
            <a:ext cx="11008896" cy="5213683"/>
          </a:xfrm>
        </p:spPr>
        <p:txBody>
          <a:bodyPr>
            <a:normAutofit fontScale="92500"/>
          </a:bodyPr>
          <a:lstStyle/>
          <a:p>
            <a:pPr lvl="2" algn="r" rtl="1">
              <a:lnSpc>
                <a:spcPct val="150000"/>
              </a:lnSpc>
            </a:pP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ضرورت رعایت کامل حقوق افرادی که در در فرایند پروژه شرکت کرده اند الزامی است .</a:t>
            </a: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توجه به گسترش امکانات الکترونیکی و اهمیت انتشارات علمی در ارزیابی عملکرد پژوهشگران به ویژه دانشگاهیان از طرف دیگر ، موجب بروز بروز شماری از تخلفات و بی اخلاقی های پژوهشی شده است .</a:t>
            </a:r>
          </a:p>
          <a:p>
            <a:pPr lvl="2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باید پژوهشگران نسبت به موارد زیر هوشیار باشند :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ارائه پیشنهاد پژوهشی ، طرح دقیق و صحیح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لازم برای انجام پژوهش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بیان دقیق و روشن امکانات در اختیار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ضروریات است .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رعایت صداقت در توصیف روند پیشرفت پروژه 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استفاده در منابع و مستندات متعلق به دیگران در پژوهش باید در محل مناسب به مراجع مذکور اشاره شود 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نام کلیه افرادی که در ایجاد یک اثر سهم مؤثر داشته اند باید جزو نویسندگان اثر ارائه شود 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از پژوهش متعلق به یک کارفرما به هر نحوی بدون کسب مجوز از صاحب پژوهش خلاف اخلاق است 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لازم است از همه کسانی که در روند پروژه با راهنمایی های خود سبب پیشرفت پروژه شده اند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 مشکلات پیش روی پروژه را حل نموده اند تقدیر و تشکر به عمل بیاید .</a:t>
            </a:r>
          </a:p>
          <a:p>
            <a:pPr lvl="3" algn="r" rtl="1">
              <a:lnSpc>
                <a:spcPct val="1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هنگام مطرح شدن یک کار پژوهشی ، پژوهش گر باید سوالات مناسبی را مطرح کرده و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های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مناسبی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برای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آن ها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بیابد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3126" y="6065836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9128"/>
            <a:ext cx="9905998" cy="1029809"/>
          </a:xfrm>
        </p:spPr>
        <p:txBody>
          <a:bodyPr/>
          <a:lstStyle/>
          <a:p>
            <a:pPr algn="r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اهداف پژوهش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412" y="1118937"/>
            <a:ext cx="10313486" cy="5293895"/>
          </a:xfrm>
        </p:spPr>
        <p:txBody>
          <a:bodyPr>
            <a:normAutofit/>
          </a:bodyPr>
          <a:lstStyle/>
          <a:p>
            <a:pPr lvl="2" algn="r" rtl="1">
              <a:lnSpc>
                <a:spcPct val="150000"/>
              </a:lnSpc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اهداف پژوهش نقاط آرمانی هستند که پژوهشگر قصد دارد به آن برسد .</a:t>
            </a:r>
          </a:p>
          <a:p>
            <a:pPr lvl="2" algn="r" rtl="1">
              <a:lnSpc>
                <a:spcPct val="150000"/>
              </a:lnSpc>
            </a:pPr>
            <a:r>
              <a:rPr lang="fa-I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اهداف پژوهش شامل موارد زیر می شود :</a:t>
            </a:r>
          </a:p>
          <a:p>
            <a:pPr lvl="3" algn="r" rtl="1">
              <a:lnSpc>
                <a:spcPct val="150000"/>
              </a:lnSpc>
            </a:pPr>
            <a:r>
              <a:rPr lang="fa-IR" sz="18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اهداف آرمانی </a:t>
            </a:r>
          </a:p>
          <a:p>
            <a:pPr lvl="4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مشخص می کند که با در نظر گرفتن شاخص های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مشخص ،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رسیدن به کدام هدف یا هدف های غائی ایده آل کمک می کند .</a:t>
            </a:r>
          </a:p>
          <a:p>
            <a:pPr lvl="3" algn="r" rtl="1">
              <a:lnSpc>
                <a:spcPct val="150000"/>
              </a:lnSpc>
            </a:pPr>
            <a:r>
              <a:rPr lang="fa-IR" sz="18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اهداف کلی (اصلی)</a:t>
            </a:r>
          </a:p>
          <a:p>
            <a:pPr lvl="4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آن چیزی است که پس از اتمام پژوهش می توان به آن دست یافت .</a:t>
            </a:r>
          </a:p>
          <a:p>
            <a:pPr lvl="3" algn="r" rtl="1">
              <a:lnSpc>
                <a:spcPct val="150000"/>
              </a:lnSpc>
            </a:pPr>
            <a:r>
              <a:rPr lang="fa-IR" sz="18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اهداف اختصاصی (ویژه)</a:t>
            </a:r>
          </a:p>
          <a:p>
            <a:pPr lvl="4" algn="r" rtl="1">
              <a:lnSpc>
                <a:spcPct val="100000"/>
              </a:lnSpc>
            </a:pPr>
            <a:r>
              <a:rPr lang="fa-IR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این اهداف بسیار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حساس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دشوار است .</a:t>
            </a:r>
            <a:endParaRPr lang="fa-IR" b="1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3" algn="r" rtl="1">
              <a:lnSpc>
                <a:spcPct val="150000"/>
              </a:lnSpc>
            </a:pPr>
            <a:r>
              <a:rPr lang="fa-IR" sz="18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اهداف کاربردی </a:t>
            </a:r>
          </a:p>
          <a:p>
            <a:pPr lvl="4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در چه زمینه هائی و برای چه مصرف کنندگانی است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3" algn="r" rtl="1">
              <a:lnSpc>
                <a:spcPct val="150000"/>
              </a:lnSpc>
            </a:pP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10204366" cy="1215189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سوالات پژوهش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675" y="1106906"/>
            <a:ext cx="9905999" cy="5438273"/>
          </a:xfrm>
        </p:spPr>
        <p:txBody>
          <a:bodyPr>
            <a:normAutofit/>
          </a:bodyPr>
          <a:lstStyle/>
          <a:p>
            <a:pPr lvl="2" algn="r" rtl="1">
              <a:lnSpc>
                <a:spcPct val="150000"/>
              </a:lnSpc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طرح صحیح سؤال پژوهش و تعریف دقیق موضوع مهمترین و حساس ترین قسمت پژوهش است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مراحل اولیه یک پژوهش سوالات اکتشافی مورد نیاز هستند از قبیل :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وجودی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توصیفی و دسته بندی کننده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توصیفی _ مقایسه ای 	</a:t>
            </a:r>
            <a:endParaRPr lang="fa-IR" dirty="0">
              <a:solidFill>
                <a:schemeClr val="accent6">
                  <a:lumMod val="60000"/>
                  <a:lumOff val="4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این که درک روشن تری از پدیده پیدا شد ممکن است سوالاتی در مورد</a:t>
            </a:r>
            <a:r>
              <a:rPr lang="fa-IR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الگو های عادی وقوع پدیده</a:t>
            </a:r>
            <a:r>
              <a:rPr lang="fa-IR" sz="2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پرسیده شود که شامل موارد زیر است :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فراوانی و توزیع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توصیفی _ فرایندی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رابطه ای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علت و معلولی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علّی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علّی مقایسه ای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تعامل علّی مقایسه ای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سوالات طراحی </a:t>
            </a:r>
          </a:p>
          <a:p>
            <a:pPr lvl="3" algn="r" rtl="1">
              <a:lnSpc>
                <a:spcPct val="100000"/>
              </a:lnSpc>
            </a:pP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3" algn="r" rtl="1">
              <a:lnSpc>
                <a:spcPct val="100000"/>
              </a:lnSpc>
            </a:pP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0937" y="6468644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84606" y="646864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7728"/>
            <a:ext cx="9905998" cy="921525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موضوع و عنوان پژوهش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759" y="1147010"/>
            <a:ext cx="9905999" cy="5101389"/>
          </a:xfrm>
        </p:spPr>
        <p:txBody>
          <a:bodyPr/>
          <a:lstStyle/>
          <a:p>
            <a:pPr lvl="2" algn="r" rtl="1">
              <a:lnSpc>
                <a:spcPct val="150000"/>
              </a:lnSpc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r" rtl="1">
              <a:lnSpc>
                <a:spcPct val="150000"/>
              </a:lnSpc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</a:t>
            </a: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امر نقش اساسی و زیادی در موفقیت پژوهش دارد و قدم هائی به شرح زیر برای تسهیل پیشنهاد می شود :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تعریف موضوع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علاقه پژوهش گر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تازگی و جذابیت موضوع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مفید بودن موضوع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غنای زمینه موضوع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مشورت با متخصصین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تک محوری بودن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کلی نبودن موضوع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 پذیری </a:t>
            </a:r>
          </a:p>
          <a:p>
            <a:pPr lvl="3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از اینترنت </a:t>
            </a:r>
          </a:p>
          <a:p>
            <a:pPr lvl="3" algn="r" rtl="1">
              <a:lnSpc>
                <a:spcPct val="100000"/>
              </a:lnSpc>
            </a:pP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733927"/>
            <a:ext cx="9905998" cy="5005136"/>
          </a:xfrm>
        </p:spPr>
        <p:txBody>
          <a:bodyPr>
            <a:normAutofit/>
          </a:bodyPr>
          <a:lstStyle/>
          <a:p>
            <a:pPr algn="ctr"/>
            <a:r>
              <a:rPr lang="fa-IR" sz="1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</a:t>
            </a:r>
            <a:endParaRPr lang="en-US" sz="12000" b="1" dirty="0">
              <a:solidFill>
                <a:schemeClr val="accent6">
                  <a:lumMod val="60000"/>
                  <a:lumOff val="4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53393"/>
            <a:ext cx="10336713" cy="1478570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پژوهش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18189"/>
            <a:ext cx="9905999" cy="4257758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250000"/>
              </a:lnSpc>
            </a:pPr>
            <a:r>
              <a:rPr lang="en-US" dirty="0">
                <a:latin typeface=" Nazanin+ Regular"/>
              </a:rPr>
              <a:t> </a:t>
            </a:r>
            <a:r>
              <a:rPr lang="fa-IR" dirty="0">
                <a:latin typeface=" Nazanin+ Regular"/>
              </a:rPr>
              <a:t>پژوهش بنیادی </a:t>
            </a:r>
            <a:endParaRPr lang="en-US" dirty="0" smtClean="0">
              <a:latin typeface=" Nazanin+ Regular"/>
            </a:endParaRPr>
          </a:p>
          <a:p>
            <a:pPr lvl="1" algn="r" rtl="1">
              <a:lnSpc>
                <a:spcPct val="110000"/>
              </a:lnSpc>
            </a:pPr>
            <a:r>
              <a:rPr lang="fa-IR" dirty="0" smtClean="0">
                <a:latin typeface=" Nazanin+ Regular"/>
              </a:rPr>
              <a:t>هدف ، کشف مجهولات و گسترش مرزهای علم و دانش بدون توجه به کاربرد ها است .</a:t>
            </a:r>
            <a:endParaRPr lang="fa-IR" dirty="0">
              <a:latin typeface=" Nazanin+ Regular"/>
            </a:endParaRPr>
          </a:p>
          <a:p>
            <a:pPr algn="r" rtl="1">
              <a:lnSpc>
                <a:spcPct val="250000"/>
              </a:lnSpc>
            </a:pPr>
            <a:r>
              <a:rPr lang="en-US" dirty="0">
                <a:latin typeface=" Nazanin+ Regular"/>
              </a:rPr>
              <a:t> </a:t>
            </a:r>
            <a:r>
              <a:rPr lang="fa-IR" dirty="0">
                <a:latin typeface=" Nazanin+ Regular"/>
              </a:rPr>
              <a:t>پژوهش کاربردی </a:t>
            </a:r>
            <a:endParaRPr lang="fa-IR" dirty="0" smtClean="0">
              <a:latin typeface=" Nazanin+ Regular"/>
            </a:endParaRPr>
          </a:p>
          <a:p>
            <a:pPr lvl="1" algn="r" rtl="1">
              <a:lnSpc>
                <a:spcPct val="110000"/>
              </a:lnSpc>
            </a:pPr>
            <a:r>
              <a:rPr lang="fa-IR" dirty="0" smtClean="0">
                <a:latin typeface=" Nazanin+ Regular"/>
              </a:rPr>
              <a:t>به منظور کسب دانش جدید برای استفاده در یک کاربرد یا حل مسأله انجام می شود .</a:t>
            </a:r>
            <a:endParaRPr lang="fa-IR" dirty="0">
              <a:latin typeface=" Nazanin+ Regular"/>
            </a:endParaRPr>
          </a:p>
          <a:p>
            <a:pPr algn="r" rtl="1">
              <a:lnSpc>
                <a:spcPct val="250000"/>
              </a:lnSpc>
            </a:pPr>
            <a:r>
              <a:rPr lang="en-US" dirty="0">
                <a:latin typeface=" Nazanin+ Regular"/>
              </a:rPr>
              <a:t> </a:t>
            </a:r>
            <a:r>
              <a:rPr lang="fa-IR" dirty="0">
                <a:latin typeface=" Nazanin+ Regular"/>
              </a:rPr>
              <a:t>پژوهش توسعه ای </a:t>
            </a:r>
            <a:endParaRPr lang="fa-IR" dirty="0" smtClean="0">
              <a:latin typeface=" Nazanin+ Regular"/>
            </a:endParaRPr>
          </a:p>
          <a:p>
            <a:pPr lvl="1" algn="r" rtl="1">
              <a:lnSpc>
                <a:spcPct val="110000"/>
              </a:lnSpc>
            </a:pPr>
            <a:r>
              <a:rPr lang="fa-IR" dirty="0">
                <a:latin typeface=" Nazanin+ Regular"/>
              </a:rPr>
              <a:t> </a:t>
            </a:r>
            <a:r>
              <a:rPr lang="fa-IR" dirty="0" smtClean="0">
                <a:latin typeface=" Nazanin+ Regular"/>
              </a:rPr>
              <a:t>هدف ، استفاده از نتایج پژوهش بنیادی و کاربردی برای نوآوری و ایجاد بهبود در فرایند ها ، ابزار ها ، تولید مواد و کالا ها و خدمات است  </a:t>
            </a:r>
            <a:endParaRPr lang="fa-IR" dirty="0" smtClean="0">
              <a:latin typeface=" Nazanin+ Regular"/>
            </a:endParaRPr>
          </a:p>
          <a:p>
            <a:pPr algn="r" rtl="1">
              <a:lnSpc>
                <a:spcPct val="250000"/>
              </a:lnSpc>
            </a:pPr>
            <a:endParaRPr lang="en-US" dirty="0">
              <a:latin typeface=" Nazanin+ Regular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0" y="6075947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07594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503405"/>
            <a:ext cx="10288589" cy="697831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پژوهش از نظر ماهیت به چهار دسته زیر تقسیم می شود 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6589"/>
            <a:ext cx="9905999" cy="4944979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220000"/>
              </a:lnSpc>
            </a:pPr>
            <a:r>
              <a:rPr lang="fa-IR" sz="3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نظری </a:t>
            </a:r>
          </a:p>
          <a:p>
            <a:pPr lvl="1" algn="r" rtl="1">
              <a:lnSpc>
                <a:spcPct val="110000"/>
              </a:lnSpc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بررسی نظری پدیده ها را با استفاده از روابط و قوانین کشف شده بدون مراجعه به آزمایشگاه بررسی می کند .</a:t>
            </a:r>
          </a:p>
          <a:p>
            <a:pPr algn="r" rtl="1">
              <a:lnSpc>
                <a:spcPct val="220000"/>
              </a:lnSpc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تجربی 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علاوه بر مطالعات کتابخانه ای نیازمند آزمایشگاه و ابزار آزمایش است .</a:t>
            </a:r>
            <a:endParaRPr lang="fa-IR" sz="1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20000"/>
              </a:lnSpc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نظری _ تجربی </a:t>
            </a:r>
          </a:p>
          <a:p>
            <a:pPr lvl="1" algn="r" rtl="1">
              <a:lnSpc>
                <a:spcPct val="110000"/>
              </a:lnSpc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دو روش نظری و تجربی برای بررسی مسأله مورد استفاده قرار می گیرد . </a:t>
            </a:r>
            <a:endParaRPr lang="fa-IR" sz="1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20000"/>
              </a:lnSpc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یا شبیه سازی </a:t>
            </a:r>
          </a:p>
          <a:p>
            <a:pPr lvl="1" algn="r" rtl="1"/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مواردی که زیر ساخت های لازم برای پژوهش تجربی در دسترس نیست ، یا روش تجربی از نظر هزینه ها غیر قابل توجیه یا و یا از نظر فنی غیر قابل اجرا است .</a:t>
            </a:r>
            <a:endParaRPr lang="en-US" sz="1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0" y="6065836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6583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04537"/>
            <a:ext cx="10420935" cy="1046747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پژوهش بر اساس ماهیت داده به سه دسته تقسیم می شود 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1284"/>
            <a:ext cx="9905999" cy="4997114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SzPct val="100000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کمی</a:t>
            </a:r>
          </a:p>
          <a:p>
            <a:pPr lvl="1" algn="r" rtl="1">
              <a:lnSpc>
                <a:spcPct val="100000"/>
              </a:lnSpc>
              <a:buSzPct val="100000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 اساس تحلیل های آماری و عددی است . این نوع پژوهش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مبتنی بر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اندازه گیری مشخصه ها ی اشیأ و مطالعه ی روابط بین این اشیأ است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SzPct val="100000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کیفی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10000"/>
              </a:lnSpc>
              <a:buSzPct val="100000"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غیر عددی است بر اساس ویژگی ها یا کیفیت های موجودیت ها  به شرح موجودیت ها و دلایل رفتار های آنها می پردازد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SzPct val="100000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کمی _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کیفی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  <a:buSzPct val="100000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ها ی کمی و کیفی در تقابل با همدیگر نیستند و می توانند به شکل مکمل و ترکیبی نیز به کار گرفته شوند .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248399"/>
            <a:ext cx="6239309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24839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13191"/>
            <a:ext cx="10396871" cy="1114030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پژوهش بر حسب هدف به چهار دسته تقسیم می شوند 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7220"/>
            <a:ext cx="9905998" cy="498090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توصیفی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شامل فنون یافتن حقایق و بررسی اشیأ مختلف است .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تحلیلی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پژهشگران از اطلاعات در دسترس و تجزیه و تحلیل آنها برای اتخاذ تصمیم های مهم استفاده می کنند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اکتشافی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1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درک بهتر ماهیت یک مسأله که درباره ی پدیده های مربوط به آن پژوهش اندکی صورت گرفته است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پیشگو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 بینی وقوع یک پدیده خاص بر مبنای فرضیه های اثبات شده و روابط کلی متغیر ها است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208127"/>
            <a:ext cx="6239309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20812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10372810" cy="1227221"/>
          </a:xfrm>
        </p:spPr>
        <p:txBody>
          <a:bodyPr/>
          <a:lstStyle/>
          <a:p>
            <a:pPr algn="r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بر اساس منطق اجرایی به سه گروه تقسیم می شود 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27220"/>
            <a:ext cx="9905999" cy="4944811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قیاسی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استدلال از کل به جزء است ، نظریه ای موجود است و آزموده می شود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استقرایی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 اساس مشاهدات قبلی الگوئی ارائه می شود و فرضیه ای شکل می گیرد و در نهایت منجر به ایجاد نظریه ای می گردد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قیاسی _ 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استقرایی 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ترکیب دو فرآیند فوق پیشنهاد می شود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172032"/>
            <a:ext cx="6239309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17203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053871"/>
          </a:xfrm>
        </p:spPr>
        <p:txBody>
          <a:bodyPr/>
          <a:lstStyle/>
          <a:p>
            <a:pPr algn="r" rtl="1"/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بر اساس زمان به دو دسته ی زیر تقسیم می شود 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47537"/>
            <a:ext cx="9905999" cy="4668252"/>
          </a:xfrm>
        </p:spPr>
        <p:txBody>
          <a:bodyPr/>
          <a:lstStyle/>
          <a:p>
            <a:pPr algn="r" rtl="1">
              <a:lnSpc>
                <a:spcPct val="3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 مقطعی </a:t>
            </a:r>
            <a:endParaRPr lang="en-US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یک مقطع معین از زمان به کار می رود .</a:t>
            </a:r>
            <a:endParaRPr lang="fa-IR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 طولی 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روش داده ها در طول زمان جمع آوری می شود و رابطه بین متغیر ها در طول زمان بررسی می شود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160001"/>
            <a:ext cx="6239309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1600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10156242" cy="1113445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توسعه ای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3445"/>
            <a:ext cx="9905999" cy="5058755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مخصوص رشته های مهندسی است 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پژوهش در کشور های جهان سوم کمتر مورد توجه است .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 توسعه ای برای هر کشور بسیار ضروری و ارزشمند است و پایه و اساس پیشرفت صنعتی کشور را تشکیل می دهد 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توسعه ای دارای انواع زیر است :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فناوری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بهبود فناوری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مهندسی معکوس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مشابه سازی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مونتاژ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248399"/>
            <a:ext cx="6239309" cy="365125"/>
          </a:xfrm>
        </p:spPr>
        <p:txBody>
          <a:bodyPr/>
          <a:lstStyle/>
          <a:p>
            <a:r>
              <a:rPr lang="fa-IR" dirty="0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0" y="61722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60947"/>
            <a:ext cx="10047955" cy="721896"/>
          </a:xfrm>
        </p:spPr>
        <p:txBody>
          <a:bodyPr>
            <a:normAutofit fontScale="90000"/>
          </a:bodyPr>
          <a:lstStyle/>
          <a:p>
            <a:pPr algn="r"/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</a:t>
            </a:r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فناوری در </a:t>
            </a: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مرحله ی آزمایشگاهی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/>
            </a:r>
            <a:br>
              <a:rPr lang="fa-IR" dirty="0">
                <a:solidFill>
                  <a:schemeClr val="accent1">
                    <a:lumMod val="5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2843"/>
            <a:ext cx="9905999" cy="5137315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ابتدا از روی تعریف مسئله ، محصول مورد نیاز تعریف می شود . سپس مکانیزم ها و فناوری های لازم مشخص می گردد و سوابق پژوهشی مسئله بررسی و نمونه آزمایشگاهی اولیه طراحی می شود .</a:t>
            </a:r>
          </a:p>
          <a:p>
            <a:pPr algn="r" rtl="1">
              <a:lnSpc>
                <a:spcPct val="100000"/>
              </a:lnSpc>
            </a:pP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توسعه ی نمونه ی آزمایشگاهی باید گام های </a:t>
            </a:r>
            <a:r>
              <a:rPr lang="fa-I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 </a:t>
            </a:r>
            <a:r>
              <a:rPr lang="fa-I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برداشته شود :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تعریف و تشریح مسئله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تعریف محصول مورد نیاز 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تشریح مکانیزم یا سیستم مورد نیاز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برسی فناوری های موجود در داخل و خارج از کشور 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برسی سوابق پژوهشی مسأله و نتایج تحقیقات قبلی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اولیه نمونه آزمایشگاهی 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ساخت نمونه طراحی شده با لوازم و تجهیزات آزمایشگاهی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بررسی عملکرد نمونه و مقایسه آن با نیاز های تعریف شده </a:t>
            </a:r>
          </a:p>
          <a:p>
            <a:pPr lvl="1" algn="r" rtl="1">
              <a:lnSpc>
                <a:spcPct val="100000"/>
              </a:lnSpc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رفع اشکالات فنی احتمالی نمونه و ازیابی مجدد آن </a:t>
            </a:r>
          </a:p>
          <a:p>
            <a:pPr lvl="1" algn="r" rtl="1">
              <a:lnSpc>
                <a:spcPct val="100000"/>
              </a:lnSpc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تدوین دانش فنی مربوط به نمونه آزمایشگاهی </a:t>
            </a:r>
            <a:endParaRPr lang="fa-IR" sz="1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220160"/>
            <a:ext cx="6239309" cy="365125"/>
          </a:xfrm>
        </p:spPr>
        <p:txBody>
          <a:bodyPr/>
          <a:lstStyle/>
          <a:p>
            <a:r>
              <a:rPr lang="fa-IR" smtClean="0"/>
              <a:t>دانشکده مهندسی کامپیوتر و فناوری اطلاعات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22015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1994</Words>
  <Application>Microsoft Office PowerPoint</Application>
  <PresentationFormat>Widescreen</PresentationFormat>
  <Paragraphs>228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 Nazanin+ Regular</vt:lpstr>
      <vt:lpstr>Arial</vt:lpstr>
      <vt:lpstr>B Nazanin+ Regular</vt:lpstr>
      <vt:lpstr>Calibri</vt:lpstr>
      <vt:lpstr>Trebuchet MS</vt:lpstr>
      <vt:lpstr>Tw Cen MT</vt:lpstr>
      <vt:lpstr>Circuit</vt:lpstr>
      <vt:lpstr>روش تحقیق و گزارش نویسی </vt:lpstr>
      <vt:lpstr>انواع پژوهش </vt:lpstr>
      <vt:lpstr>انواع پژوهش از نظر ماهیت به چهار دسته زیر تقسیم می شود :</vt:lpstr>
      <vt:lpstr>انواع پژوهش بر اساس ماهیت داده به سه دسته تقسیم می شود :</vt:lpstr>
      <vt:lpstr>انواع پژوهش بر حسب هدف به چهار دسته تقسیم می شوند :</vt:lpstr>
      <vt:lpstr> پژوهش بر اساس منطق اجرایی به سه گروه تقسیم می شود :</vt:lpstr>
      <vt:lpstr>پژوهش بر اساس زمان به دو دسته ی زیر تقسیم می شود :</vt:lpstr>
      <vt:lpstr>پژوهش توسعه ای</vt:lpstr>
      <vt:lpstr>ایجاد فناوری در مرحله ی آزمایشگاهی  </vt:lpstr>
      <vt:lpstr>ایجاد فناوری در مرحله ی نیمه صنعتی  </vt:lpstr>
      <vt:lpstr>ایجاد فناوری در مرحله ی صنعتی </vt:lpstr>
      <vt:lpstr>بهبود فناوری </vt:lpstr>
      <vt:lpstr>مشابه سازی</vt:lpstr>
      <vt:lpstr>مونتاژ</vt:lpstr>
      <vt:lpstr>اخلاق در پژوهش </vt:lpstr>
      <vt:lpstr>اهداف پژوهش </vt:lpstr>
      <vt:lpstr>سوالات پژوهش </vt:lpstr>
      <vt:lpstr>تعیین موضوع و عنوان پژوهش</vt:lpstr>
      <vt:lpstr>پایان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شماره 1 سید محمد مهدی موسوی</dc:title>
  <dc:creator>mehdi mousavi</dc:creator>
  <cp:lastModifiedBy>mehdi mousavi</cp:lastModifiedBy>
  <cp:revision>15</cp:revision>
  <dcterms:created xsi:type="dcterms:W3CDTF">2016-02-08T18:51:33Z</dcterms:created>
  <dcterms:modified xsi:type="dcterms:W3CDTF">2016-02-09T06:30:49Z</dcterms:modified>
</cp:coreProperties>
</file>