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>
      <p:cViewPr varScale="1">
        <p:scale>
          <a:sx n="80" d="100"/>
          <a:sy n="80" d="100"/>
        </p:scale>
        <p:origin x="108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89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2/16/2016 8:12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2/16/2016 8:12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2/16/2016 8:12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2/16/2016 8:12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2/16/2016 8:12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2/16/2016 8:12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2/16/2016 8:12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2/16/2016 8:12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2/16/2016 8:12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2/16/2016 8:12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2/16/2016 8:12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2/16/2016 8:12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590800" y="4419600"/>
            <a:ext cx="6477000" cy="14478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solidFill>
                  <a:schemeClr val="accent1">
                    <a:lumMod val="75000"/>
                  </a:schemeClr>
                </a:solidFill>
              </a:rPr>
              <a:t>روش تحقیق و گزارش نویسی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 rtl="1"/>
            <a:r>
              <a:rPr lang="fa-IR" dirty="0" smtClean="0"/>
              <a:t>استاد درس : دکتر رضا صفا بخش </a:t>
            </a:r>
          </a:p>
          <a:p>
            <a:pPr algn="r" rtl="1"/>
            <a:r>
              <a:rPr lang="fa-IR" dirty="0" smtClean="0"/>
              <a:t>سید محمد مهدی موسوی 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659" y="228600"/>
            <a:ext cx="8153400" cy="990600"/>
          </a:xfrm>
        </p:spPr>
        <p:txBody>
          <a:bodyPr/>
          <a:lstStyle/>
          <a:p>
            <a:pPr algn="r" rtl="1"/>
            <a:r>
              <a:rPr lang="fa-IR" dirty="0" smtClean="0">
                <a:solidFill>
                  <a:schemeClr val="accent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روش علمی  _ مرحله ی اعتبار سنجی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6659" y="1600200"/>
            <a:ext cx="8153400" cy="480060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با استفاده از </a:t>
            </a:r>
            <a:r>
              <a:rPr lang="fa-IR" sz="2200" b="1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سنجشگر های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معین شده در مرحله فرضیه و نتایج آزمایش ها ، عملکرد روش ارزیابی می شود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مرحله شامل قدم های زیر است :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محاسبه ی عملکرد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نتیجه گیری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تهیه مستندات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داوری همکاران </a:t>
            </a: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2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678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accent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مدل سازی و شبیه سازی در پژوهش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6659" y="1600200"/>
            <a:ext cx="8153400" cy="4800600"/>
          </a:xfrm>
        </p:spPr>
        <p:txBody>
          <a:bodyPr>
            <a:normAutofit/>
          </a:bodyPr>
          <a:lstStyle/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سال ها اخیر به دلیل </a:t>
            </a:r>
            <a:r>
              <a:rPr lang="fa-IR" sz="2200" b="1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پیشرفت فناوری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روش </a:t>
            </a:r>
            <a:r>
              <a:rPr lang="fa-IR" sz="2200" b="1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مدل سازی ، شبیه سازی رایانشی و مصور سازی سه بعدی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بسیار مورد توجه پژوهش گران قرار گرفته است .</a:t>
            </a:r>
          </a:p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روش خود را به عنوان روشی در کنار روش های نظری و تجربی مطرح کرده است .</a:t>
            </a:r>
          </a:p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بررسی پدیده هایی و فرایند هائی که </a:t>
            </a:r>
            <a:r>
              <a:rPr lang="fa-IR" sz="2200" b="1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خارج از توان</a:t>
            </a:r>
            <a:r>
              <a:rPr lang="fa-IR" sz="2200" b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روش های تجربی موجود است با این روش به سهولت قابل انجام است .</a:t>
            </a:r>
          </a:p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آزمایش هایی که در آزمایشگاه </a:t>
            </a:r>
            <a:r>
              <a:rPr lang="fa-IR" sz="2200" b="1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قابل انجام نیستند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این روش به کرات و با صرف هزینه های کمتر قابل انجام هستند .</a:t>
            </a:r>
          </a:p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روش در طراحی سیستم های </a:t>
            </a:r>
            <a:r>
              <a:rPr lang="fa-IR" sz="2200" b="1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پیچیده و بزرگ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بسیار موثر است .ِ</a:t>
            </a:r>
            <a:endParaRPr lang="en-US" sz="22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0220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accent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مدل سازی و شبیه سازی در پژوهش _ ادامه 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6659" y="1600200"/>
            <a:ext cx="8153400" cy="4800600"/>
          </a:xfrm>
        </p:spPr>
        <p:txBody>
          <a:bodyPr>
            <a:normAutofit/>
          </a:bodyPr>
          <a:lstStyle/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b="1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مدلسازی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فرایندی است که اغلب در مطالعات علمی مطرح می شود و آن ساده سازی یک پدیده ی مورد علاقه است .</a:t>
            </a:r>
          </a:p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b="1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مدل</a:t>
            </a:r>
            <a:r>
              <a:rPr lang="fa-IR" sz="2200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عین ساده سازی باید در حد قابل قبولی ویژگی های مرتبط پدیده را نیز ارئه دهد </a:t>
            </a:r>
          </a:p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b="1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سادگی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بیش از حد یک</a:t>
            </a:r>
            <a:r>
              <a:rPr lang="fa-IR" sz="2200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b="1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مدل</a:t>
            </a:r>
            <a:r>
              <a:rPr lang="fa-IR" sz="2200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ممکن است منجر به خطا ی زیاد و مفید نبودن شود .</a:t>
            </a:r>
          </a:p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نمودار زیر قدم های مدل سازی را نشان می دهد :</a:t>
            </a:r>
            <a:endParaRPr lang="en-US" sz="22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5845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accent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مدل سازی و شبیه سازی در پژوهش _ ادامه 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6659" y="1600200"/>
            <a:ext cx="8153400" cy="4800600"/>
          </a:xfrm>
        </p:spPr>
        <p:txBody>
          <a:bodyPr>
            <a:normAutofit/>
          </a:bodyPr>
          <a:lstStyle/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b="1" dirty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مدل ها را می توان به دو دسته کلی زیر تقسیم کرد :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مدل های ریاضی :</a:t>
            </a:r>
          </a:p>
          <a:p>
            <a:pPr lvl="2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16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مدل با تعدادی روابط ریاضی رابطه بین کمیت ها و چگونگی تغییر کمیت ها با زمان را ارئه می دهد .</a:t>
            </a:r>
          </a:p>
          <a:p>
            <a:pPr lvl="2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18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تعیین پاسخ مدل نیاز به حل معادلات مربوطه دارد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مدل های محاسباتی </a:t>
            </a:r>
          </a:p>
          <a:p>
            <a:pPr lvl="2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16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مدل با یک دنباله از قدم ها یا دستورات ارائه می شود که بر روی یک ماشین مجرد قابل پیاده سازی است .</a:t>
            </a:r>
          </a:p>
          <a:p>
            <a:pPr lvl="2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1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پیاده سازی رایانه ای  _  بر اساس تعریف _  یک ارائه دقیق از مدل است .</a:t>
            </a:r>
          </a:p>
          <a:p>
            <a:pPr lvl="2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18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آزمون و مقایسه ی فرضیه ها به کار می روند . </a:t>
            </a:r>
            <a:endParaRPr lang="en-US" sz="18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2570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accent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روش تعیین اعتبار و مدل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6659" y="1600200"/>
            <a:ext cx="8153400" cy="4800600"/>
          </a:xfrm>
        </p:spPr>
        <p:txBody>
          <a:bodyPr>
            <a:normAutofit/>
          </a:bodyPr>
          <a:lstStyle/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b="1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بطور منظم و دقیق </a:t>
            </a:r>
            <a:r>
              <a:rPr lang="fa-IR" sz="2200" b="1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همه بینهایت نتیجه متعدد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ممکن یک مدل محاسباتی را بدون اجرای یک به یک مدل تحلیل می کند و این کار را به وسیله همه حالت ها ممکن انجام می دهد.</a:t>
            </a:r>
          </a:p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مدل </a:t>
            </a:r>
            <a:r>
              <a:rPr lang="fa-IR" sz="2200" b="1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مکانیزمی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را ارائه می دهد که بطور قانع کننده ای داده های تجربی را توضیح می دهد .</a:t>
            </a:r>
          </a:p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اگر بعضی از داده های </a:t>
            </a:r>
            <a:r>
              <a:rPr lang="fa-IR" sz="2200" b="1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تجربی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نتوانند توضیح داده شود ، فرضیه غلط است .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در این حالت ، مدل یا باید </a:t>
            </a:r>
            <a:r>
              <a:rPr lang="fa-IR" sz="1800" b="1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بهبود</a:t>
            </a:r>
            <a:r>
              <a:rPr lang="fa-IR" sz="1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داده شود تا همه نتایج حاضر در داده ها را تولید کند ، </a:t>
            </a:r>
            <a:r>
              <a:rPr lang="fa-IR" sz="1800" b="1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و یا باید بطور کامل مورد بازبینی </a:t>
            </a:r>
            <a:r>
              <a:rPr lang="fa-IR" sz="1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قرار بگیرد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18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اگر بعضی از نتایج مدل محاسباتی به نتایج تجربی توافق نداشته باشند ، فرضیه مکانیزمی ارئه شده با مدل ممکن است اشتباه باشد .</a:t>
            </a:r>
            <a:endParaRPr lang="en-US" sz="18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5262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accent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آشنایی با نرم افزار حروف چینی لیتک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6659" y="1600200"/>
            <a:ext cx="8153400" cy="4800600"/>
          </a:xfrm>
        </p:spPr>
        <p:txBody>
          <a:bodyPr>
            <a:normAutofit/>
          </a:bodyPr>
          <a:lstStyle/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ایجاد مستندات بزرگ با استفاده از نرم افزاری مثل </a:t>
            </a:r>
            <a:r>
              <a:rPr lang="fa-IR" sz="2000" b="1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مایکروسافت</a:t>
            </a:r>
            <a:r>
              <a:rPr lang="fa-IR" sz="2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ورد کار بسیار دشوار و طاقت فرسایی می باشد و نمی توان در این محیط </a:t>
            </a:r>
            <a:r>
              <a:rPr lang="fa-IR" sz="2000" b="1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کیفیت</a:t>
            </a:r>
            <a:r>
              <a:rPr lang="fa-IR" sz="2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لازم را برای اسناد فراهم کرد . </a:t>
            </a:r>
          </a:p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نوشتن روابط </a:t>
            </a:r>
            <a:r>
              <a:rPr lang="fa-IR" sz="2000" b="1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ریاضی</a:t>
            </a:r>
            <a:r>
              <a:rPr lang="fa-IR" sz="2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در محیط ورد دشوار و زمان بر است و اصلاح آنها کار دشواری است . </a:t>
            </a:r>
          </a:p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اغلب کسانی که در کار انتشار به صورت جدی فعالیت می کنند بجای استفاده از نرم افزار ورد از نرم افزار دیگری به نام </a:t>
            </a:r>
            <a:r>
              <a:rPr lang="fa-IR" sz="2000" b="1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لیتک</a:t>
            </a:r>
            <a:r>
              <a:rPr lang="fa-IR" sz="2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استفاده می کنند .</a:t>
            </a:r>
          </a:p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دونالد کنوث در سال 1978 برای حل مشکلات نرم افزار های مانند ورد اقدام به نوشتن نرم افزاری برای حروفچینی کرد و آن را تک نامید </a:t>
            </a:r>
          </a:p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چند سال بعد لسی لمپورت نرم افزاری بر اساس تک نوشت که تأکید بیشتری بر روی </a:t>
            </a:r>
            <a:r>
              <a:rPr lang="fa-IR" sz="2000" b="1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شکل دهی آسان مستندات </a:t>
            </a:r>
            <a:r>
              <a:rPr lang="fa-IR" sz="2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داشت و آن را لیتک نامید </a:t>
            </a:r>
            <a:r>
              <a:rPr lang="fa-IR" sz="1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. </a:t>
            </a:r>
            <a:endParaRPr lang="en-US" sz="18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7420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accent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ایجاد مستندات در لیتک 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6659" y="1600200"/>
            <a:ext cx="8153400" cy="4800600"/>
          </a:xfrm>
        </p:spPr>
        <p:txBody>
          <a:bodyPr>
            <a:normAutofit/>
          </a:bodyPr>
          <a:lstStyle/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ایجاد مستندات در لیتک در سه گام اصلی انجام می شود :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7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ایجاد تک اولیه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7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7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تبدیل فایل تک به فایلی به قالب </a:t>
            </a:r>
            <a:r>
              <a:rPr lang="en-US" sz="17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dvi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7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7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تبدیل فایل </a:t>
            </a:r>
            <a:r>
              <a:rPr lang="en-US" sz="17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dvi</a:t>
            </a:r>
            <a:r>
              <a:rPr lang="fa-IR" sz="17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به قالب نهایی قابل نمایش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1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ویژگی های فایل لیتک :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7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فایل ها دارای پسوند </a:t>
            </a:r>
            <a:r>
              <a:rPr lang="en-US" sz="1700" dirty="0" err="1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tex</a:t>
            </a:r>
            <a:r>
              <a:rPr lang="fa-IR" sz="17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هستند .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7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فایل ها باید دارای کد گذاری اسکی بوده و فاقد کاراکتر های کنترلی خاص ویرایشگر های متنی پیشرفته باشند .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7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علاوه بر متن اصلی شامل مجموعه ای از دستورات قالب دهی است که نحوه حروف چینی متن را مشخص می کند . </a:t>
            </a:r>
          </a:p>
        </p:txBody>
      </p:sp>
    </p:spTree>
    <p:extLst>
      <p:ext uri="{BB962C8B-B14F-4D97-AF65-F5344CB8AC3E}">
        <p14:creationId xmlns:p14="http://schemas.microsoft.com/office/powerpoint/2010/main" val="73791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accent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ساختار یک سند لیتک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6659" y="1600200"/>
            <a:ext cx="8153400" cy="4800600"/>
          </a:xfrm>
        </p:spPr>
        <p:txBody>
          <a:bodyPr>
            <a:normAutofit/>
          </a:bodyPr>
          <a:lstStyle/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یک فایل لیتک در برگیرنده ی مجموعه از دستورات است که </a:t>
            </a:r>
            <a:r>
              <a:rPr lang="fa-IR" sz="2200" b="1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ساختار ، نحوه نمایش محتوا و کاراکتر های خاص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به کار گرفته شده را مشخص می کند .</a:t>
            </a:r>
          </a:p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دستورات لیتک می توانند دارای </a:t>
            </a:r>
            <a:r>
              <a:rPr lang="fa-IR" sz="2200" b="1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ورودی هایی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نیز باشند .</a:t>
            </a:r>
          </a:p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دستورات لیتک را می توان در </a:t>
            </a:r>
            <a:r>
              <a:rPr lang="fa-IR" sz="2200" b="1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بسته بندی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مجزا قرار داد .</a:t>
            </a:r>
          </a:p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هر سند لیتک حداقل دارای سه دستور زیر است : </a:t>
            </a:r>
          </a:p>
          <a:p>
            <a:pPr marL="45720" indent="0" rtl="1">
              <a:lnSpc>
                <a:spcPct val="150000"/>
              </a:lnSpc>
              <a:buNone/>
            </a:pP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</a:t>
            </a:r>
            <a:r>
              <a:rPr lang="en-US" sz="2200" dirty="0" err="1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documentclass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{article}</a:t>
            </a:r>
          </a:p>
          <a:p>
            <a:pPr marL="45720" indent="0" rtl="1">
              <a:lnSpc>
                <a:spcPct val="150000"/>
              </a:lnSpc>
              <a:buNone/>
            </a:pP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\begin{document}</a:t>
            </a:r>
          </a:p>
          <a:p>
            <a:pPr marL="45720" indent="0" rtl="1">
              <a:lnSpc>
                <a:spcPct val="150000"/>
              </a:lnSpc>
              <a:buNone/>
            </a:pP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\end{document}</a:t>
            </a: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7399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accent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ساختار یک سند لیتک _ ادامه 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236659" cy="4800600"/>
          </a:xfrm>
        </p:spPr>
        <p:txBody>
          <a:bodyPr>
            <a:normAutofit/>
          </a:bodyPr>
          <a:lstStyle/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متن سند در بین دو دستور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/begin{document}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و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\end{document}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قرار می گیرد .</a:t>
            </a:r>
          </a:p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اطلاعات صفحه عنوان سند قبل از دستور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\begin{document}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قرار می گیرد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ورود این اطلاعات از مجموعه ای از دستورات مثل </a:t>
            </a:r>
            <a:r>
              <a:rPr lang="en-US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\title</a:t>
            </a:r>
            <a:r>
              <a:rPr lang="fa-IR" sz="19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و </a:t>
            </a:r>
            <a:r>
              <a:rPr lang="en-US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\author</a:t>
            </a: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و </a:t>
            </a:r>
            <a:r>
              <a:rPr lang="en-US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\date</a:t>
            </a: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 استفاده می شود .</a:t>
            </a:r>
            <a:endParaRPr lang="fa-IR" sz="19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صفحه عنوان با با اجرای دستور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</a:t>
            </a:r>
            <a:r>
              <a:rPr lang="en-US" sz="2200" dirty="0" err="1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maketitle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که بعد از دستور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\begin{document}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قرار می گیرد ایجاد می شود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بخش بندی و شماره گذاری بخش ها با دستورات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\section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و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\subsection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و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subsubsection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و ... مشخص می شود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جلو گیری از شماره گذاری خودکار بخش ها از دستور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\section*{}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استفاده می شود .</a:t>
            </a:r>
          </a:p>
        </p:txBody>
      </p:sp>
    </p:spTree>
    <p:extLst>
      <p:ext uri="{BB962C8B-B14F-4D97-AF65-F5344CB8AC3E}">
        <p14:creationId xmlns:p14="http://schemas.microsoft.com/office/powerpoint/2010/main" val="315539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accent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ساختار یک سند لیتک _ ادامه 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236659" cy="4800600"/>
          </a:xfrm>
        </p:spPr>
        <p:txBody>
          <a:bodyPr>
            <a:normAutofit/>
          </a:bodyPr>
          <a:lstStyle/>
          <a:p>
            <a:pPr marL="388620" indent="-342900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برای شماره گذاری و عنوان نویسی صفحات از دستور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</a:t>
            </a:r>
            <a:r>
              <a:rPr lang="en-US" sz="2200" dirty="0" err="1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pagestyle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استفاده می شود .</a:t>
            </a:r>
          </a:p>
          <a:p>
            <a:pPr marL="388620" indent="-342900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محدود کردن تنظیمات به یک صفحه ی خاص از دستور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</a:t>
            </a:r>
            <a:r>
              <a:rPr lang="en-US" sz="2200" dirty="0" err="1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thispagestyle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استفاده می شود .</a:t>
            </a:r>
          </a:p>
          <a:p>
            <a:pPr marL="388620" indent="-342900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درج فهرست می توان از دستور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</a:t>
            </a:r>
            <a:r>
              <a:rPr lang="en-US" sz="2200" dirty="0" err="1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tableofcontents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 را بعد از دستور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\begin{class}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قرار داد و لیتک با استفاده از اطلاعات بخش های ایجاد شده فهرست را می سازد .</a:t>
            </a:r>
          </a:p>
          <a:p>
            <a:pPr marL="388620" indent="-342900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متن چکیده ی سند میان دو دستور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\begin{abstract}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و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\end{abstract}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قرار می گیرد .</a:t>
            </a:r>
          </a:p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2345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659" y="152400"/>
            <a:ext cx="8153400" cy="990600"/>
          </a:xfrm>
        </p:spPr>
        <p:txBody>
          <a:bodyPr/>
          <a:lstStyle/>
          <a:p>
            <a:pPr algn="r" rtl="1"/>
            <a:r>
              <a:rPr lang="fa-IR" dirty="0" smtClean="0">
                <a:solidFill>
                  <a:schemeClr val="accent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پژوهش در مهندسی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6659" y="1600200"/>
            <a:ext cx="8153400" cy="4800600"/>
          </a:xfrm>
        </p:spPr>
        <p:txBody>
          <a:bodyPr>
            <a:normAutofit fontScale="92500" lnSpcReduction="20000"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/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با نگاهی به فعالیت های انجام شده در پژوهش های مهندسی می توان دریافت که این فعالیت ها شامل مواردی از قبیل زیر هستند :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توسعه ی الگوریم ها ، فنون و روش های جدید برای حل مسائل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تایید الگوریتم های جدید با بررسی آنها در مسائل استاندارد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توسعه محصولات جدید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مقایسه تعدادی روش مختلف برای حل یک مسأله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آنالیز پایداری برای الگوریتم های جدید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کاربرد الگوریتم های پیشنهادی در کاربرد های جدید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مطالعه جنبه مشخصی از رفتار دینامیکی سیستم ها </a:t>
            </a:r>
          </a:p>
          <a:p>
            <a:pPr lvl="1" algn="r" rtl="1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06245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accent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چینش ریاضیات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236659" cy="4800600"/>
          </a:xfrm>
        </p:spPr>
        <p:txBody>
          <a:bodyPr>
            <a:normAutofit/>
          </a:bodyPr>
          <a:lstStyle/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برای ایجاد روابط ریاضی در بین متن از جفت علائم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$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استفاده می کنیم .</a:t>
            </a:r>
          </a:p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تایپ روابط ریاضی در پاراگراف جدید باید از دو $$ استفاده نمود .</a:t>
            </a:r>
          </a:p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حروف یونانی با علامت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و سپس نام حرف ارئه می شوند مانند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\phi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برای حرف فی .</a:t>
            </a:r>
          </a:p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توان از علامت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^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و برای اندیس از علامت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_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استفاده می شود .</a:t>
            </a:r>
          </a:p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نسبت ها را می توان با خط قطری و با خط افقی نمایش داد .</a:t>
            </a:r>
          </a:p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نام توابع در لیتک با یک خط مورب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شروع می شود </a:t>
            </a:r>
          </a:p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روابط پیچیده تر با فاصله بندی های خاص از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</a:t>
            </a:r>
            <a:r>
              <a:rPr lang="en-US" sz="2200" dirty="0" err="1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mbox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{your text here }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استفاده می شود .</a:t>
            </a:r>
          </a:p>
        </p:txBody>
      </p:sp>
    </p:spTree>
    <p:extLst>
      <p:ext uri="{BB962C8B-B14F-4D97-AF65-F5344CB8AC3E}">
        <p14:creationId xmlns:p14="http://schemas.microsoft.com/office/powerpoint/2010/main" val="163130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accent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چینش مکانی و تأکیدات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236659" cy="5029200"/>
          </a:xfrm>
        </p:spPr>
        <p:txBody>
          <a:bodyPr>
            <a:normAutofit/>
          </a:bodyPr>
          <a:lstStyle/>
          <a:p>
            <a:pPr marL="388620" indent="-342900" algn="r" rt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با دو بار وارد کردن کلید سر خط پاراگراف جدید ایجاد می شود .</a:t>
            </a:r>
          </a:p>
          <a:p>
            <a:pPr marL="388620" indent="-342900" algn="r" rt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حالت ورود فرمول ریاضی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\,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یک فاصله کوچک وارد می کند ،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\: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یک فاصله متوسط ،   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\;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یک فاصله بزرگ ،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\!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فاصله کوچک منفی </a:t>
            </a:r>
            <a:endParaRPr lang="en-US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388620" indent="-342900" algn="r" rt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اختیار فاصله دوبل بین سطرها از دستور زیر استفاده می شود :</a:t>
            </a:r>
          </a:p>
          <a:p>
            <a:pPr marL="45720" indent="0" rtl="1">
              <a:lnSpc>
                <a:spcPct val="110000"/>
              </a:lnSpc>
              <a:buNone/>
            </a:pP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</a:t>
            </a:r>
            <a:r>
              <a:rPr lang="en-US" sz="2200" dirty="0" err="1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renewcommand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{\</a:t>
            </a:r>
            <a:r>
              <a:rPr lang="en-US" sz="2200" dirty="0" err="1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baselinestretch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}{2}</a:t>
            </a: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388620" indent="-342900" algn="r" rt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رفتن به صفحه جدید باید از فرمان زیر استفاده نمود :</a:t>
            </a:r>
          </a:p>
          <a:p>
            <a:pPr marL="45720" indent="0" rtl="1">
              <a:lnSpc>
                <a:spcPct val="110000"/>
              </a:lnSpc>
              <a:buNone/>
            </a:pP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</a:t>
            </a:r>
            <a:r>
              <a:rPr lang="en-US" sz="2200" dirty="0" err="1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newpage</a:t>
            </a:r>
            <a:endParaRPr lang="en-US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388620" indent="-342900" algn="r" rt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خط تیره می تواند با سه طول به صورت - ، -- ، ---   وارد شود .</a:t>
            </a:r>
          </a:p>
          <a:p>
            <a:pPr marL="388620" indent="-342900" algn="r" rt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تغییر ظاهر حروف</a:t>
            </a:r>
          </a:p>
          <a:p>
            <a:pPr marL="388620" indent="-342900" algn="r" rt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خط دار کردن حروف عبارت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phrase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از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\underline{phrase}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و برای ضخیم کردن آن از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\</a:t>
            </a:r>
            <a:r>
              <a:rPr lang="en-US" sz="2200" dirty="0" err="1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textb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{phrase}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و برای کج نویسی آن از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</a:t>
            </a:r>
            <a:r>
              <a:rPr lang="en-US" sz="2200" dirty="0" err="1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emph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{phrase}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استفاده شود . </a:t>
            </a:r>
          </a:p>
        </p:txBody>
      </p:sp>
    </p:spTree>
    <p:extLst>
      <p:ext uri="{BB962C8B-B14F-4D97-AF65-F5344CB8AC3E}">
        <p14:creationId xmlns:p14="http://schemas.microsoft.com/office/powerpoint/2010/main" val="223847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accent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جداول و آرایه ها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236659" cy="5029200"/>
          </a:xfrm>
        </p:spPr>
        <p:txBody>
          <a:bodyPr>
            <a:normAutofit lnSpcReduction="10000"/>
          </a:bodyPr>
          <a:lstStyle/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ساخت آرایه ها با دستورات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\begin{array}{justification}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و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\end{array}</a:t>
            </a: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ساخته انجام می شود .</a:t>
            </a:r>
          </a:p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حروف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c , l , r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به ترتیب نشان دهنده دستورات راست چین ، وسط چین و چپ چین هستند .</a:t>
            </a:r>
          </a:p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عناصر سطر ها با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&amp;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از یکدیگر جدا می شوند و در پایان هر سطر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||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وارد می شود .</a:t>
            </a:r>
          </a:p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پرانتز های بزرگ در دو طرف آرایه با دستورات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\left(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و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\right)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ایجاد می شوند .</a:t>
            </a:r>
          </a:p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اگر کروشه یا آکولاد بخواهیم </a:t>
            </a: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بجای پرانتز کروشه یا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آکولاد می گذاریم .</a:t>
            </a:r>
          </a:p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ساخت جداول از دستورات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\begin{tabular}{justification}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و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\end{tabular}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استفاده می شود . خط عمودی با  |  و خط افقی با دستور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</a:t>
            </a:r>
            <a:r>
              <a:rPr lang="en-US" sz="2200" dirty="0" err="1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hline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ایجاد می شوند .</a:t>
            </a:r>
          </a:p>
          <a:p>
            <a:pPr marL="388620" indent="-342900" algn="r" rtl="1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6935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accent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شکل دهی به متن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236659" cy="5029200"/>
          </a:xfrm>
        </p:spPr>
        <p:txBody>
          <a:bodyPr>
            <a:normAutofit/>
          </a:bodyPr>
          <a:lstStyle/>
          <a:p>
            <a:pPr marL="388620" indent="-342900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برای وسط چین کردن یک متن باید دو دستور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\begin{center}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و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\end{center}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 را در ابتدا و انتهای متن قرار داد .</a:t>
            </a:r>
          </a:p>
          <a:p>
            <a:pPr marL="388620" indent="-342900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ایجاد یک لیست سمبل دار باید از دستورات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\begin{itemize}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و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\end{itemize}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استفاده نمود و هر عنصر لبست را با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\item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شروع کرد </a:t>
            </a:r>
          </a:p>
          <a:p>
            <a:pPr marL="388620" indent="-342900" algn="r" rtl="1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390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accent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لیست مراجع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236659" cy="5029200"/>
          </a:xfrm>
        </p:spPr>
        <p:txBody>
          <a:bodyPr>
            <a:normAutofit/>
          </a:bodyPr>
          <a:lstStyle/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لیتک مکانیزمی برای ارتباط اتوماتیک مرجع دهی و لیست مراجع فراهم می آورد .</a:t>
            </a:r>
          </a:p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لیست مراجع با دو دستور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\begin{</a:t>
            </a:r>
            <a:r>
              <a:rPr lang="en-US" sz="2200" dirty="0" err="1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thebibliography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}{99}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و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\end{</a:t>
            </a:r>
            <a:r>
              <a:rPr lang="en-US" sz="2200" dirty="0" err="1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thebibliography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}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 احاطه می شود .</a:t>
            </a:r>
          </a:p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هر عنصر لیست با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</a:t>
            </a:r>
            <a:r>
              <a:rPr lang="en-US" sz="2200" dirty="0" err="1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bibitem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{label}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آغاز می شود .</a:t>
            </a:r>
          </a:p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label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علامت خلاصه ای برای آن مرجع است .</a:t>
            </a:r>
          </a:p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با تشکیل لیست مراجع ، برای مرجع دهی از دستور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\cite{label}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در محل مناسب در متن استفاده می شود </a:t>
            </a:r>
          </a:p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عدد 99 حد بالای مراجع را مشخص می کند .</a:t>
            </a:r>
          </a:p>
          <a:p>
            <a:pPr marL="388620" indent="-342900" algn="r" rtl="1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3377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accent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قرار دادن گرافیک در سند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236659" cy="5029200"/>
          </a:xfrm>
        </p:spPr>
        <p:txBody>
          <a:bodyPr>
            <a:normAutofit/>
          </a:bodyPr>
          <a:lstStyle/>
          <a:p>
            <a:pPr marL="388620" indent="-342900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لیتک با فایل های گرافیکی پست اسکریپت (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2200" dirty="0" err="1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ps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و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eps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) خوب کار می کند .</a:t>
            </a:r>
          </a:p>
          <a:p>
            <a:pPr marL="388620" indent="-342900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درج گرافیک در فایل از دستور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</a:t>
            </a:r>
            <a:r>
              <a:rPr lang="en-US" sz="2200" dirty="0" err="1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includegraphics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{</a:t>
            </a:r>
            <a:r>
              <a:rPr lang="en-US" sz="2200" dirty="0" err="1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graphicfile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}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باید استفاده نمود . </a:t>
            </a:r>
          </a:p>
          <a:p>
            <a:pPr marL="388620" indent="-342900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تعیین ابعاد نمودار می توان دستور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</a:p>
          <a:p>
            <a:pPr marL="365760" lvl="1" indent="0" algn="r" rtl="1">
              <a:lnSpc>
                <a:spcPct val="200000"/>
              </a:lnSpc>
              <a:buNone/>
            </a:pPr>
            <a:r>
              <a:rPr lang="en-US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\</a:t>
            </a:r>
            <a:r>
              <a:rPr lang="en-US" sz="2200" dirty="0" err="1">
                <a:latin typeface="B Nazanin+ Regular" panose="01000506000000020004" pitchFamily="2" charset="-78"/>
                <a:cs typeface="B Nazanin+ Regular" panose="01000506000000020004" pitchFamily="2" charset="-78"/>
              </a:rPr>
              <a:t>includegraphics</a:t>
            </a:r>
            <a:r>
              <a:rPr lang="en-US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[height=2in , 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width=3in]{</a:t>
            </a:r>
            <a:r>
              <a:rPr lang="en-US" sz="2200" dirty="0" err="1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graphicfile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}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 را به کار برد</a:t>
            </a:r>
            <a:endParaRPr lang="fa-IR" sz="22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784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 rtl="1">
              <a:lnSpc>
                <a:spcPct val="250000"/>
              </a:lnSpc>
              <a:buNone/>
            </a:pPr>
            <a:r>
              <a:rPr lang="fa-IR" sz="9000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پایان</a:t>
            </a:r>
            <a:endParaRPr lang="en-US" sz="9000" dirty="0">
              <a:solidFill>
                <a:schemeClr val="accent2"/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824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accent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پژوهش در مهندسی _ ادامه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6659" y="1600200"/>
            <a:ext cx="8153400" cy="4800600"/>
          </a:xfrm>
        </p:spPr>
        <p:txBody>
          <a:bodyPr>
            <a:normAutofit/>
          </a:bodyPr>
          <a:lstStyle/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مطالعه ی برخی از جنبه های مهندسی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مطالعه بازار بعضی از محصولات مهندسی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مطالعه تأثیرات عوامل محیطی بر روی یک طراحی یا محصول مشخص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بهبود طراحی محصولات موجود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گسترش الگوریتم های توسعه یافته توسط دیگران به کاربرد ها یا سیستم های متنوع گسترده تر </a:t>
            </a:r>
            <a:endParaRPr lang="en-US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ارزیابی گسترده روش های جدید با مسائل استاندارد </a:t>
            </a:r>
            <a:endParaRPr lang="en-US" sz="22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1031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accent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پژوهش در مهندسی _ ادامه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6659" y="1600200"/>
            <a:ext cx="8153400" cy="5029200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فعالیت های پژوهشی مهندسی دارای ویژگی های شاخص زیر هستند :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بخش مهمی از این پژوهش ها بر پایه </a:t>
            </a:r>
            <a:r>
              <a:rPr lang="fa-IR" sz="2200" b="1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ریاضیات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استوار است .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آزمایش بر روی </a:t>
            </a:r>
            <a:r>
              <a:rPr lang="fa-IR" sz="2200" b="1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ماشین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اجرا می شود نه بر روی </a:t>
            </a:r>
            <a:r>
              <a:rPr lang="fa-IR" sz="2200" b="1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انسان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یا </a:t>
            </a:r>
            <a:r>
              <a:rPr lang="fa-IR" sz="2200" b="1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حیوان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داده های که جمع آوری می شوند به طور قابل توجهی متفاوت هستند .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فرضیه ها عمدتا بر اساس اثبات های ریاضی و نه حدس اختیار می شوند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آزمایش ها می توانند در یک مدت کوتاه تر انجام شوند .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خروجی های مشخص تر و ملموس تر دارند ، مانند یک نرم افزار ، یک دستگاه یا یک رابطه ریاضی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نقاط مختلف دنیا با هم چندان فرقی ندارند </a:t>
            </a:r>
          </a:p>
          <a:p>
            <a:pPr marL="365760" lvl="1" indent="0" algn="r" rtl="1">
              <a:lnSpc>
                <a:spcPct val="150000"/>
              </a:lnSpc>
              <a:buClr>
                <a:schemeClr val="accent2"/>
              </a:buClr>
              <a:buNone/>
            </a:pPr>
            <a:endParaRPr lang="en-US" sz="22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7516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accent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روش های مختلف پژوهش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6659" y="1600200"/>
            <a:ext cx="8153400" cy="480060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هدف نهائی علم توضیح پدیده های حاضر و گذشته و پیش بینی پدیده های آینده است .</a:t>
            </a:r>
          </a:p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پیش فرض های انسان از نسبت به جهان بر چگونگی فهم او از جهان تأثیر گذار است .</a:t>
            </a:r>
          </a:p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میان علم و جهان نوعی رابطه ی دو طرفه برقرار است .</a:t>
            </a:r>
          </a:p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با انجام مشاهدات از جهان و بررسی آنها ، نظریه هائی ایجاد می شود که اعتبار آنها با عرضه آنها به جهان سنجیده می شود .</a:t>
            </a:r>
          </a:p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این تعامل ، </a:t>
            </a:r>
            <a:r>
              <a:rPr lang="fa-IR" sz="2200" b="1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خلاقیت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اثر گذاری و اهمیت ویژه ای دارد و هر چه قدر که نظریه ، فرضیه ها و طراحی ها </a:t>
            </a:r>
            <a:r>
              <a:rPr lang="fa-IR" sz="2200" b="1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خلاقانه تر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باشد نتیجه ارزشمند تر و مفید تر است  .</a:t>
            </a:r>
            <a:endParaRPr lang="en-US" sz="22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1709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accent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روش علمی 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6659" y="1600200"/>
            <a:ext cx="8153400" cy="480060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روش علمی در شکل کامل خود شامل چهار مرحله زیر است : </a:t>
            </a:r>
          </a:p>
          <a:p>
            <a:pPr marL="502920" indent="-457200" algn="r" rtl="1">
              <a:lnSpc>
                <a:spcPct val="200000"/>
              </a:lnSpc>
              <a:buSzPct val="85000"/>
              <a:buFont typeface="+mj-lt"/>
              <a:buAutoNum type="arabicParenR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مرحله ی آنالیز تحلیل </a:t>
            </a:r>
          </a:p>
          <a:p>
            <a:pPr marL="502920" indent="-457200" algn="r" rtl="1">
              <a:lnSpc>
                <a:spcPct val="200000"/>
              </a:lnSpc>
              <a:buSzPct val="85000"/>
              <a:buFont typeface="+mj-lt"/>
              <a:buAutoNum type="arabicParenR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مرحله ی راه حل یا </a:t>
            </a: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فرضیه</a:t>
            </a: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502920" indent="-457200" algn="r" rtl="1">
              <a:lnSpc>
                <a:spcPct val="200000"/>
              </a:lnSpc>
              <a:buSzPct val="85000"/>
              <a:buFont typeface="+mj-lt"/>
              <a:buAutoNum type="arabicParenR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مرحله ی پیاده سازی یا ساخت </a:t>
            </a:r>
          </a:p>
          <a:p>
            <a:pPr marL="502920" indent="-457200" algn="r" rtl="1">
              <a:lnSpc>
                <a:spcPct val="200000"/>
              </a:lnSpc>
              <a:buSzPct val="85000"/>
              <a:buFont typeface="+mj-lt"/>
              <a:buAutoNum type="arabicParenR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مرحله ی تأیید یا اعتبار سنجی </a:t>
            </a:r>
          </a:p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2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5313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accent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روش علمی  _ مرحله ی تحلیل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6659" y="1600200"/>
            <a:ext cx="8153400" cy="480060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هدف مرحله ی تحلیل به دست آوردن درک واضح و جامعی از </a:t>
            </a:r>
            <a:r>
              <a:rPr lang="fa-IR" sz="2200" b="1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فعالیت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، تعیین گزاره های </a:t>
            </a:r>
            <a:r>
              <a:rPr lang="fa-IR" sz="2200" b="1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حاکم و محدود کننده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راه های انجام فعالیت و زیر فعالیت و در نهایت تنظیم یک </a:t>
            </a:r>
            <a:r>
              <a:rPr lang="fa-IR" sz="2200" b="1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هدف یگانه و مشخص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است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مرحله شامل قدم های زیر است :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توضیح مسأله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تعیین معیار های سنجش عملکرد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بررسی سوابق موضوع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بیان هدف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2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4737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accent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روش علمی  _ مرحله ی فرضیه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6659" y="1600200"/>
            <a:ext cx="8153400" cy="480060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هدف این مرحله تعیین یک راه حل </a:t>
            </a:r>
            <a:r>
              <a:rPr lang="fa-IR" sz="2200" b="1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جامع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برای حل مسأله ، تعیین یک راه حل جامع دارای جزئیات برای حل مسأله ، پیشنهاد یک مجموعه </a:t>
            </a:r>
            <a:r>
              <a:rPr lang="fa-IR" sz="2200" b="1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اهداف و فرضیات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این راه حل ها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مرحله شامل قدم های زیر است :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تعیین راه حل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تعیین اهداف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تعریف عوامل موثر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فرض سنجشگر های عملکرد </a:t>
            </a: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2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7286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accent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روش علمی  _ مرحله ی ساخت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6659" y="1600200"/>
            <a:ext cx="8153400" cy="480060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راه حل مشخص شده در مرحله فرضیه پیاده سازی می شود . و راه حل پیاده شده از طریق </a:t>
            </a:r>
            <a:r>
              <a:rPr lang="fa-IR" sz="2200" b="1" dirty="0" smtClean="0">
                <a:solidFill>
                  <a:schemeClr val="accent2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آزمایش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ارزیابی می گردد و به شکل مناسب در آورده می شود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مرحله شامل قدم های زیر است :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پیاده سازی را حل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طراحی آزمایش ها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اجرای آزمایش ها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a-IR" sz="19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شکل دهی به نتایج </a:t>
            </a: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388620" indent="-3429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2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1601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 (textbook design)</Template>
  <TotalTime>0</TotalTime>
  <Words>2273</Words>
  <Application>Microsoft Office PowerPoint</Application>
  <PresentationFormat>On-screen Show (4:3)</PresentationFormat>
  <Paragraphs>171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B Nazanin+ Regular</vt:lpstr>
      <vt:lpstr>Calibri</vt:lpstr>
      <vt:lpstr>Tw Cen MT</vt:lpstr>
      <vt:lpstr>Wingdings</vt:lpstr>
      <vt:lpstr>Wingdings 2</vt:lpstr>
      <vt:lpstr>Student presentation</vt:lpstr>
      <vt:lpstr>روش تحقیق و گزارش نویسی </vt:lpstr>
      <vt:lpstr>پژوهش در مهندسی </vt:lpstr>
      <vt:lpstr>پژوهش در مهندسی _ ادامه </vt:lpstr>
      <vt:lpstr>پژوهش در مهندسی _ ادامه </vt:lpstr>
      <vt:lpstr>روش های مختلف پژوهش </vt:lpstr>
      <vt:lpstr>روش علمی  </vt:lpstr>
      <vt:lpstr>روش علمی  _ مرحله ی تحلیل </vt:lpstr>
      <vt:lpstr>روش علمی  _ مرحله ی فرضیه </vt:lpstr>
      <vt:lpstr>روش علمی  _ مرحله ی ساخت</vt:lpstr>
      <vt:lpstr>روش علمی  _ مرحله ی اعتبار سنجی </vt:lpstr>
      <vt:lpstr>مدل سازی و شبیه سازی در پژوهش </vt:lpstr>
      <vt:lpstr>مدل سازی و شبیه سازی در پژوهش _ ادامه  </vt:lpstr>
      <vt:lpstr>مدل سازی و شبیه سازی در پژوهش _ ادامه  </vt:lpstr>
      <vt:lpstr>روش تعیین اعتبار و مدل </vt:lpstr>
      <vt:lpstr>آشنایی با نرم افزار حروف چینی لیتک </vt:lpstr>
      <vt:lpstr>ایجاد مستندات در لیتک  </vt:lpstr>
      <vt:lpstr>ساختار یک سند لیتک </vt:lpstr>
      <vt:lpstr>ساختار یک سند لیتک _ ادامه  </vt:lpstr>
      <vt:lpstr>ساختار یک سند لیتک _ ادامه  </vt:lpstr>
      <vt:lpstr>چینش ریاضیات </vt:lpstr>
      <vt:lpstr>چینش مکانی و تأکیدات </vt:lpstr>
      <vt:lpstr>جداول و آرایه ها </vt:lpstr>
      <vt:lpstr>شکل دهی به متن </vt:lpstr>
      <vt:lpstr>لیست مراجع</vt:lpstr>
      <vt:lpstr>قرار دادن گرافیک در سند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2016-02-14T09:25:14Z</dcterms:created>
  <dcterms:modified xsi:type="dcterms:W3CDTF">2016-02-16T04:45:22Z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