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8" r:id="rId30"/>
    <p:sldId id="299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2/23/2016 5:34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2/23/2016 5:34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2/23/2016 5:34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2/23/2016 5:34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2/23/2016 5:34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2/23/2016 5:34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2/23/2016 5:34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2/23/2016 5:34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2/23/2016 5:34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2/23/2016 5:34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2/23/2016 5:34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2/23/2016 5:34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استاد درس : دکتر رضا صفا بخش </a:t>
            </a:r>
          </a:p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نکات مهم در تهیه گزارش پیشنهاد پایان نامه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و محتویات گزارش باید به شکل زیر باشد :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جلد گزارش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چکیده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مطالب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پیشینه موضوع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طرح پیشنهادی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ارزیابی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مراحل زمانبندی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 و بودجه لازم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جمع بندی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</a:p>
        </p:txBody>
      </p:sp>
    </p:spTree>
    <p:extLst>
      <p:ext uri="{BB962C8B-B14F-4D97-AF65-F5344CB8AC3E}">
        <p14:creationId xmlns:p14="http://schemas.microsoft.com/office/powerpoint/2010/main" val="32232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رساله دکتری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دانشجوی دکتری ، با توجه با </a:t>
            </a:r>
            <a:r>
              <a:rPr lang="fa-IR" sz="20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سوابق آموزشی و پژوهشی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دوره کارشناسی ارشد خود و دوره دکتری دانش خود را در زمینه های خاصی تقویت کرده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دانشجو با توجه به مطالعات خود ، علاقه ، پیشنهاد استاد راهنما ، و بازار کار موضوع خود را انتخاب می کند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دانشجو باید </a:t>
            </a:r>
            <a:r>
              <a:rPr lang="fa-IR" sz="20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پیشینه ی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موضوع را مطالعه کند و اطلاعات </a:t>
            </a:r>
            <a:r>
              <a:rPr lang="fa-IR" sz="20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زیادی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مورد آن به دست بیاورد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دانشجو پس از مراحل فوق باید به نگارش یک </a:t>
            </a:r>
            <a:r>
              <a:rPr lang="en-US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رساله دکتری </a:t>
            </a:r>
            <a:r>
              <a:rPr lang="en-US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بپردازد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نگارش این پیشنهاد قالب همگانی واحد و مشخصی وجود ندارد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نحوه ارائه ساختار به ملزومات دانشگاه سلیقه دانشجو و استاد راهنما وابسته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اکثر دانشگاه ها مشخصات و ویژگی های مورد انتظار </a:t>
            </a:r>
            <a:r>
              <a:rPr lang="fa-IR" sz="20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خاصی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</a:t>
            </a:r>
            <a:r>
              <a:rPr lang="en-US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رساله دکتری </a:t>
            </a:r>
            <a:r>
              <a:rPr lang="en-US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مد نظر دارند .</a:t>
            </a:r>
          </a:p>
        </p:txBody>
      </p:sp>
    </p:spTree>
    <p:extLst>
      <p:ext uri="{BB962C8B-B14F-4D97-AF65-F5344CB8AC3E}">
        <p14:creationId xmlns:p14="http://schemas.microsoft.com/office/powerpoint/2010/main" val="17311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رساله دکتری _ ادامه 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پیشنهاد رساله دکتری باید حاوی مطالب زیر باشد :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بیان موضوع پیشنهادی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مرور و ارزیابی </a:t>
            </a:r>
            <a:r>
              <a:rPr lang="fa-IR" sz="20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پیشینه کار 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ایده های دانشجو برای حل مسأله نتایج مورد انتظار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مراحل اجرأ و زمان بندی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 و بودجه لازم </a:t>
            </a:r>
          </a:p>
          <a:p>
            <a:pPr marL="365760" lvl="1" indent="0" algn="r" rtl="1">
              <a:lnSpc>
                <a:spcPct val="200000"/>
              </a:lnSpc>
              <a:buClr>
                <a:schemeClr val="accent2"/>
              </a:buClr>
              <a:buNone/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93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زمانبندی فعالیت ها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کار پژوهشی باید دارای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زمانبندی مشخص ، سنجیده ، و دقیق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باشد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تلاش شود این زمانبندی در حین اجرای کار دقیقا انجام شود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زمان بندی فعالیت ها ، کل کار پروژه به مراحل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اصلی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فاز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هائی شکسته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فاز شامل فعالیت هائی است که هر یک پیشنیاز ها خود را دارد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تعیین زمان لازم برای هر فعالیت ، زمان لازم برای هر فعالیت تعیین می گردد . 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زمان های فعالیت ها و روابط آنها می تواند در نمودار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گانت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پروژه ارائه گردد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گانت شامل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سه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ستون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ستون اول مراحل اجرای پژوهش ، ستون دوم مدت زمان لازم برای انجام ، و در ستون سوم زمان های شروع و خاتمه و مدت تداوم هر فعالیت نشان داده می شود . 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11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تخمین بودجه یک طرح پژوهشی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طرح پژوهشی باید بودجه و جزئیات هزینه های لازم جهت اجرای طرح را ارائه نماید .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مورد پروژه های دانشگاهی ضرورت ندارد .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بودجه پروژه نکات زیادی را در مورد ارائه دهنده آن نشان می دهد مثلا امکانات انتخاب شده یا میزان دقت و صحت مبالغ نوشته شده میزان صداقت و...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های متنوع پژوهش را باید در بخش های مختلف و بطور جداگانه مطرح نمود .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 شامل مواد زیر است :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هزینه های انسانی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هزینه های سرمایه ای و تجهیزاتی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هزینه های لوازم و مواد مصرفی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هزینه های سفر و ایاب و ذهاب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هزینه های متفرقه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های پیش بینی نشده </a:t>
            </a:r>
          </a:p>
          <a:p>
            <a:pPr marL="0" indent="0" algn="r" rtl="1">
              <a:buNone/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3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های منابع انسانی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چون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حق الزحمه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افراد را در بر می گیرد از اهمیت زیادی برخودار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دهنده باید مطمئن باشد افراد با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نرخ هائی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که در پیشنهاد قرار می دهد برای او کار خواهند کرد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دهنده باید مطمئن باشد این نرخ ها برای کارفرما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قابل قبول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بسیاری از سازمان ها برای پرداخت حق الزحمه به افراد در سطوح تخصصی مختلف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نرخ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های مشخصی دارند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موضوع مهمی که باید در نظر گرفته شود موضوع پرداخت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مالیات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حق بیمه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همکاران است . 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3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های سرمایه ای و تجهیزاتی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پروژه های مهندسی مختلف ممکن است بسیار متفاوت باشد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ممکن است این هزینه ها از صفر تا نود درصد کل بودجه را به خود اختصاص دهد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تجهیزات تهیه شده در این قسمت پس از خاتمه پروژه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قابل استفاده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هستند و عموما کارفرما انتظار دارد این تجهیزات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عودت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داده شوند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چه بتوان هزینه تجهیزات را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کاهش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داد ، شانس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موفقیت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گرفتن موافقت کارفرما بالاتر می رود . </a:t>
            </a:r>
          </a:p>
          <a:p>
            <a:pPr marL="0" indent="0" algn="r" rtl="1">
              <a:lnSpc>
                <a:spcPct val="2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73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های لوازم و مواد مصرفی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اکثر پروژه های مهندسی جزو هزینه های مورد نیاز و لازم هستند .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بسته به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ماهیت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موضوع این هزینه ها می تواند بسیار متفاوت باشد . </a:t>
            </a:r>
          </a:p>
          <a:p>
            <a:pPr marL="0" indent="0" algn="r" rtl="1">
              <a:lnSpc>
                <a:spcPct val="3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2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15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های سفر و ایاب و ذهاب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بعضی از پروژه ها هزینه قابل توجهی را تشکیل می دهند .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بسیاری از پروژه ها مورد نیاز  نیستند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سفر ضروری باشد ، باید پیش بینی های لازم از نظر هزینه های جابجایی ، تغذیه ، و اقامت محاسبه شده و در بودجه منظور شود . </a:t>
            </a:r>
          </a:p>
          <a:p>
            <a:pPr marL="0" indent="0" algn="r" rtl="1">
              <a:lnSpc>
                <a:spcPct val="2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06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های متفرقه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شامل هزینه های خدماتی ضروری برای انجام پروژه هستند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هزینه ها جزو هزینه های منابع انسانی ، سرمایه ای و ... قرار نمی گیرند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نمونه ای هایی از این هزینه ها هزینه های خدمات آزمایشگاهی ، خدمات ساخت ، تایپ ، تکثیر ، صحافی ، عکس ، پیک ، و امثال آن می باشد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جمله هزینه هائی که باید در پیشنهاد های طرح پژوهشی که از دانشگاه به بیرون ارسال می شود هزینه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بالاسری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دانشگاه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هزینه ها بسته به دانشگاه متفاوت است و ممکن است 15% تا 25% کل مبلغ قرارداد باشد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05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تهیه طرح پژوهش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پژوهشگر باید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پیشنهادی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انجام پروژه تهیه و جهت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بررسی و تأیید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مراجع مربوطه ارسال کند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پروژه می تواند در قالب پروژه ی پایانی یک دوره تحصیلی ، پروژه های دانشجویی ، و یا برای یک کارفرما خارج از دانشگاه انجام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پروژه ها به دو نوع درون دانشگاهی و برون دانشگاهی تقسیم می شوند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92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های پیش بینی نشده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تأمین بودجه برای مواردی که احتمالا به خطا پیش بینی نشده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تأمین هزینه های خارج از کنترل و غیر منتظره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جبران آثار ناشی از تورم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هزینه ها عموما بصورت درصدی از مبلغ بودجه ، مانند 3% در نظر گرفته می شوند .</a:t>
            </a:r>
          </a:p>
        </p:txBody>
      </p:sp>
    </p:spTree>
    <p:extLst>
      <p:ext uri="{BB962C8B-B14F-4D97-AF65-F5344CB8AC3E}">
        <p14:creationId xmlns:p14="http://schemas.microsoft.com/office/powerpoint/2010/main" val="33435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بودجه کل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بودجه کل مورد نیاز طرح معمولا در یک جدول مانند جدول زیر لیست می شود 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مشکل ترین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قسمت تهیه یک پیشنهاد پروژه قسمت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تخمین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بودجه لازم است که در صورت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نامناسب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بودن موجب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شکست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کامل پروژه می شود 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9092"/>
              </p:ext>
            </p:extLst>
          </p:nvPr>
        </p:nvGraphicFramePr>
        <p:xfrm>
          <a:off x="1524000" y="2209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879852"/>
                <a:gridCol w="1184148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اعتبار لازم </a:t>
                      </a:r>
                      <a:endParaRPr lang="en-US" b="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شرح</a:t>
                      </a:r>
                      <a:endParaRPr lang="en-US" b="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ردیف</a:t>
                      </a:r>
                      <a:r>
                        <a:rPr lang="fa-IR" b="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</a:t>
                      </a:r>
                      <a:endParaRPr lang="fa-IR" b="0" dirty="0" smtClean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هزینه منابع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انسانی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1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هزینه سرمایه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ای و تجهیزاتی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2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هزینه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لوازم و اقلام مصرفی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3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هزینه سفر</a:t>
                      </a:r>
                      <a:r>
                        <a:rPr lang="fa-IR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و ایاب و ذهاب 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4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هزینه های متفرقه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5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هزینه های موارد پیش بینی نشده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6</a:t>
                      </a:r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b="1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جمع</a:t>
                      </a:r>
                      <a:endParaRPr lang="en-US" b="1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بودجه کل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پیشنهاد دهنده دعوت می شود تا در یک جلسه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حضوری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پیشنهاد را ارائه و به سوال حاضرین پاسخ گوید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محتوای ارائه مناسب با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مخاطبین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مخاطبین ممکن است شامل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مدیران بلند پایه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مدیران میانی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مدیران میانی متخصصین فنی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تأکیدات ارائه باید روی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علائق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گروه مخاطب حاضر باشد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9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بودجه کل _ ادامه _ علائق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علائق مدیران بلند پایه شامل موارد زیر است :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بازگشت حاصل از سرمایه گذاری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سهم بیشتر بازار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رشد دراز مدت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ابزار های تصمیم گیری بهتر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کاهش هزینه ها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روابط با جامعه </a:t>
            </a:r>
          </a:p>
        </p:txBody>
      </p:sp>
    </p:spTree>
    <p:extLst>
      <p:ext uri="{BB962C8B-B14F-4D97-AF65-F5344CB8AC3E}">
        <p14:creationId xmlns:p14="http://schemas.microsoft.com/office/powerpoint/2010/main" val="32114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بودجه کل _ ادامه _ علائق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علائق مدیران میانی شامل موارد زیر است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تولید بالاتر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مسائل پرسنلی کمتر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خدمات بهتر به مشتریان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ارضأ کارکنان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کنترل هزینه ها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برنامه ریزی بهتر عملیات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برنامه زمانبندی تولید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دسترسی به اطلاعات و مدیریت آن</a:t>
            </a:r>
          </a:p>
        </p:txBody>
      </p:sp>
    </p:spTree>
    <p:extLst>
      <p:ext uri="{BB962C8B-B14F-4D97-AF65-F5344CB8AC3E}">
        <p14:creationId xmlns:p14="http://schemas.microsoft.com/office/powerpoint/2010/main" val="20296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بودجه کل _ ادامه _ علائق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علائق متخصصین فنی شامل موارد زیر است :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منافع تحقیق و توسعه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فناوری ها جدید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جزئیات فنی راه حل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برنامه زمانبندی پروژه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آموزش های مورد نیاز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منطقی بودن راه حل پیشنهادی </a:t>
            </a:r>
          </a:p>
        </p:txBody>
      </p:sp>
    </p:spTree>
    <p:extLst>
      <p:ext uri="{BB962C8B-B14F-4D97-AF65-F5344CB8AC3E}">
        <p14:creationId xmlns:p14="http://schemas.microsoft.com/office/powerpoint/2010/main" val="7955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ارزیابی کمی منابع علمی و پژوهشگران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وجود نشریات بیشمار ضرورت انتخاب بین آنها ، و اهمیت سنجش عملکرد پژوهشگران در سال های اخیر ، باعث شده که روش هائی برای ارزیابی کمی نشریات به وجود بیاید 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معیار های زیادی برای سنجش وجود دارد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ایرادات زیادی بر این معیار ها وجود دارد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معیار ها هنوز نتوانسته اند اعتبار خود را به عنوان معیار های قطعی تعیین کننده کیفیت اثبات کند . </a:t>
            </a:r>
            <a:endParaRPr lang="fa-IR" sz="19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معیار های سنجش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تعداد استنادات :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تعداد دفعاتی که به نشریه یک فرد ارجاع شده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تعداد انتشارات :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تعداد کل مقالات یک فرد یا یک نشریه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دوره حیات علمی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تفاضل مربوط به آخرین و اولین انتشارات نمایه شده فرد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شاخص فوریت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نسبت تعداد ارجاعات به مقاله چاپ شده در یک نشریه در طول یک سال  </a:t>
            </a:r>
            <a:endParaRPr lang="fa-IR" sz="1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34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معیار های سنجش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ضریب تأثیر :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اهمیت نسبی یک نشریه در زمینه ی موضوعی خود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ضریت تأثیر میانه :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برابر عدد میانه ضرایب تأثیر مجموعه نشریاتی است که در یک زمینه تخصصی هستند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ضریب تأثیر جمعی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نسبت همه ی ارجاعات به همه ی نشریات موجود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نیم عمر استنادی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عدد میانه سن مقالات بکار رفته در گزارش هر سال موسسه </a:t>
            </a:r>
            <a:endParaRPr lang="fa-IR" sz="1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3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معیار های سنجش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76400"/>
                <a:ext cx="8153400" cy="5181600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fa-IR" sz="22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عدد شاخص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sz="220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h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3</m:t>
                        </m:r>
                      </m:sup>
                    </m:sSup>
                  </m:oMath>
                </a14:m>
                <a:r>
                  <a:rPr lang="fa-IR" sz="22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:</a:t>
                </a:r>
                <a:endParaRPr lang="fa-IR" sz="2200" dirty="0" smtClean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lvl="1" algn="r" rtl="1">
                  <a:lnSpc>
                    <a:spcPct val="15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fa-IR" sz="19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برای ارزیابی و تأثیر کارائی یک پژوهشگر ، یک گروه پژوهشگر ، یک دانشکده ، یک دانشگاه و یک کشور می تواند مورد استفاده قرار بگیرد .</a:t>
                </a:r>
              </a:p>
              <a:p>
                <a:pPr algn="r" rt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fa-IR" sz="22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عدد شاخص</a:t>
                </a:r>
                <a14:m>
                  <m:oMath xmlns:m="http://schemas.openxmlformats.org/officeDocument/2006/math">
                    <m:r>
                      <a:rPr lang="fa-IR" sz="2200">
                        <a:latin typeface="Cambria Math" panose="02040503050406030204" pitchFamily="18" charset="0"/>
                        <a:cs typeface="B Nazanin+ Regular" panose="01000506000000020004" pitchFamily="2" charset="-78"/>
                      </a:rPr>
                      <m:t> </m:t>
                    </m:r>
                    <m:sSup>
                      <m:sSupPr>
                        <m:ctrlPr>
                          <a:rPr lang="fa-IR" sz="220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𝑔</m:t>
                        </m:r>
                      </m:e>
                      <m:sup/>
                    </m:sSup>
                  </m:oMath>
                </a14:m>
                <a:r>
                  <a:rPr lang="fa-IR" sz="22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:</a:t>
                </a:r>
              </a:p>
              <a:p>
                <a:pPr lvl="1" algn="r" rtl="1">
                  <a:lnSpc>
                    <a:spcPct val="15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fa-IR" sz="19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تعداد ارجاعات به مقاله پژوهشگر را نشان می دهد .</a:t>
                </a:r>
              </a:p>
              <a:p>
                <a:pPr algn="r" rt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fa-IR" sz="22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تنوع : </a:t>
                </a:r>
              </a:p>
              <a:p>
                <a:pPr lvl="1" algn="r" rtl="1">
                  <a:lnSpc>
                    <a:spcPct val="15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fa-IR" sz="19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یک شاخص است که میزان گستردگی موضوع را نشان می دهد .</a:t>
                </a:r>
              </a:p>
              <a:p>
                <a:pPr algn="r" rt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fa-IR" sz="22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اجتماعی بودن </a:t>
                </a:r>
              </a:p>
              <a:p>
                <a:pPr lvl="1" algn="r" rtl="1">
                  <a:lnSpc>
                    <a:spcPct val="15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fa-IR" sz="1900" dirty="0" smtClean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نشان دهنده میزان همکاری فرد با سایرین است .</a:t>
                </a:r>
                <a:endParaRPr lang="fa-IR" sz="1600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algn="r" rtl="1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endParaRPr lang="fa-IR" sz="2200" dirty="0" smtClean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76400"/>
                <a:ext cx="8153400" cy="5181600"/>
              </a:xfrm>
              <a:blipFill rotWithShape="0">
                <a:blip r:embed="rId2"/>
                <a:stretch>
                  <a:fillRect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4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فعالیت ها و برنامه پژوهش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شرط لازم برای موفقیت در پژوهش داشتن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برنامه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مناسب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اجرای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به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موقع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آن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برنامه ای نوشته شود و اجرا نگردد حتی ممکن است بار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منفی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پژوهش گر داشته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التزام کافی به اجرای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دقیق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برنامه و رعایت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نظم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ویژگی ارزشمندی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رعایت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نظم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پژوهشگر قادر خواهد بود کنترل امور را به دست بگیرد و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نحو مناسب آن را به جلو ببرد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برنامه تعیین شده باید با توجه به همه ی شرایط موجود 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واقع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بینانه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غیر اینصورت احتمال اینکه پژوهشگر با شکست مو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جه شود زیاد است . 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81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منابع اصلی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طور تقریبی اطلاعات علمی موجود ، در هر دو تا سه سال ، دو برابر می شود . 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حجم عظیم اطلاعات کار پژوهشگران را از نظر منابع ساده تر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انتخاب منبع مناسب از میان منابع فراوان کار دشواری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نقش شناسائی به اندازه ای حساس است که صرف وقت و دقت برای آن یک ضرورت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مجموعه ای بهینه از منابع را برای پژوهش انتخاب کرد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تسهیل جستجوی منابع باید اهداف ارائه مورد توجه قرار گیرد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ابتدا باید به صورت محدود به دنبال منابع گشت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شروع از یک محدوده گسترده تر باعث صرف هزینه بیشتر و وقت بیشتر می شود . </a:t>
            </a:r>
            <a:endParaRPr lang="fa-IR" sz="19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25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منابع اصلی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اگر منابع پیدا شده بیش از حد انتظار باشد باید تعدادی از آنها حذف گردد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را به دو دسته اصلی و فرعی تقسیم می کنیم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 را با منابع اصلی جلو می بریم و در صورت نیاز به منابع فرعی مراجعه می کنیم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جدا نمودن منابع با تو جه به موارد زیر صورت می گیرد :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میزان ارتباط منبع با موضوع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میزان اعتبار علمی مؤلف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میزان اعتبار محل نشر مطلب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میزان جدید بودن مطلب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منابعی که صد در صد منطبق با موضوع پروژه هستند باید جرو منابع اصلی قرار گیرند .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منابعی که مرتبط با موضوع هستند نیز جزو منابع فرعی قرار می گیرد .</a:t>
            </a:r>
          </a:p>
        </p:txBody>
      </p:sp>
    </p:spTree>
    <p:extLst>
      <p:ext uri="{BB962C8B-B14F-4D97-AF65-F5344CB8AC3E}">
        <p14:creationId xmlns:p14="http://schemas.microsoft.com/office/powerpoint/2010/main" val="28248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منابع اصلی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پژوهشگرانی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که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سال ها در زمینه ای فعالیت علمی داشته اند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 می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توان به سادگی شناسائی کرد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مقالات این پژوهشگران باید در اولویت و در دسته منابع اصلی قرار بگیرد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اعتبار نشریات مختلف با هم برابر نیستند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ظاهر شده در مجلات معتبر تر اولویت دارند نسبت به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کم اعتبار تر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تعداد مقالات زیاد باشد می بایست مقالات قدیمی تر را کنار گذاشت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یافتن مراجع ، مشورت با افراد صاحب نظر می تواند بسیار ارزشمند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تعداد استناد هائی که به یک مقاله می شود باید در نظر گرفته شود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98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منابع اصلی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تعداد استنادات هر مقاله و شاخص های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g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مؤلف اصلی و نشریه می تواند در انتخاب بین مقالات بسیار راه گشا باشد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شرکت مایکروسافت در وبگاه ویژه ای امکانات بسیار مناسبی برای ارزیابی پژوهش ایجاد کرده است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نزدیک به 40 میلیون سند از 20 میلیون نویسنده از سراسر جهان موجود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هفته این وبگاه ، بروز رسانی می شود . 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9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 وبگاه مایکروسافت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معرفی برجسته ترین پژوهشگران در رشته های مختلف با ارائه تعداد انتشارات ، تعداد ارجاعات ، شاخص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g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و چکیده مقالات آنها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معرفی برترین انتشارات در زمینه های مختلف با تعداد ارجاعات به آنها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معرفی کنفرانس های برتر هر زمینه با تعداد انتشارات ، شاخص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و منحنی تغییرات تعداد انتشارات و ارجاع های آنها با زمان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معرفی نشریات برتر هر زمینه با تعداد انتشارات ، شاخص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منحنی تغییرات تعداد انتشارات و ارجاع های آنها با زمان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معرفی دانشگاه های برجسته بهمراه معرفی اساتید دانشگاه و شاخص های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g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معرفی زیر رشته ها و بهترین پژوهشگران در آنها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اطلاعات و شاخص های پژوهشی در مورد هر نام وارد شده 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99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انواع منابع اطلاعاتی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منابع اطلاعاتی را بسته به نوع اطلاعاتی که ارائه می دهند دسته بندی نمود :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معرفی منابع اطلاعاتی که در پژوهش مورد استفاده قرار می گیرند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 ها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نشریات علمی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گزارش ها فنی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پروانه های اختراع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پایان نامه ها و رساله های دانشگاهی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استاندارد ها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شرکت ها و محصولات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روزنامه ها </a:t>
            </a:r>
          </a:p>
          <a:p>
            <a:pPr marL="365760" lvl="1" indent="0" algn="r" rtl="1">
              <a:lnSpc>
                <a:spcPct val="150000"/>
              </a:lnSpc>
              <a:buClr>
                <a:schemeClr val="accent2"/>
              </a:buClr>
              <a:buNone/>
            </a:pPr>
            <a:endParaRPr lang="fa-IR" sz="19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50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اطلاعاتی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 کتابها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کسب اطلاعات پایه ای بسیار مفید هستند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موجود در کتاب ها اطلاعات محکم و آزموده شده ای هستند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اغلب کتاب خانه ها ، کتاب ها را بر اساس سیستم کنگره آمریکا دسته بندی می کنند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جمله کتب مفید دایرة المعارف ها و کتاب های راهنما هستند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این کتاب ها مطالب پایه ای با جزئیات کافی به همراه تصاویر موجود می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تعداد کتاب های مرجع بسیار زیاد است بطوری که لیست آنها خود یک کتاب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دلیل گران بودن این کتاب ها ، استفاده از نسخه های الکترونیکی توصیه می شود .</a:t>
            </a:r>
            <a:endParaRPr lang="fa-IR" sz="19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95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اطلاعاتی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  نشریات علمی 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تعداد نشریات علمی با توجه به پیشرفت تکنولوژی در سال های اخیر بسیار زیاد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بعضی از نشریات ، نشریات اصلی یا مادر گویند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کتابی منتشر شده است که که در آن نشریات مختلف در حدود دویست زمینه در زیر دسته های مخالف دسته بندی شده اند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جستجو برای یافتن مقالات از طریق فهرست های راهنما و چکیده ها انجام می شود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این فهرست عنوان مقاله ، محل نشر ، نام مؤلفین ، زبان مقاله و ... مشخص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بسیاری از پایگاه های اطلاعاتی بر روی اینترنت امکان دسترسی با این مقالات را برای افراد مجاز ایجاد کرده اند 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47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اطلاعاتی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  گزارش ها فنی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نتایج کار های پژوهشی محققین در دانشگاه ها ، مؤسسات تحقیقاتی یا صنعت را گزارش می دهد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مانند مقالات علمی هستند که دارای جزئیات طول بیشتری می باشند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گزارش های فنی دارای فهرست راهنما هستند و برای سهولت دسترسی بهتر است که از این فهرست ها استفاده کنیم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دو فهرست راهنما کشور آمریکا شامل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 تی آی اس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ناسا رایکان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25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اطلاعاتی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  پروانه های اختراع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پروانه های اختراع به ثبت رسیده منابعی بسیار غنی از اطلاعات علمی و فنی می باشند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حاوی جزئیات فنی مربوط به طراحی ، مواد ، ماشین ها ، فرایند های اختراعات هستند.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تعداد پروانه های اختراع بسیار زیاد هستند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طور مثال در کشور آمریکا سالانه 150000 هزار اختراع به ثبت می رسد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ساله  دفتر ثبت اختراعات آمریکا اطلاعات پروانه های اختراع را منتشر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48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فعالیت ها و برنامه پژوهش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فعالیت های لازم در اکثر پژوهش ها را می توان به پنج دسته تقسیم کرد :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شناسایی و تهیه منابع لازم برای بررسی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پیشینه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تنظیم ساختار اولیه برای ارائه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مطالعه و یادداشت برداری از منابع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اجرای بخش عملی پژوهش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آماده سازی ارائه نهائی </a:t>
            </a:r>
          </a:p>
        </p:txBody>
      </p:sp>
    </p:spTree>
    <p:extLst>
      <p:ext uri="{BB962C8B-B14F-4D97-AF65-F5344CB8AC3E}">
        <p14:creationId xmlns:p14="http://schemas.microsoft.com/office/powerpoint/2010/main" val="8429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04800"/>
            <a:ext cx="8153400" cy="762000"/>
          </a:xfrm>
        </p:spPr>
        <p:txBody>
          <a:bodyPr>
            <a:normAutofit/>
          </a:bodyPr>
          <a:lstStyle/>
          <a:p>
            <a:pPr algn="r" rtl="1"/>
            <a:r>
              <a:rPr lang="fa-IR" sz="3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اطلاعاتی</a:t>
            </a:r>
            <a:r>
              <a:rPr lang="fa-IR" sz="3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  پایان نامه ها و رساله های دانشگاهی </a:t>
            </a:r>
            <a:endParaRPr lang="en-US" sz="3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پایان نامه های کارشناسی ارشد و رساله های دکتری نوشته شده در دانشگاه های مختلف منابع بسیار قوی و جامعی هستند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پایان نامه ها و رساله های دانشگاهی از طریق اینترنت قابل دسترسی هستند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جمله پایگاه های اطلاعاتی مفید در این زمینه می توان به پایگاه های پروکوست و گوگل اشاره کرد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36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اطلاعاتی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  استاندارد ها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استاندارد ها اطلاعات راهنمای مورد توافقی هستند که برای اندازه گیری ، طراحی ، آزمایش ، یا ساخت چیزی به کار می روند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توسط مؤسسات ، شرکت ها ، دولت ها ، تولید کنندگان و ... وضع می شود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موسسه استاندارد کشور آلمان و موسسه ملی استاندارد های امریکا و ... از این دست هستند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8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اطلاعاتی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  اطلاعات شرکت ها و محصولات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ممکن است به منظور تأمین تجهیزات مورد نیاز پروژه لازم شود در مورد شرکت ها و محصولات آنها اطلاعاتی کسب شود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مربوط به محصولات صنعتی بسیار زیاد ، متنوع ، و ارزشمند هستند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مشخصات شامل مشخصات محصولات و راهنمای انتخاب هستند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چون این اطلاعات به سرعت به روز می شوند بهتر است که از اینترنت برای جستجو استفاده کرد </a:t>
            </a: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61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منابع اطلاعاتی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 روزنامه ها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51816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روزنامه ممکن است اطلاعات مفید بسیار جدیدی در اختیار قرار دهند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موجود در روزنامه ها قابل اتکا و آزموده نیستند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مطالب روزنامه ها معمولا فهرست بندی نمی شود لذا جستجو در آنها دشوار است 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 روزنامه هائی که دارای فهرست الکترونیکی هستند می توان به دو روزنامه ی نیویورک تایمز و وال استریت ژورنال اشاره کرد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13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برای پژوهش های درون دانشگاهی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شامل فعالیت های پژوهشی دروس ، پروژه های پایانی دوره های تحصیلی ، و پروژه های درون دانشگاهی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انواع پژوهش ها درون دانشگاهی :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فعالیت پژوهش نیم سالی برای یک درس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پروژه کارشناسی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پایان نامه کارشناسی ارشد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رساله دکتری 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پروژه ی داخلی </a:t>
            </a:r>
          </a:p>
        </p:txBody>
      </p:sp>
    </p:spTree>
    <p:extLst>
      <p:ext uri="{BB962C8B-B14F-4D97-AF65-F5344CB8AC3E}">
        <p14:creationId xmlns:p14="http://schemas.microsoft.com/office/powerpoint/2010/main" val="1126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فعالیت پژوهش نیم سالی برای یک درس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دانشجو یک موضوع را مرتبط با درس انتخاب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تعدادی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مرجع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مناسب برای آن تهیه و مطالعه  می کند و گزارشی در مورد آن می نویسد.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جلب موافقت استاد لازم است دانشجو پیشنهادی برای این فعالیت تهیه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پیشنهاد باید موضوع مورد نظر را تشریح و مراجعی که دانشجو برای مطالعه در نظر گرفته را مختصرا معرفی کند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ارتباط منابع با یکدیگر و همچنین دلیل انتخاب یا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جایگاه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آنها را در این فعالیت بیان نماید .</a:t>
            </a:r>
          </a:p>
        </p:txBody>
      </p:sp>
    </p:spTree>
    <p:extLst>
      <p:ext uri="{BB962C8B-B14F-4D97-AF65-F5344CB8AC3E}">
        <p14:creationId xmlns:p14="http://schemas.microsoft.com/office/powerpoint/2010/main" val="3767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پروژه کارشناسی 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دوره ی کارشناسی دانشجو باید با انجام یک پروژه نهایی در یک زمینه 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تجربه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عملی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دست آورد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این پروژه نوآوری و انجام کار جدید مطرح نیست ، بلکه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هدف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کارگیری بعضی آموخته ها در پیاده سازی صحیح یک سیستم است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گزارش 50 الی 100 صفحه ای نوشته و یک ارائه شفاهی باید انجام شود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دانشجو به کمک استاد راهنما باید یک گزارش پیشنهاد تهیه و به تصویب گروه برساند . </a:t>
            </a:r>
          </a:p>
        </p:txBody>
      </p:sp>
    </p:spTree>
    <p:extLst>
      <p:ext uri="{BB962C8B-B14F-4D97-AF65-F5344CB8AC3E}">
        <p14:creationId xmlns:p14="http://schemas.microsoft.com/office/powerpoint/2010/main" val="3437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نکات مهم در تهیه گزارش پیشنهاد پایان نامه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موضوع پروژه و محدوده های آن کاملا مشخص است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سوابق و دانش موجود در زمینه موضوع به طور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محدود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بررسی و از آنها به صورت مناسب بهره برداری شود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های حل مسئله و ارزیابی نیز مشخص گردند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پروژه کارشناسی مطالعات نظری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کمتر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بخش عملی </a:t>
            </a:r>
            <a:r>
              <a:rPr lang="fa-IR" sz="2200" dirty="0" smtClean="0">
                <a:solidFill>
                  <a:schemeClr val="accent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بیشتر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مطرح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پس فرصت پروژه باید بیشتر صرف بخش عملی شود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2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04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پیشنهاد پروژه کارشناسی ارشد 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دانشجو با توجه به رشته تحصیلی و دروس اخذ شده در دوره باید موضوعی برای انجام پژوهش انتخاب کند . </a:t>
            </a:r>
            <a:endParaRPr lang="fa-IR" sz="20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دانشجو باید با مطالعه مراجع لازم و مشورت با استاد راهنما اقدام به تهیه پیشنهاد پایان نامه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عدم صرف وقت ، دقت ، و توجه کافی در مرحله تعریف می تواند مشکلات زیادی را ایجاد کند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تعریف موضوع باید تا حد امکان صریح ، واضح ، و مشخص باشد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ابهام در تعریف موضوع به نفع دانشجو نیست و فقط در زمان اجرا را زیاد می کند و دردسر های زیادی را ایجاد می کند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پیشنهاد موضوع دانشجو باید تعریق موضوع خود را در یک گزارش پیشنهاد پایان نامه تهیه نماید .</a:t>
            </a:r>
          </a:p>
        </p:txBody>
      </p:sp>
    </p:spTree>
    <p:extLst>
      <p:ext uri="{BB962C8B-B14F-4D97-AF65-F5344CB8AC3E}">
        <p14:creationId xmlns:p14="http://schemas.microsoft.com/office/powerpoint/2010/main" val="37686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3428</Words>
  <Application>Microsoft Office PowerPoint</Application>
  <PresentationFormat>On-screen Show (4:3)</PresentationFormat>
  <Paragraphs>326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B Nazanin+ Regular</vt:lpstr>
      <vt:lpstr>Calibri</vt:lpstr>
      <vt:lpstr>Cambria Math</vt:lpstr>
      <vt:lpstr>Tw Cen MT</vt:lpstr>
      <vt:lpstr>Wingdings</vt:lpstr>
      <vt:lpstr>Wingdings 2</vt:lpstr>
      <vt:lpstr>Student presentation</vt:lpstr>
      <vt:lpstr>روش تحقیق و گزارش نویسی </vt:lpstr>
      <vt:lpstr>تهیه طرح پژوهش </vt:lpstr>
      <vt:lpstr>فعالیت ها و برنامه پژوهش </vt:lpstr>
      <vt:lpstr>فعالیت ها و برنامه پژوهش _ ادامه </vt:lpstr>
      <vt:lpstr>پیشنهاد برای پژوهش های درون دانشگاهی </vt:lpstr>
      <vt:lpstr>پیشنهاد فعالیت پژوهش نیم سالی برای یک درس </vt:lpstr>
      <vt:lpstr>پیشنهاد پروژه کارشناسی  </vt:lpstr>
      <vt:lpstr>نکات مهم در تهیه گزارش پیشنهاد پایان نامه</vt:lpstr>
      <vt:lpstr>پیشنهاد پروژه کارشناسی ارشد  </vt:lpstr>
      <vt:lpstr>نکات مهم در تهیه گزارش پیشنهاد پایان نامه</vt:lpstr>
      <vt:lpstr>پیشنهاد رساله دکتری </vt:lpstr>
      <vt:lpstr>پیشنهاد رساله دکتری _ ادامه  </vt:lpstr>
      <vt:lpstr>زمانبندی فعالیت ها</vt:lpstr>
      <vt:lpstr>تخمین بودجه یک طرح پژوهشی </vt:lpstr>
      <vt:lpstr>هزینه های منابع انسانی </vt:lpstr>
      <vt:lpstr>هزینه های سرمایه ای و تجهیزاتی </vt:lpstr>
      <vt:lpstr>هزینه های لوازم و مواد مصرفی </vt:lpstr>
      <vt:lpstr>هزینه های سفر و ایاب و ذهاب </vt:lpstr>
      <vt:lpstr>هزینه های متفرقه </vt:lpstr>
      <vt:lpstr>هزینه های پیش بینی نشده </vt:lpstr>
      <vt:lpstr>بودجه کل </vt:lpstr>
      <vt:lpstr>بودجه کل _ ادامه </vt:lpstr>
      <vt:lpstr>بودجه کل _ ادامه _ علائق</vt:lpstr>
      <vt:lpstr>بودجه کل _ ادامه _ علائق</vt:lpstr>
      <vt:lpstr>بودجه کل _ ادامه _ علائق</vt:lpstr>
      <vt:lpstr>ارزیابی کمی منابع علمی و پژوهشگران </vt:lpstr>
      <vt:lpstr>معیار های سنجش پژوهش</vt:lpstr>
      <vt:lpstr>معیار های سنجش پژوهش _ ادامه </vt:lpstr>
      <vt:lpstr>معیار های سنجش پژوهش _ ادامه </vt:lpstr>
      <vt:lpstr>تعیین منابع اصلی </vt:lpstr>
      <vt:lpstr>تعیین منابع اصلی _ ادامه </vt:lpstr>
      <vt:lpstr>تعیین منابع اصلی _ ادامه </vt:lpstr>
      <vt:lpstr>تعیین منابع اصلی _ ادامه </vt:lpstr>
      <vt:lpstr>امکانات وبگاه مایکروسافت</vt:lpstr>
      <vt:lpstr>انواع منابع اطلاعاتی</vt:lpstr>
      <vt:lpstr>منابع اطلاعاتی _ کتابها </vt:lpstr>
      <vt:lpstr>منابع اطلاعاتی _  نشریات علمی  </vt:lpstr>
      <vt:lpstr>منابع اطلاعاتی _  گزارش ها فنی </vt:lpstr>
      <vt:lpstr>منابع اطلاعاتی _  پروانه های اختراع </vt:lpstr>
      <vt:lpstr>منابع اطلاعاتی _  پایان نامه ها و رساله های دانشگاهی </vt:lpstr>
      <vt:lpstr>منابع اطلاعاتی _  استاندارد ها </vt:lpstr>
      <vt:lpstr>منابع اطلاعاتی _  اطلاعات شرکت ها و محصولات </vt:lpstr>
      <vt:lpstr>منابع اطلاعاتی _ روزنامه ها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2016-02-21T05:45:54Z</dcterms:created>
  <dcterms:modified xsi:type="dcterms:W3CDTF">2016-02-23T02:31:26Z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