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0" d="100"/>
          <a:sy n="80" d="100"/>
        </p:scale>
        <p:origin x="11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7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2/29/2016 9:50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2/29/2016 9:50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2/29/2016 9:50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2/29/2016 9:50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2/29/2016 9:50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2/29/2016 9:50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2/29/2016 9:50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2/29/2016 9:50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2/29/2016 9:50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2/29/2016 9:50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2/29/2016 9:50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2/29/2016 9:50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</a:rPr>
              <a:t>روش تحقیق و گزارش نویسی</a:t>
            </a:r>
            <a:br>
              <a:rPr lang="fa-IR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استاد درس : دکتر رضا صفا بخش </a:t>
            </a:r>
          </a:p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سید محمد مهدی موسوی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پایگاه اطلاعاتی نشریات علمی ، ناشرین ، و مؤسسات علمی _ ادامه  </a:t>
            </a:r>
            <a:endParaRPr lang="en-US" sz="28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مؤسسات علم سنجی :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مؤسسه تامپسون رویترز ( آی اس آی )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3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پایگاه استنادی آی اس سی 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3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سایت سییر </a:t>
            </a:r>
          </a:p>
          <a:p>
            <a:pPr lvl="1" algn="r" rtl="1">
              <a:lnSpc>
                <a:spcPct val="20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3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گوگل اسکالر </a:t>
            </a:r>
          </a:p>
        </p:txBody>
      </p:sp>
    </p:spTree>
    <p:extLst>
      <p:ext uri="{BB962C8B-B14F-4D97-AF65-F5344CB8AC3E}">
        <p14:creationId xmlns:p14="http://schemas.microsoft.com/office/powerpoint/2010/main" val="10367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پایگاه اطلاعاتی نشریات علمی ، ناشرین ، و مؤسسات علمی _ ادامه  </a:t>
            </a:r>
            <a:endParaRPr lang="en-US" sz="28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6711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3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پایگاه توسعه یافته برای یافتن مقالات و اعتبار سنجی =&gt;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اسکوپوس (شرکت الزویر)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300" b="1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اسکوپوس =&gt;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بزرگترین پایگاه چکیده نویسی و استنادی جهان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b="1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اسکوپوس </a:t>
            </a:r>
            <a:r>
              <a:rPr lang="fa-IR" sz="23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=&gt;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علاوه بر اطلاعات کتاب شناختی ، چکیده و مراجع ، هر مرجع را دارد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b="1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b="1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اسکوپوس دارای 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بیش از 18000 عنوان مجله علمی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1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بیش از 16500 نشریۀ علمی بین المللی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500 عنوان مجموعه مقالات کنفرانس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1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1200 نشریه آزاد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fa-IR" sz="21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21 میلیون چکیده پروانه اختراع </a:t>
            </a:r>
          </a:p>
        </p:txBody>
      </p:sp>
    </p:spTree>
    <p:extLst>
      <p:ext uri="{BB962C8B-B14F-4D97-AF65-F5344CB8AC3E}">
        <p14:creationId xmlns:p14="http://schemas.microsoft.com/office/powerpoint/2010/main" val="29462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پایگاه اطلاعاتی نشریات علمی ، ناشرین ، و مؤسسات علمی _ ادامه  </a:t>
            </a:r>
            <a:endParaRPr lang="en-US" sz="28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6711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1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اسکوپوس =&gt;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به صورت روزانه به هنگام درآورده می شود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100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b="1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اسکوپوس </a:t>
            </a:r>
            <a:r>
              <a:rPr lang="fa-IR" sz="21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=&gt;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یافتن مراجع مرتبط با یک موضوع و انتخاب مراجع معتبر تر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1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پایگاه استنادی </a:t>
            </a:r>
            <a:r>
              <a:rPr lang="fa-IR" sz="21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آی اس سی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هدف سازماندهی ، نمایه سازی ، ارزیابی و رتبه بندی در پژوهش و در دسترس قرار دادن آثار دانشمندان جهان اسلام راه اندازی شده است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100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آی اس سی =&gt;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دارای چهارصد نشریه فارسی ، هفتاد نشریه عربی ، و پنجاه نشریۀ لاتین است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1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آی اس سی =&gt;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انواع آمارگان و ارزیابی ها را دارا می باشد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1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آی </a:t>
            </a:r>
            <a:r>
              <a:rPr lang="fa-IR" sz="2100" b="1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اس سی </a:t>
            </a:r>
            <a:r>
              <a:rPr lang="fa-IR" sz="21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=&gt;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کسب اطلاعات در خصوص انتشارات داخل کشور</a:t>
            </a:r>
          </a:p>
        </p:txBody>
      </p:sp>
    </p:spTree>
    <p:extLst>
      <p:ext uri="{BB962C8B-B14F-4D97-AF65-F5344CB8AC3E}">
        <p14:creationId xmlns:p14="http://schemas.microsoft.com/office/powerpoint/2010/main" val="11657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استفاده از عملگر ها در جستجو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هر موتور جستجو برای بهبود جستجو از عملگر هائی استفاده می کند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عملگر هایی که در گوگل ، یاهو ، بینگ به کار گرفته می شوند :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عملگر فاصله به معنای و است :</a:t>
            </a:r>
          </a:p>
          <a:p>
            <a:pPr marL="0" indent="0" rtl="1">
              <a:buNone/>
            </a:pP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Farsi handwritten books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عملگر | به معنای یا است :</a:t>
            </a:r>
          </a:p>
          <a:p>
            <a:pPr marL="0" indent="0" rtl="1">
              <a:buNone/>
            </a:pP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Persian | Farsi handwritten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عملگر – تأکید می کند واژه خاصی در نتایج جستجو نباشد :</a:t>
            </a:r>
          </a:p>
          <a:p>
            <a:pPr marL="0" indent="0" rtl="1">
              <a:buNone/>
            </a:pP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“principal component analysis” -nonlinear</a:t>
            </a:r>
            <a:endParaRPr lang="fa-IR" sz="24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5433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استفاده از عملگر ها در جستجو</a:t>
            </a:r>
            <a:r>
              <a:rPr lang="en-US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عملگر + تأکید می کند که واژه خاصی حتما در نتایج جستجو باشد .</a:t>
            </a:r>
          </a:p>
          <a:p>
            <a:pPr marL="0" indent="0" rtl="1">
              <a:lnSpc>
                <a:spcPct val="200000"/>
              </a:lnSpc>
              <a:buNone/>
            </a:pP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“software engineering conference ” + china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عملگر * برای جایگزنی به صورت پسوند است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عملگر 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~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به معنی تطبیق با کلمه پس از عملگر و همه مترادف های آن است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عملگر 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Site :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جستجو را به وبگاه مشخص شده محدود می کند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 ...</a:t>
            </a:r>
          </a:p>
        </p:txBody>
      </p:sp>
    </p:spTree>
    <p:extLst>
      <p:ext uri="{BB962C8B-B14F-4D97-AF65-F5344CB8AC3E}">
        <p14:creationId xmlns:p14="http://schemas.microsoft.com/office/powerpoint/2010/main" val="20818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استراتژی جستجو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چگونه عمل کنیم که با صرف کمترین وقت و انرژی ، به نتایج مطلوب برسیم ؟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5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نباید از موتور جتسجو انتظار هوشمندی بالائی داشت بلکه باید با به کار گیری توصیه هائی روند جتسجو را تسریع بخشید .</a:t>
            </a:r>
          </a:p>
        </p:txBody>
      </p:sp>
    </p:spTree>
    <p:extLst>
      <p:ext uri="{BB962C8B-B14F-4D97-AF65-F5344CB8AC3E}">
        <p14:creationId xmlns:p14="http://schemas.microsoft.com/office/powerpoint/2010/main" val="13068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توصیه هائی برای جتسجو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اگر پژوهشگر اطلاعات زیادی ندارد باید توسط دایره المعارف ها اطلاعات پایه ای خود را زیاد کند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پژوهشگر باید موضوع پژوهش را تحلیل کند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کلمات یا عبارات متمایز فوق را به چه شکل دیگری می توان بیان کرد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باید کلید واژه ها با را به صورت های مختلف با هم ترکیب نماید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جستجو در ابتدا به صورت خاص تر انجام شود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عبارت جستجو با عملگر های جتسجو دقیق تر و مستحکم تر 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 ...</a:t>
            </a:r>
          </a:p>
        </p:txBody>
      </p:sp>
    </p:spTree>
    <p:extLst>
      <p:ext uri="{BB962C8B-B14F-4D97-AF65-F5344CB8AC3E}">
        <p14:creationId xmlns:p14="http://schemas.microsoft.com/office/powerpoint/2010/main" val="142645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ثبت اطلاعات منابع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همزمان با تعیین و تهیه منابع ، لازم است اطلاعات کتابشناختی این منابع نیز ثبت شوند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نرم افزار هائی موجود می باشند که امکاناتی را  ارائه می دهند :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1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ایجاد یک بانک اطلاعاتی از منابع مختلف شامل کتاب ها ، مقالات ، تصاویر ، و ...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1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تهیه فهرست مراجع برای اسناد از منابع کتابخانه پژوهش بر طبق روش های بیشمار مرجع نویسی استاندارد توسط مجلات علمی و مراجع بین المللی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1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1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ارتباط آسان و هماهنگ با برنامه های پرداژش متن و امکان ساخت لیست مراجع مقاله همزمان با تایپ متن و ارجاع نویسی به مراجع </a:t>
            </a:r>
          </a:p>
        </p:txBody>
      </p:sp>
    </p:spTree>
    <p:extLst>
      <p:ext uri="{BB962C8B-B14F-4D97-AF65-F5344CB8AC3E}">
        <p14:creationId xmlns:p14="http://schemas.microsoft.com/office/powerpoint/2010/main" val="428266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ثبت اطلاعات منابع _ یک کارت منبع نمونه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67349369"/>
              </p:ext>
            </p:extLst>
          </p:nvPr>
        </p:nvGraphicFramePr>
        <p:xfrm>
          <a:off x="612648" y="2133600"/>
          <a:ext cx="8153400" cy="3566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76700"/>
                <a:gridCol w="4076700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سه حرف</a:t>
                      </a:r>
                      <a:r>
                        <a:rPr lang="fa-IR" sz="2000" b="0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اول نام خانوادگی نویسنده اول :</a:t>
                      </a:r>
                      <a:endParaRPr lang="en-US" sz="2000" b="0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b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شماره</a:t>
                      </a:r>
                      <a:r>
                        <a:rPr lang="fa-IR" sz="2000" b="0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کارت منبع :</a:t>
                      </a:r>
                      <a:endParaRPr lang="en-US" sz="2000" b="0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کد کتابخانه</a:t>
                      </a:r>
                      <a:r>
                        <a:rPr lang="fa-IR" sz="2000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منبع :</a:t>
                      </a:r>
                      <a:endParaRPr lang="en-US" sz="2000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محل</a:t>
                      </a:r>
                      <a:r>
                        <a:rPr lang="fa-IR" sz="2000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دستیابی به منبع :</a:t>
                      </a:r>
                      <a:endParaRPr lang="en-US" sz="2000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نام و نام</a:t>
                      </a:r>
                      <a:r>
                        <a:rPr lang="fa-IR" sz="2000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خانوادگی نویسندگان :</a:t>
                      </a:r>
                      <a:endParaRPr lang="en-US" sz="2000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rtl="1"/>
                      <a:endParaRPr lang="en-US" sz="2000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عنوان</a:t>
                      </a:r>
                      <a:r>
                        <a:rPr lang="fa-IR" sz="2000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(کتاب ، مقاله ، گزارش ، پروژه پایان نامه )</a:t>
                      </a:r>
                      <a:endParaRPr lang="en-US" sz="2000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rtl="1"/>
                      <a:endParaRPr lang="en-US" sz="2000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نام</a:t>
                      </a:r>
                      <a:r>
                        <a:rPr lang="fa-IR" sz="2000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و نام خانوادگی مترجم</a:t>
                      </a:r>
                      <a:endParaRPr lang="en-US" sz="2000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rtl="1"/>
                      <a:endParaRPr lang="en-US" sz="2000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نام نشریه</a:t>
                      </a:r>
                      <a:r>
                        <a:rPr lang="fa-IR" sz="2000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(مجله علمی ، مجموعه مقالات کنفرانس ، کتاب جمع آوری )</a:t>
                      </a:r>
                      <a:endParaRPr lang="en-US" sz="2000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rtl="1"/>
                      <a:endParaRPr lang="en-US" sz="2000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محل نشر</a:t>
                      </a:r>
                      <a:r>
                        <a:rPr lang="fa-IR" sz="2000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و ناشر 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rtl="1"/>
                      <a:endParaRPr lang="en-US" sz="2000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سال چاپ :</a:t>
                      </a:r>
                      <a:endParaRPr lang="en-US" sz="2000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شماره چاپ</a:t>
                      </a:r>
                      <a:r>
                        <a:rPr lang="fa-IR" sz="2000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:</a:t>
                      </a:r>
                      <a:endParaRPr lang="en-US" sz="2000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آرس اینترنتی :</a:t>
                      </a:r>
                      <a:endParaRPr lang="en-US" sz="2000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شماره صفحات</a:t>
                      </a:r>
                      <a:r>
                        <a:rPr lang="fa-IR" sz="2000" baseline="0" dirty="0" smtClean="0">
                          <a:latin typeface="B Nazanin+ Regular" panose="01000506000000020004" pitchFamily="2" charset="-78"/>
                          <a:cs typeface="B Nazanin+ Regular" panose="01000506000000020004" pitchFamily="2" charset="-78"/>
                        </a:rPr>
                        <a:t> :</a:t>
                      </a:r>
                      <a:endParaRPr lang="en-US" sz="2000" dirty="0">
                        <a:latin typeface="B Nazanin+ Regular" panose="01000506000000020004" pitchFamily="2" charset="-78"/>
                        <a:cs typeface="B Nazanin+ Regular" panose="01000506000000020004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04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معرفی مختصر نرم افزار اندنوت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با نرم افزار ورد 2003 و بالاتر هماهنگ است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استفاده از این نرم افزار ابتدا باید نرم افزار ورد نصب شود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باید دستور </a:t>
            </a:r>
            <a:r>
              <a:rPr lang="en-US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C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onfigure EndNote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مسیر زیر اجرا گردد :</a:t>
            </a:r>
          </a:p>
          <a:p>
            <a:pPr marL="0" indent="0" rtl="1">
              <a:lnSpc>
                <a:spcPct val="200000"/>
              </a:lnSpc>
              <a:buNone/>
            </a:pP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Start / Programs / EndNote / Configure EndNote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نسخه ی مورد استفاده در این بحث نسخه ی 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X6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است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4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1852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کسب اطلاعات از اینترنت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خدمات بی نظیری برای کسب اطلاعات و ایجاد ارتباط در اختیار پژوهشگر قرار می دهد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خدمات مشروط بر این است که پژوهشگر آشنائی و مهارت کافی برای استفاده از اینترنت داشته باشد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مجموعه ای از صفحات وب که به یکدیگر متصل هستند و می توان توسط این پیوند به جلو و عقب هدایت شوند را </a:t>
            </a:r>
            <a:r>
              <a:rPr lang="fa-IR" sz="24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حلقه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گویند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پژوهشگر با بررسی حلقه ها می تواند به موضوع مرتبط هدایت 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امروزه صد ها مجموعه از سؤالات رایج در شبکه ی اینترنت موجود است .</a:t>
            </a:r>
          </a:p>
        </p:txBody>
      </p:sp>
    </p:spTree>
    <p:extLst>
      <p:ext uri="{BB962C8B-B14F-4D97-AF65-F5344CB8AC3E}">
        <p14:creationId xmlns:p14="http://schemas.microsoft.com/office/powerpoint/2010/main" val="161373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ایجاد کتابخانه جدید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ابتدا باید از منو 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start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یا از دکمه 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EndNote X2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ورد ،  اندنوت شود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از منوی فایل ، گزینه 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new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انتخاب شود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 نام کتاب خانه جدید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پنجره ای سوال می شود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یک نام انتخاب و گزینه ی 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Save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انتخاب می شود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 پنجره ی کتاب خانه باز می شود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4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4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150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ورود اطلاعات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ورود اطلاعات از طریق تایپ دستی 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انتقال اطلاعات حاصل از جتسجو در اینترنت یا ابزار های عمومی 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6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6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انتقال اطلاعات جستجو شده توسط اندنوت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fa-IR" sz="24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fa-IR" sz="24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rtl="1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3797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ورود دستی اطلاعات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از منوی  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REFERECE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گزینه 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New Reference ( CTRL + N )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انتخاب شود 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سپس اطلاعات باید تایپ شود .</a:t>
            </a:r>
          </a:p>
          <a:p>
            <a:pPr algn="r" rtl="1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نام نویسنده به یکی از شکل های زیر وارد شود : </a:t>
            </a:r>
          </a:p>
          <a:p>
            <a:pPr marL="0" indent="0" rtl="1">
              <a:buNone/>
            </a:pP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Robert Lee Morgan</a:t>
            </a:r>
          </a:p>
          <a:p>
            <a:pPr marL="0" indent="0" rtl="1">
              <a:buNone/>
            </a:pP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Morgan , Robert Lee</a:t>
            </a:r>
          </a:p>
          <a:p>
            <a:pPr marL="0" indent="0" rtl="1">
              <a:buNone/>
            </a:pP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Morgan , R . l</a:t>
            </a:r>
            <a:endParaRPr lang="fa-IR" sz="24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4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073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ورود دستی اطلاعات _ ادامه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در صورت وجود چند نویسنده ، نام هر یک در یک خط وارد می شود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شماره صفحات =&gt; 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237-252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یا 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237-52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پایان عنوان مرجع هیچ علامتی نباید گذاشته شود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تاریخ باید به همان گونه که مطلوب است در لیست مراجع ظاهر شود .</a:t>
            </a:r>
          </a:p>
          <a:p>
            <a:pPr algn="r" rtl="1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اندنوت نمی تواند شکل تاریخ اطلاعات را تغییر دهد .</a:t>
            </a:r>
          </a:p>
          <a:p>
            <a:pPr marL="0" indent="0" algn="r" rtl="1">
              <a:lnSpc>
                <a:spcPct val="250000"/>
              </a:lnSpc>
              <a:buNone/>
            </a:pPr>
            <a:endParaRPr lang="fa-IR" sz="24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rtl="1">
              <a:lnSpc>
                <a:spcPct val="150000"/>
              </a:lnSpc>
              <a:buNone/>
            </a:pPr>
            <a:endParaRPr lang="fa-IR" sz="24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23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انتقال اطلاعات جستجو با ابزار ها عمومی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ابتدا باید کتابخانه ای ایجاد شود تا بتوان اطلاعات را به آن منتقل کرد 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از طریق 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Import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به سادگی می توان اطلاعات را انتقال داد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انتقال اطلاعات از پایگاه اطلاعاتی ساینس دایرکت :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انتقال اطلاعات از پایگاه اطلاعاتی اسکوپوس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انتقال اطلاعات از پایگاه اطلاعاتی آی اس آی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انتقال اطلاعات از پایگاه اطلاعاتی ای اس سی ای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انتقال اطلاعات از پایگاه اطلاعاتی ای اس ام ای </a:t>
            </a:r>
          </a:p>
          <a:p>
            <a:pPr marL="0" indent="0" algn="r" rtl="1">
              <a:lnSpc>
                <a:spcPct val="250000"/>
              </a:lnSpc>
              <a:buNone/>
            </a:pPr>
            <a:endParaRPr lang="fa-IR" sz="24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marL="0" indent="0" rtl="1">
              <a:lnSpc>
                <a:spcPct val="150000"/>
              </a:lnSpc>
              <a:buNone/>
            </a:pPr>
            <a:endParaRPr lang="fa-IR" sz="24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  <a:p>
            <a:pPr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6867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انتقال اطلاعات جستجو با اندنوت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EndNote</a:t>
            </a:r>
            <a:r>
              <a:rPr lang="fa-IR" sz="2400" b="1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=&gt;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قابلیت جتسجو در بانک های اطلاعاتی و کتابخانه ها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 این روش دیگر نیاز به مرورگر های اینترنتی نداریم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این کار باید نرم افزار اندنوت و کتابخانه مرتبط باز و گزینه 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online search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را انتخاب کنیم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باید پایگاه مورد نظر انتخاب و کلید 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choose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فشرده 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تنظیمات مربوط به جستجو =&gt;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نام نویسنده ، کلید واژه ها ، عنوان و ...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b="1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copy select to</a:t>
            </a:r>
            <a:r>
              <a:rPr lang="fa-IR" sz="24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=&gt;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مورد انتخاب شده به گزینه ی مقصد وارد می گردد .</a:t>
            </a:r>
          </a:p>
          <a:p>
            <a:pPr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912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استفاده از کتابخانه در واژه پرداز ورد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ارجاع به مراجع در ورد ، ابتدا باید در منوی اندنوت با انتخاب 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Go to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، 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EndNote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 برگزیده 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b="1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سبک مرجع دهی =&gt;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بخش 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style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سبک مورد نظر انتخاب می شود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بیش از 3600 سبک مختلف در لیست مذکور وجود دارد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این لیست بر حسب رشته مرتبط با نشریه مرتب شده است . 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b="1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مرجع دهی =&gt; 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Citation Insert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را انتخاب می کنیم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در مقابل کلمه ی 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find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نام نویسنده یا واژه کلیدی را می نویسیم 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 پس از بافتن با فشردن دکمه ی 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Insert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، مرجع به طور اتوماتیک اضافه می شود .</a:t>
            </a:r>
          </a:p>
          <a:p>
            <a:pPr rt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fa-IR" sz="21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110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استفاده از کتابخانه در واژه پرداز ورد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marL="0" indent="0" algn="ctr" rtl="1">
              <a:lnSpc>
                <a:spcPct val="200000"/>
              </a:lnSpc>
              <a:buNone/>
            </a:pPr>
            <a:r>
              <a:rPr lang="fa-IR" sz="8000" dirty="0" smtClean="0">
                <a:solidFill>
                  <a:schemeClr val="tx2">
                    <a:lumMod val="75000"/>
                  </a:schemeClr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پایان</a:t>
            </a:r>
          </a:p>
        </p:txBody>
      </p:sp>
    </p:spTree>
    <p:extLst>
      <p:ext uri="{BB962C8B-B14F-4D97-AF65-F5344CB8AC3E}">
        <p14:creationId xmlns:p14="http://schemas.microsoft.com/office/powerpoint/2010/main" val="105649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امکانات کسب اطلاعات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امکانات کسب اطلاعات از اینترنت را در چهار دسته گروه بندی می کنند :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فهرست های عمومی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فهرست های تخصصی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موتور های جستجو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0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0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فوق موتور های جستجو </a:t>
            </a:r>
          </a:p>
          <a:p>
            <a:pPr marL="388620" indent="-342900"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پایگاه های اطلاعاتی ، نشریات علمی ، ناشرین ، و مؤسسات علمی را نیز می توان به این امکانات اضافه کرد </a:t>
            </a:r>
          </a:p>
        </p:txBody>
      </p:sp>
    </p:spTree>
    <p:extLst>
      <p:ext uri="{BB962C8B-B14F-4D97-AF65-F5344CB8AC3E}">
        <p14:creationId xmlns:p14="http://schemas.microsoft.com/office/powerpoint/2010/main" val="254051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فهرست های عمومی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مجموعه ای از وبگاه ها را بصورت دسته بندی شده از موضوعات کلی تر به موضوعات جزئی تر ، معرفی می کند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کاربر در هر مرحله ، با یک انتخاب به یک زیر فهرست دیگر هدایت می شود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وقتی توصیه می شود که پژوهشگر اطلاعات زیادی ندارد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بهترین ها =&gt;</a:t>
            </a:r>
            <a:r>
              <a:rPr lang="fa-IR" sz="2400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یاهو ، اپن ، و گوگل </a:t>
            </a:r>
          </a:p>
        </p:txBody>
      </p:sp>
    </p:spTree>
    <p:extLst>
      <p:ext uri="{BB962C8B-B14F-4D97-AF65-F5344CB8AC3E}">
        <p14:creationId xmlns:p14="http://schemas.microsoft.com/office/powerpoint/2010/main" val="226616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فهرست های تخصصی یا موضوعی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مجموعه ای از آدرس های های اینترنتی هستند که برای یک موضوع خاص ایجاد شده اند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جامع تر از فهرست های عمومی هستند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برای جستجو : 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directory +subject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فهرستی از شاهراه ها : </a:t>
            </a:r>
            <a:r>
              <a:rPr lang="en-US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academicinfo.com</a:t>
            </a:r>
            <a:endParaRPr lang="fa-IR" sz="2400" dirty="0" smtClean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103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موتور های جستجو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دارای یک بانک اطلاعاتی نمایه شده از وبگاه های مختلف است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صفحات را از نظر ارتباط با کلید واژه رتبه بندی می کند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b="1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رضایت کاربران =&gt;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بستگی به الگوریتم جستجو و مفید بودن مطالب دارد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بهترین نتایج جستجو در صفحه اول قرار می گیرند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b="1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قوی ترین ها =&gt;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گوگل ، یاهو ، بینگ ، اگزالید ، آلتاویستا ، و...</a:t>
            </a:r>
          </a:p>
        </p:txBody>
      </p:sp>
    </p:spTree>
    <p:extLst>
      <p:ext uri="{BB962C8B-B14F-4D97-AF65-F5344CB8AC3E}">
        <p14:creationId xmlns:p14="http://schemas.microsoft.com/office/powerpoint/2010/main" val="323644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فوق موتور های جتسجو </a:t>
            </a:r>
            <a:endParaRPr lang="en-US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خود دارای بانک اطلاعاتی نیستند 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از جتسجو گر های دیگر استفاده می کنند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کاربر از نتایج چند موتور جتسجو به طور همزمان استفاده می کند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مثال ها =&gt;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داگ پایل ، ایکس کویک ، متاکرال ، یپی ، و ماما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b="1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متاکرال =&gt;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از یاهو ، آلتاویستا ، و اکسایت استفاده می کند .</a:t>
            </a:r>
          </a:p>
        </p:txBody>
      </p:sp>
    </p:spTree>
    <p:extLst>
      <p:ext uri="{BB962C8B-B14F-4D97-AF65-F5344CB8AC3E}">
        <p14:creationId xmlns:p14="http://schemas.microsoft.com/office/powerpoint/2010/main" val="63491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32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پایگاه اطلاعاتی نشریات علمی ، ناشرین ، و مؤسسات علمی </a:t>
            </a:r>
            <a:endParaRPr lang="en-US" sz="32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اکثر نشریات علمی مقالات منتشر شده خود را به صورت الکترونیکی در وبگاه نشریه قرار می دهند . 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بانک های اطلاعاتی ارزشمندی از مقالات علمی مجلات ، و کنفرانس ها بر روی اینترنت ایجاد شده است .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نرم افزار هائی توسعه داده شده که پژوهشگران ، نشریات ، و مؤسسات علمی را از جهت عملکرد پژوهش ارزیابی می کند . </a:t>
            </a:r>
          </a:p>
        </p:txBody>
      </p:sp>
    </p:spTree>
    <p:extLst>
      <p:ext uri="{BB962C8B-B14F-4D97-AF65-F5344CB8AC3E}">
        <p14:creationId xmlns:p14="http://schemas.microsoft.com/office/powerpoint/2010/main" val="41149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28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پایگاه اطلاعاتی نشریات علمی ، ناشرین ، و مؤسسات علمی _ ادامه  </a:t>
            </a:r>
            <a:endParaRPr lang="en-US" sz="2800" dirty="0">
              <a:latin typeface="B Nazanin+ Regular" panose="01000506000000020004" pitchFamily="2" charset="-78"/>
              <a:cs typeface="B Nazanin+ Regular" panose="01000506000000020004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Autofit/>
          </a:bodyPr>
          <a:lstStyle/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پایگاه اطلاعاتی =&gt; </a:t>
            </a:r>
            <a:r>
              <a:rPr lang="fa-IR" sz="24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الزویر ، وایلی ، اشپرینگر ، پروکوست ، و تیلوراند فرانسیس</a:t>
            </a:r>
          </a:p>
          <a:p>
            <a:pPr algn="r" rt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a-IR" sz="2800" b="1" dirty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800" b="1" dirty="0" smtClean="0">
                <a:solidFill>
                  <a:srgbClr val="FF0000"/>
                </a:solidFill>
                <a:latin typeface="B Nazanin+ Regular" panose="01000506000000020004" pitchFamily="2" charset="-78"/>
                <a:cs typeface="B Nazanin+ Regular" panose="01000506000000020004" pitchFamily="2" charset="-78"/>
              </a:rPr>
              <a:t>موسسات علمی :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3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انجمن مهندسین برق و الکترونیک آمریکا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3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انجمن مهندسین مکانیک آمریکا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3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انجمن مهندسی عمران آمریکا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300" dirty="0">
                <a:latin typeface="B Nazanin+ Regular" panose="01000506000000020004" pitchFamily="2" charset="-78"/>
                <a:cs typeface="B Nazanin+ Regular" panose="01000506000000020004" pitchFamily="2" charset="-78"/>
              </a:rPr>
              <a:t> </a:t>
            </a: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انجمن مهندسی شیمی آمریکا </a:t>
            </a:r>
          </a:p>
          <a:p>
            <a:pPr lvl="1" algn="r" rt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fa-IR" sz="2300" dirty="0" smtClean="0">
                <a:latin typeface="B Nazanin+ Regular" panose="01000506000000020004" pitchFamily="2" charset="-78"/>
                <a:cs typeface="B Nazanin+ Regular" panose="01000506000000020004" pitchFamily="2" charset="-78"/>
              </a:rPr>
              <a:t>انجمن ای سی ام </a:t>
            </a:r>
          </a:p>
        </p:txBody>
      </p:sp>
    </p:spTree>
    <p:extLst>
      <p:ext uri="{BB962C8B-B14F-4D97-AF65-F5344CB8AC3E}">
        <p14:creationId xmlns:p14="http://schemas.microsoft.com/office/powerpoint/2010/main" val="400348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(textbook design)</Template>
  <TotalTime>0</TotalTime>
  <Words>1822</Words>
  <Application>Microsoft Office PowerPoint</Application>
  <PresentationFormat>On-screen Show (4:3)</PresentationFormat>
  <Paragraphs>179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 Nazanin+ Regular</vt:lpstr>
      <vt:lpstr>Calibri</vt:lpstr>
      <vt:lpstr>Tw Cen MT</vt:lpstr>
      <vt:lpstr>Wingdings</vt:lpstr>
      <vt:lpstr>Wingdings 2</vt:lpstr>
      <vt:lpstr>Student presentation</vt:lpstr>
      <vt:lpstr>روش تحقیق و گزارش نویسی </vt:lpstr>
      <vt:lpstr>کسب اطلاعات از اینترنت </vt:lpstr>
      <vt:lpstr>امکانات کسب اطلاعات </vt:lpstr>
      <vt:lpstr>فهرست های عمومی</vt:lpstr>
      <vt:lpstr>فهرست های تخصصی یا موضوعی </vt:lpstr>
      <vt:lpstr>موتور های جستجو</vt:lpstr>
      <vt:lpstr>فوق موتور های جتسجو </vt:lpstr>
      <vt:lpstr>پایگاه اطلاعاتی نشریات علمی ، ناشرین ، و مؤسسات علمی </vt:lpstr>
      <vt:lpstr>پایگاه اطلاعاتی نشریات علمی ، ناشرین ، و مؤسسات علمی _ ادامه  </vt:lpstr>
      <vt:lpstr>پایگاه اطلاعاتی نشریات علمی ، ناشرین ، و مؤسسات علمی _ ادامه  </vt:lpstr>
      <vt:lpstr>پایگاه اطلاعاتی نشریات علمی ، ناشرین ، و مؤسسات علمی _ ادامه  </vt:lpstr>
      <vt:lpstr>پایگاه اطلاعاتی نشریات علمی ، ناشرین ، و مؤسسات علمی _ ادامه  </vt:lpstr>
      <vt:lpstr>استفاده از عملگر ها در جستجو</vt:lpstr>
      <vt:lpstr>استفاده از عملگر ها در جستجو </vt:lpstr>
      <vt:lpstr>استراتژی جستجو</vt:lpstr>
      <vt:lpstr>توصیه هائی برای جتسجو </vt:lpstr>
      <vt:lpstr>ثبت اطلاعات منابع</vt:lpstr>
      <vt:lpstr>ثبت اطلاعات منابع _ یک کارت منبع نمونه</vt:lpstr>
      <vt:lpstr>معرفی مختصر نرم افزار اندنوت</vt:lpstr>
      <vt:lpstr>ایجاد کتابخانه جدید</vt:lpstr>
      <vt:lpstr>ورود اطلاعات </vt:lpstr>
      <vt:lpstr>ورود دستی اطلاعات </vt:lpstr>
      <vt:lpstr>ورود دستی اطلاعات _ ادامه</vt:lpstr>
      <vt:lpstr>انتقال اطلاعات جستجو با ابزار ها عمومی </vt:lpstr>
      <vt:lpstr>انتقال اطلاعات جستجو با اندنوت </vt:lpstr>
      <vt:lpstr>استفاده از کتابخانه در واژه پرداز ورد</vt:lpstr>
      <vt:lpstr>استفاده از کتابخانه در واژه پرداز ورد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2016-02-23T15:12:33Z</dcterms:created>
  <dcterms:modified xsi:type="dcterms:W3CDTF">2016-02-29T06:20:56Z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