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7" r:id="rId15"/>
    <p:sldId id="271" r:id="rId16"/>
    <p:sldId id="268" r:id="rId17"/>
    <p:sldId id="269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0" d="100"/>
          <a:sy n="80" d="100"/>
        </p:scale>
        <p:origin x="114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4/6/2016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82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8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4/6/2016 6:49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4/6/2016 6:49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4/6/2016 6:49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4/6/2016 6:49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4/6/2016 6:49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4/6/2016 6:49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4/6/2016 6:49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4/6/2016 6:49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4/6/2016 6:49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4/6/2016 6:49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4/6/2016 6:49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4/6/2016 6:49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4343400"/>
            <a:ext cx="6477000" cy="14478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solidFill>
                  <a:schemeClr val="accent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روش تحقیق و گزارش نویسی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سید محمد مهدی موسوی                            9231053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بدنه ی اصلی گزارش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8689848" cy="4953000"/>
          </a:xfrm>
        </p:spPr>
        <p:txBody>
          <a:bodyPr>
            <a:noAutofit/>
          </a:bodyPr>
          <a:lstStyle/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بخش اول گزارش «</a:t>
            </a: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مقدمه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» است .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پس از آن فصل های مختلف آورده می شود .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بخش آخر نیز به عنوان «</a:t>
            </a: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نتیجه گیری و پیشنهاد ها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» است .</a:t>
            </a:r>
            <a:endParaRPr lang="en-US" sz="25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67551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بدنه ی اصلی گزارش _ نکات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8689848" cy="4953000"/>
          </a:xfrm>
        </p:spPr>
        <p:txBody>
          <a:bodyPr>
            <a:noAutofit/>
          </a:bodyPr>
          <a:lstStyle/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شماره گذاری صفحات ، همه ی صفحات باید شمرده شوند .</a:t>
            </a:r>
            <a:endParaRPr lang="fa-IR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انتقال بهتر مفاهیم ، بهتر است از شکل ، نمودار و ... در حد امکان استفاده کرد .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شکل ها و نمودار ها باید </a:t>
            </a:r>
            <a:r>
              <a:rPr lang="fa-IR" sz="25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ساده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، </a:t>
            </a:r>
            <a:r>
              <a:rPr lang="fa-IR" sz="25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واضح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، و </a:t>
            </a:r>
            <a:r>
              <a:rPr lang="fa-IR" sz="25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بدون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ابهام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باشند .</a:t>
            </a:r>
          </a:p>
          <a:p>
            <a:pPr marL="0" indent="0" algn="r" rtl="1">
              <a:lnSpc>
                <a:spcPct val="250000"/>
              </a:lnSpc>
              <a:buNone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fa-IR" sz="25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38564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بدنه ی اصلی گزارش _ نکات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8689848" cy="4953000"/>
          </a:xfrm>
        </p:spPr>
        <p:txBody>
          <a:bodyPr>
            <a:no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هر شکل که در گزارش ظاهر می شود حتما باید در متن و بطور صریح به آن </a:t>
            </a:r>
            <a:r>
              <a:rPr lang="fa-IR" sz="2500" b="1" dirty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ارجاع</a:t>
            </a: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داده شود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قرار دادن شکل ها و نمودار ها در انتهای گزارش کار </a:t>
            </a:r>
            <a:r>
              <a:rPr lang="fa-IR" sz="2500" b="1" dirty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مناسبی نیست </a:t>
            </a: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و خوانائی و زیبائی کمتری  دارد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8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اندازه هر شکل باید متناسب با محتویات آن شکل باشد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fa-IR" sz="25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25657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بدنه ی اصلی گزارش _ نکات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8689848" cy="4953000"/>
          </a:xfrm>
        </p:spPr>
        <p:txBody>
          <a:bodyPr>
            <a:noAutofit/>
          </a:bodyPr>
          <a:lstStyle/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شکل های بیش از حد بزرگ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و یا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خیلی کوچک به زیبائی گزارش </a:t>
            </a:r>
            <a:r>
              <a:rPr lang="fa-IR" sz="25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لطمه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می زند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وضعیت </a:t>
            </a:r>
            <a:r>
              <a:rPr lang="fa-IR" sz="25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متقارن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برای شکل ها از نظر انسان خوشایند تر است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ایجاد جداول در صورت امکان توصیه می شود زیرا اطلاعات را به صورت دسته بندی شده ارائه می کند .</a:t>
            </a:r>
          </a:p>
        </p:txBody>
      </p:sp>
    </p:spTree>
    <p:extLst>
      <p:ext uri="{BB962C8B-B14F-4D97-AF65-F5344CB8AC3E}">
        <p14:creationId xmlns:p14="http://schemas.microsoft.com/office/powerpoint/2010/main" val="1046803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بدنه ی اصلی گزارش _ نکات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8689848" cy="4953000"/>
          </a:xfrm>
        </p:spPr>
        <p:txBody>
          <a:bodyPr>
            <a:noAutofit/>
          </a:bodyPr>
          <a:lstStyle/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 تمامی نکات مربوط به شکل ها برای جداول صادق است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 شماره گذاری جدول در </a:t>
            </a:r>
            <a:r>
              <a:rPr lang="fa-IR" sz="25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بالای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آن و شماره گذاری شکل </a:t>
            </a:r>
            <a:r>
              <a:rPr lang="fa-IR" sz="25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زیر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آن ، انجام می پذیرد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8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اگر یک جدول یا شکل طولانی باشد باید ادامه آن در صفحه ی بعدی بیاید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وجود فضای های سفید و خالی در سند مفید است و خوانائی مطالب را ساده می کند </a:t>
            </a:r>
          </a:p>
          <a:p>
            <a:pPr marL="0" indent="0" algn="r" rtl="1">
              <a:lnSpc>
                <a:spcPct val="250000"/>
              </a:lnSpc>
              <a:buNone/>
            </a:pPr>
            <a:endParaRPr lang="fa-IR" sz="25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6408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بدنه ی اصلی گزارش _ نکات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8689848" cy="4953000"/>
          </a:xfrm>
        </p:spPr>
        <p:txBody>
          <a:bodyPr>
            <a:no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مراجع مطالبی که در متن گزارش می آید باید داخل کروشه مشخص شوند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مواردی که عین متن افراد آورده می شود ، باید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به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مرجع مربوطه ارجاع شود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استفاده ی مطلوب و نامطلوب از کروشه : </a:t>
            </a: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نامطلوب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=&gt;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[3]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 روش جدید دیگری برای حل مسأله داده است .</a:t>
            </a: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b="1" dirty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مطلوب</a:t>
            </a: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=&gt;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اسمیت </a:t>
            </a: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روش جدید دیگری برای حل مسأله داده است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[3]</a:t>
            </a: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.</a:t>
            </a: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b="1" dirty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مطلوب</a:t>
            </a: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=&gt;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روش جدید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دیگری نیز </a:t>
            </a: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حل این مسأله ارائه شده است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[3]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4274569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بدنه ی اصلی گزارش _ نکات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8689848" cy="4953000"/>
          </a:xfrm>
        </p:spPr>
        <p:txBody>
          <a:bodyPr>
            <a:noAutofit/>
          </a:bodyPr>
          <a:lstStyle/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عدم ارجاع متن ، از نظر جامعه ی علمی </a:t>
            </a:r>
            <a:r>
              <a:rPr lang="fa-IR" sz="2500" b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، </a:t>
            </a:r>
            <a:r>
              <a:rPr lang="fa-IR" sz="25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نشان دهنده ی عدم صداقت و نادرستی مؤلف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است .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روش ارجاع در متن باید با روش تشکیل مراجع هماهنگ باشد .</a:t>
            </a: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49421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لیست مراجع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8689848" cy="4953000"/>
          </a:xfrm>
        </p:spPr>
        <p:txBody>
          <a:bodyPr>
            <a:no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پس از فصل نتیجه گیری و پیشنهاد ها و قبل از پیوست آورده می شود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لیست مراجعی که در گزارش به آنها ارجاع شده است را ارائه می دهد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مراجع وارد شده در این لیست باید با یک </a:t>
            </a:r>
            <a:r>
              <a:rPr lang="fa-IR" sz="25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سبک استاندارد</a:t>
            </a:r>
            <a:r>
              <a:rPr lang="fa-IR" sz="25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نوشته شوند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اطلاعات مراجع باید </a:t>
            </a:r>
            <a:r>
              <a:rPr lang="fa-IR" sz="25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کامل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باشد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بسیاری از دانشجویان به دو نکته ی اخیر </a:t>
            </a:r>
            <a:r>
              <a:rPr lang="fa-IR" sz="25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بی</a:t>
            </a:r>
            <a:r>
              <a:rPr lang="fa-IR" sz="2500" b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توجهی</a:t>
            </a:r>
            <a:r>
              <a:rPr lang="fa-IR" sz="2500" b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می کنند .</a:t>
            </a:r>
          </a:p>
          <a:p>
            <a:pPr marL="0" indent="0" algn="r" rtl="1">
              <a:lnSpc>
                <a:spcPct val="200000"/>
              </a:lnSpc>
              <a:buNone/>
            </a:pPr>
            <a:endParaRPr lang="fa-IR" sz="25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1950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پیوست ها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8689848" cy="4953000"/>
          </a:xfrm>
        </p:spPr>
        <p:txBody>
          <a:bodyPr>
            <a:noAutofit/>
          </a:bodyPr>
          <a:lstStyle/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پس از لیست مراجع قرار می گیرند .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هر ضمیمه یک شماره حرفی یا عددی و یک عنوان دارد .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شماره و عنوان قبل از ضمیمه روی صفحه آورده می شود .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fa-IR" sz="25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 algn="r" rtl="1">
              <a:lnSpc>
                <a:spcPct val="300000"/>
              </a:lnSpc>
              <a:buNone/>
            </a:pPr>
            <a:endParaRPr lang="fa-IR" sz="25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36748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پیوست ها _ ادامه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8689848" cy="4953000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b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چه مطالبی باید به عنوان ضمائم آورده شود :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مطالب حجیم که جریان فکری گزارش را قطع می کند .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مطالبی که از نظر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نویسنده ،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اصلی نیستند .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داده های زیاد 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فلوچارت ها ، و نقشه های بزرگ 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لیست برنامه های کامپیوتری 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فهرست علائم اختصاری 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واژه نامه </a:t>
            </a:r>
          </a:p>
          <a:p>
            <a:pPr marL="365760" lvl="1" indent="0" algn="r" rtl="1">
              <a:lnSpc>
                <a:spcPct val="150000"/>
              </a:lnSpc>
              <a:buNone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fa-IR" sz="25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 algn="r" rtl="1">
              <a:lnSpc>
                <a:spcPct val="300000"/>
              </a:lnSpc>
              <a:buNone/>
            </a:pPr>
            <a:endParaRPr lang="fa-IR" sz="25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16144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ساختار و ویژگی های عام گزارش های مهندسی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8689848" cy="4953000"/>
          </a:xfrm>
        </p:spPr>
        <p:txBody>
          <a:bodyPr>
            <a:noAutofit/>
          </a:bodyPr>
          <a:lstStyle/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 اصلاح پیش نویس اولیه ، بدنه ی اصلی گزارش تا حدود زیادی آماده است .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باید با  افزودن اقلام ضروری و انجام اصلاحات لازم گزارش نهائی را تولید کرد .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بسته به نوع گزارش و مؤسسه ی مربوطه ممکن است نوع گزارش متفاوت باشد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17195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ارجاع در متن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8689848" cy="5257800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ارجاع در متن به دو روش انجام می شود :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 شماره فهرست مراجع 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 نام مؤلف و تاریخ انتشار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7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روش انجمن مهندسین برق و الکترونیک آمریکا به مراجع با شماره ارجاع داده می شود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ارجاع در روش </a:t>
            </a:r>
            <a:r>
              <a:rPr lang="fa-IR" sz="25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هاروارد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با قرار دادن نام مؤلفین و تاریخ انتشار مرجع در یک پرانتز انجام می شود .</a:t>
            </a:r>
          </a:p>
          <a:p>
            <a:pPr marL="0" indent="0" algn="r" rtl="1">
              <a:lnSpc>
                <a:spcPct val="150000"/>
              </a:lnSpc>
              <a:buNone/>
            </a:pPr>
            <a:endParaRPr lang="fa-IR" sz="27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365760" lvl="1" indent="0" algn="r" rtl="1">
              <a:lnSpc>
                <a:spcPct val="150000"/>
              </a:lnSpc>
              <a:buNone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fa-IR" sz="25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 algn="r" rtl="1">
              <a:lnSpc>
                <a:spcPct val="300000"/>
              </a:lnSpc>
              <a:buNone/>
            </a:pPr>
            <a:endParaRPr lang="fa-IR" sz="25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49409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سبک نگارش مراجع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8689848" cy="4953000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هر نشریه و هر مؤسسه علمی روش مخصوصی را برای سبک نگارشی مشخص کرده است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رعایت کل نکات ریز مربوطه ، در عین ضرورت کامل ، کاری دشوار و فرساینده است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روش های بکار رفته در رشته های علوم مهندسی :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انجمن مهندسین برق و الکترونیک آمریکا 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انجمن مهندسین مکانیک آمریکا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انجمن فیزیک آمریکا 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و ...</a:t>
            </a:r>
          </a:p>
          <a:p>
            <a:pPr marL="0" indent="0" algn="r" rtl="1">
              <a:lnSpc>
                <a:spcPct val="150000"/>
              </a:lnSpc>
              <a:buNone/>
            </a:pPr>
            <a:endParaRPr lang="fa-IR" sz="27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365760" lvl="1" indent="0" algn="r" rtl="1">
              <a:lnSpc>
                <a:spcPct val="150000"/>
              </a:lnSpc>
              <a:buNone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fa-IR" sz="25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 algn="r" rtl="1">
              <a:lnSpc>
                <a:spcPct val="300000"/>
              </a:lnSpc>
              <a:buNone/>
            </a:pPr>
            <a:endParaRPr lang="fa-IR" sz="25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4461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سبک نگارش مراجع _ ادامه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8689848" cy="4953000"/>
          </a:xfrm>
        </p:spPr>
        <p:txBody>
          <a:bodyPr>
            <a:no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روش های ذکر شده هر مرجع با یک شماره مشخص می شود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شماره بر حسب ترتیب رجوع در متن به مرجع اختصاص می یابد .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یک گزارش اولین ارجاع در متن به مرجع شماره </a:t>
            </a:r>
            <a:r>
              <a:rPr lang="en-US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[1]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اشاره می کند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مراجع نیز ممکن است بر حسب ترتیب الفبائی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نام و یا نام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خانوادگی مؤلف اول مرجع در لیست مراجع قرار گیرند .</a:t>
            </a:r>
          </a:p>
          <a:p>
            <a:pPr marL="0" indent="0" algn="r" rtl="1">
              <a:lnSpc>
                <a:spcPct val="200000"/>
              </a:lnSpc>
              <a:buNone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fa-IR" sz="25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 algn="r" rtl="1">
              <a:lnSpc>
                <a:spcPct val="200000"/>
              </a:lnSpc>
              <a:buNone/>
            </a:pPr>
            <a:endParaRPr lang="fa-IR" sz="25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58506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سبک نگارش مراجع _ ادامه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8689848" cy="4953000"/>
          </a:xfrm>
        </p:spPr>
        <p:txBody>
          <a:bodyPr>
            <a:noAutofit/>
          </a:bodyPr>
          <a:lstStyle/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استفاده از نرم افزار مدیریت منابع مانند </a:t>
            </a:r>
            <a:r>
              <a:rPr lang="fa-IR" sz="26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اندنوت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انجام کار را بسیار تسهیل می کند .</a:t>
            </a:r>
            <a:endParaRPr lang="fa-IR" sz="25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نگارش مراجع فارسی سبک های مختلفی توسط مؤلفین ارائه شده است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مشابه روش انجمن مهندسین برق و الکترونیک آمریکا و هاروارد می باشند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بجای حروف کج از حروف ضخیم استفاده می شود .</a:t>
            </a:r>
          </a:p>
          <a:p>
            <a:pPr marL="0" indent="0" algn="r" rtl="1">
              <a:lnSpc>
                <a:spcPct val="150000"/>
              </a:lnSpc>
              <a:buNone/>
            </a:pPr>
            <a:endParaRPr lang="fa-IR" sz="27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365760" lvl="1" indent="0" algn="r" rtl="1">
              <a:lnSpc>
                <a:spcPct val="150000"/>
              </a:lnSpc>
              <a:buNone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a-IR" sz="25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 algn="r" rtl="1">
              <a:lnSpc>
                <a:spcPct val="150000"/>
              </a:lnSpc>
              <a:buNone/>
            </a:pPr>
            <a:endParaRPr lang="fa-IR" sz="25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07997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سبک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اول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8689848" cy="4953000"/>
          </a:xfrm>
        </p:spPr>
        <p:txBody>
          <a:bodyPr>
            <a:noAutofit/>
          </a:bodyPr>
          <a:lstStyle/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 اساس سبک </a:t>
            </a:r>
            <a:r>
              <a:rPr lang="fa-IR" sz="25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انجمن مهندسین برق و الکترونیک امریکا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است .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بعضی از موارد مهم تر بدون تغییر باقی مانده است .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بعضی از موارد کم اهمیت تر حذف شده است .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 algn="r" rtl="1">
              <a:lnSpc>
                <a:spcPct val="300000"/>
              </a:lnSpc>
              <a:buNone/>
            </a:pPr>
            <a:endParaRPr lang="fa-IR" sz="27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365760" lvl="1" indent="0" algn="r" rtl="1">
              <a:lnSpc>
                <a:spcPct val="300000"/>
              </a:lnSpc>
              <a:buNone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fa-IR" sz="25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 algn="r" rtl="1">
              <a:lnSpc>
                <a:spcPct val="300000"/>
              </a:lnSpc>
              <a:buNone/>
            </a:pPr>
            <a:endParaRPr lang="fa-IR" sz="25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30922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سبک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اول _ ادامه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8689848" cy="4953000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قالب های مربوطه :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کتاب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یک فصل از کتاب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کتاب بدون مؤلف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کتاب ترجمه ای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مقاله در نشریات علمی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مقاله کنفرانس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پایان نامه و رساله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گزارش فنی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و ...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 algn="r" rtl="1">
              <a:lnSpc>
                <a:spcPct val="300000"/>
              </a:lnSpc>
              <a:buNone/>
            </a:pPr>
            <a:endParaRPr lang="fa-IR" sz="27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365760" lvl="1" indent="0" algn="r" rtl="1">
              <a:lnSpc>
                <a:spcPct val="300000"/>
              </a:lnSpc>
              <a:buNone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fa-IR" sz="25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 algn="r" rtl="1">
              <a:lnSpc>
                <a:spcPct val="300000"/>
              </a:lnSpc>
              <a:buNone/>
            </a:pPr>
            <a:endParaRPr lang="fa-IR" sz="25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91603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سبک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دوم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8689848" cy="4953000"/>
          </a:xfrm>
        </p:spPr>
        <p:txBody>
          <a:bodyPr>
            <a:noAutofit/>
          </a:bodyPr>
          <a:lstStyle/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بر اساس سبک </a:t>
            </a:r>
            <a:r>
              <a:rPr lang="fa-IR" sz="25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هاروارد</a:t>
            </a:r>
            <a:r>
              <a:rPr lang="fa-IR" sz="25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نوشته شده است .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بعضی </a:t>
            </a: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از موارد مهم تر بدون تغییر باقی مانده است .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بعضی از موارد کم اهمیت تر حذف شده است .</a:t>
            </a:r>
          </a:p>
        </p:txBody>
      </p:sp>
    </p:spTree>
    <p:extLst>
      <p:ext uri="{BB962C8B-B14F-4D97-AF65-F5344CB8AC3E}">
        <p14:creationId xmlns:p14="http://schemas.microsoft.com/office/powerpoint/2010/main" val="3147972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سبک </a:t>
            </a: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دوم _ ادامه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8689848" cy="4953000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قالب های مربوطه :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کتاب تألیفی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کتاب گردآوری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کتاب با بیش چهار نویسنده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یک فصل در کتاب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کتاب بدون مؤلف / مؤسسه ی مؤلف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مقاله نشریات علمی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مقاله علمی از پایگاه های اطلاعاتی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مقاله کنفرانس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و ... </a:t>
            </a: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 algn="r" rtl="1">
              <a:lnSpc>
                <a:spcPct val="300000"/>
              </a:lnSpc>
              <a:buNone/>
            </a:pPr>
            <a:endParaRPr lang="fa-IR" sz="27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365760" lvl="1" indent="0" algn="r" rtl="1">
              <a:lnSpc>
                <a:spcPct val="300000"/>
              </a:lnSpc>
              <a:buNone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fa-IR" sz="25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 algn="r" rtl="1">
              <a:lnSpc>
                <a:spcPct val="300000"/>
              </a:lnSpc>
              <a:buNone/>
            </a:pPr>
            <a:endParaRPr lang="fa-IR" sz="25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95156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خلاصه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8689848" cy="4953000"/>
          </a:xfrm>
        </p:spPr>
        <p:txBody>
          <a:bodyPr>
            <a:noAutofit/>
          </a:bodyPr>
          <a:lstStyle/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اجزای گزارش های مهندسی و ترتیب قرار گرفتن آنها مورد بحث قرار گرفت .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نکاتی که باید در رابطه با هر یک از اجزاء در نظر گرفت نیز مطرح شد .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رعایت موارد ذکر شده بسیار ضروری است و شکل گزارش را به صورت مطلوب و حرفه ای در می آورد .</a:t>
            </a: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 algn="r" rtl="1">
              <a:lnSpc>
                <a:spcPct val="300000"/>
              </a:lnSpc>
              <a:buNone/>
            </a:pPr>
            <a:endParaRPr lang="fa-IR" sz="27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365760" lvl="1" indent="0" algn="r" rtl="1">
              <a:lnSpc>
                <a:spcPct val="300000"/>
              </a:lnSpc>
              <a:buNone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fa-IR" sz="25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 algn="r" rtl="1">
              <a:lnSpc>
                <a:spcPct val="300000"/>
              </a:lnSpc>
              <a:buNone/>
            </a:pPr>
            <a:endParaRPr lang="fa-IR" sz="25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39530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8689848" cy="4953000"/>
          </a:xfrm>
        </p:spPr>
        <p:txBody>
          <a:bodyPr>
            <a:noAutofit/>
          </a:bodyPr>
          <a:lstStyle/>
          <a:p>
            <a:pPr marL="0" indent="0" algn="ctr" rtl="1">
              <a:lnSpc>
                <a:spcPct val="150000"/>
              </a:lnSpc>
              <a:buNone/>
            </a:pPr>
            <a:r>
              <a:rPr lang="fa-IR" sz="20800" dirty="0" smtClean="0">
                <a:solidFill>
                  <a:schemeClr val="accent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؟</a:t>
            </a:r>
            <a:endParaRPr lang="fa-IR" sz="20800" dirty="0" smtClean="0">
              <a:solidFill>
                <a:schemeClr val="accent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365760" lvl="1" indent="0" algn="r" rtl="1">
              <a:lnSpc>
                <a:spcPct val="300000"/>
              </a:lnSpc>
              <a:buNone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fa-IR" sz="25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 algn="r" rtl="1">
              <a:lnSpc>
                <a:spcPct val="300000"/>
              </a:lnSpc>
              <a:buNone/>
            </a:pPr>
            <a:endParaRPr lang="fa-IR" sz="25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17596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اجزاء معمول در گزارش های مهندسی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8689848" cy="4953000"/>
          </a:xfrm>
        </p:spPr>
        <p:txBody>
          <a:bodyPr>
            <a:noAutofit/>
          </a:bodyPr>
          <a:lstStyle/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در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گزارش های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مهندسی باید اجزائی در ابتدا و عناصری در انتهای گزارش اضافه شوند .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بدنه ی اصلی گزارش نیز باید ضوابط خاصی رعایت شود .</a:t>
            </a:r>
            <a:endParaRPr lang="en-US" sz="25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32272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جلد و شیرازه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8689848" cy="4953000"/>
          </a:xfrm>
        </p:spPr>
        <p:txBody>
          <a:bodyPr>
            <a:no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وجود یک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جلد ،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گزارش را مورد توجه و مقبولیت بیشتری قرار می دهد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اطلاعات روی جلد عموما شامل موارد زیر است 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عنوان گزارش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مؤسسه ای که گزارش برای آن تهیه شده است 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نام کامل ارائه دهنده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مؤسسه محل اشتغال ارائه دهنده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شماره یا کد گزارش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تاریخ ارائه</a:t>
            </a:r>
            <a:endParaRPr lang="en-US" sz="22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23619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صفحه و عنوان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8689848" cy="4953000"/>
          </a:xfrm>
        </p:spPr>
        <p:txBody>
          <a:bodyPr>
            <a:noAutofit/>
          </a:bodyPr>
          <a:lstStyle/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مرسوم است پس از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جلد ،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یک صفحه سفید قرار داده شود .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بعضی از گزارش ها اطلاعات رو جلد عینا در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یک </a:t>
            </a:r>
            <a:r>
              <a:rPr lang="en-US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“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صفحه عنوان</a:t>
            </a:r>
            <a:r>
              <a:rPr lang="en-US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”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تکرار می گردد .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وجود </a:t>
            </a:r>
            <a:r>
              <a:rPr lang="en-US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“</a:t>
            </a: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صفحه عنوان</a:t>
            </a:r>
            <a:r>
              <a:rPr lang="en-US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”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در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پایان نامه دانشگاهی الزامی است .</a:t>
            </a:r>
            <a:endParaRPr lang="en-US" sz="22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52956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صفحات اهدا و تشکر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8689848" cy="4953000"/>
          </a:xfrm>
        </p:spPr>
        <p:txBody>
          <a:bodyPr>
            <a:noAutofit/>
          </a:bodyPr>
          <a:lstStyle/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بعضی از گزارش ها صفحاتی جهت اهداء گزارش به بعضی افراد و یا تشکر و قدردانی از دیگران قرار دارد .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گونه مطالب در صفحه ای جدا گانه وارد می شوند .</a:t>
            </a:r>
          </a:p>
          <a:p>
            <a:pPr marL="0" indent="0" algn="r" rtl="1">
              <a:lnSpc>
                <a:spcPct val="300000"/>
              </a:lnSpc>
              <a:buNone/>
            </a:pPr>
            <a:endParaRPr lang="en-US" sz="22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06625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چکیده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8689848" cy="4953000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خلاصه ،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محتویات گزارش را مشخص می کند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انتظارات خواننده را تنظیم می نماید 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چکیده شامل :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بیان موضوع و هدف گزارش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ذکر محدوده مطرح در کار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روش حل مسأله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روش ارزیابی و نتایج حاصل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اندازه چکیده بسته به نوع گزارش متفاوت است . 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از به کار بردن علائم اختصاری ، کوته نوشت ها ، جدول و ... پرهیز شود .</a:t>
            </a:r>
          </a:p>
          <a:p>
            <a:pPr marL="0" indent="0" algn="r" rtl="1">
              <a:lnSpc>
                <a:spcPct val="300000"/>
              </a:lnSpc>
              <a:buNone/>
            </a:pPr>
            <a:endParaRPr lang="en-US" sz="22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08399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فهرست مطالب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8689848" cy="4953000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تهیه فهرست باید به نکات زیر توجه کرد : 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3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فضا بندی 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3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3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به داخل بردن زیر عناوین نسبت به عناوین اصلی 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3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3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بزرگتر گرفتن اندازه قلم در عناوین اصلی 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3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3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همسان بودن و هم ستون بودن عناوین هم سطح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آخرین رقم سمت چپ شماره صفحات باید در یک ستون باشد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شماره عناوین و شماره صفحات باید عینا با هم مطابقت داشته باشد .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01400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فهرست اشکال و جداول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8689848" cy="4953000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کلیه مطالبی که در مورد فهرست مطالب بیان شد باید در مورد فهرست اشکال نیز رعایت شود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اگر بیش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از چند شکل باشد این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فهرست به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صورت جداگانه نوشته می شود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اگر جدول هم داشته باشیم یک فهرست مشترک با عنوان </a:t>
            </a:r>
            <a:r>
              <a:rPr lang="en-US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“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فهرست اشکال و جداول</a:t>
            </a:r>
            <a:r>
              <a:rPr lang="en-US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”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تشکیل و اطلاعات مربوطه در آن وارد می شود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اگر تعداد جداول زیاد باشد یک فهرست جدا گانه در نظر گرفته می شود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غیر اینصورت یا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فهرست جداول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حذف شده یا با فهرست اشکال ادغام می شود .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73578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(textbook design)</Template>
  <TotalTime>0</TotalTime>
  <Words>1572</Words>
  <Application>Microsoft Office PowerPoint</Application>
  <PresentationFormat>On-screen Show (4:3)</PresentationFormat>
  <Paragraphs>180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B Nazanin+ Regular</vt:lpstr>
      <vt:lpstr>Calibri</vt:lpstr>
      <vt:lpstr>Tw Cen MT</vt:lpstr>
      <vt:lpstr>Wingdings</vt:lpstr>
      <vt:lpstr>Wingdings 2</vt:lpstr>
      <vt:lpstr>Student presentation</vt:lpstr>
      <vt:lpstr>روش تحقیق و گزارش نویسی </vt:lpstr>
      <vt:lpstr>ساختار و ویژگی های عام گزارش های مهندسی</vt:lpstr>
      <vt:lpstr>اجزاء معمول در گزارش های مهندسی </vt:lpstr>
      <vt:lpstr>جلد و شیرازه </vt:lpstr>
      <vt:lpstr>صفحه و عنوان </vt:lpstr>
      <vt:lpstr>صفحات اهدا و تشکر</vt:lpstr>
      <vt:lpstr>چکیده</vt:lpstr>
      <vt:lpstr>فهرست مطالب</vt:lpstr>
      <vt:lpstr>فهرست اشکال و جداول </vt:lpstr>
      <vt:lpstr>بدنه ی اصلی گزارش</vt:lpstr>
      <vt:lpstr>بدنه ی اصلی گزارش _ نکات </vt:lpstr>
      <vt:lpstr>بدنه ی اصلی گزارش _ نکات </vt:lpstr>
      <vt:lpstr>بدنه ی اصلی گزارش _ نکات </vt:lpstr>
      <vt:lpstr>بدنه ی اصلی گزارش _ نکات </vt:lpstr>
      <vt:lpstr>بدنه ی اصلی گزارش _ نکات </vt:lpstr>
      <vt:lpstr>بدنه ی اصلی گزارش _ نکات </vt:lpstr>
      <vt:lpstr>لیست مراجع</vt:lpstr>
      <vt:lpstr>پیوست ها </vt:lpstr>
      <vt:lpstr>پیوست ها _ ادامه</vt:lpstr>
      <vt:lpstr>ارجاع در متن </vt:lpstr>
      <vt:lpstr>سبک نگارش مراجع</vt:lpstr>
      <vt:lpstr>سبک نگارش مراجع _ ادامه </vt:lpstr>
      <vt:lpstr>سبک نگارش مراجع _ ادامه </vt:lpstr>
      <vt:lpstr>سبک اول </vt:lpstr>
      <vt:lpstr>سبک اول _ ادامه </vt:lpstr>
      <vt:lpstr>سبک دوم </vt:lpstr>
      <vt:lpstr>سبک دوم _ ادامه </vt:lpstr>
      <vt:lpstr>خلاصه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2016-04-05T12:46:03Z</dcterms:created>
  <dcterms:modified xsi:type="dcterms:W3CDTF">2016-04-06T03:06:12Z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