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282" autoAdjust="0"/>
  </p:normalViewPr>
  <p:slideViewPr>
    <p:cSldViewPr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4/18/2016 9:26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4/18/2016 9:26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4/18/2016 9:26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4/18/2016 9:26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4/18/2016 9:26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4/18/2016 9:26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4/18/2016 9:26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4/18/2016 9:26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4/18/2016 9:26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4/18/2016 9:26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4/18/2016 9:26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4/18/2016 9:26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 </a:t>
            </a:r>
            <a:endParaRPr lang="en-US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اصلاح ادبی نگارش _ استفاده از نشانه های اختصاری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006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استفاده ی زیاد از نشانه های اختصاری باید پرهیز کرد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زیاد درک متن را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مشکل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 کند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سوی دیگر استفاده نکردن از نشانه های اختصاری آزار دهنده است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باید توصیه می شود در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حد متعادل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نشانه های اختصاری استفاده کرد .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2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20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3737"/>
            <a:ext cx="8153400" cy="990600"/>
          </a:xfrm>
        </p:spPr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بعضی از نشانه های اختصاری عمومی انگلیسی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257800"/>
          </a:xfrm>
        </p:spPr>
        <p:txBody>
          <a:bodyPr>
            <a:normAutofit/>
          </a:bodyPr>
          <a:lstStyle/>
          <a:p>
            <a:pPr marL="365760" lvl="1" indent="0" algn="r" rtl="1">
              <a:lnSpc>
                <a:spcPct val="2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27144"/>
              </p:ext>
            </p:extLst>
          </p:nvPr>
        </p:nvGraphicFramePr>
        <p:xfrm>
          <a:off x="603939" y="1600200"/>
          <a:ext cx="8153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1001998"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نشانه اختصاری 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کلمه / عبارت کامل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نشانه اختصاری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کلمه عبارت کامل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4805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Appendix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App.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Figure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Fig .</a:t>
                      </a:r>
                      <a:endParaRPr lang="en-US" dirty="0"/>
                    </a:p>
                  </a:txBody>
                  <a:tcPr/>
                </a:tc>
              </a:tr>
              <a:tr h="5163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Chapter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Ch./chap.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/>
                        <a:t>Ibidem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Ibid </a:t>
                      </a:r>
                      <a:endParaRPr lang="en-US" dirty="0"/>
                    </a:p>
                  </a:txBody>
                  <a:tcPr/>
                </a:tc>
              </a:tr>
              <a:tr h="560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Compare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Id </a:t>
                      </a:r>
                      <a:r>
                        <a:rPr lang="en-US" dirty="0" err="1" smtClean="0"/>
                        <a:t>est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i.e.</a:t>
                      </a:r>
                      <a:endParaRPr lang="en-US" dirty="0"/>
                    </a:p>
                  </a:txBody>
                  <a:tcPr/>
                </a:tc>
              </a:tr>
              <a:tr h="560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Edited</a:t>
                      </a:r>
                      <a:r>
                        <a:rPr lang="en-US" baseline="0" dirty="0" smtClean="0"/>
                        <a:t>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p.</a:t>
                      </a:r>
                      <a:endParaRPr lang="en-US" dirty="0"/>
                    </a:p>
                  </a:txBody>
                  <a:tcPr/>
                </a:tc>
              </a:tr>
              <a:tr h="560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/>
                        <a:t>Examli</a:t>
                      </a:r>
                      <a:r>
                        <a:rPr lang="en-US" dirty="0" smtClean="0"/>
                        <a:t> gratia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pp.</a:t>
                      </a:r>
                      <a:endParaRPr lang="en-US" dirty="0"/>
                    </a:p>
                  </a:txBody>
                  <a:tcPr/>
                </a:tc>
              </a:tr>
              <a:tr h="560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Et </a:t>
                      </a:r>
                      <a:r>
                        <a:rPr lang="en-US" dirty="0" err="1" smtClean="0"/>
                        <a:t>alii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Et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Vol.</a:t>
                      </a:r>
                      <a:endParaRPr lang="en-US" dirty="0"/>
                    </a:p>
                  </a:txBody>
                  <a:tcPr/>
                </a:tc>
              </a:tr>
              <a:tr h="560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Ex.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Versus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Vs.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4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اصلاح ادبی نگارش _ استفاده از نشانه های اختصاری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2578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ها ممکن است از ترکیب بعضی از حروف اول یا آخر کلمات عبارات کامل ایجاد شوند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شبکه عصبی توابع پایه شعاعی : شبکه ت. پ. ش. : </a:t>
            </a:r>
            <a:r>
              <a:rPr lang="fa-IR" sz="26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شبکه تپش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6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نرم افزار چند رسانه ای برای بالا بردن هوش و تقویت حافظه کودکان :          </a:t>
            </a:r>
            <a:r>
              <a:rPr lang="fa-IR" sz="26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نرم افزار حافظه </a:t>
            </a:r>
          </a:p>
          <a:p>
            <a:pPr marL="365760" lvl="1" indent="0" algn="r" rtl="1">
              <a:lnSpc>
                <a:spcPct val="2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5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نوشتن عدد ، شماره ، و فرمول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2578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اعداد بین یک الی بیست با حروف نوشته می شوند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دهگان و صدگان با حروف نوشته می شوند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عدد های بین 20 و 999 با ارقام نوشته می شوند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کلمه «هزار ، میلیون ، میلیارد» با حروف نوشته می شوند .</a:t>
            </a:r>
          </a:p>
          <a:p>
            <a:pPr marL="365760" lvl="1" indent="0" algn="r" rtl="1">
              <a:lnSpc>
                <a:spcPct val="2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8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نوشتن عدد ، شماره ، و فرمول _ ادامه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2578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شماره بخش ها ، شکل ها ، و جدول ها همه با ارقام نوشته می شود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بالا و پائین فرمول فاصله اضافی قرار داده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شروع فرمول در حاشیه یک سانتیمتری از حاشیه سمت راست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شماره فرمول در پرانتز قرار می گیرد .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80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درست نویسی در فارسی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عدم آشنائی و بی توجهی به استفاده از کلمات درست منجر به رایج شدن اشتباهات در نوشته های امروزی شده است .</a:t>
            </a:r>
          </a:p>
          <a:p>
            <a:pPr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موارد زیر کلمات مرکب بصورت پیوسته نوشته می شوند :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شکل مرکب کلمه مأنوس باشد : کتابفروشی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جزء دوم با «ا» شروع شود : هماهنگ ، دلاوری ، فناوری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اسم و صفت ساخته شده از مصدر مرکب ؛ مانند پیشبرد ، نگهدار ، گمشده </a:t>
            </a:r>
          </a:p>
        </p:txBody>
      </p:sp>
    </p:spTree>
    <p:extLst>
      <p:ext uri="{BB962C8B-B14F-4D97-AF65-F5344CB8AC3E}">
        <p14:creationId xmlns:p14="http://schemas.microsoft.com/office/powerpoint/2010/main" val="15356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درست نویسی در فارسی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5257800"/>
          </a:xfrm>
        </p:spPr>
        <p:txBody>
          <a:bodyPr>
            <a:normAutofit/>
          </a:bodyPr>
          <a:lstStyle/>
          <a:p>
            <a:pPr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این موارد کلمات مرکب به شکل جدا نوشته می شوند .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صحیح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: به او ، به دانشکده 	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غلط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: باو ، بدانشکده 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صحیح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: مسأله ، جرأت 	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غلط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: مسئله ، جرئت </a:t>
            </a:r>
          </a:p>
          <a:p>
            <a:pPr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کلمات فارسی را نباید با تنوین بکار ببریم : 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نادرست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: دوماً ، ناچاراً ، تلفناً </a:t>
            </a:r>
          </a:p>
          <a:p>
            <a:pPr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حرف «را» باید بدون فاصله از مفعول و وابسته های آن بیاید . 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صحیح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: متنی که نوشته بودی گم شد . (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نادرست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: متنی را که نوشته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</a:t>
            </a: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گم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شد.)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1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هدف از نشانه گذاری تسهیل خواندن و درک نوشته ها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نشانه گذاری یک ضرورت است و در کیفیت گزارش نقش زیادی دارد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نشانه گذاری باید دقت کافی به خرج داد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توصیه می شود بجای دخالت دادن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لحن در گفتار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نشانه گذاری استفاده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کار سبب می شود عموم خوانندگان گزارش را بهتر بخوانند و درک کنند .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82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نقطه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نقطه مکث کامل را نشان می دهد و در موارد زیر باید از نقطه استفاده کرد.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انتهای جملات خبری ، امری ، پرسش غیر مستقیم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بعضی از اختصار ها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انتهای اطلاعات هر مرجع در لیست مراجع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انتهای عناوین ، شکل ها ، و جدول ها اگر بصورت جمله باشد .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81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علامت سؤال 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علامت سؤال در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موارد زیر بکار می رود :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پایان جمله ی سوالی مستقیم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جمله استفهام انکاری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پرسشی که خواهش مؤدبانه است .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کلمه ها یا عبارات هائی که پرسش می کنند .</a:t>
            </a: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8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تولید گزارش نوشتاری نهائی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فرم اصلاح شده ی پیش نویس اولیه فاصله ی زیادی تا گزارش مطلوب دارد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اصلاحات محتوائی ، ادبی ، و ساختاری زیادی باید روی پیش نویس اولیه اعمال شود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35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دو نقطه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دو نقطه در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موارد زیر بکار می رود :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نشان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دادن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توضیح ، گسترش معنا ، بیان اجزاء ، یا مثال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اطلاعات مراجع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در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مراجع میان محل نشر و نام ناشر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کلمات توضیحی مانند «مثل» ، «نظیر»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قبل از نقل قول مستقیم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فعل هائی نظیر «گویند» ، «آورده اند» ، «گفته اند»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50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نقطه ویرگول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نشانه مکث طولانی تر از ویرگول و کوتاهتر از نقطه است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موارد زیر بکار می رود :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وقتی اجزای مختلف در یک جمله از هم جدا شوند اجزای بزرگتر آن جمله با نقطه ویرگول جدا می شوند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جمله ی مرکبی که پس از یک کلمه یا عبارت توضیحی ، توضیحی در رابطه مفهوم جمله قبل می آید قبل از کلمه یا عبارت توضیحی نقطه ویرگول می آید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اجزاء وابسته به یک موضوع کلی بصورت جمله های متعدد ظاهراً مستقل بیان شوند ، بین آنها نقط ویرگول می آید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ویرگول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مکث کوتاه است و تا حدودی تابع عادات گفتاری ارائه دهنده است .</a:t>
            </a:r>
          </a:p>
          <a:p>
            <a:pPr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موارد زیر از ویرگول استفاده می شود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: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عباراتی نظیر «برعکس» ، «از سوی دیگر » ، «در نتیجه » ، و ... از ویرگول استفاده می شود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جمله ی قیدی که قبل از جمله اصلی می آید با ویرگول از آن جدا می شود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جدا کردن بخش خبری از بخش سؤالی از ویرگول استفاده می شود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میان شرط و جزا در جملات شرطی ویرگول می آید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65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گیومه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گیومه یا علامت نقل قول برای مشخص کردن بخشی از نوشته بکار می رود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موارد استفاده گیومه :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مشخص کردن نقل قول مستقیم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متمایز کردن کلمات ، عبارات ، یا جملات ، و ...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گاه نقل قولی داخل نقل قول دیگر صورت گیرد نقل قول داخلی با گیومه منفرد نشان داده می شود .</a:t>
            </a: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2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خط فاصله کوتاه 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موارد زیر بکار می رود :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نشان دادن اعداد بین دو عدد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نشان دادن ترکیب دو کلمه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نشان دادن حد فاصل دو محل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17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خط فاصله بلند 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موارد زیر بکار می رود :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مطلب بطور ناگهانی با بیانی معترضه تغییر یابد و استمرار آن شکسته شود .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نشان دادن تأکید تکراری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نشان دادن گفتگو در نوشته ها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جدول ها و خانه هائی که خالی هستند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75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سه نقطه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سه نقطه نشان دهنده حذف کلمه ، عبارت ، یا جمله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 تواند در ابتدا ، وسط ، یا انتهای جمله بیاید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سه نقطه در انتهای جمله بیاید نقطه پایان به آن افزوده می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بهتر است از سه نقطه به جای کلمه ها و عبارت هائی مانند «و غیره» ، «مانند این ها » ، استفاده نشود و خود این کلمات استفاده شوند .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50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پرانتز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موارد زیر استفاده می شود : 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ارائه توضیحات نسبتاً اضافی مانند تاریخ ها ، ذکر مثال ها و ... 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نشان دادن اعداد با حرف و رقم و هر دو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 از پرانتز هیچ گونه نشانه گذاری صورت نمی گیرد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مطلب داخل پرانتز و مطلب اصلی همزمان به پایان برسند ، نقطه پایانی بیرون پرانتز گذاشته می شود </a:t>
            </a:r>
            <a:r>
              <a:rPr lang="fa-IR" sz="2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70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کروشه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موارد زیر استفاده می شود :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افزودن اطلاعات اضافی به نقل قول برای تکمیل ساخت جمله یا رفع ابهام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بجای پرانتز در داخل پزانتز دیگر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توصیف حالات یا حرکات افراد در نمایشنامه ها </a:t>
            </a: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52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گذاری _ ممیز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ممیز در نوشته ها به معنی «یا» است ؛ مانند :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حروف ایرانیک / ایتالیک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سال 1372 / 1993</a:t>
            </a: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97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3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اصلاحات ساختاری و محتوائی _ تنظیم ساختار هر بخش  </a:t>
            </a:r>
            <a:endParaRPr lang="en-US" sz="3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محتویات باید به شکل زیر باشد 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پاراگراف مقدماتی بخش </a:t>
            </a:r>
          </a:p>
          <a:p>
            <a:pPr marL="685800" lvl="2" indent="0" algn="r" rtl="1">
              <a:buNone/>
            </a:pPr>
            <a:r>
              <a:rPr lang="en-US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ای برای ورود به بحث اصلی بخش می دهد .</a:t>
            </a:r>
          </a:p>
          <a:p>
            <a:pPr marL="868680" lvl="1" indent="-457200" algn="r" rtl="1">
              <a:buFont typeface="Wingdings" panose="05000000000000000000" pitchFamily="2" charset="2"/>
              <a:buChar char="Ø"/>
            </a:pPr>
            <a:r>
              <a:rPr lang="fa-IR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پاراگراف </a:t>
            </a:r>
            <a:r>
              <a:rPr lang="fa-IR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(های ) مفاهیم مبنائی </a:t>
            </a:r>
            <a:endParaRPr lang="en-US" b="1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685800" lvl="2" indent="0" algn="r" rtl="1">
              <a:buNone/>
            </a:pPr>
            <a:r>
              <a:rPr lang="en-US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تعاریف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مفاهیم و اصطلاحات مورد نیاز این بخش در یک یا چند پاراگراف شرح داده   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شود .</a:t>
            </a:r>
          </a:p>
          <a:p>
            <a:pPr marL="868680" lvl="1" indent="-457200" algn="r" rtl="1">
              <a:buFont typeface="Wingdings" panose="05000000000000000000" pitchFamily="2" charset="2"/>
              <a:buChar char="Ø"/>
            </a:pPr>
            <a:r>
              <a:rPr lang="fa-IR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پاراگراف </a:t>
            </a:r>
            <a:r>
              <a:rPr lang="fa-IR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ها اصلی </a:t>
            </a:r>
          </a:p>
          <a:p>
            <a:pPr marL="685800" lvl="2" indent="0" algn="r" rtl="1">
              <a:buNone/>
            </a:pP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بحث اصلی بخش را ارائه می دهد .</a:t>
            </a:r>
          </a:p>
          <a:p>
            <a:pPr marL="868680" lvl="1" indent="-457200" algn="r" rtl="1">
              <a:buFont typeface="Wingdings" panose="05000000000000000000" pitchFamily="2" charset="2"/>
              <a:buChar char="Ø"/>
            </a:pPr>
            <a:r>
              <a:rPr lang="fa-IR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پاراگراف جمع بندی </a:t>
            </a:r>
          </a:p>
          <a:p>
            <a:pPr marL="685800" lvl="2" indent="0" algn="r" rtl="1">
              <a:buNone/>
            </a:pP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مطالب بخش را جمع بندی نموده و ورود به بخش بعد را تسهیل می کند .</a:t>
            </a:r>
          </a:p>
          <a:p>
            <a:pPr marL="1143000" lvl="2" indent="-457200" algn="r" rtl="1">
              <a:buFont typeface="Courier New" panose="02070309020205020404" pitchFamily="49" charset="0"/>
              <a:buChar char="o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00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marL="365760" lvl="1" indent="0" algn="ctr" rtl="1">
              <a:lnSpc>
                <a:spcPct val="110000"/>
              </a:lnSpc>
              <a:buNone/>
            </a:pPr>
            <a:r>
              <a:rPr lang="fa-IR" sz="25900" dirty="0">
                <a:solidFill>
                  <a:schemeClr val="accent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؟</a:t>
            </a:r>
            <a:endParaRPr lang="fa-IR" sz="25900" dirty="0" smtClean="0">
              <a:solidFill>
                <a:schemeClr val="accent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28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>
            <a:noAutofit/>
          </a:bodyPr>
          <a:lstStyle/>
          <a:p>
            <a:pPr algn="r" rtl="1"/>
            <a:r>
              <a:rPr lang="fa-IR" sz="4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تنظیم ساختار هر بخش _ ادامه </a:t>
            </a:r>
            <a:endParaRPr lang="en-US" sz="40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/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پاراگراف اصلی ، ارائه ی مطالب بصورت لیستی از اقلام آورده می شوند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عمل به درک سریع تر مطالب کمک زیادی می کند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تعریف پاراگراف 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پاراگراف حاوی یک ایده واحد و مشخص است 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ایده در آخرین جمله یا اولین جمله پاراگراف بیان می شود 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دیگر جملات پاراگراف در واقع جمله اصلی را شرح و بست می دهند 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اندازه ی متعارف برای یک پاراگراف 100 الی 150 کلمه است .</a:t>
            </a:r>
          </a:p>
          <a:p>
            <a:pPr marL="1143000" lvl="2" indent="-457200"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0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تنظیم طول کل ارائه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طول متداول برای بعضی از گزارش ها به قرار زیر است :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مقاله کنفرانس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: 4 الی 10 صفحه و عموما 6 صفحه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مقاله ی مجله ی علمی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: 10 الی 25 صفحه و عموما 15 صفحه 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پایان نامه ی تحصیلی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: 80 صفحه به بالا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74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پاورقی های لازم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جاهائی که آوردن مطلبی ضروری است اما در روند بیان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مطالب گسستگی ایجاد می کند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باید به صورت پاورقی آورده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این کار در محل مناسب متن شماره ی بالا نویس قرار داده می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پائین صفحه مطلب با ذکر شماره به شکل پاورقی اضافه می شود .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21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اصلاح ادبی نگارش _ استفاده از نشانه های اختصاری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های اختصاری برای پرهیز از تکرار عبارات طولانی در متن بکار گرفته می شوند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تکرار دفعات زیاد نباشد بهتر است از کلمات کامل استفاده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مواردی که از نشانه های اختصاری استفاد می شود بهتر است معادل کامل بصورت پاورقی آورده شود .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80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اصلاح ادبی نگارش _ استفاده از نشانه های اختصاری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006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ها ممکن اس اختصاصی باشند و عمومی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ی اختصاصی منحصرا برای نوشته ی حاضر و توسط نویسنده ابداع شده است.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های عمومی در یک زمینه ی علمی توسط عموم افراد پذیرفته شده و بکار گرفته می شود .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2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10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نشانه های اختصاری عمومی فارسی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410200"/>
          </a:xfrm>
        </p:spPr>
        <p:txBody>
          <a:bodyPr>
            <a:normAutofit/>
          </a:bodyPr>
          <a:lstStyle/>
          <a:p>
            <a:pPr marL="365760" lvl="1" indent="0" algn="r" rtl="1">
              <a:lnSpc>
                <a:spcPct val="2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2631"/>
              </p:ext>
            </p:extLst>
          </p:nvPr>
        </p:nvGraphicFramePr>
        <p:xfrm>
          <a:off x="762000" y="1905000"/>
          <a:ext cx="7543800" cy="490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838200"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نشانه اختصاری 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کلمه / عبارت کامل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نشانه اختصاری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کلمه عبارت کامل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ج.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جلد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 .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ق .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هجری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قمری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ش.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شماره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م.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میلادی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چ.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چاپ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ر . ک .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رجوع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کنید به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ص.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صفحه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ناجا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نیروی انتظامی جمهوری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اسلامی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صص.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صفحه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آغاز –    صفحه ی پایان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نهاجا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نیروی هوائی ارتش جمهوری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اسلامی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 . ش.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هجری شمسی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هما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هواپیمائی ملی ایران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1797</Words>
  <Application>Microsoft Office PowerPoint</Application>
  <PresentationFormat>On-screen Show (4:3)</PresentationFormat>
  <Paragraphs>217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B Nazanin+ Regular</vt:lpstr>
      <vt:lpstr>Calibri</vt:lpstr>
      <vt:lpstr>Courier New</vt:lpstr>
      <vt:lpstr>Tw Cen MT</vt:lpstr>
      <vt:lpstr>Wingdings</vt:lpstr>
      <vt:lpstr>Wingdings 2</vt:lpstr>
      <vt:lpstr>Student presentation</vt:lpstr>
      <vt:lpstr>روش تحقیق و گزارش نویسی</vt:lpstr>
      <vt:lpstr>تولید گزارش نوشتاری نهائی </vt:lpstr>
      <vt:lpstr>ایجاد اصلاحات ساختاری و محتوائی _ تنظیم ساختار هر بخش  </vt:lpstr>
      <vt:lpstr>تنظیم ساختار هر بخش _ ادامه </vt:lpstr>
      <vt:lpstr>تنظیم طول کل ارائه </vt:lpstr>
      <vt:lpstr>ایجاد پاورقی های لازم </vt:lpstr>
      <vt:lpstr>اصلاح ادبی نگارش _ استفاده از نشانه های اختصاری </vt:lpstr>
      <vt:lpstr>اصلاح ادبی نگارش _ استفاده از نشانه های اختصاری </vt:lpstr>
      <vt:lpstr>نشانه های اختصاری عمومی فارسی </vt:lpstr>
      <vt:lpstr>اصلاح ادبی نگارش _ استفاده از نشانه های اختصاری </vt:lpstr>
      <vt:lpstr>بعضی از نشانه های اختصاری عمومی انگلیسی </vt:lpstr>
      <vt:lpstr>اصلاح ادبی نگارش _ استفاده از نشانه های اختصاری </vt:lpstr>
      <vt:lpstr>نوشتن عدد ، شماره ، و فرمول</vt:lpstr>
      <vt:lpstr>نوشتن عدد ، شماره ، و فرمول _ ادامه </vt:lpstr>
      <vt:lpstr>درست نویسی در فارسی </vt:lpstr>
      <vt:lpstr>درست نویسی در فارسی </vt:lpstr>
      <vt:lpstr>نشانه گذاری </vt:lpstr>
      <vt:lpstr>نشانه گذاری _ نقطه </vt:lpstr>
      <vt:lpstr>نشانه گذاری _ علامت سؤال  </vt:lpstr>
      <vt:lpstr>نشانه گذاری _ دو نقطه</vt:lpstr>
      <vt:lpstr>نشانه گذاری _ نقطه ویرگول </vt:lpstr>
      <vt:lpstr>نشانه گذاری _ ویرگول </vt:lpstr>
      <vt:lpstr>نشانه گذاری _ گیومه </vt:lpstr>
      <vt:lpstr>نشانه گذاری _ خط فاصله کوتاه  </vt:lpstr>
      <vt:lpstr>نشانه گذاری _ خط فاصله بلند  </vt:lpstr>
      <vt:lpstr>نشانه گذاری _ سه نقطه </vt:lpstr>
      <vt:lpstr>نشانه گذاری _ پرانتز </vt:lpstr>
      <vt:lpstr>نشانه گذاری _ کروشه </vt:lpstr>
      <vt:lpstr>نشانه گذاری _ ممیز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2016-04-10T03:52:42Z</dcterms:created>
  <dcterms:modified xsi:type="dcterms:W3CDTF">2016-04-18T17:08:20Z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