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95" r:id="rId1"/>
  </p:sldMasterIdLst>
  <p:notesMasterIdLst>
    <p:notesMasterId r:id="rId33"/>
  </p:notesMasterIdLst>
  <p:sldIdLst>
    <p:sldId id="256" r:id="rId2"/>
    <p:sldId id="285" r:id="rId3"/>
    <p:sldId id="289" r:id="rId4"/>
    <p:sldId id="263" r:id="rId5"/>
    <p:sldId id="260" r:id="rId6"/>
    <p:sldId id="290" r:id="rId7"/>
    <p:sldId id="258" r:id="rId8"/>
    <p:sldId id="259" r:id="rId9"/>
    <p:sldId id="278" r:id="rId10"/>
    <p:sldId id="291" r:id="rId11"/>
    <p:sldId id="265" r:id="rId12"/>
    <p:sldId id="279" r:id="rId13"/>
    <p:sldId id="292" r:id="rId14"/>
    <p:sldId id="266" r:id="rId15"/>
    <p:sldId id="293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94" r:id="rId27"/>
    <p:sldId id="280" r:id="rId28"/>
    <p:sldId id="295" r:id="rId29"/>
    <p:sldId id="288" r:id="rId30"/>
    <p:sldId id="296" r:id="rId31"/>
    <p:sldId id="281" r:id="rId32"/>
  </p:sldIdLst>
  <p:sldSz cx="12192000" cy="6858000"/>
  <p:notesSz cx="6858000" cy="9144000"/>
  <p:embeddedFontLst>
    <p:embeddedFont>
      <p:font typeface="Cambria Math" panose="02040503050406030204" pitchFamily="18" charset="0"/>
      <p:regular r:id="rId34"/>
    </p:embeddedFont>
    <p:embeddedFont>
      <p:font typeface="Corbel" panose="020B0503020204020204" pitchFamily="34" charset="0"/>
      <p:regular r:id="rId35"/>
      <p:bold r:id="rId36"/>
      <p:italic r:id="rId37"/>
      <p:boldItalic r:id="rId38"/>
    </p:embeddedFont>
    <p:embeddedFont>
      <p:font typeface="B Nazanin+ Regular" panose="01000506000000020004" pitchFamily="2" charset="-78"/>
      <p:regular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A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EA6FE-7DC2-49C6-B04F-6A73E210C5A1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FD370-C665-4B9B-A412-E0071618E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FD370-C665-4B9B-A412-E0071618EF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03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2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05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04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392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66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9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02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20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00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8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577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3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6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9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07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5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76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475" y="1768643"/>
            <a:ext cx="11614106" cy="1312286"/>
          </a:xfrm>
        </p:spPr>
        <p:txBody>
          <a:bodyPr>
            <a:noAutofit/>
          </a:bodyPr>
          <a:lstStyle/>
          <a:p>
            <a:pPr algn="r" rtl="1"/>
            <a:r>
              <a:rPr lang="fa-IR" sz="6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امن کردن پروتکل </a:t>
            </a:r>
            <a:r>
              <a:rPr lang="en-US" sz="6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HTTP</a:t>
            </a:r>
            <a:r>
              <a:rPr lang="fa-IR" sz="6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از طریق </a:t>
            </a:r>
            <a:r>
              <a:rPr lang="en-US" sz="6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SSL </a:t>
            </a:r>
            <a:r>
              <a:rPr lang="fa-IR" sz="6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en-US" sz="6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TLS</a:t>
            </a:r>
            <a:endParaRPr lang="en-US" sz="66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181" y="3296653"/>
            <a:ext cx="8915399" cy="3212431"/>
          </a:xfrm>
        </p:spPr>
        <p:txBody>
          <a:bodyPr>
            <a:normAutofit/>
          </a:bodyPr>
          <a:lstStyle/>
          <a:p>
            <a:pPr algn="r" rtl="1"/>
            <a:r>
              <a:rPr lang="fa-I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روش تحقیق و گزارش نویسی </a:t>
            </a:r>
          </a:p>
          <a:p>
            <a:pPr algn="r" rtl="1"/>
            <a:r>
              <a:rPr lang="fa-I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سید محمد مهدی موسوی</a:t>
            </a:r>
          </a:p>
          <a:p>
            <a:pPr algn="r" rtl="1"/>
            <a:r>
              <a:rPr lang="fa-I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9231053 </a:t>
            </a:r>
          </a:p>
          <a:p>
            <a:pPr algn="r" rtl="1"/>
            <a:r>
              <a:rPr lang="fa-I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1395.2.28</a:t>
            </a:r>
          </a:p>
          <a:p>
            <a:pPr algn="r" rtl="1"/>
            <a:endParaRPr lang="en-US" sz="28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3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179" y="190973"/>
            <a:ext cx="10674433" cy="964058"/>
          </a:xfrm>
        </p:spPr>
        <p:txBody>
          <a:bodyPr>
            <a:normAutofit/>
          </a:bodyPr>
          <a:lstStyle/>
          <a:p>
            <a:pPr algn="r" rtl="1"/>
            <a:r>
              <a:rPr lang="fa-I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چارچوب 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463" y="1155031"/>
            <a:ext cx="9423149" cy="5558590"/>
          </a:xfrm>
        </p:spPr>
        <p:txBody>
          <a:bodyPr>
            <a:noAutofit/>
          </a:bodyPr>
          <a:lstStyle/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مقدمه 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پروکسی سرور (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proxy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endParaRPr lang="en-US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HTTPS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TLS 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رمز گذاری</a:t>
            </a:r>
            <a:endParaRPr lang="fa-IR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نتیجه گیری </a:t>
            </a:r>
            <a:endParaRPr lang="en-US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مراجع 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1060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HTTPS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33" y="1515979"/>
            <a:ext cx="11263980" cy="4981074"/>
          </a:xfrm>
        </p:spPr>
        <p:txBody>
          <a:bodyPr>
            <a:noAutofit/>
          </a:bodyPr>
          <a:lstStyle/>
          <a:p>
            <a:pPr marL="514350" indent="-5715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مشابه پروتکل </a:t>
            </a: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HTTP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است .</a:t>
            </a:r>
            <a:endParaRPr lang="en-US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400050" lvl="1" indent="0" rtl="1">
              <a:lnSpc>
                <a:spcPct val="150000"/>
              </a:lnSpc>
              <a:buNone/>
            </a:pP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HTTP + </a:t>
            </a: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Secure Layer = HTTPS</a:t>
            </a:r>
            <a:endParaRPr lang="fa-IR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HTTPS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از دو پروتکل </a:t>
            </a: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و </a:t>
            </a: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TLS</a:t>
            </a:r>
            <a:r>
              <a:rPr lang="fa-I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استفاده می کند .</a:t>
            </a:r>
          </a:p>
        </p:txBody>
      </p:sp>
    </p:spTree>
    <p:extLst>
      <p:ext uri="{BB962C8B-B14F-4D97-AF65-F5344CB8AC3E}">
        <p14:creationId xmlns:p14="http://schemas.microsoft.com/office/powerpoint/2010/main" val="196625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انتقال اطلاعات با پروتکل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HTTPS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68" y="1696453"/>
            <a:ext cx="7928811" cy="4632157"/>
          </a:xfrm>
        </p:spPr>
      </p:pic>
    </p:spTree>
    <p:extLst>
      <p:ext uri="{BB962C8B-B14F-4D97-AF65-F5344CB8AC3E}">
        <p14:creationId xmlns:p14="http://schemas.microsoft.com/office/powerpoint/2010/main" val="408029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179" y="190973"/>
            <a:ext cx="10674433" cy="964058"/>
          </a:xfrm>
        </p:spPr>
        <p:txBody>
          <a:bodyPr>
            <a:normAutofit/>
          </a:bodyPr>
          <a:lstStyle/>
          <a:p>
            <a:pPr algn="r" rtl="1"/>
            <a:r>
              <a:rPr lang="fa-IR" b="1" dirty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چارچوب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463" y="1155031"/>
            <a:ext cx="9423149" cy="5558590"/>
          </a:xfrm>
        </p:spPr>
        <p:txBody>
          <a:bodyPr>
            <a:noAutofit/>
          </a:bodyPr>
          <a:lstStyle/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مقدمه 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پروکسی سرور (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proxy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endParaRPr lang="en-US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HTTPS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TLS 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رمز گذاری</a:t>
            </a:r>
            <a:endParaRPr lang="fa-IR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نتیجه گیری </a:t>
            </a:r>
            <a:endParaRPr lang="en-US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مراجع 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6210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تاریخچه ای مختصر از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SSL </a:t>
            </a:r>
            <a:r>
              <a:rPr lang="fa-IR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و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TLS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043" y="1708484"/>
            <a:ext cx="11107570" cy="4788569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پروتکل </a:t>
            </a: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توسط شرکت </a:t>
            </a:r>
            <a:r>
              <a:rPr lang="en-US" sz="4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NetScape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طراحی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شده است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TLS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ورژن قدرتمند تر </a:t>
            </a: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SSL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است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این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دو پروتکل در لایه امنیت هستند </a:t>
            </a: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(Security Layer)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اساس این دو پروتکل رمز گذاری اطلاعات است .</a:t>
            </a:r>
            <a:endParaRPr lang="fa-IR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8952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179" y="190973"/>
            <a:ext cx="10674433" cy="964058"/>
          </a:xfrm>
        </p:spPr>
        <p:txBody>
          <a:bodyPr>
            <a:normAutofit/>
          </a:bodyPr>
          <a:lstStyle/>
          <a:p>
            <a:pPr algn="r" rtl="1"/>
            <a:r>
              <a:rPr lang="fa-IR" b="1" dirty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چارچوب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463" y="1155031"/>
            <a:ext cx="9423149" cy="5558590"/>
          </a:xfrm>
        </p:spPr>
        <p:txBody>
          <a:bodyPr>
            <a:noAutofit/>
          </a:bodyPr>
          <a:lstStyle/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مقدمه 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پروکسی سرور (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proxy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endParaRPr lang="en-US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HTTPS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TLS 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رمز گذاری</a:t>
            </a:r>
            <a:endParaRPr lang="fa-IR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نتیجه گیری </a:t>
            </a:r>
            <a:endParaRPr lang="en-US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مراجع 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4073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کد گذاری اطلاعات 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895" y="1227222"/>
            <a:ext cx="10782717" cy="5474368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گذشته هم مورد استفاده قرار می گرفت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حفظ اسرار نظامی و اطلاعات بسیار مهم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بطور مثال :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fa-IR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05" y="3964406"/>
            <a:ext cx="5937463" cy="271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2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کد گذاری اطلاعات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_ الگوریتم ها 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11694695" cy="5125453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در ابتدا الگوریتم های کد گذاری بسیار ساده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بودند .</a:t>
            </a:r>
            <a:endParaRPr lang="fa-IR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عمل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رمزگذاری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رمزگشائی را انسان انجام می داد .</a:t>
            </a:r>
            <a:endParaRPr lang="fa-IR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از کاغذ و قلم و کتاب های کدگذاری استفاده می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شد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نوع رمز نگاری بسادگی قابل شکستن بود .</a:t>
            </a:r>
          </a:p>
        </p:txBody>
      </p:sp>
    </p:spTree>
    <p:extLst>
      <p:ext uri="{BB962C8B-B14F-4D97-AF65-F5344CB8AC3E}">
        <p14:creationId xmlns:p14="http://schemas.microsoft.com/office/powerpoint/2010/main" val="244775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21" y="371447"/>
            <a:ext cx="10734592" cy="964058"/>
          </a:xfrm>
        </p:spPr>
        <p:txBody>
          <a:bodyPr>
            <a:normAutofit/>
          </a:bodyPr>
          <a:lstStyle/>
          <a:p>
            <a:pPr algn="r" rtl="1"/>
            <a:r>
              <a:rPr lang="fa-IR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رایانه </a:t>
            </a:r>
            <a:r>
              <a:rPr lang="fa-IR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ها _ رشد الگوریتم های کد گذاری 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021" y="1491916"/>
            <a:ext cx="10924674" cy="5185610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ü"/>
            </a:pP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با پدید آمدن رایانه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ها، کدگذاری توسط ماشین ها انجام می شد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مزیت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ها : 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از الگوریتم های پیچیده تری استفاده می شد .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fa-I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دقت بیشتر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fa-I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سرعت بیشتر : حجم اطلاعاتی بیشتری مورد پردازش قرار می گرفت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.</a:t>
            </a:r>
            <a:endParaRPr lang="fa-IR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457200" lvl="1" indent="0" algn="r" rtl="1">
              <a:buNone/>
            </a:pPr>
            <a:endParaRPr lang="fa-IR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4304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75" y="407542"/>
            <a:ext cx="11095538" cy="964058"/>
          </a:xfrm>
        </p:spPr>
        <p:txBody>
          <a:bodyPr>
            <a:normAutofit/>
          </a:bodyPr>
          <a:lstStyle/>
          <a:p>
            <a:pPr algn="r" rtl="1"/>
            <a:r>
              <a:rPr lang="fa-IR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کد </a:t>
            </a:r>
            <a:r>
              <a:rPr lang="fa-IR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گذاری بر اساس کلید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74" y="1552074"/>
            <a:ext cx="11095539" cy="4944979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ممکن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بود الگوریتم های کد گذاری به دست دشمن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بیفتد . </a:t>
            </a:r>
            <a:endParaRPr lang="fa-IR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روش جدید تر </a:t>
            </a: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الگوریتم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کد گذاری در دسترس عموم است .</a:t>
            </a: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برای کد گذاری نیاز به یک کلید داریم .</a:t>
            </a:r>
            <a:endParaRPr lang="fa-IR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خروجی به ازای هر کلید،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با خروجی های دیگر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تفاوت دارد . 	</a:t>
            </a:r>
          </a:p>
        </p:txBody>
      </p:sp>
    </p:spTree>
    <p:extLst>
      <p:ext uri="{BB962C8B-B14F-4D97-AF65-F5344CB8AC3E}">
        <p14:creationId xmlns:p14="http://schemas.microsoft.com/office/powerpoint/2010/main" val="337957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179" y="190973"/>
            <a:ext cx="10674433" cy="964058"/>
          </a:xfrm>
        </p:spPr>
        <p:txBody>
          <a:bodyPr>
            <a:normAutofit/>
          </a:bodyPr>
          <a:lstStyle/>
          <a:p>
            <a:pPr algn="r" rtl="1"/>
            <a:r>
              <a:rPr lang="fa-I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چارچوب 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463" y="1155031"/>
            <a:ext cx="9423149" cy="5558590"/>
          </a:xfrm>
        </p:spPr>
        <p:txBody>
          <a:bodyPr>
            <a:noAutofit/>
          </a:bodyPr>
          <a:lstStyle/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مقدمه 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پروکسی سرور (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proxy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endParaRPr lang="en-US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HTTPS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TLS 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رمز گذاری</a:t>
            </a:r>
            <a:endParaRPr lang="fa-IR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نتیجه گیری </a:t>
            </a:r>
            <a:endParaRPr lang="en-US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مراجع 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2504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16" y="348916"/>
            <a:ext cx="7519737" cy="625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5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60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کدگذاری عددی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69" y="1239253"/>
            <a:ext cx="11288044" cy="5618747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استفاده از الگوریتم های پیچیده تر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استفاده از کلید های بزرگتر (تعداد بیت بیشتر)</a:t>
            </a:r>
            <a:endParaRPr lang="fa-IR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ü"/>
            </a:pPr>
            <a:endParaRPr lang="fa-IR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594" y="3777915"/>
            <a:ext cx="6262317" cy="298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4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کلید رمز گذاری متقارن 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528011"/>
            <a:ext cx="10000665" cy="4788569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یک کلید مشترک برای کاربر و سرور </a:t>
            </a:r>
            <a:endParaRPr lang="fa-IR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کلید مشترک را کلید عمومی می نامند .</a:t>
            </a:r>
            <a:endParaRPr lang="fa-IR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3537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هزینه ی شکستن 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5327" y="1624263"/>
                <a:ext cx="10999286" cy="4872790"/>
              </a:xfrm>
            </p:spPr>
            <p:txBody>
              <a:bodyPr>
                <a:noAutofit/>
              </a:bodyPr>
              <a:lstStyle/>
              <a:p>
                <a:pPr algn="r" rtl="1">
                  <a:buFont typeface="Wingdings" panose="05000000000000000000" pitchFamily="2" charset="2"/>
                  <a:buChar char="ü"/>
                </a:pPr>
                <a:r>
                  <a:rPr lang="fa-IR" sz="44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 Nazanin+ Regular" panose="01000506000000020004" pitchFamily="2" charset="-78"/>
                    <a:cs typeface="B Nazanin+ Regular" panose="01000506000000020004" pitchFamily="2" charset="-78"/>
                  </a:rPr>
                  <a:t> هر چه کلید بزرگتر باشد هزینه ی شکستن آن بیشتر است .</a:t>
                </a:r>
                <a:endParaRPr lang="en-US" sz="4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 Nazanin+ Regular" panose="01000506000000020004" pitchFamily="2" charset="-78"/>
                  <a:cs typeface="B Nazanin+ Regular" panose="01000506000000020004" pitchFamily="2" charset="-78"/>
                </a:endParaRPr>
              </a:p>
              <a:p>
                <a:pPr marL="0" indent="0" rtl="1">
                  <a:buNone/>
                </a:pPr>
                <a:r>
                  <a:rPr lang="en-US" sz="44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 Nazanin+ Regular" panose="01000506000000020004" pitchFamily="2" charset="-78"/>
                    <a:cs typeface="B Nazanin+ Regular" panose="01000506000000020004" pitchFamily="2" charset="-78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B Nazanin+ Regular" panose="01000506000000020004" pitchFamily="2" charset="-78"/>
                          </a:rPr>
                        </m:ctrlPr>
                      </m:sSupPr>
                      <m:e>
                        <m:r>
                          <a:rPr lang="en-US" sz="44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B Nazanin+ Regular" panose="01000506000000020004" pitchFamily="2" charset="-78"/>
                          </a:rPr>
                          <m:t>𝟐</m:t>
                        </m:r>
                      </m:e>
                      <m:sup>
                        <m:r>
                          <a:rPr lang="en-US" sz="44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B Nazanin+ Regular" panose="01000506000000020004" pitchFamily="2" charset="-78"/>
                          </a:rPr>
                          <m:t>𝟒𝟎</m:t>
                        </m:r>
                      </m:sup>
                    </m:sSup>
                  </m:oMath>
                </a14:m>
                <a:r>
                  <a:rPr lang="fa-IR" sz="44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 Nazanin+ Regular" panose="01000506000000020004" pitchFamily="2" charset="-78"/>
                    <a:cs typeface="B Nazanin+ Regular" panose="01000506000000020004" pitchFamily="2" charset="-78"/>
                  </a:rPr>
                  <a:t>: تعداد حالت های ممکن</a:t>
                </a:r>
                <a:r>
                  <a:rPr lang="en-US" sz="44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 Nazanin+ Regular" panose="01000506000000020004" pitchFamily="2" charset="-78"/>
                    <a:cs typeface="B Nazanin+ Regular" panose="01000506000000020004" pitchFamily="2" charset="-78"/>
                  </a:rPr>
                  <a:t>  </a:t>
                </a:r>
                <a:r>
                  <a:rPr lang="fa-IR" sz="44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 Nazanin+ Regular" panose="01000506000000020004" pitchFamily="2" charset="-78"/>
                    <a:cs typeface="B Nazanin+ Regular" panose="01000506000000020004" pitchFamily="2" charset="-78"/>
                  </a:rPr>
                  <a:t>		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327" y="1624263"/>
                <a:ext cx="10999286" cy="4872790"/>
              </a:xfrm>
              <a:blipFill rotWithShape="0">
                <a:blip r:embed="rId2"/>
                <a:stretch>
                  <a:fillRect l="-499" t="-5000" r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45" y="3248526"/>
            <a:ext cx="9544050" cy="324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9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85" y="407542"/>
            <a:ext cx="11167728" cy="964058"/>
          </a:xfrm>
        </p:spPr>
        <p:txBody>
          <a:bodyPr>
            <a:noAutofit/>
          </a:bodyPr>
          <a:lstStyle/>
          <a:p>
            <a:pPr algn="r" rtl="1"/>
            <a:r>
              <a:rPr lang="fa-IR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مبادله ی کلید عمومی میان کاربر و سرور 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054" y="1528011"/>
            <a:ext cx="10722559" cy="4620127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سرور یک کلید عمومی برای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کاربر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ارسال می کند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شیوه رمز نگاری بشرطی موفق است که کلید در میان مسیر در دسترس دیگران قرار نگیرد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امنیت این روش بسیار پائین است .</a:t>
            </a:r>
            <a:endParaRPr lang="fa-IR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5038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کلید عمومی _ کلید اختصاصی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211" y="1371600"/>
            <a:ext cx="10662401" cy="4993106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رمزگذاری با کلید عمومی (</a:t>
            </a: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Public-Key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endParaRPr lang="fa-IR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رمز گشائی با کلید خصوصی</a:t>
            </a:r>
            <a:r>
              <a:rPr lang="fa-I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(</a:t>
            </a: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Private-Key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 algn="r" rtl="1">
              <a:buNone/>
            </a:pPr>
            <a:endParaRPr lang="fa-IR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 algn="r" rtl="1">
              <a:buNone/>
            </a:pPr>
            <a:endParaRPr lang="fa-IR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004" y="4273718"/>
            <a:ext cx="59245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0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179" y="190973"/>
            <a:ext cx="10674433" cy="964058"/>
          </a:xfrm>
        </p:spPr>
        <p:txBody>
          <a:bodyPr>
            <a:normAutofit/>
          </a:bodyPr>
          <a:lstStyle/>
          <a:p>
            <a:pPr algn="r" rtl="1"/>
            <a:r>
              <a:rPr lang="fa-IR" b="1" dirty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چارچوب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463" y="1155031"/>
            <a:ext cx="9423149" cy="5558590"/>
          </a:xfrm>
        </p:spPr>
        <p:txBody>
          <a:bodyPr>
            <a:noAutofit/>
          </a:bodyPr>
          <a:lstStyle/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مقدمه 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پروکسی سرور (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proxy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endParaRPr lang="en-US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HTTPS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TLS 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رمز گذاری</a:t>
            </a:r>
            <a:endParaRPr lang="fa-IR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نتیجه گیری </a:t>
            </a:r>
            <a:endParaRPr lang="en-US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مراجع 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412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نتیجه گیری 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621" y="1371600"/>
            <a:ext cx="10505991" cy="5125453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هر جا نیاز به امنیت باشد =&gt; </a:t>
            </a: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HTTPS</a:t>
            </a:r>
            <a:endParaRPr lang="fa-IR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اطلاعات اهمیت زیادی ندارد =&gt; </a:t>
            </a: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HTTP</a:t>
            </a:r>
            <a:endParaRPr lang="fa-IR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پروتکل </a:t>
            </a: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HTTPS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، برای ما هزینه دارد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امنیت =&gt; از نظر امنیت خیال ما راحت است .</a:t>
            </a:r>
            <a:endParaRPr lang="fa-IR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7114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179" y="190973"/>
            <a:ext cx="10674433" cy="964058"/>
          </a:xfrm>
        </p:spPr>
        <p:txBody>
          <a:bodyPr>
            <a:normAutofit/>
          </a:bodyPr>
          <a:lstStyle/>
          <a:p>
            <a:pPr algn="r" rtl="1"/>
            <a:r>
              <a:rPr lang="fa-IR" b="1" dirty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چارچوب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463" y="1155031"/>
            <a:ext cx="9423149" cy="5558590"/>
          </a:xfrm>
        </p:spPr>
        <p:txBody>
          <a:bodyPr>
            <a:noAutofit/>
          </a:bodyPr>
          <a:lstStyle/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مقدمه 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پروکسی سرور (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proxy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endParaRPr lang="en-US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HTTPS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TLS 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رمز گذاری</a:t>
            </a:r>
            <a:endParaRPr lang="fa-IR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نتیجه گیری </a:t>
            </a:r>
            <a:endParaRPr lang="en-US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مراجع 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6619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2847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مراجع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84" y="1407695"/>
            <a:ext cx="11442031" cy="530592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a-IR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[1] . HTTP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: The Definitive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Guide (Chapter 13 ,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14)</a:t>
            </a:r>
            <a:endParaRPr lang="en-US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[2] . 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SSL And TLS  Essentials-Securing The Web</a:t>
            </a:r>
            <a:r>
              <a:rPr lang="en-US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(Stephen Tomas)</a:t>
            </a:r>
            <a:endParaRPr lang="en-US" sz="3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[3]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. 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Online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Course : Cryptography (Stanford University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a-IR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2913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179" y="190973"/>
            <a:ext cx="10674433" cy="964058"/>
          </a:xfrm>
        </p:spPr>
        <p:txBody>
          <a:bodyPr>
            <a:normAutofit/>
          </a:bodyPr>
          <a:lstStyle/>
          <a:p>
            <a:pPr algn="r" rtl="1"/>
            <a:r>
              <a:rPr lang="fa-I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چارچوب 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463" y="1155031"/>
            <a:ext cx="9423149" cy="5558590"/>
          </a:xfrm>
        </p:spPr>
        <p:txBody>
          <a:bodyPr>
            <a:noAutofit/>
          </a:bodyPr>
          <a:lstStyle/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مقدمه </a:t>
            </a:r>
            <a:endParaRPr lang="fa-IR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پروکسی سرور (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proxy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endParaRPr lang="en-US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HTTPS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TLS 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رمز گذاری</a:t>
            </a:r>
            <a:endParaRPr lang="fa-IR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نتیجه گیری </a:t>
            </a:r>
            <a:endParaRPr lang="en-US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مراجع 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1698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2847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مراجع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68" y="1395663"/>
            <a:ext cx="11059444" cy="531795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[4] . A. Goldberg, R. Buff, and A. Schmitt, "A comparison of HTTP and 	HTTPS performance," Computer Measurement Group, CMG98, 	1998.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[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5] . I. </a:t>
            </a:r>
            <a:r>
              <a:rPr lang="en-US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Anshel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, M. </a:t>
            </a:r>
            <a:r>
              <a:rPr lang="en-US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Anshel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, and D. </a:t>
            </a:r>
            <a:r>
              <a:rPr lang="en-US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Goldfeld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, "An algebraic method for 	public-key cryptography," Mathematical Research Letters, vol. 6, pp. 	287-292, 1999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[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6] . T. </a:t>
            </a:r>
            <a:r>
              <a:rPr lang="en-US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Chomsiri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, "HTTPS Hacking Protection," in Advanced Information 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	Networking 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and Applications Workshops, 2007, AINAW'07. 21st 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	International 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Conference on, 2007, pp. 590-594.</a:t>
            </a:r>
          </a:p>
        </p:txBody>
      </p:sp>
    </p:spTree>
    <p:extLst>
      <p:ext uri="{BB962C8B-B14F-4D97-AF65-F5344CB8AC3E}">
        <p14:creationId xmlns:p14="http://schemas.microsoft.com/office/powerpoint/2010/main" val="40947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fa-IR" sz="456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؟</a:t>
            </a:r>
          </a:p>
        </p:txBody>
      </p:sp>
    </p:spTree>
    <p:extLst>
      <p:ext uri="{BB962C8B-B14F-4D97-AF65-F5344CB8AC3E}">
        <p14:creationId xmlns:p14="http://schemas.microsoft.com/office/powerpoint/2010/main" val="318626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421" y="407542"/>
            <a:ext cx="10963191" cy="964058"/>
          </a:xfrm>
        </p:spPr>
        <p:txBody>
          <a:bodyPr>
            <a:normAutofit/>
          </a:bodyPr>
          <a:lstStyle/>
          <a:p>
            <a:pPr algn="r" rtl="1"/>
            <a:r>
              <a:rPr lang="fa-I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مروری بر پروتکل 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421" y="1287379"/>
            <a:ext cx="10963191" cy="5173579"/>
          </a:xfrm>
        </p:spPr>
        <p:txBody>
          <a:bodyPr>
            <a:normAutofit lnSpcReduction="10000"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یک از پروتکل های لایه ی کاربرد است .</a:t>
            </a:r>
            <a:endParaRPr lang="en-US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توسط شبکه ی جهانی وب مورد استفاده قرار می گیرد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HTTP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نحوه ساختار پیام ها را مشخص می کند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HTTP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کار هائی که سرور و کاربر در قبال دستورات مختلف باید انجام دهند را مشخص می کند .</a:t>
            </a:r>
            <a:endParaRPr lang="en-US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7561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نیاز به امنیت 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211" y="1491916"/>
            <a:ext cx="10662401" cy="5005137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ü"/>
            </a:pP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نیاز به امنیت در تبادلات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امروزی،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امری ضروری است .</a:t>
            </a:r>
            <a:endParaRPr lang="en-US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 algn="r" rtl="1">
              <a:buNone/>
            </a:pPr>
            <a:endParaRPr lang="fa-IR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ü"/>
            </a:pPr>
            <a:endParaRPr lang="fa-IR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ü"/>
            </a:pPr>
            <a:endParaRPr lang="en-US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147" y="2803358"/>
            <a:ext cx="8704728" cy="304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6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179" y="190973"/>
            <a:ext cx="10674433" cy="964058"/>
          </a:xfrm>
        </p:spPr>
        <p:txBody>
          <a:bodyPr>
            <a:normAutofit/>
          </a:bodyPr>
          <a:lstStyle/>
          <a:p>
            <a:pPr algn="r" rtl="1"/>
            <a:r>
              <a:rPr lang="fa-I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چارچوب 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463" y="1155031"/>
            <a:ext cx="9423149" cy="5558590"/>
          </a:xfrm>
        </p:spPr>
        <p:txBody>
          <a:bodyPr>
            <a:noAutofit/>
          </a:bodyPr>
          <a:lstStyle/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مقدمه 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پروکسی سرور (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proxy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endParaRPr lang="en-US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HTTPS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TLS 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رمز گذاری</a:t>
            </a:r>
            <a:endParaRPr lang="fa-IR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نتیجه گیری </a:t>
            </a:r>
            <a:endParaRPr lang="en-US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مراجع 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6703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پروکسی (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Proxy</a:t>
            </a:r>
            <a:r>
              <a:rPr lang="fa-IR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675" y="1552074"/>
            <a:ext cx="10866938" cy="4944979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پروکسی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میان کاربر و سرور قرار می گیرد .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سرور نقش کاربر را بازی می کند .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</a:t>
            </a: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کاربر نقش سرور را بازی می کند .</a:t>
            </a:r>
          </a:p>
          <a:p>
            <a:pPr marL="0" indent="0" algn="r" rtl="1">
              <a:buNone/>
            </a:pPr>
            <a:endParaRPr lang="en-US" sz="4000" dirty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48624" y="4795588"/>
            <a:ext cx="1652239" cy="990600"/>
          </a:xfrm>
          <a:prstGeom prst="rect">
            <a:avLst/>
          </a:prstGeom>
          <a:solidFill>
            <a:srgbClr val="CC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5967663" y="4795588"/>
            <a:ext cx="2743200" cy="990600"/>
          </a:xfrm>
          <a:prstGeom prst="rect">
            <a:avLst/>
          </a:prstGeom>
          <a:solidFill>
            <a:srgbClr val="CC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Proxy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9725624" y="4789674"/>
            <a:ext cx="1652239" cy="990600"/>
          </a:xfrm>
          <a:prstGeom prst="rect">
            <a:avLst/>
          </a:prstGeom>
          <a:solidFill>
            <a:srgbClr val="CC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Server</a:t>
            </a:r>
            <a:endParaRPr lang="en-US" b="1" dirty="0"/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900863" y="5290888"/>
            <a:ext cx="1066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13" idx="1"/>
          </p:cNvCxnSpPr>
          <p:nvPr/>
        </p:nvCxnSpPr>
        <p:spPr>
          <a:xfrm flipV="1">
            <a:off x="8710863" y="5284974"/>
            <a:ext cx="1014761" cy="59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055944" y="4888506"/>
            <a:ext cx="826119" cy="851336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/>
              <a:t>Server</a:t>
            </a:r>
            <a:endParaRPr lang="en-US" sz="1500" b="1" dirty="0"/>
          </a:p>
        </p:txBody>
      </p:sp>
      <p:sp>
        <p:nvSpPr>
          <p:cNvPr id="17" name="Rectangle 16"/>
          <p:cNvSpPr/>
          <p:nvPr/>
        </p:nvSpPr>
        <p:spPr>
          <a:xfrm>
            <a:off x="7796463" y="4902154"/>
            <a:ext cx="826119" cy="851336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/>
              <a:t>Client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7904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2" grpId="0" animBg="1"/>
      <p:bldP spid="13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کاربرد های پروکسی 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821" y="1624263"/>
            <a:ext cx="11191791" cy="4872790"/>
          </a:xfrm>
        </p:spPr>
        <p:txBody>
          <a:bodyPr>
            <a:noAutofit/>
          </a:bodyPr>
          <a:lstStyle/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حساب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بری :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گزارشی از فعالیت های کاربر در اینترنت را ثبت می کند 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فیلترینگ :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محدودیت دسترسی به محتوا های خاص در اینترنت 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ناشناس بودن :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هویت یک شخص و فعالیت هایش مخفی بماند 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نهان سازی (</a:t>
            </a: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Caching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817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حمله ی میانی از طریق پروکسی 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62" y="1901031"/>
            <a:ext cx="7562850" cy="420052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62" y="1901031"/>
            <a:ext cx="75628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0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1552</TotalTime>
  <Words>863</Words>
  <Application>Microsoft Office PowerPoint</Application>
  <PresentationFormat>Widescreen</PresentationFormat>
  <Paragraphs>156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Cambria Math</vt:lpstr>
      <vt:lpstr>Corbel</vt:lpstr>
      <vt:lpstr>B Nazanin+ Regular</vt:lpstr>
      <vt:lpstr>Calibri</vt:lpstr>
      <vt:lpstr>Wingdings</vt:lpstr>
      <vt:lpstr>Depth</vt:lpstr>
      <vt:lpstr>امن کردن پروتکل HTTP از طریق  SSL و TLS</vt:lpstr>
      <vt:lpstr>چارچوب </vt:lpstr>
      <vt:lpstr>چارچوب </vt:lpstr>
      <vt:lpstr>مروری بر پروتکل HTTP</vt:lpstr>
      <vt:lpstr>نیاز به امنیت </vt:lpstr>
      <vt:lpstr>چارچوب </vt:lpstr>
      <vt:lpstr>پروکسی (Proxy)</vt:lpstr>
      <vt:lpstr>کاربرد های پروکسی </vt:lpstr>
      <vt:lpstr>حمله ی میانی از طریق پروکسی </vt:lpstr>
      <vt:lpstr>چارچوب </vt:lpstr>
      <vt:lpstr>HTTPS</vt:lpstr>
      <vt:lpstr>انتقال اطلاعات با پروتکل HTTPS</vt:lpstr>
      <vt:lpstr>چارچوب </vt:lpstr>
      <vt:lpstr>تاریخچه ای مختصر از SSL  و TLS</vt:lpstr>
      <vt:lpstr>چارچوب </vt:lpstr>
      <vt:lpstr>کد گذاری اطلاعات </vt:lpstr>
      <vt:lpstr>کد گذاری اطلاعات _ الگوریتم ها </vt:lpstr>
      <vt:lpstr>رایانه ها _ رشد الگوریتم های کد گذاری </vt:lpstr>
      <vt:lpstr>کد گذاری بر اساس کلید</vt:lpstr>
      <vt:lpstr>PowerPoint Presentation</vt:lpstr>
      <vt:lpstr>کدگذاری عددی</vt:lpstr>
      <vt:lpstr>کلید رمز گذاری متقارن </vt:lpstr>
      <vt:lpstr>هزینه ی شکستن SSL</vt:lpstr>
      <vt:lpstr>مبادله ی کلید عمومی میان کاربر و سرور </vt:lpstr>
      <vt:lpstr>کلید عمومی _ کلید اختصاصی </vt:lpstr>
      <vt:lpstr>چارچوب </vt:lpstr>
      <vt:lpstr>نتیجه گیری  </vt:lpstr>
      <vt:lpstr>چارچوب </vt:lpstr>
      <vt:lpstr>مراجع </vt:lpstr>
      <vt:lpstr>مراجع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امن کردن پروتکل HTTP از طریق  SSL و TLS</dc:title>
  <dc:creator>mehdi mousavi</dc:creator>
  <cp:lastModifiedBy>mehdi mousavi</cp:lastModifiedBy>
  <cp:revision>71</cp:revision>
  <dcterms:created xsi:type="dcterms:W3CDTF">2016-05-15T12:37:41Z</dcterms:created>
  <dcterms:modified xsi:type="dcterms:W3CDTF">2016-05-17T00:20:38Z</dcterms:modified>
</cp:coreProperties>
</file>