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5" r:id="rId1"/>
  </p:sldMasterIdLst>
  <p:notesMasterIdLst>
    <p:notesMasterId r:id="rId33"/>
  </p:notesMasterIdLst>
  <p:sldIdLst>
    <p:sldId id="256" r:id="rId2"/>
    <p:sldId id="285" r:id="rId3"/>
    <p:sldId id="289" r:id="rId4"/>
    <p:sldId id="263" r:id="rId5"/>
    <p:sldId id="260" r:id="rId6"/>
    <p:sldId id="290" r:id="rId7"/>
    <p:sldId id="258" r:id="rId8"/>
    <p:sldId id="259" r:id="rId9"/>
    <p:sldId id="278" r:id="rId10"/>
    <p:sldId id="291" r:id="rId11"/>
    <p:sldId id="265" r:id="rId12"/>
    <p:sldId id="279" r:id="rId13"/>
    <p:sldId id="292" r:id="rId14"/>
    <p:sldId id="266" r:id="rId15"/>
    <p:sldId id="293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94" r:id="rId26"/>
    <p:sldId id="280" r:id="rId27"/>
    <p:sldId id="295" r:id="rId28"/>
    <p:sldId id="288" r:id="rId29"/>
    <p:sldId id="296" r:id="rId30"/>
    <p:sldId id="281" r:id="rId31"/>
    <p:sldId id="297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B Nazanin+ Regular" panose="01000506000000020004" pitchFamily="2" charset="-78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EA6FE-7DC2-49C6-B04F-6A73E210C5A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FD370-C665-4B9B-A412-E0071618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FD370-C665-4B9B-A412-E0071618EF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2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5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39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6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2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57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6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6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75" y="1768643"/>
            <a:ext cx="11614106" cy="1312286"/>
          </a:xfrm>
        </p:spPr>
        <p:txBody>
          <a:bodyPr>
            <a:noAutofit/>
          </a:bodyPr>
          <a:lstStyle/>
          <a:p>
            <a:pPr algn="r" rtl="1"/>
            <a:r>
              <a:rPr lang="fa-IR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 کردن پروتکل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طریق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SSL </a:t>
            </a:r>
            <a:r>
              <a:rPr lang="fa-IR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6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181" y="3296653"/>
            <a:ext cx="8915399" cy="3212431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 </a:t>
            </a:r>
          </a:p>
          <a:p>
            <a:pPr algn="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</a:t>
            </a:r>
          </a:p>
          <a:p>
            <a:pPr algn="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9231053 </a:t>
            </a:r>
          </a:p>
          <a:p>
            <a:pPr algn="r" rtl="1"/>
            <a:r>
              <a:rPr lang="fa-I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1395.2.28</a:t>
            </a:r>
          </a:p>
          <a:p>
            <a:pPr algn="r" rtl="1"/>
            <a:endParaRPr lang="en-US" sz="2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گذاری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06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" y="1515979"/>
            <a:ext cx="11263980" cy="4981074"/>
          </a:xfrm>
        </p:spPr>
        <p:txBody>
          <a:bodyPr>
            <a:noAutofit/>
          </a:bodyPr>
          <a:lstStyle/>
          <a:p>
            <a:pPr marL="514350" indent="-5715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مشابه پروتکل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.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400050" lvl="1" indent="0" rtl="1">
              <a:lnSpc>
                <a:spcPct val="150000"/>
              </a:lnSpc>
              <a:buNone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 + Secure Layer = HTTPS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دو پروتکل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می کند .</a:t>
            </a:r>
          </a:p>
        </p:txBody>
      </p:sp>
    </p:spTree>
    <p:extLst>
      <p:ext uri="{BB962C8B-B14F-4D97-AF65-F5344CB8AC3E}">
        <p14:creationId xmlns:p14="http://schemas.microsoft.com/office/powerpoint/2010/main" val="19662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با پروتکل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8" y="1696453"/>
            <a:ext cx="7928811" cy="4632157"/>
          </a:xfrm>
        </p:spPr>
      </p:pic>
    </p:spTree>
    <p:extLst>
      <p:ext uri="{BB962C8B-B14F-4D97-AF65-F5344CB8AC3E}">
        <p14:creationId xmlns:p14="http://schemas.microsoft.com/office/powerpoint/2010/main" val="40802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گذاری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21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تاریخچه ای مختصر از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3" y="1708484"/>
            <a:ext cx="11107570" cy="478856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پروتکل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توسط شرکت </a:t>
            </a:r>
            <a:r>
              <a:rPr lang="en-US" sz="4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NetScape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طراحی شده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TLS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ورژن قدرتمند تر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این دو پروتکل در لایه امنیت هستند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(Security Layer)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اساس این دو پروتکل رمز گذاری اطلاعات است .</a:t>
            </a:r>
          </a:p>
        </p:txBody>
      </p:sp>
    </p:spTree>
    <p:extLst>
      <p:ext uri="{BB962C8B-B14F-4D97-AF65-F5344CB8AC3E}">
        <p14:creationId xmlns:p14="http://schemas.microsoft.com/office/powerpoint/2010/main" val="138952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گذاری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07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رمزگذاری </a:t>
            </a:r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95" y="1227222"/>
            <a:ext cx="10782717" cy="5474368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گذشته هم مورد استفاده قرار می گرفت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حفظ اسرار نظامی و اطلاعات بسیار مهم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بطور مثال :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5" y="3964406"/>
            <a:ext cx="5937463" cy="27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اطلاعات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_ الگوریتم ها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1694695" cy="5125453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ابتدا الگوریتم های کد گذاری بسیار ساده بودند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 رمزگذاری و رمزگشائی را انسان انجام می داد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کاغذ و قلم و کتاب های کدگذاری استفاده می 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نوع رمز نگاری بسادگی قابل شکستن بود .</a:t>
            </a:r>
          </a:p>
        </p:txBody>
      </p:sp>
    </p:spTree>
    <p:extLst>
      <p:ext uri="{BB962C8B-B14F-4D97-AF65-F5344CB8AC3E}">
        <p14:creationId xmlns:p14="http://schemas.microsoft.com/office/powerpoint/2010/main" val="2447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71447"/>
            <a:ext cx="10734592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رایانه ها _ رشد الگوریتم های کد گذاری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491916"/>
            <a:ext cx="10924674" cy="518561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 پدید آمدن رایانه ها، کدگذاری توسط ماشین ها انجام می شد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مزیت ها :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الگوریتم های پیچیده تری استفاده می شد .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دقت بیشتر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سرعت بیشتر : حجم اطلاعاتی بیشتری مورد پردازش قرار می گرفت .</a:t>
            </a:r>
          </a:p>
          <a:p>
            <a:pPr marL="457200" lvl="1" indent="0" algn="r" rtl="1">
              <a:buNone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30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75" y="407542"/>
            <a:ext cx="11095538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کد گذاری بر اساس کلید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4" y="1552074"/>
            <a:ext cx="11095539" cy="494497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ممکن بود الگوریتم های کد گذاری به دست دشمن بیفتد . 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جدید تر 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الگوریتم کد گذاری در دسترس عموم است .</a:t>
            </a:r>
          </a:p>
          <a:p>
            <a:pPr lvl="1" algn="r" rtl="1">
              <a:buFont typeface="Wingdings" panose="05000000000000000000" pitchFamily="2" charset="2"/>
              <a:buChar char="§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کد گذاری نیاز به یک کلید داریم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خروجی به ازای هر کلید، با خروجی های دیگر تفاوت دارد . 	</a:t>
            </a:r>
          </a:p>
        </p:txBody>
      </p:sp>
    </p:spTree>
    <p:extLst>
      <p:ext uri="{BB962C8B-B14F-4D97-AF65-F5344CB8AC3E}">
        <p14:creationId xmlns:p14="http://schemas.microsoft.com/office/powerpoint/2010/main" val="33795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گذاری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نتیجه گیری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50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348916"/>
            <a:ext cx="7519737" cy="62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رمز گذاری متقارن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528011"/>
            <a:ext cx="10000665" cy="478856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کلید مشترک برای کاربر و سرور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کلید مشترک را کلید عمومی می نامند .</a:t>
            </a:r>
          </a:p>
        </p:txBody>
      </p:sp>
    </p:spTree>
    <p:extLst>
      <p:ext uri="{BB962C8B-B14F-4D97-AF65-F5344CB8AC3E}">
        <p14:creationId xmlns:p14="http://schemas.microsoft.com/office/powerpoint/2010/main" val="5353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هزینه ی شکستن 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27" y="1624263"/>
                <a:ext cx="10999286" cy="4872790"/>
              </a:xfrm>
            </p:spPr>
            <p:txBody>
              <a:bodyPr>
                <a:noAutofit/>
              </a:bodyPr>
              <a:lstStyle/>
              <a:p>
                <a:pPr algn="r" rtl="1">
                  <a:buFont typeface="Wingdings" panose="05000000000000000000" pitchFamily="2" charset="2"/>
                  <a:buChar char="ü"/>
                </a:pPr>
                <a:r>
                  <a:rPr lang="fa-IR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هر چه کلید بزرگتر باشد هزینه ی شکستن آن بیشتر است .</a:t>
                </a:r>
                <a:endParaRPr lang="en-US" sz="4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 Nazanin+ Regular" panose="01000506000000020004" pitchFamily="2" charset="-78"/>
                  <a:cs typeface="B Nazanin+ Regular" panose="01000506000000020004" pitchFamily="2" charset="-78"/>
                </a:endParaRPr>
              </a:p>
              <a:p>
                <a:pPr marL="0" indent="0" rtl="1">
                  <a:buNone/>
                </a:pPr>
                <a:r>
                  <a:rPr lang="en-US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𝟐</m:t>
                        </m:r>
                      </m:e>
                      <m:sup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B Nazanin+ Regular" panose="01000506000000020004" pitchFamily="2" charset="-78"/>
                          </a:rPr>
                          <m:t>𝟒𝟎</m:t>
                        </m:r>
                      </m:sup>
                    </m:sSup>
                  </m:oMath>
                </a14:m>
                <a:r>
                  <a:rPr lang="fa-IR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: تعداد حالت های ممکن</a:t>
                </a:r>
                <a:r>
                  <a:rPr lang="en-US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  </a:t>
                </a:r>
                <a:r>
                  <a:rPr lang="fa-IR" sz="4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 Nazanin+ Regular" panose="01000506000000020004" pitchFamily="2" charset="-78"/>
                    <a:cs typeface="B Nazanin+ Regular" panose="01000506000000020004" pitchFamily="2" charset="-78"/>
                  </a:rPr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27" y="1624263"/>
                <a:ext cx="10999286" cy="4872790"/>
              </a:xfrm>
              <a:blipFill rotWithShape="0">
                <a:blip r:embed="rId2"/>
                <a:stretch>
                  <a:fillRect l="-499" t="-500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5" y="3248526"/>
            <a:ext cx="9544050" cy="32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5" y="407542"/>
            <a:ext cx="11167728" cy="964058"/>
          </a:xfrm>
        </p:spPr>
        <p:txBody>
          <a:bodyPr>
            <a:no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مبادله ی کلید عمومی میان کاربر و سرور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054" y="1528011"/>
            <a:ext cx="10722559" cy="4620127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سرور یک کلید عمومی برای کاربر ارسال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شیوه رمز نگاری بشرطی موفق است که کلید در میان مسیر در دسترس دیگران قرار نگیرد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 این روش بسیار پائین است .</a:t>
            </a: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03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کلید عمومی _ کلید اختصاصی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11" y="1371600"/>
            <a:ext cx="10662401" cy="4993106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رمزگذاری با کلید عمومی (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Public-Key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گشائی با کلید خصوصی</a:t>
            </a: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(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Private-Key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 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04" y="4273718"/>
            <a:ext cx="5924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گذاری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نتیجه گیری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2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21" y="1371600"/>
            <a:ext cx="10505991" cy="5125453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هر جا نیاز به امنیت باشد =&gt;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اهمیت زیادی ندارد =&gt;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پروتکل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HTTPS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، برای ما هزینه دارد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امنیت =&gt; از نظر امنیت خیال ما راحت است .</a:t>
            </a:r>
          </a:p>
        </p:txBody>
      </p:sp>
    </p:spTree>
    <p:extLst>
      <p:ext uri="{BB962C8B-B14F-4D97-AF65-F5344CB8AC3E}">
        <p14:creationId xmlns:p14="http://schemas.microsoft.com/office/powerpoint/2010/main" val="17711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گذاری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61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2847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1407695"/>
            <a:ext cx="11442031" cy="53059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[1] . HTTP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: The Definitive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Guide (Chapter 13 , 14)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[2] .  SSL And TLS  Essentials-Securing The Web</a:t>
            </a:r>
            <a:r>
              <a:rPr 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(Stephen Tomas)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[3]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. 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Online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Course : Cryptography (Stanford University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91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2847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مراجع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1395663"/>
            <a:ext cx="11059444" cy="53179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[4] . A. Goldberg, R. Buff, and A. Schmitt, "A comparison of HTTP and 	HTTPS performance," Computer Measurement Group, CMG98, 	1998.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5] . I.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Anshel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, M.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Anshel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, and D.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Goldfeld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, "An algebraic method for 	public-key cryptography," Mathematical Research Letters, vol. 6, pp. 	287-292, 1999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[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6] . T. </a:t>
            </a:r>
            <a:r>
              <a:rPr lang="en-US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Chomsiri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, "HTTPS Hacking Protection," in Advanced Information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	Networking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and Applications Workshops, 2007, AINAW'07. 21st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	International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Conference on, 2007, pp. 590-594.</a:t>
            </a:r>
          </a:p>
        </p:txBody>
      </p:sp>
    </p:spTree>
    <p:extLst>
      <p:ext uri="{BB962C8B-B14F-4D97-AF65-F5344CB8AC3E}">
        <p14:creationId xmlns:p14="http://schemas.microsoft.com/office/powerpoint/2010/main" val="4094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  <a:endParaRPr lang="fa-IR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گذاری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69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947" y="1371600"/>
            <a:ext cx="10000665" cy="5125453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fa-IR" sz="456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؟</a:t>
            </a:r>
          </a:p>
        </p:txBody>
      </p:sp>
    </p:spTree>
    <p:extLst>
      <p:ext uri="{BB962C8B-B14F-4D97-AF65-F5344CB8AC3E}">
        <p14:creationId xmlns:p14="http://schemas.microsoft.com/office/powerpoint/2010/main" val="31862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4800" b="1" dirty="0" smtClean="0">
                <a:solidFill>
                  <a:schemeClr val="accent6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407542"/>
            <a:ext cx="11730789" cy="6089511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a-IR" sz="24000" b="1" dirty="0" smtClean="0">
                <a:solidFill>
                  <a:schemeClr val="tx1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تشکر</a:t>
            </a:r>
          </a:p>
        </p:txBody>
      </p:sp>
    </p:spTree>
    <p:extLst>
      <p:ext uri="{BB962C8B-B14F-4D97-AF65-F5344CB8AC3E}">
        <p14:creationId xmlns:p14="http://schemas.microsoft.com/office/powerpoint/2010/main" val="291722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21" y="407542"/>
            <a:ext cx="10963191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مروری بر پروتکل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21" y="1287379"/>
            <a:ext cx="10963191" cy="5173579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از پروتکل های لایه ی کاربرد است .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توسط شبکه ی جهانی وب مورد استفاده قرار می گیرد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نحوه ساختار پیام ها را مشخص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HTTP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کار هائی که سرور و کاربر در قبال دستورات مختلف باید انجام دهند را مشخص می کند .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56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نیاز به امنیت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11" y="1491916"/>
            <a:ext cx="10662401" cy="5005137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نیاز به امنیت در تبادلات امروزی، امری ضروری است .</a:t>
            </a: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algn="r" rtl="1">
              <a:buNone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fa-IR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buFont typeface="Wingdings" panose="05000000000000000000" pitchFamily="2" charset="2"/>
              <a:buChar char="ü"/>
            </a:pPr>
            <a:endParaRPr lang="en-US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47" y="2803358"/>
            <a:ext cx="8704728" cy="30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179" y="190973"/>
            <a:ext cx="10674433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چارچوب 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63" y="1155031"/>
            <a:ext cx="9423149" cy="55585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مقدمه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سرور (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HTTPS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TLS 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SSL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رمز گذاری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نتیجه گیری </a:t>
            </a:r>
            <a:endParaRPr lang="en-US" sz="4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 مراجع 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70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(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Proxy</a:t>
            </a:r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75" y="1552074"/>
            <a:ext cx="10866938" cy="4944979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پروکسی میان کاربر و سرور قرار می گیرد 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سرور نقش کاربر را بازی می کند 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 نقش سرور را بازی می کند .</a:t>
            </a:r>
          </a:p>
          <a:p>
            <a:pPr marL="0" indent="0" algn="r" rtl="1">
              <a:buNone/>
            </a:pPr>
            <a:endParaRPr lang="en-US" sz="4000" dirty="0">
              <a:solidFill>
                <a:schemeClr val="tx1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8624" y="4795588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967663" y="4795588"/>
            <a:ext cx="2743200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725624" y="4789674"/>
            <a:ext cx="1652239" cy="990600"/>
          </a:xfrm>
          <a:prstGeom prst="rect">
            <a:avLst/>
          </a:prstGeom>
          <a:solidFill>
            <a:srgbClr val="CC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900863" y="5290888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8710863" y="5284974"/>
            <a:ext cx="1014761" cy="5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55944" y="4888506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Server</a:t>
            </a:r>
            <a:endParaRPr lang="en-US" sz="1500" b="1" dirty="0"/>
          </a:p>
        </p:txBody>
      </p:sp>
      <p:sp>
        <p:nvSpPr>
          <p:cNvPr id="17" name="Rectangle 16"/>
          <p:cNvSpPr/>
          <p:nvPr/>
        </p:nvSpPr>
        <p:spPr>
          <a:xfrm>
            <a:off x="7796463" y="4902154"/>
            <a:ext cx="826119" cy="851336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Client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7904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کاربرد های پروکسی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624263"/>
            <a:ext cx="11191791" cy="4872790"/>
          </a:xfrm>
        </p:spPr>
        <p:txBody>
          <a:bodyPr>
            <a:no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حساب بری :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گزارشی از فعالیت های کاربر در اینترنت را ثبت می کند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فیلترینگ :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محدودیت دسترسی به محتوا های خاص در اینترنت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ناشناس بودن : </a:t>
            </a: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هویت یک شخص و فعالیت هایش مخفی بماند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a-I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نهان سازی (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Caching</a:t>
            </a:r>
            <a:r>
              <a:rPr lang="fa-I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1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07542"/>
            <a:ext cx="8911687" cy="964058"/>
          </a:xfrm>
        </p:spPr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Nazanin+ Regular" panose="01000506000000020004" pitchFamily="2" charset="-78"/>
                <a:cs typeface="B Nazanin+ Regular" panose="01000506000000020004" pitchFamily="2" charset="-78"/>
              </a:rPr>
              <a:t>حمله ی میانی از طریق پروکسی 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62" y="1901031"/>
            <a:ext cx="7562850" cy="42005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62" y="1901031"/>
            <a:ext cx="7562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1659</TotalTime>
  <Words>844</Words>
  <Application>Microsoft Office PowerPoint</Application>
  <PresentationFormat>Widescreen</PresentationFormat>
  <Paragraphs>155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Cambria Math</vt:lpstr>
      <vt:lpstr>Corbel</vt:lpstr>
      <vt:lpstr>B Nazanin+ Regular</vt:lpstr>
      <vt:lpstr>Calibri</vt:lpstr>
      <vt:lpstr>Wingdings</vt:lpstr>
      <vt:lpstr>Depth</vt:lpstr>
      <vt:lpstr>امن کردن پروتکل HTTP از طریق  SSL و TLS</vt:lpstr>
      <vt:lpstr>چارچوب </vt:lpstr>
      <vt:lpstr>چارچوب </vt:lpstr>
      <vt:lpstr>مروری بر پروتکل HTTP</vt:lpstr>
      <vt:lpstr>نیاز به امنیت </vt:lpstr>
      <vt:lpstr>چارچوب </vt:lpstr>
      <vt:lpstr>پروکسی (Proxy)</vt:lpstr>
      <vt:lpstr>کاربرد های پروکسی </vt:lpstr>
      <vt:lpstr>حمله ی میانی از طریق پروکسی </vt:lpstr>
      <vt:lpstr>چارچوب </vt:lpstr>
      <vt:lpstr>HTTPS</vt:lpstr>
      <vt:lpstr>انتقال اطلاعات با پروتکل HTTPS</vt:lpstr>
      <vt:lpstr>چارچوب </vt:lpstr>
      <vt:lpstr>تاریخچه ای مختصر از SSL  و TLS</vt:lpstr>
      <vt:lpstr>چارچوب </vt:lpstr>
      <vt:lpstr>رمزگذاری اطلاعات </vt:lpstr>
      <vt:lpstr>کد گذاری اطلاعات _ الگوریتم ها </vt:lpstr>
      <vt:lpstr>رایانه ها _ رشد الگوریتم های کد گذاری </vt:lpstr>
      <vt:lpstr>کد گذاری بر اساس کلید</vt:lpstr>
      <vt:lpstr>PowerPoint Presentation</vt:lpstr>
      <vt:lpstr>کلید رمز گذاری متقارن </vt:lpstr>
      <vt:lpstr>هزینه ی شکستن SSL</vt:lpstr>
      <vt:lpstr>مبادله ی کلید عمومی میان کاربر و سرور </vt:lpstr>
      <vt:lpstr>کلید عمومی _ کلید اختصاصی </vt:lpstr>
      <vt:lpstr>چارچوب </vt:lpstr>
      <vt:lpstr>نتیجه گیری  </vt:lpstr>
      <vt:lpstr>چارچوب </vt:lpstr>
      <vt:lpstr>مراجع </vt:lpstr>
      <vt:lpstr>مراجع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امن کردن پروتکل HTTP از طریق  SSL و TLS</dc:title>
  <dc:creator>mehdi mousavi</dc:creator>
  <cp:lastModifiedBy>mehdi mousavi</cp:lastModifiedBy>
  <cp:revision>74</cp:revision>
  <dcterms:created xsi:type="dcterms:W3CDTF">2016-05-15T12:37:41Z</dcterms:created>
  <dcterms:modified xsi:type="dcterms:W3CDTF">2016-05-17T08:06:37Z</dcterms:modified>
</cp:coreProperties>
</file>