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85" r:id="rId3"/>
    <p:sldId id="286" r:id="rId4"/>
    <p:sldId id="263" r:id="rId5"/>
    <p:sldId id="260" r:id="rId6"/>
    <p:sldId id="287" r:id="rId7"/>
    <p:sldId id="258" r:id="rId8"/>
    <p:sldId id="259" r:id="rId9"/>
    <p:sldId id="278" r:id="rId10"/>
    <p:sldId id="288" r:id="rId11"/>
    <p:sldId id="265" r:id="rId12"/>
    <p:sldId id="279" r:id="rId13"/>
    <p:sldId id="289" r:id="rId14"/>
    <p:sldId id="266" r:id="rId15"/>
    <p:sldId id="29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1" r:id="rId27"/>
    <p:sldId id="283" r:id="rId28"/>
    <p:sldId id="284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6-05-16T17:29:18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7739 12254 0,'25'0'78,"49"0"-78,75 49 15,0 1-15,74-50 16,-74 74-16,149-74 16,-50 0-1,49 25-15,51-25 16,-224-25-16,24-24 16,51 24-16,-100 25 15,-49-25-15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2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5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39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6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57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6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6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453" y="1768643"/>
            <a:ext cx="10098127" cy="1312286"/>
          </a:xfrm>
        </p:spPr>
        <p:txBody>
          <a:bodyPr>
            <a:noAutofit/>
          </a:bodyPr>
          <a:lstStyle/>
          <a:p>
            <a:pPr algn="r" rtl="1"/>
            <a:r>
              <a:rPr lang="fa-IR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 کردن پروتکل 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طریق 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SSL </a:t>
            </a:r>
            <a:r>
              <a:rPr lang="fa-IR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52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181" y="3296653"/>
            <a:ext cx="8915399" cy="2839451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 </a:t>
            </a:r>
          </a:p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</a:t>
            </a:r>
          </a:p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9231053 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1395.2.28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/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0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کدگذاری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گواهی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نامه ی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تعریف :</a:t>
            </a:r>
          </a:p>
          <a:p>
            <a:pPr marL="400050" lvl="1" indent="0" algn="r" rtl="1">
              <a:buNone/>
            </a:pP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همان پروتکل 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با این تفاوت که قابلیت 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آن اضافه شده است .</a:t>
            </a:r>
            <a:endParaRPr lang="en-US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400050" lvl="1" indent="0" rtl="1">
              <a:buNone/>
            </a:pP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 + Secure Layer = HTTPS</a:t>
            </a:r>
            <a:endParaRPr lang="fa-IR" sz="3400" b="1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تأمین امنیت یک لایه ی امنیتی به پروتکل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اضافه شده است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لایه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یا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لایه برای ایجاد امنیت از رمز گذاری اطلاعات استفاده می کند .</a:t>
            </a:r>
          </a:p>
        </p:txBody>
      </p:sp>
    </p:spTree>
    <p:extLst>
      <p:ext uri="{BB962C8B-B14F-4D97-AF65-F5344CB8AC3E}">
        <p14:creationId xmlns:p14="http://schemas.microsoft.com/office/powerpoint/2010/main" val="19662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تفاوت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8" y="1696453"/>
            <a:ext cx="7928811" cy="4632157"/>
          </a:xfrm>
        </p:spPr>
      </p:pic>
    </p:spTree>
    <p:extLst>
      <p:ext uri="{BB962C8B-B14F-4D97-AF65-F5344CB8AC3E}">
        <p14:creationId xmlns:p14="http://schemas.microsoft.com/office/powerpoint/2010/main" val="40802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کدگذاری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گواهی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نامه ی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93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تاریخچه ای مختصر از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پروتکل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توسط شرکت </a:t>
            </a:r>
            <a:r>
              <a:rPr lang="en-US" sz="3600" b="1" dirty="0" err="1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NetScape</a:t>
            </a: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طراحی شده است 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دارای ورژن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های مختلفی می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باشد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ورژن قدرتمند تر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همان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ورژن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3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دو پروتکل در لایه امنیت هستند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(Security Layer)</a:t>
            </a: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95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کدگذاری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گواهی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نامه ی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63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گذشته هم مورد استفاده قرار می گرفت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حفظ اسرار نظامی و اطلاعات بسیار مهم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بطور مثال : 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777916"/>
            <a:ext cx="5937463" cy="27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_ ادامه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ابتدا الگوریتم های کد گذاری بسیار ساده بودند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و کد گشائی توسط خود انسان صورت می گرفت 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کاغذ و قلم و کتاب های کدگذاری استفاده می کردند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نوع رمز نگاری بسادگی قابل شکستن بود .</a:t>
            </a:r>
          </a:p>
        </p:txBody>
      </p:sp>
    </p:spTree>
    <p:extLst>
      <p:ext uri="{BB962C8B-B14F-4D97-AF65-F5344CB8AC3E}">
        <p14:creationId xmlns:p14="http://schemas.microsoft.com/office/powerpoint/2010/main" val="24477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_ ادامه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371600"/>
            <a:ext cx="10734591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 پدید آمدن رایانه ها الگوریتم های کد گذاری توسط ماشین ها انجام می شد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مزیت ها :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الگوریتم های پیچیده تری استفاده می شد .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دقت بیشتر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سرعت بیشتر : حجم اطلاعاتی بیشتری مورد پردازش قرار می گرفت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30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263" y="407542"/>
            <a:ext cx="9880349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کدگذاری با کلید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این دلیل که ممکن بود الگوریتم های کد گذاری به دست دشمن بیفتد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جدید تر =&gt; الگوریتم کد گذاری در دسترس عموم است .</a:t>
            </a: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ولی برای کد گذاری نیاز به یک کلید داریم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خروجی به ازای هر کلید، با دیگر خروجی ها تفاوت دارد . 	</a:t>
            </a:r>
          </a:p>
        </p:txBody>
      </p:sp>
    </p:spTree>
    <p:extLst>
      <p:ext uri="{BB962C8B-B14F-4D97-AF65-F5344CB8AC3E}">
        <p14:creationId xmlns:p14="http://schemas.microsoft.com/office/powerpoint/2010/main" val="33795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کدگذاری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گواهی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نامه ی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50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3" y="469232"/>
            <a:ext cx="6737683" cy="61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عددی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40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 </a:t>
            </a:r>
            <a:r>
              <a:rPr lang="fa-IR" sz="40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کلید های بزرگتر و الگوریتم های پیچیده تر فراهم می آید .</a:t>
            </a:r>
          </a:p>
          <a:p>
            <a:pPr marL="0" indent="0" algn="r" rtl="1">
              <a:buNone/>
            </a:pP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3513221"/>
            <a:ext cx="6262317" cy="29838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786040" y="4411440"/>
              <a:ext cx="929160" cy="71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680" y="4402080"/>
                <a:ext cx="94788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6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رمز گذاری متقارن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کلید مشترک برای کاربر و سرور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روش از امنیت بالائی برخوردار نیست 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الگوریتم های محبوب کلید رمزگذاری متقارن عبارت اند از :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DES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Triple-DES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RC2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RC4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53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ی شکستن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27" y="1371600"/>
                <a:ext cx="10999286" cy="5125453"/>
              </a:xfrm>
            </p:spPr>
            <p:txBody>
              <a:bodyPr>
                <a:noAutofit/>
              </a:bodyPr>
              <a:lstStyle/>
              <a:p>
                <a:pPr algn="r" rtl="1">
                  <a:buFont typeface="Wingdings" panose="05000000000000000000" pitchFamily="2" charset="2"/>
                  <a:buChar char="v"/>
                </a:pPr>
                <a:r>
                  <a:rPr lang="fa-IR" sz="40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هر چه کلید بزرگتر باشد هزینه ی شکستن آن بیشتر است </a:t>
                </a:r>
                <a:r>
                  <a:rPr lang="fa-IR" sz="40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.</a:t>
                </a:r>
                <a:endParaRPr lang="en-US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marL="0" indent="0" rtl="1">
                  <a:buNone/>
                </a:pPr>
                <a:r>
                  <a:rPr lang="en-US" sz="40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𝟐</m:t>
                        </m:r>
                      </m:e>
                      <m:sup>
                        <m:r>
                          <a:rPr lang="en-US" sz="4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𝟒𝟎</m:t>
                        </m:r>
                      </m:sup>
                    </m:sSup>
                  </m:oMath>
                </a14:m>
                <a:r>
                  <a:rPr lang="fa-IR" sz="40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: تعداد حالت های ممکن 	</a:t>
                </a:r>
                <a:endParaRPr lang="fa-IR" sz="4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27" y="1371600"/>
                <a:ext cx="10999286" cy="5125453"/>
              </a:xfrm>
              <a:blipFill rotWithShape="0">
                <a:blip r:embed="rId2"/>
                <a:stretch>
                  <a:fillRect t="-4281" r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5" y="3248526"/>
            <a:ext cx="9544050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مبادله ی کلید عمومی میان کاربر و سرور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 یک کلید عمومی برای هر کاربری که درخواست داده است ارسال می کند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شیوه رمز نگاری بشرطی موفق است که کلید در میان مسیر در دسترس دیگران قرار نگیرد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 این روش بسیار پائین است .</a:t>
            </a:r>
            <a:endParaRPr lang="fa-IR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03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عمومی _ کلید اختصاصی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الگوریتمی استفاده می کنیم که با کلید عمومی رمز گذاری شود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فقط با استفاده از کلید اختصاصی رمز گشائی امکان پذیر باشد .</a:t>
            </a:r>
            <a:endParaRPr lang="en-US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جلوگیری کردن از دسترسی دیگران به کلید اختصاصی به 3 کلید نیاز داریم . </a:t>
            </a:r>
          </a:p>
          <a:p>
            <a:pPr marL="0" indent="0" algn="r" rtl="1">
              <a:buNone/>
            </a:pP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04" y="4273718"/>
            <a:ext cx="5924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کدگذاری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گواهی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نامه ی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</a:p>
        </p:txBody>
      </p:sp>
    </p:spTree>
    <p:extLst>
      <p:ext uri="{BB962C8B-B14F-4D97-AF65-F5344CB8AC3E}">
        <p14:creationId xmlns:p14="http://schemas.microsoft.com/office/powerpoint/2010/main" val="6378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/ TLS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استفاده از پروتکل </a:t>
            </a:r>
            <a:r>
              <a:rPr lang="en-US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SSL, HTTPS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نیاز به </a:t>
            </a: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گواهینامه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امنیتی دارد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گواهی را شرکتهای </a:t>
            </a: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بین المللی صادر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می کنند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گواهینامه توسط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شرکت هائی صادر می شود که به آنها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C.A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 </a:t>
            </a:r>
            <a:r>
              <a:rPr lang="en-US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Certification Authority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گفته می شود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11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/ TLS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718177"/>
            <a:ext cx="5191125" cy="3552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237" y="2718177"/>
            <a:ext cx="56673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HTTP: The Definitive 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Guide (Chapter 13 , 14)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SSL And TLS  Essentials Securing The Web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Online </a:t>
            </a:r>
            <a:r>
              <a:rPr lang="en-US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Course : Cryptography (Stanford University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A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omparison Of HTTP </a:t>
            </a:r>
            <a:r>
              <a:rPr lang="en-US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A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nd HTTPS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An </a:t>
            </a:r>
            <a:r>
              <a:rPr lang="en-US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A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lgebraic </a:t>
            </a:r>
            <a:r>
              <a:rPr lang="en-US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M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ethod </a:t>
            </a:r>
            <a:r>
              <a:rPr lang="en-US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F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or Public-Key Cryptography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 Hacking Protection </a:t>
            </a:r>
          </a:p>
        </p:txBody>
      </p:sp>
    </p:spTree>
    <p:extLst>
      <p:ext uri="{BB962C8B-B14F-4D97-AF65-F5344CB8AC3E}">
        <p14:creationId xmlns:p14="http://schemas.microsoft.com/office/powerpoint/2010/main" val="17711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0973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کدگذاری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گواهی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نامه ی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68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fa-IR" sz="456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؟</a:t>
            </a:r>
            <a:endParaRPr lang="fa-IR" sz="45600" b="1" dirty="0" smtClean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62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chemeClr val="accent6">
                    <a:lumMod val="75000"/>
                  </a:schemeClr>
                </a:solidFill>
              </a:rPr>
              <a:t>مروری بر پروتکل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21" y="1371600"/>
            <a:ext cx="10963191" cy="53540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از پروتکل های لایه ی کاربرد است .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توسط شبکه ی جهانی وب مورد استفاده قرار می گیرد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نحوه ساختار پیام ها را مشخص می کند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</a:t>
            </a:r>
            <a:r>
              <a:rPr lang="fa-I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نحوه تبادل اطلاعات میان کاربران و سرور را مشخص می کند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</a:t>
            </a:r>
            <a:r>
              <a:rPr lang="fa-I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 هائی که سرور و کاربر در قبال دستورات مختلف باید انجام دهند</a:t>
            </a:r>
            <a:r>
              <a:rPr lang="fa-I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را مشخص می کند .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796589"/>
            <a:ext cx="1895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نیاز به امنیت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نیاز به امنیت در تبادلات امروزی امری ضروری است .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مردم دوست ندارند که اطلاعاتی که با همدیگر تبادل می کنند در دسترس افراد دیگر قرار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بگیرد .</a:t>
            </a: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3453063"/>
            <a:ext cx="8704728" cy="30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</a:t>
            </a:r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کدگذاری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گواهی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نامه ی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45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میان کاربر و سرور قرار می گیرد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سرور نقش کاربر را بازی می کند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برای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 نقش سرور را بازی می کند .</a:t>
            </a:r>
          </a:p>
          <a:p>
            <a:pPr marL="0" indent="0" algn="r" rtl="1">
              <a:buNone/>
            </a:pPr>
            <a:endParaRPr lang="en-US" sz="3200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8624" y="4795588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967663" y="4795588"/>
            <a:ext cx="2743200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725624" y="4789674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900863" y="5290888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8710863" y="5284974"/>
            <a:ext cx="1014761" cy="5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55944" y="4888506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Server</a:t>
            </a:r>
            <a:endParaRPr lang="en-US" sz="1500" b="1" dirty="0"/>
          </a:p>
        </p:txBody>
      </p:sp>
      <p:sp>
        <p:nvSpPr>
          <p:cNvPr id="17" name="Rectangle 16"/>
          <p:cNvSpPr/>
          <p:nvPr/>
        </p:nvSpPr>
        <p:spPr>
          <a:xfrm>
            <a:off x="7796463" y="4902154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Client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90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کاربرد های پروکسی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37" y="1371600"/>
            <a:ext cx="1061427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7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احراز هویت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5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سمت کاربر </a:t>
            </a:r>
            <a:r>
              <a:rPr lang="fa-IR" sz="35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احراز هویت کاربر قبل از دسترسی به اینترنت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5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سمت سرور </a:t>
            </a:r>
            <a:r>
              <a:rPr lang="fa-IR" sz="35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احراز هویت کاربر قبل از دسترسی به سرور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5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حساب بری </a:t>
            </a:r>
            <a:r>
              <a:rPr lang="fa-IR" sz="35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:گزارشی از فعالیت های کاربر در اینترنت را ثبت می کند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5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فیلترینگ </a:t>
            </a:r>
            <a:r>
              <a:rPr lang="fa-IR" sz="35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محدودیت دسترسی به محتوا های خاص در اینترنت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5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ناشناس بودن </a:t>
            </a:r>
            <a:r>
              <a:rPr lang="fa-IR" sz="35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هویت یک شخص و فعالیت هایش مخفی بماند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5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5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نهان سازی (</a:t>
            </a:r>
            <a:r>
              <a:rPr lang="en-US" sz="35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Caching</a:t>
            </a:r>
            <a:r>
              <a:rPr lang="fa-IR" sz="35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500" b="1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1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حمله ی میانی از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طریق پروکسی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3" y="1834356"/>
            <a:ext cx="7562850" cy="4200525"/>
          </a:xfrm>
        </p:spPr>
      </p:pic>
    </p:spTree>
    <p:extLst>
      <p:ext uri="{BB962C8B-B14F-4D97-AF65-F5344CB8AC3E}">
        <p14:creationId xmlns:p14="http://schemas.microsoft.com/office/powerpoint/2010/main" val="1895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1284</TotalTime>
  <Words>1005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 Nazanin+ Regular</vt:lpstr>
      <vt:lpstr>Cambria Math</vt:lpstr>
      <vt:lpstr>Corbel</vt:lpstr>
      <vt:lpstr>Tahoma</vt:lpstr>
      <vt:lpstr>Wingdings</vt:lpstr>
      <vt:lpstr>Depth</vt:lpstr>
      <vt:lpstr>امن کردن پروتکل HTTP از طریق  SSL و TLS</vt:lpstr>
      <vt:lpstr>چارچوب </vt:lpstr>
      <vt:lpstr>چارچوب </vt:lpstr>
      <vt:lpstr>مروری بر پروتکل HTTP</vt:lpstr>
      <vt:lpstr>نیاز به امنیت </vt:lpstr>
      <vt:lpstr>چارچوب </vt:lpstr>
      <vt:lpstr>پروکسی (Proxy)</vt:lpstr>
      <vt:lpstr>کاربرد های پروکسی </vt:lpstr>
      <vt:lpstr>حمله ی میانی از طریق پروکسی </vt:lpstr>
      <vt:lpstr>چارچوب </vt:lpstr>
      <vt:lpstr>HTTPS</vt:lpstr>
      <vt:lpstr>تفاوت HTTPو HTTPS</vt:lpstr>
      <vt:lpstr>چارچوب </vt:lpstr>
      <vt:lpstr>تاریخچه ای مختصر از SSL  و TLS</vt:lpstr>
      <vt:lpstr>چارچوب </vt:lpstr>
      <vt:lpstr>کد گذاری اطلاعات </vt:lpstr>
      <vt:lpstr>کد گذاری اطلاعات _ ادامه </vt:lpstr>
      <vt:lpstr>کد گذاری اطلاعات _ ادامه </vt:lpstr>
      <vt:lpstr>استفاده از کدگذاری با کلید </vt:lpstr>
      <vt:lpstr>PowerPoint Presentation</vt:lpstr>
      <vt:lpstr>کدگذاری عددی</vt:lpstr>
      <vt:lpstr>کلید رمز گذاری متقارن </vt:lpstr>
      <vt:lpstr>هزینه ی شکستن SSL</vt:lpstr>
      <vt:lpstr>مبادله ی کلید عمومی میان کاربر و سرور </vt:lpstr>
      <vt:lpstr>کلید عمومی _ کلید اختصاصی </vt:lpstr>
      <vt:lpstr>چارچوب </vt:lpstr>
      <vt:lpstr>گواهی نامه ی SSL / TLS</vt:lpstr>
      <vt:lpstr>گواهی نامه ی SSL / TLS</vt:lpstr>
      <vt:lpstr>مراجع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امن کردن پروتکل HTTP از طریق  SSL و TLS</dc:title>
  <dc:creator>mehdi mousavi</dc:creator>
  <cp:lastModifiedBy>mehdi mousavi</cp:lastModifiedBy>
  <cp:revision>47</cp:revision>
  <dcterms:created xsi:type="dcterms:W3CDTF">2016-05-15T12:37:41Z</dcterms:created>
  <dcterms:modified xsi:type="dcterms:W3CDTF">2016-05-16T19:51:45Z</dcterms:modified>
</cp:coreProperties>
</file>