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45"/>
  </p:notesMasterIdLst>
  <p:sldIdLst>
    <p:sldId id="256" r:id="rId2"/>
    <p:sldId id="257" r:id="rId3"/>
    <p:sldId id="258" r:id="rId4"/>
    <p:sldId id="304" r:id="rId5"/>
    <p:sldId id="286" r:id="rId6"/>
    <p:sldId id="259" r:id="rId7"/>
    <p:sldId id="279" r:id="rId8"/>
    <p:sldId id="280" r:id="rId9"/>
    <p:sldId id="260" r:id="rId10"/>
    <p:sldId id="287" r:id="rId11"/>
    <p:sldId id="296" r:id="rId12"/>
    <p:sldId id="278" r:id="rId13"/>
    <p:sldId id="293" r:id="rId14"/>
    <p:sldId id="297" r:id="rId15"/>
    <p:sldId id="298" r:id="rId16"/>
    <p:sldId id="294" r:id="rId17"/>
    <p:sldId id="299" r:id="rId18"/>
    <p:sldId id="288" r:id="rId19"/>
    <p:sldId id="289" r:id="rId20"/>
    <p:sldId id="291" r:id="rId21"/>
    <p:sldId id="312" r:id="rId22"/>
    <p:sldId id="313" r:id="rId23"/>
    <p:sldId id="315" r:id="rId24"/>
    <p:sldId id="265" r:id="rId25"/>
    <p:sldId id="281" r:id="rId26"/>
    <p:sldId id="282" r:id="rId27"/>
    <p:sldId id="284" r:id="rId28"/>
    <p:sldId id="285" r:id="rId29"/>
    <p:sldId id="264" r:id="rId30"/>
    <p:sldId id="266" r:id="rId31"/>
    <p:sldId id="267" r:id="rId32"/>
    <p:sldId id="290" r:id="rId33"/>
    <p:sldId id="262" r:id="rId34"/>
    <p:sldId id="306" r:id="rId35"/>
    <p:sldId id="300" r:id="rId36"/>
    <p:sldId id="301" r:id="rId37"/>
    <p:sldId id="302" r:id="rId38"/>
    <p:sldId id="307" r:id="rId39"/>
    <p:sldId id="308" r:id="rId40"/>
    <p:sldId id="283" r:id="rId41"/>
    <p:sldId id="268" r:id="rId42"/>
    <p:sldId id="309" r:id="rId43"/>
    <p:sldId id="303" r:id="rId44"/>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000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4660"/>
  </p:normalViewPr>
  <p:slideViewPr>
    <p:cSldViewPr>
      <p:cViewPr>
        <p:scale>
          <a:sx n="69" d="100"/>
          <a:sy n="69" d="100"/>
        </p:scale>
        <p:origin x="-141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DEC8EC72-EEF3-4922-8FDF-175C78B9A143}" type="datetimeFigureOut">
              <a:rPr lang="fa-IR" smtClean="0"/>
              <a:pPr/>
              <a:t>03/11/1433</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6013DBB-4D30-4A10-8CF8-C53AB893656F}" type="slidenum">
              <a:rPr lang="fa-IR" smtClean="0"/>
              <a:pPr/>
              <a:t>‹#›</a:t>
            </a:fld>
            <a:endParaRPr lang="fa-I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D1AAF74-D550-46EE-AE4C-90C53DDE7E81}" type="datetime8">
              <a:rPr lang="fa-IR" smtClean="0"/>
              <a:pPr/>
              <a:t>فوريه 3، 12</a:t>
            </a:fld>
            <a:endParaRPr lang="fa-I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fa-I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584910E-F0A1-4292-AEF9-6CB96D109FF9}" type="slidenum">
              <a:rPr lang="fa-IR" smtClean="0"/>
              <a:pPr/>
              <a:t>‹#›</a:t>
            </a:fld>
            <a:endParaRPr lang="fa-I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0C3753-2ACF-49DC-A245-431BC059E1DE}" type="datetime8">
              <a:rPr lang="fa-IR" smtClean="0"/>
              <a:pPr/>
              <a:t>فوريه 3، 12</a:t>
            </a:fld>
            <a:endParaRPr lang="fa-IR"/>
          </a:p>
        </p:txBody>
      </p:sp>
      <p:sp>
        <p:nvSpPr>
          <p:cNvPr id="5" name="Footer Placeholder 4"/>
          <p:cNvSpPr>
            <a:spLocks noGrp="1"/>
          </p:cNvSpPr>
          <p:nvPr>
            <p:ph type="ftr" sz="quarter" idx="11"/>
          </p:nvPr>
        </p:nvSpPr>
        <p:spPr/>
        <p:txBody>
          <a:bodyPr/>
          <a:lstStyle>
            <a:extLst/>
          </a:lstStyle>
          <a:p>
            <a:endParaRPr lang="fa-IR"/>
          </a:p>
        </p:txBody>
      </p:sp>
      <p:sp>
        <p:nvSpPr>
          <p:cNvPr id="6" name="Slide Number Placeholder 5"/>
          <p:cNvSpPr>
            <a:spLocks noGrp="1"/>
          </p:cNvSpPr>
          <p:nvPr>
            <p:ph type="sldNum" sz="quarter" idx="12"/>
          </p:nvPr>
        </p:nvSpPr>
        <p:spPr/>
        <p:txBody>
          <a:bodyPr/>
          <a:lstStyle>
            <a:extLst/>
          </a:lstStyle>
          <a:p>
            <a:fld id="{9584910E-F0A1-4292-AEF9-6CB96D109FF9}"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4610F9-20EA-432B-BCA4-7B820C94A6AB}" type="datetime8">
              <a:rPr lang="fa-IR" smtClean="0"/>
              <a:pPr/>
              <a:t>فوريه 3، 12</a:t>
            </a:fld>
            <a:endParaRPr lang="fa-IR"/>
          </a:p>
        </p:txBody>
      </p:sp>
      <p:sp>
        <p:nvSpPr>
          <p:cNvPr id="5" name="Footer Placeholder 4"/>
          <p:cNvSpPr>
            <a:spLocks noGrp="1"/>
          </p:cNvSpPr>
          <p:nvPr>
            <p:ph type="ftr" sz="quarter" idx="11"/>
          </p:nvPr>
        </p:nvSpPr>
        <p:spPr/>
        <p:txBody>
          <a:bodyPr/>
          <a:lstStyle>
            <a:extLst/>
          </a:lstStyle>
          <a:p>
            <a:endParaRPr lang="fa-IR"/>
          </a:p>
        </p:txBody>
      </p:sp>
      <p:sp>
        <p:nvSpPr>
          <p:cNvPr id="6" name="Slide Number Placeholder 5"/>
          <p:cNvSpPr>
            <a:spLocks noGrp="1"/>
          </p:cNvSpPr>
          <p:nvPr>
            <p:ph type="sldNum" sz="quarter" idx="12"/>
          </p:nvPr>
        </p:nvSpPr>
        <p:spPr/>
        <p:txBody>
          <a:bodyPr/>
          <a:lstStyle>
            <a:extLst/>
          </a:lstStyle>
          <a:p>
            <a:fld id="{9584910E-F0A1-4292-AEF9-6CB96D109FF9}" type="slidenum">
              <a:rPr lang="fa-IR" smtClean="0"/>
              <a:pPr/>
              <a:t>‹#›</a:t>
            </a:fld>
            <a:endParaRPr lang="fa-I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DC234-7958-4F48-92DB-F12D0ED4EBED}" type="datetime8">
              <a:rPr lang="fa-IR" smtClean="0"/>
              <a:pPr/>
              <a:t>فوريه 3، 12</a:t>
            </a:fld>
            <a:endParaRPr lang="fa-IR"/>
          </a:p>
        </p:txBody>
      </p:sp>
      <p:sp>
        <p:nvSpPr>
          <p:cNvPr id="5" name="Footer Placeholder 4"/>
          <p:cNvSpPr>
            <a:spLocks noGrp="1"/>
          </p:cNvSpPr>
          <p:nvPr>
            <p:ph type="ftr" sz="quarter" idx="11"/>
          </p:nvPr>
        </p:nvSpPr>
        <p:spPr/>
        <p:txBody>
          <a:bodyPr/>
          <a:lstStyle>
            <a:extLst/>
          </a:lstStyle>
          <a:p>
            <a:endParaRPr lang="fa-IR"/>
          </a:p>
        </p:txBody>
      </p:sp>
      <p:sp>
        <p:nvSpPr>
          <p:cNvPr id="6" name="Slide Number Placeholder 5"/>
          <p:cNvSpPr>
            <a:spLocks noGrp="1"/>
          </p:cNvSpPr>
          <p:nvPr>
            <p:ph type="sldNum" sz="quarter" idx="12"/>
          </p:nvPr>
        </p:nvSpPr>
        <p:spPr/>
        <p:txBody>
          <a:bodyPr/>
          <a:lstStyle>
            <a:extLst/>
          </a:lstStyle>
          <a:p>
            <a:fld id="{9584910E-F0A1-4292-AEF9-6CB96D109FF9}" type="slidenum">
              <a:rPr lang="fa-IR" smtClean="0"/>
              <a:pPr/>
              <a:t>‹#›</a:t>
            </a:fld>
            <a:endParaRPr lang="fa-I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146607-49F8-4D81-8101-D8385EE03EF5}" type="datetime8">
              <a:rPr lang="fa-IR" smtClean="0"/>
              <a:pPr/>
              <a:t>فوريه 3، 12</a:t>
            </a:fld>
            <a:endParaRPr lang="fa-IR"/>
          </a:p>
        </p:txBody>
      </p:sp>
      <p:sp>
        <p:nvSpPr>
          <p:cNvPr id="5" name="Footer Placeholder 4"/>
          <p:cNvSpPr>
            <a:spLocks noGrp="1"/>
          </p:cNvSpPr>
          <p:nvPr>
            <p:ph type="ftr" sz="quarter" idx="11"/>
          </p:nvPr>
        </p:nvSpPr>
        <p:spPr/>
        <p:txBody>
          <a:bodyPr/>
          <a:lstStyle>
            <a:extLst/>
          </a:lstStyle>
          <a:p>
            <a:endParaRPr lang="fa-IR"/>
          </a:p>
        </p:txBody>
      </p:sp>
      <p:sp>
        <p:nvSpPr>
          <p:cNvPr id="6" name="Slide Number Placeholder 5"/>
          <p:cNvSpPr>
            <a:spLocks noGrp="1"/>
          </p:cNvSpPr>
          <p:nvPr>
            <p:ph type="sldNum" sz="quarter" idx="12"/>
          </p:nvPr>
        </p:nvSpPr>
        <p:spPr/>
        <p:txBody>
          <a:bodyPr/>
          <a:lstStyle>
            <a:extLst/>
          </a:lstStyle>
          <a:p>
            <a:fld id="{9584910E-F0A1-4292-AEF9-6CB96D109FF9}" type="slidenum">
              <a:rPr lang="fa-IR" smtClean="0"/>
              <a:pPr/>
              <a:t>‹#›</a:t>
            </a:fld>
            <a:endParaRPr lang="fa-I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F588BB-9FD5-474F-B746-CDA4F9E316F6}" type="datetime8">
              <a:rPr lang="fa-IR" smtClean="0"/>
              <a:pPr/>
              <a:t>فوريه 3، 12</a:t>
            </a:fld>
            <a:endParaRPr lang="fa-IR"/>
          </a:p>
        </p:txBody>
      </p:sp>
      <p:sp>
        <p:nvSpPr>
          <p:cNvPr id="6" name="Footer Placeholder 5"/>
          <p:cNvSpPr>
            <a:spLocks noGrp="1"/>
          </p:cNvSpPr>
          <p:nvPr>
            <p:ph type="ftr" sz="quarter" idx="11"/>
          </p:nvPr>
        </p:nvSpPr>
        <p:spPr/>
        <p:txBody>
          <a:bodyPr/>
          <a:lstStyle>
            <a:extLst/>
          </a:lstStyle>
          <a:p>
            <a:endParaRPr lang="fa-IR"/>
          </a:p>
        </p:txBody>
      </p:sp>
      <p:sp>
        <p:nvSpPr>
          <p:cNvPr id="7" name="Slide Number Placeholder 6"/>
          <p:cNvSpPr>
            <a:spLocks noGrp="1"/>
          </p:cNvSpPr>
          <p:nvPr>
            <p:ph type="sldNum" sz="quarter" idx="12"/>
          </p:nvPr>
        </p:nvSpPr>
        <p:spPr/>
        <p:txBody>
          <a:bodyPr/>
          <a:lstStyle>
            <a:extLst/>
          </a:lstStyle>
          <a:p>
            <a:fld id="{9584910E-F0A1-4292-AEF9-6CB96D109FF9}" type="slidenum">
              <a:rPr lang="fa-IR" smtClean="0"/>
              <a:pPr/>
              <a:t>‹#›</a:t>
            </a:fld>
            <a:endParaRPr lang="fa-I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D7A6F60-C920-4E84-8FD1-341DEFE05F3A}" type="datetime8">
              <a:rPr lang="fa-IR" smtClean="0"/>
              <a:pPr/>
              <a:t>فوريه 3، 12</a:t>
            </a:fld>
            <a:endParaRPr lang="fa-IR"/>
          </a:p>
        </p:txBody>
      </p:sp>
      <p:sp>
        <p:nvSpPr>
          <p:cNvPr id="8" name="Footer Placeholder 7"/>
          <p:cNvSpPr>
            <a:spLocks noGrp="1"/>
          </p:cNvSpPr>
          <p:nvPr>
            <p:ph type="ftr" sz="quarter" idx="11"/>
          </p:nvPr>
        </p:nvSpPr>
        <p:spPr/>
        <p:txBody>
          <a:bodyPr/>
          <a:lstStyle>
            <a:extLst/>
          </a:lstStyle>
          <a:p>
            <a:endParaRPr lang="fa-IR"/>
          </a:p>
        </p:txBody>
      </p:sp>
      <p:sp>
        <p:nvSpPr>
          <p:cNvPr id="9" name="Slide Number Placeholder 8"/>
          <p:cNvSpPr>
            <a:spLocks noGrp="1"/>
          </p:cNvSpPr>
          <p:nvPr>
            <p:ph type="sldNum" sz="quarter" idx="12"/>
          </p:nvPr>
        </p:nvSpPr>
        <p:spPr/>
        <p:txBody>
          <a:bodyPr/>
          <a:lstStyle>
            <a:extLst/>
          </a:lstStyle>
          <a:p>
            <a:fld id="{9584910E-F0A1-4292-AEF9-6CB96D109FF9}" type="slidenum">
              <a:rPr lang="fa-IR" smtClean="0"/>
              <a:pPr/>
              <a:t>‹#›</a:t>
            </a:fld>
            <a:endParaRPr lang="fa-I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4DEC0A8-C498-499B-9E47-654BCAD9EB1E}" type="datetime8">
              <a:rPr lang="fa-IR" smtClean="0"/>
              <a:pPr/>
              <a:t>فوريه 3، 12</a:t>
            </a:fld>
            <a:endParaRPr lang="fa-IR"/>
          </a:p>
        </p:txBody>
      </p:sp>
      <p:sp>
        <p:nvSpPr>
          <p:cNvPr id="4" name="Footer Placeholder 3"/>
          <p:cNvSpPr>
            <a:spLocks noGrp="1"/>
          </p:cNvSpPr>
          <p:nvPr>
            <p:ph type="ftr" sz="quarter" idx="11"/>
          </p:nvPr>
        </p:nvSpPr>
        <p:spPr/>
        <p:txBody>
          <a:bodyPr/>
          <a:lstStyle>
            <a:extLst/>
          </a:lstStyle>
          <a:p>
            <a:endParaRPr lang="fa-IR"/>
          </a:p>
        </p:txBody>
      </p:sp>
      <p:sp>
        <p:nvSpPr>
          <p:cNvPr id="5" name="Slide Number Placeholder 4"/>
          <p:cNvSpPr>
            <a:spLocks noGrp="1"/>
          </p:cNvSpPr>
          <p:nvPr>
            <p:ph type="sldNum" sz="quarter" idx="12"/>
          </p:nvPr>
        </p:nvSpPr>
        <p:spPr/>
        <p:txBody>
          <a:bodyPr/>
          <a:lstStyle>
            <a:extLst/>
          </a:lstStyle>
          <a:p>
            <a:fld id="{9584910E-F0A1-4292-AEF9-6CB96D109FF9}" type="slidenum">
              <a:rPr lang="fa-IR" smtClean="0"/>
              <a:pPr/>
              <a:t>‹#›</a:t>
            </a:fld>
            <a:endParaRPr lang="fa-I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190380-B281-4C0E-BE0A-D2D9220863AA}" type="datetime8">
              <a:rPr lang="fa-IR" smtClean="0"/>
              <a:pPr/>
              <a:t>فوريه 3، 12</a:t>
            </a:fld>
            <a:endParaRPr lang="fa-IR"/>
          </a:p>
        </p:txBody>
      </p:sp>
      <p:sp>
        <p:nvSpPr>
          <p:cNvPr id="3" name="Footer Placeholder 2"/>
          <p:cNvSpPr>
            <a:spLocks noGrp="1"/>
          </p:cNvSpPr>
          <p:nvPr>
            <p:ph type="ftr" sz="quarter" idx="11"/>
          </p:nvPr>
        </p:nvSpPr>
        <p:spPr/>
        <p:txBody>
          <a:bodyPr/>
          <a:lstStyle>
            <a:extLst/>
          </a:lstStyle>
          <a:p>
            <a:endParaRPr lang="fa-IR"/>
          </a:p>
        </p:txBody>
      </p:sp>
      <p:sp>
        <p:nvSpPr>
          <p:cNvPr id="4" name="Slide Number Placeholder 3"/>
          <p:cNvSpPr>
            <a:spLocks noGrp="1"/>
          </p:cNvSpPr>
          <p:nvPr>
            <p:ph type="sldNum" sz="quarter" idx="12"/>
          </p:nvPr>
        </p:nvSpPr>
        <p:spPr/>
        <p:txBody>
          <a:bodyPr/>
          <a:lstStyle>
            <a:extLst/>
          </a:lstStyle>
          <a:p>
            <a:fld id="{9584910E-F0A1-4292-AEF9-6CB96D109FF9}"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E1E9133-54C6-4991-A5B6-16A3FBF5352B}" type="datetime8">
              <a:rPr lang="fa-IR" smtClean="0"/>
              <a:pPr/>
              <a:t>فوريه 3، 12</a:t>
            </a:fld>
            <a:endParaRPr lang="fa-IR"/>
          </a:p>
        </p:txBody>
      </p:sp>
      <p:sp>
        <p:nvSpPr>
          <p:cNvPr id="6" name="Footer Placeholder 5"/>
          <p:cNvSpPr>
            <a:spLocks noGrp="1"/>
          </p:cNvSpPr>
          <p:nvPr>
            <p:ph type="ftr" sz="quarter" idx="11"/>
          </p:nvPr>
        </p:nvSpPr>
        <p:spPr/>
        <p:txBody>
          <a:bodyPr/>
          <a:lstStyle>
            <a:extLst/>
          </a:lstStyle>
          <a:p>
            <a:endParaRPr lang="fa-IR"/>
          </a:p>
        </p:txBody>
      </p:sp>
      <p:sp>
        <p:nvSpPr>
          <p:cNvPr id="7" name="Slide Number Placeholder 6"/>
          <p:cNvSpPr>
            <a:spLocks noGrp="1"/>
          </p:cNvSpPr>
          <p:nvPr>
            <p:ph type="sldNum" sz="quarter" idx="12"/>
          </p:nvPr>
        </p:nvSpPr>
        <p:spPr/>
        <p:txBody>
          <a:bodyPr/>
          <a:lstStyle>
            <a:extLst/>
          </a:lstStyle>
          <a:p>
            <a:fld id="{9584910E-F0A1-4292-AEF9-6CB96D109FF9}" type="slidenum">
              <a:rPr lang="fa-IR" smtClean="0"/>
              <a:pPr/>
              <a:t>‹#›</a:t>
            </a:fld>
            <a:endParaRPr lang="fa-I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6462476-C9E6-4486-9F91-DA8177A0D88F}" type="datetime8">
              <a:rPr lang="fa-IR" smtClean="0"/>
              <a:pPr/>
              <a:t>فوريه 3، 12</a:t>
            </a:fld>
            <a:endParaRPr lang="fa-I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a-I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584910E-F0A1-4292-AEF9-6CB96D109FF9}" type="slidenum">
              <a:rPr lang="fa-IR" smtClean="0"/>
              <a:pPr/>
              <a:t>‹#›</a:t>
            </a:fld>
            <a:endParaRPr lang="fa-I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60236FD-FDBF-4F69-9539-AD42A97EAF39}" type="datetime8">
              <a:rPr lang="fa-IR" smtClean="0"/>
              <a:pPr/>
              <a:t>فوريه 3، 12</a:t>
            </a:fld>
            <a:endParaRPr lang="fa-I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a-I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84910E-F0A1-4292-AEF9-6CB96D109FF9}" type="slidenum">
              <a:rPr lang="fa-IR" smtClean="0"/>
              <a:pPr/>
              <a:t>‹#›</a:t>
            </a:fld>
            <a:endParaRPr lang="fa-I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wiki/&#216;&#178;&#216;&#168;&#216;&#167;&#217;&#134;_&#216;&#167;&#217;&#134;&#218;&#175;&#217;&#132;&#219;&#140;&#216;&#179;&#219;&#140;"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wiki/OSI"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ESM ALLAH.jpg"/>
          <p:cNvPicPr>
            <a:picLocks noChangeAspect="1"/>
          </p:cNvPicPr>
          <p:nvPr/>
        </p:nvPicPr>
        <p:blipFill>
          <a:blip r:embed="rId2"/>
          <a:stretch>
            <a:fillRect/>
          </a:stretch>
        </p:blipFill>
        <p:spPr>
          <a:xfrm>
            <a:off x="1857356" y="205012"/>
            <a:ext cx="5500726" cy="4643470"/>
          </a:xfrm>
          <a:prstGeom prst="rect">
            <a:avLst/>
          </a:prstGeom>
        </p:spPr>
      </p:pic>
      <p:sp>
        <p:nvSpPr>
          <p:cNvPr id="3" name="TextBox 2"/>
          <p:cNvSpPr txBox="1"/>
          <p:nvPr/>
        </p:nvSpPr>
        <p:spPr>
          <a:xfrm>
            <a:off x="0" y="6357958"/>
            <a:ext cx="928694" cy="369332"/>
          </a:xfrm>
          <a:prstGeom prst="rect">
            <a:avLst/>
          </a:prstGeom>
          <a:noFill/>
        </p:spPr>
        <p:txBody>
          <a:bodyPr wrap="square" rtlCol="1">
            <a:spAutoFit/>
          </a:bodyPr>
          <a:lstStyle/>
          <a:p>
            <a:r>
              <a:rPr lang="fa-IR" dirty="0" smtClean="0"/>
              <a:t>90-91</a:t>
            </a:r>
            <a:endParaRPr lang="fa-IR" dirty="0"/>
          </a:p>
        </p:txBody>
      </p:sp>
      <p:sp>
        <p:nvSpPr>
          <p:cNvPr id="5" name="Slide Number Placeholder 4"/>
          <p:cNvSpPr>
            <a:spLocks noGrp="1"/>
          </p:cNvSpPr>
          <p:nvPr>
            <p:ph type="sldNum" sz="quarter" idx="12"/>
          </p:nvPr>
        </p:nvSpPr>
        <p:spPr/>
        <p:txBody>
          <a:bodyPr/>
          <a:lstStyle/>
          <a:p>
            <a:fld id="{9584910E-F0A1-4292-AEF9-6CB96D109FF9}" type="slidenum">
              <a:rPr lang="fa-IR" smtClean="0"/>
              <a:pPr/>
              <a:t>1</a:t>
            </a:fld>
            <a:endParaRPr lang="fa-I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tcp-port"/>
          <p:cNvPicPr>
            <a:picLocks noChangeAspect="1" noChangeArrowheads="1"/>
          </p:cNvPicPr>
          <p:nvPr/>
        </p:nvPicPr>
        <p:blipFill>
          <a:blip r:embed="rId2"/>
          <a:srcRect/>
          <a:stretch>
            <a:fillRect/>
          </a:stretch>
        </p:blipFill>
        <p:spPr bwMode="auto">
          <a:xfrm>
            <a:off x="500034" y="1714488"/>
            <a:ext cx="7993062" cy="3816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p:cNvSpPr/>
          <p:nvPr/>
        </p:nvSpPr>
        <p:spPr>
          <a:xfrm>
            <a:off x="1520918" y="428604"/>
            <a:ext cx="7337906" cy="52322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ar-SA" altLang="en-US" spc="50" dirty="0" smtClean="0">
                <a:ln w="11430"/>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تعدادي از </a:t>
            </a:r>
            <a:r>
              <a:rPr lang="ar-SA"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برنامه‌‌هاي لايه كاربرد </a:t>
            </a:r>
            <a:r>
              <a:rPr lang="ar-SA" altLang="en-US" spc="50" dirty="0" smtClean="0">
                <a:ln w="11430"/>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كه از</a:t>
            </a:r>
            <a:r>
              <a:rPr lang="en-US" altLang="en-US" spc="50" dirty="0" smtClean="0">
                <a:ln w="11430"/>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SSL </a:t>
            </a:r>
            <a:r>
              <a:rPr lang="ar-SA" altLang="en-US" spc="50" dirty="0" smtClean="0">
                <a:ln w="11430"/>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استفاده مي‌كنند</a:t>
            </a:r>
            <a:r>
              <a:rPr lang="fa-IR" altLang="en-US" spc="50" dirty="0" smtClean="0">
                <a:ln w="11430"/>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a:t>
            </a:r>
            <a:endParaRPr lang="fa-IR" spc="50" dirty="0">
              <a:ln w="11430"/>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cxnSp>
        <p:nvCxnSpPr>
          <p:cNvPr id="5" name="Straight Connector 4"/>
          <p:cNvCxnSpPr/>
          <p:nvPr/>
        </p:nvCxnSpPr>
        <p:spPr>
          <a:xfrm flipV="1">
            <a:off x="571472" y="128586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9584910E-F0A1-4292-AEF9-6CB96D109FF9}" type="slidenum">
              <a:rPr lang="fa-IR" smtClean="0"/>
              <a:pPr/>
              <a:t>10</a:t>
            </a:fld>
            <a:endParaRPr lang="fa-I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19250" y="457186"/>
            <a:ext cx="6119813" cy="971550"/>
          </a:xfrm>
          <a:prstGeom prst="rect">
            <a:avLst/>
          </a:prstGeom>
        </p:spPr>
        <p:txBody>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ar-SA" altLang="en-US" sz="40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rPr>
              <a:t>معماري</a:t>
            </a:r>
            <a:r>
              <a:rPr kumimoji="0" lang="en-US" altLang="en-US" sz="40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rPr>
              <a:t> SSL</a:t>
            </a:r>
            <a:endParaRPr kumimoji="0" lang="en-US" altLang="ar-SA" sz="4000" i="0" u="none" strike="noStrike" kern="1200" cap="all"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endParaRPr>
          </a:p>
        </p:txBody>
      </p:sp>
      <p:sp>
        <p:nvSpPr>
          <p:cNvPr id="3" name="Rectangle 3"/>
          <p:cNvSpPr txBox="1">
            <a:spLocks noChangeArrowheads="1"/>
          </p:cNvSpPr>
          <p:nvPr/>
        </p:nvSpPr>
        <p:spPr>
          <a:xfrm>
            <a:off x="571472" y="1643050"/>
            <a:ext cx="7772400" cy="419100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r>
              <a:rPr kumimoji="0" lang="ar-SA" alt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قرارداد</a:t>
            </a:r>
            <a:r>
              <a:rPr kumimoji="0" lang="en-US" alt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 </a:t>
            </a:r>
            <a:r>
              <a:rPr kumimoji="0" lang="en-US" altLang="ar-SA"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SSL</a:t>
            </a:r>
            <a:r>
              <a:rPr kumimoji="0" lang="en-US" alt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 </a:t>
            </a:r>
            <a:r>
              <a:rPr kumimoji="0" lang="ar-SA" alt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از دو لايه تشكيل شده است</a:t>
            </a:r>
            <a:r>
              <a:rPr kumimoji="0" lang="en-US" alt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 </a:t>
            </a:r>
          </a:p>
          <a:p>
            <a:pPr marL="621792" marR="0" lvl="1" indent="-228600" algn="r" defTabSz="914400" rtl="1" eaLnBrk="1" fontAlgn="auto" latinLnBrk="0" hangingPunct="1">
              <a:lnSpc>
                <a:spcPct val="150000"/>
              </a:lnSpc>
              <a:spcBef>
                <a:spcPts val="324"/>
              </a:spcBef>
              <a:spcAft>
                <a:spcPts val="0"/>
              </a:spcAft>
              <a:buClr>
                <a:srgbClr val="CC0000"/>
              </a:buClr>
              <a:buSzTx/>
              <a:buFont typeface="Wingdings" pitchFamily="2" charset="2"/>
              <a:buChar char="v"/>
              <a:tabLst/>
              <a:defRPr/>
            </a:pPr>
            <a:r>
              <a:rPr kumimoji="0" lang="en-US" alt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 </a:t>
            </a:r>
            <a:r>
              <a:rPr kumimoji="0" lang="ar-SA" alt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قرارداد ثبت</a:t>
            </a:r>
            <a:endParaRPr kumimoji="0" lang="en-US" alt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859536" marR="0" lvl="2" indent="-228600" algn="r" defTabSz="914400" rtl="1" eaLnBrk="1" fontAlgn="auto" latinLnBrk="0" hangingPunct="1">
              <a:lnSpc>
                <a:spcPct val="150000"/>
              </a:lnSpc>
              <a:spcBef>
                <a:spcPts val="350"/>
              </a:spcBef>
              <a:spcAft>
                <a:spcPts val="0"/>
              </a:spcAft>
              <a:buClr>
                <a:srgbClr val="000099"/>
              </a:buClr>
              <a:buSzPct val="100000"/>
              <a:buFont typeface="Wingdings 2"/>
              <a:buChar char=""/>
              <a:tabLst/>
              <a:defRPr/>
            </a:pPr>
            <a:r>
              <a:rPr kumimoji="0" lang="en-US" altLang="en-US" sz="20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 </a:t>
            </a:r>
            <a:r>
              <a:rPr kumimoji="0" lang="ar-SA" altLang="en-US" sz="20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انتقال اطلاعات بصورت محرمانه</a:t>
            </a:r>
            <a:endParaRPr kumimoji="0" lang="en-US" altLang="en-US" sz="20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621792" marR="0" lvl="1" indent="-228600" algn="r" defTabSz="914400" rtl="1" eaLnBrk="1" fontAlgn="auto" latinLnBrk="0" hangingPunct="1">
              <a:lnSpc>
                <a:spcPct val="150000"/>
              </a:lnSpc>
              <a:spcBef>
                <a:spcPts val="324"/>
              </a:spcBef>
              <a:spcAft>
                <a:spcPts val="0"/>
              </a:spcAft>
              <a:buClr>
                <a:srgbClr val="CC0000"/>
              </a:buClr>
              <a:buSzTx/>
              <a:buFont typeface="Wingdings" pitchFamily="2" charset="2"/>
              <a:buChar char="v"/>
              <a:tabLst/>
              <a:defRPr/>
            </a:pPr>
            <a:r>
              <a:rPr kumimoji="0" lang="ar-SA" alt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قرارداد توافق</a:t>
            </a:r>
            <a:endParaRPr kumimoji="0" lang="en-US" altLang="en-US" sz="20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859536" marR="0" lvl="2" indent="-228600" algn="r" defTabSz="914400" rtl="1" eaLnBrk="1" fontAlgn="auto" latinLnBrk="0" hangingPunct="1">
              <a:lnSpc>
                <a:spcPct val="150000"/>
              </a:lnSpc>
              <a:spcBef>
                <a:spcPts val="350"/>
              </a:spcBef>
              <a:spcAft>
                <a:spcPts val="0"/>
              </a:spcAft>
              <a:buClr>
                <a:srgbClr val="000099"/>
              </a:buClr>
              <a:buSzPct val="100000"/>
              <a:buFont typeface="Arial" pitchFamily="34" charset="0"/>
              <a:buChar char="•"/>
              <a:tabLst/>
              <a:defRPr/>
            </a:pPr>
            <a:r>
              <a:rPr kumimoji="0" lang="ar-SA" altLang="en-US" sz="20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تشكيل جلسه</a:t>
            </a:r>
            <a:endParaRPr kumimoji="0" lang="en-US" altLang="ar-SA" sz="2000" b="1" i="0" u="none" strike="noStrike" kern="1200" cap="none" spc="0" normalizeH="0" baseline="0" noProof="0" dirty="0">
              <a:ln>
                <a:noFill/>
              </a:ln>
              <a:solidFill>
                <a:schemeClr val="tx1"/>
              </a:solidFill>
              <a:effectLst/>
              <a:uLnTx/>
              <a:uFillTx/>
              <a:latin typeface="Tahoma" pitchFamily="34" charset="0"/>
              <a:ea typeface="Tahoma" pitchFamily="34" charset="0"/>
              <a:cs typeface="B Nazanin" pitchFamily="2" charset="-78"/>
            </a:endParaRPr>
          </a:p>
        </p:txBody>
      </p:sp>
      <p:grpSp>
        <p:nvGrpSpPr>
          <p:cNvPr id="4" name="Group 4"/>
          <p:cNvGrpSpPr>
            <a:grpSpLocks/>
          </p:cNvGrpSpPr>
          <p:nvPr/>
        </p:nvGrpSpPr>
        <p:grpSpPr bwMode="auto">
          <a:xfrm>
            <a:off x="2247920" y="4467244"/>
            <a:ext cx="5181600" cy="1676400"/>
            <a:chOff x="2112" y="2784"/>
            <a:chExt cx="3264" cy="1056"/>
          </a:xfrm>
        </p:grpSpPr>
        <p:grpSp>
          <p:nvGrpSpPr>
            <p:cNvPr id="5" name="Group 5"/>
            <p:cNvGrpSpPr>
              <a:grpSpLocks/>
            </p:cNvGrpSpPr>
            <p:nvPr/>
          </p:nvGrpSpPr>
          <p:grpSpPr bwMode="auto">
            <a:xfrm>
              <a:off x="2112" y="2784"/>
              <a:ext cx="3264" cy="1056"/>
              <a:chOff x="2112" y="2784"/>
              <a:chExt cx="3264" cy="1056"/>
            </a:xfrm>
          </p:grpSpPr>
          <p:sp>
            <p:nvSpPr>
              <p:cNvPr id="8" name="Text Box 6"/>
              <p:cNvSpPr txBox="1">
                <a:spLocks noChangeArrowheads="1"/>
              </p:cNvSpPr>
              <p:nvPr/>
            </p:nvSpPr>
            <p:spPr bwMode="auto">
              <a:xfrm>
                <a:off x="2928" y="3408"/>
                <a:ext cx="1968" cy="288"/>
              </a:xfrm>
              <a:prstGeom prst="rect">
                <a:avLst/>
              </a:prstGeom>
              <a:noFill/>
              <a:ln w="9525">
                <a:noFill/>
                <a:miter lim="800000"/>
                <a:headEnd/>
                <a:tailEnd/>
              </a:ln>
              <a:effectLst/>
            </p:spPr>
            <p:txBody>
              <a:bodyPr>
                <a:spAutoFit/>
              </a:bodyPr>
              <a:lstStyle/>
              <a:p>
                <a:pPr>
                  <a:spcBef>
                    <a:spcPct val="50000"/>
                  </a:spcBef>
                </a:pPr>
                <a:r>
                  <a:rPr lang="en-US" altLang="en-US">
                    <a:cs typeface="Times New Roman" pitchFamily="18" charset="0"/>
                  </a:rPr>
                  <a:t>SSL Record Protocol</a:t>
                </a:r>
              </a:p>
            </p:txBody>
          </p:sp>
          <p:sp>
            <p:nvSpPr>
              <p:cNvPr id="9" name="Text Box 7"/>
              <p:cNvSpPr txBox="1">
                <a:spLocks noChangeArrowheads="1"/>
              </p:cNvSpPr>
              <p:nvPr/>
            </p:nvSpPr>
            <p:spPr bwMode="auto">
              <a:xfrm>
                <a:off x="2112" y="2784"/>
                <a:ext cx="1056" cy="518"/>
              </a:xfrm>
              <a:prstGeom prst="rect">
                <a:avLst/>
              </a:prstGeom>
              <a:noFill/>
              <a:ln w="9525">
                <a:noFill/>
                <a:miter lim="800000"/>
                <a:headEnd/>
                <a:tailEnd/>
              </a:ln>
              <a:effectLst/>
            </p:spPr>
            <p:txBody>
              <a:bodyPr>
                <a:spAutoFit/>
              </a:bodyPr>
              <a:lstStyle/>
              <a:p>
                <a:r>
                  <a:rPr lang="en-US" altLang="en-US">
                    <a:cs typeface="Times New Roman" pitchFamily="18" charset="0"/>
                  </a:rPr>
                  <a:t>Handshake Protocol</a:t>
                </a:r>
              </a:p>
            </p:txBody>
          </p:sp>
          <p:sp>
            <p:nvSpPr>
              <p:cNvPr id="10" name="Rectangle 8"/>
              <p:cNvSpPr>
                <a:spLocks noChangeArrowheads="1"/>
              </p:cNvSpPr>
              <p:nvPr/>
            </p:nvSpPr>
            <p:spPr bwMode="auto">
              <a:xfrm>
                <a:off x="2160" y="2784"/>
                <a:ext cx="3216" cy="528"/>
              </a:xfrm>
              <a:prstGeom prst="rect">
                <a:avLst/>
              </a:prstGeom>
              <a:noFill/>
              <a:ln w="19050">
                <a:solidFill>
                  <a:schemeClr val="tx1"/>
                </a:solidFill>
                <a:miter lim="800000"/>
                <a:headEnd/>
                <a:tailEnd/>
              </a:ln>
              <a:effectLst/>
            </p:spPr>
            <p:txBody>
              <a:bodyPr wrap="none" anchor="ctr"/>
              <a:lstStyle/>
              <a:p>
                <a:endParaRPr lang="fa-IR"/>
              </a:p>
            </p:txBody>
          </p:sp>
          <p:sp>
            <p:nvSpPr>
              <p:cNvPr id="11" name="Text Box 9"/>
              <p:cNvSpPr txBox="1">
                <a:spLocks noChangeArrowheads="1"/>
              </p:cNvSpPr>
              <p:nvPr/>
            </p:nvSpPr>
            <p:spPr bwMode="auto">
              <a:xfrm>
                <a:off x="4560" y="2784"/>
                <a:ext cx="768" cy="518"/>
              </a:xfrm>
              <a:prstGeom prst="rect">
                <a:avLst/>
              </a:prstGeom>
              <a:noFill/>
              <a:ln w="9525">
                <a:noFill/>
                <a:miter lim="800000"/>
                <a:headEnd/>
                <a:tailEnd/>
              </a:ln>
            </p:spPr>
            <p:txBody>
              <a:bodyPr>
                <a:spAutoFit/>
              </a:bodyPr>
              <a:lstStyle/>
              <a:p>
                <a:r>
                  <a:rPr lang="en-US" altLang="en-US" dirty="0">
                    <a:cs typeface="Times New Roman" pitchFamily="18" charset="0"/>
                  </a:rPr>
                  <a:t>Alert Protocol</a:t>
                </a:r>
              </a:p>
            </p:txBody>
          </p:sp>
          <p:sp>
            <p:nvSpPr>
              <p:cNvPr id="12" name="Rectangle 10"/>
              <p:cNvSpPr>
                <a:spLocks noChangeArrowheads="1"/>
              </p:cNvSpPr>
              <p:nvPr/>
            </p:nvSpPr>
            <p:spPr bwMode="auto">
              <a:xfrm>
                <a:off x="2160" y="3312"/>
                <a:ext cx="3216" cy="528"/>
              </a:xfrm>
              <a:prstGeom prst="rect">
                <a:avLst/>
              </a:prstGeom>
              <a:noFill/>
              <a:ln w="19050">
                <a:solidFill>
                  <a:schemeClr val="tx1"/>
                </a:solidFill>
                <a:miter lim="800000"/>
                <a:headEnd/>
                <a:tailEnd/>
              </a:ln>
              <a:effectLst/>
            </p:spPr>
            <p:txBody>
              <a:bodyPr wrap="none" anchor="ctr"/>
              <a:lstStyle/>
              <a:p>
                <a:endParaRPr lang="fa-IR"/>
              </a:p>
            </p:txBody>
          </p:sp>
          <p:sp>
            <p:nvSpPr>
              <p:cNvPr id="13" name="Text Box 11"/>
              <p:cNvSpPr txBox="1">
                <a:spLocks noChangeArrowheads="1"/>
              </p:cNvSpPr>
              <p:nvPr/>
            </p:nvSpPr>
            <p:spPr bwMode="auto">
              <a:xfrm>
                <a:off x="3408" y="2784"/>
                <a:ext cx="1059" cy="518"/>
              </a:xfrm>
              <a:prstGeom prst="rect">
                <a:avLst/>
              </a:prstGeom>
              <a:noFill/>
              <a:ln w="9525">
                <a:noFill/>
                <a:miter lim="800000"/>
                <a:headEnd/>
                <a:tailEnd/>
              </a:ln>
            </p:spPr>
            <p:txBody>
              <a:bodyPr wrap="none">
                <a:spAutoFit/>
              </a:bodyPr>
              <a:lstStyle/>
              <a:p>
                <a:r>
                  <a:rPr lang="en-US" altLang="en-US" dirty="0">
                    <a:cs typeface="Times New Roman" pitchFamily="18" charset="0"/>
                  </a:rPr>
                  <a:t>Change</a:t>
                </a:r>
              </a:p>
              <a:p>
                <a:r>
                  <a:rPr lang="en-US" altLang="en-US" dirty="0">
                    <a:cs typeface="Times New Roman" pitchFamily="18" charset="0"/>
                  </a:rPr>
                  <a:t>Cipher Spec</a:t>
                </a:r>
              </a:p>
            </p:txBody>
          </p:sp>
        </p:grpSp>
        <p:sp>
          <p:nvSpPr>
            <p:cNvPr id="6" name="Line 12"/>
            <p:cNvSpPr>
              <a:spLocks noChangeShapeType="1"/>
            </p:cNvSpPr>
            <p:nvPr/>
          </p:nvSpPr>
          <p:spPr bwMode="auto">
            <a:xfrm>
              <a:off x="3216" y="2784"/>
              <a:ext cx="0" cy="528"/>
            </a:xfrm>
            <a:prstGeom prst="line">
              <a:avLst/>
            </a:prstGeom>
            <a:noFill/>
            <a:ln w="19050">
              <a:solidFill>
                <a:schemeClr val="tx1"/>
              </a:solidFill>
              <a:round/>
              <a:headEnd/>
              <a:tailEnd/>
            </a:ln>
          </p:spPr>
          <p:txBody>
            <a:bodyPr wrap="none" anchor="ctr"/>
            <a:lstStyle/>
            <a:p>
              <a:endParaRPr lang="fa-IR"/>
            </a:p>
          </p:txBody>
        </p:sp>
        <p:sp>
          <p:nvSpPr>
            <p:cNvPr id="7" name="Line 13"/>
            <p:cNvSpPr>
              <a:spLocks noChangeShapeType="1"/>
            </p:cNvSpPr>
            <p:nvPr/>
          </p:nvSpPr>
          <p:spPr bwMode="auto">
            <a:xfrm>
              <a:off x="4512" y="2784"/>
              <a:ext cx="0" cy="528"/>
            </a:xfrm>
            <a:prstGeom prst="line">
              <a:avLst/>
            </a:prstGeom>
            <a:noFill/>
            <a:ln w="19050">
              <a:solidFill>
                <a:schemeClr val="tx1"/>
              </a:solidFill>
              <a:round/>
              <a:headEnd/>
              <a:tailEnd/>
            </a:ln>
          </p:spPr>
          <p:txBody>
            <a:bodyPr wrap="none" anchor="ctr"/>
            <a:lstStyle/>
            <a:p>
              <a:endParaRPr lang="fa-IR"/>
            </a:p>
          </p:txBody>
        </p:sp>
      </p:grpSp>
      <p:cxnSp>
        <p:nvCxnSpPr>
          <p:cNvPr id="14" name="Straight Connector 13"/>
          <p:cNvCxnSpPr/>
          <p:nvPr/>
        </p:nvCxnSpPr>
        <p:spPr>
          <a:xfrm flipV="1">
            <a:off x="571472" y="128586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5" name="Slide Number Placeholder 14"/>
          <p:cNvSpPr>
            <a:spLocks noGrp="1"/>
          </p:cNvSpPr>
          <p:nvPr>
            <p:ph type="sldNum" sz="quarter" idx="12"/>
          </p:nvPr>
        </p:nvSpPr>
        <p:spPr/>
        <p:txBody>
          <a:bodyPr/>
          <a:lstStyle/>
          <a:p>
            <a:fld id="{9584910E-F0A1-4292-AEF9-6CB96D109FF9}" type="slidenum">
              <a:rPr lang="fa-IR" smtClean="0"/>
              <a:pPr/>
              <a:t>11</a:t>
            </a:fld>
            <a:endParaRPr lang="fa-I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649412"/>
            <a:ext cx="7715304" cy="707886"/>
          </a:xfrm>
          <a:prstGeom prst="rect">
            <a:avLst/>
          </a:prstGeom>
          <a:noFill/>
        </p:spPr>
        <p:txBody>
          <a:bodyPr wrap="square" rtlCol="1">
            <a:spAutoFit/>
          </a:bodyPr>
          <a:lstStyle/>
          <a:p>
            <a:r>
              <a:rPr lang="fa-IR" sz="2000" dirty="0" smtClean="0">
                <a:latin typeface="Arial" pitchFamily="34" charset="0"/>
                <a:cs typeface="B Nazanin" pitchFamily="2" charset="-78"/>
              </a:rPr>
              <a:t>که جزSSLمحسوب مي شوند و در تصوير فوق با رنگ سبز مشخص شده اند. اين سه در مديريت تبادلات استفاده مي شوند .</a:t>
            </a:r>
            <a:endParaRPr lang="fa-IR" sz="2000" dirty="0">
              <a:latin typeface="Arial" pitchFamily="34" charset="0"/>
              <a:cs typeface="B Nazanin" pitchFamily="2" charset="-78"/>
            </a:endParaRPr>
          </a:p>
        </p:txBody>
      </p:sp>
      <p:sp>
        <p:nvSpPr>
          <p:cNvPr id="3" name="Rectangle 2"/>
          <p:cNvSpPr/>
          <p:nvPr/>
        </p:nvSpPr>
        <p:spPr>
          <a:xfrm>
            <a:off x="4071934" y="1357298"/>
            <a:ext cx="4733232" cy="707886"/>
          </a:xfrm>
          <a:prstGeom prst="rect">
            <a:avLst/>
          </a:prstGeom>
          <a:noFill/>
        </p:spPr>
        <p:txBody>
          <a:bodyPr wrap="square" lIns="91440" tIns="45720" rIns="91440" bIns="45720">
            <a:spAutoFit/>
          </a:bodyPr>
          <a:lstStyle/>
          <a:p>
            <a:pPr algn="ctr"/>
            <a:r>
              <a:rPr lang="fa-IR"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دومفهوم مهم درssl:</a:t>
            </a:r>
            <a:endPar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TextBox 3"/>
          <p:cNvSpPr txBox="1"/>
          <p:nvPr/>
        </p:nvSpPr>
        <p:spPr>
          <a:xfrm>
            <a:off x="428596" y="2428868"/>
            <a:ext cx="8429684" cy="1323439"/>
          </a:xfrm>
          <a:prstGeom prst="rect">
            <a:avLst/>
          </a:prstGeom>
          <a:noFill/>
        </p:spPr>
        <p:txBody>
          <a:bodyPr wrap="square" rtlCol="1">
            <a:spAutoFit/>
          </a:bodyPr>
          <a:lstStyle/>
          <a:p>
            <a:r>
              <a:rPr lang="fa-IR" sz="2000" b="1" dirty="0" smtClean="0">
                <a:solidFill>
                  <a:srgbClr val="CC0000"/>
                </a:solidFill>
                <a:latin typeface="Arial" pitchFamily="34" charset="0"/>
                <a:cs typeface="B Nazanin" pitchFamily="2" charset="-78"/>
              </a:rPr>
              <a:t>SSl connection</a:t>
            </a:r>
            <a:r>
              <a:rPr lang="fa-IR" sz="2000" b="1" dirty="0" smtClean="0">
                <a:solidFill>
                  <a:srgbClr val="CC0000"/>
                </a:solidFill>
                <a:latin typeface="Arial" pitchFamily="34" charset="0"/>
                <a:cs typeface="B Nazanin" pitchFamily="2" charset="-78"/>
                <a:sym typeface="Wingdings" pitchFamily="2" charset="2"/>
              </a:rPr>
              <a:t>(تماس):</a:t>
            </a:r>
            <a:r>
              <a:rPr lang="fa-IR" sz="2000" dirty="0" smtClean="0">
                <a:latin typeface="Arial" pitchFamily="34" charset="0"/>
                <a:cs typeface="B Nazanin" pitchFamily="2" charset="-78"/>
              </a:rPr>
              <a:t>يك انتقال (در تعرف مدلOSI) كه فراهم آورنده يك نوع سرويس مناسب است. درSSLاين نوع تماس ها از نوع ارتباطاتpeer to peerمي باشد .</a:t>
            </a:r>
          </a:p>
          <a:p>
            <a:r>
              <a:rPr lang="fa-IR" sz="2000" dirty="0" smtClean="0">
                <a:latin typeface="Arial" pitchFamily="34" charset="0"/>
                <a:cs typeface="B Nazanin" pitchFamily="2" charset="-78"/>
              </a:rPr>
              <a:t> همچنين همه موقتی </a:t>
            </a:r>
            <a:r>
              <a:rPr lang="en-US" sz="2000" dirty="0" smtClean="0">
                <a:latin typeface="Arial" pitchFamily="34" charset="0"/>
                <a:cs typeface="B Nazanin" pitchFamily="2" charset="-78"/>
              </a:rPr>
              <a:t>(transient) </a:t>
            </a:r>
            <a:r>
              <a:rPr lang="fa-IR" sz="2000" dirty="0" smtClean="0">
                <a:latin typeface="Arial" pitchFamily="34" charset="0"/>
                <a:cs typeface="B Nazanin" pitchFamily="2" charset="-78"/>
              </a:rPr>
              <a:t>هستند و با يك </a:t>
            </a:r>
            <a:r>
              <a:rPr lang="en-US" sz="2000" dirty="0" smtClean="0">
                <a:latin typeface="Arial" pitchFamily="34" charset="0"/>
                <a:cs typeface="B Nazanin" pitchFamily="2" charset="-78"/>
              </a:rPr>
              <a:t>SSL Session</a:t>
            </a:r>
            <a:r>
              <a:rPr lang="fa-IR" sz="2000" dirty="0" smtClean="0">
                <a:latin typeface="Arial" pitchFamily="34" charset="0"/>
                <a:cs typeface="B Nazanin" pitchFamily="2" charset="-78"/>
              </a:rPr>
              <a:t>مرتبط هستند.</a:t>
            </a:r>
          </a:p>
          <a:p>
            <a:endParaRPr lang="fa-IR" sz="2000" dirty="0">
              <a:latin typeface="Arial" pitchFamily="34" charset="0"/>
              <a:cs typeface="B Nazanin" pitchFamily="2" charset="-78"/>
            </a:endParaRPr>
          </a:p>
        </p:txBody>
      </p:sp>
      <p:sp>
        <p:nvSpPr>
          <p:cNvPr id="5" name="TextBox 4"/>
          <p:cNvSpPr txBox="1"/>
          <p:nvPr/>
        </p:nvSpPr>
        <p:spPr>
          <a:xfrm>
            <a:off x="214282" y="4143380"/>
            <a:ext cx="8501122" cy="1631216"/>
          </a:xfrm>
          <a:prstGeom prst="rect">
            <a:avLst/>
          </a:prstGeom>
          <a:noFill/>
        </p:spPr>
        <p:txBody>
          <a:bodyPr wrap="square" rtlCol="1">
            <a:spAutoFit/>
          </a:bodyPr>
          <a:lstStyle/>
          <a:p>
            <a:r>
              <a:rPr lang="en-US" sz="2000" b="1" dirty="0" smtClean="0">
                <a:solidFill>
                  <a:srgbClr val="CC0000"/>
                </a:solidFill>
                <a:latin typeface="Arial" pitchFamily="34" charset="0"/>
                <a:cs typeface="B Nazanin" pitchFamily="2" charset="-78"/>
              </a:rPr>
              <a:t>SSL Session</a:t>
            </a:r>
            <a:r>
              <a:rPr lang="fa-IR" sz="2000" b="1" dirty="0" smtClean="0">
                <a:solidFill>
                  <a:srgbClr val="CC0000"/>
                </a:solidFill>
                <a:latin typeface="Arial" pitchFamily="34" charset="0"/>
                <a:cs typeface="B Nazanin" pitchFamily="2" charset="-78"/>
              </a:rPr>
              <a:t>(نشست):</a:t>
            </a:r>
            <a:r>
              <a:rPr lang="fa-IR" sz="2000" dirty="0" smtClean="0">
                <a:latin typeface="Arial" pitchFamily="34" charset="0"/>
                <a:cs typeface="B Nazanin" pitchFamily="2" charset="-78"/>
              </a:rPr>
              <a:t>معرف وجود يك ارتباط ميان سرور و مشتري می باشد sessionها</a:t>
            </a:r>
          </a:p>
          <a:p>
            <a:r>
              <a:rPr lang="fa-IR" sz="2000" dirty="0" smtClean="0">
                <a:latin typeface="Arial" pitchFamily="34" charset="0"/>
                <a:cs typeface="B Nazanin" pitchFamily="2" charset="-78"/>
              </a:rPr>
              <a:t>دربرگيرنده مجموعه اي از پارامتر هاي رمزنگاري هستند كه مي تواند ميان چندين تماس بطور مشترك استفاده گردد. ازsessionها براي اين هدف استفاده مي شود تا از ايجاد وانتقال مجدد </a:t>
            </a:r>
          </a:p>
          <a:p>
            <a:r>
              <a:rPr lang="fa-IR" sz="2000" dirty="0" smtClean="0">
                <a:latin typeface="Arial" pitchFamily="34" charset="0"/>
                <a:cs typeface="B Nazanin" pitchFamily="2" charset="-78"/>
              </a:rPr>
              <a:t>پارامترهاي. رمزنگاري كه بسيار پرهزينه هستند به ازاي هر ارتباط جلوگيري شودsessionها توسط پروتكل</a:t>
            </a:r>
            <a:r>
              <a:rPr lang="en-US" sz="2000" dirty="0" smtClean="0">
                <a:latin typeface="Arial" pitchFamily="34" charset="0"/>
                <a:cs typeface="B Nazanin" pitchFamily="2" charset="-78"/>
              </a:rPr>
              <a:t>Handshake</a:t>
            </a:r>
            <a:r>
              <a:rPr lang="fa-IR" sz="2000" dirty="0" smtClean="0">
                <a:latin typeface="Arial" pitchFamily="34" charset="0"/>
                <a:cs typeface="B Nazanin" pitchFamily="2" charset="-78"/>
              </a:rPr>
              <a:t>ایجاد میگردد.</a:t>
            </a:r>
            <a:endParaRPr lang="fa-IR" sz="2000" dirty="0">
              <a:latin typeface="Arial" pitchFamily="34" charset="0"/>
              <a:cs typeface="B Nazanin" pitchFamily="2" charset="-78"/>
            </a:endParaRPr>
          </a:p>
        </p:txBody>
      </p:sp>
      <p:cxnSp>
        <p:nvCxnSpPr>
          <p:cNvPr id="6" name="Straight Connector 5"/>
          <p:cNvCxnSpPr/>
          <p:nvPr/>
        </p:nvCxnSpPr>
        <p:spPr>
          <a:xfrm flipV="1">
            <a:off x="642910" y="2214554"/>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7" name="Slide Number Placeholder 6"/>
          <p:cNvSpPr>
            <a:spLocks noGrp="1"/>
          </p:cNvSpPr>
          <p:nvPr>
            <p:ph type="sldNum" sz="quarter" idx="12"/>
          </p:nvPr>
        </p:nvSpPr>
        <p:spPr/>
        <p:txBody>
          <a:bodyPr/>
          <a:lstStyle/>
          <a:p>
            <a:fld id="{9584910E-F0A1-4292-AEF9-6CB96D109FF9}" type="slidenum">
              <a:rPr lang="fa-IR" smtClean="0"/>
              <a:pPr/>
              <a:t>12</a:t>
            </a:fld>
            <a:endParaRPr lang="fa-I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619250" y="457186"/>
            <a:ext cx="6119813" cy="971550"/>
          </a:xfrm>
          <a:prstGeom prst="rect">
            <a:avLst/>
          </a:prstGeom>
        </p:spPr>
        <p:txBody>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en-US" altLang="en-US" sz="4100" b="1"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SSL </a:t>
            </a:r>
            <a:r>
              <a:rPr kumimoji="0" lang="ar-SA" altLang="en-US" sz="4100" b="1"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در مدل</a:t>
            </a:r>
            <a:r>
              <a:rPr kumimoji="0" lang="en-US" altLang="en-US" sz="4100" b="1"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 TCP/IP</a:t>
            </a:r>
            <a:endParaRPr kumimoji="0" lang="en-US" altLang="en-US" sz="4100" b="1" i="0" u="none" strike="noStrike" kern="1200" cap="all"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endParaRPr>
          </a:p>
        </p:txBody>
      </p:sp>
      <p:sp>
        <p:nvSpPr>
          <p:cNvPr id="7" name="Rectangle 3"/>
          <p:cNvSpPr txBox="1">
            <a:spLocks noChangeArrowheads="1"/>
          </p:cNvSpPr>
          <p:nvPr/>
        </p:nvSpPr>
        <p:spPr>
          <a:xfrm>
            <a:off x="566738" y="1544650"/>
            <a:ext cx="8001000" cy="367030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r>
              <a:rPr kumimoji="0" lang="ar-SA"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جايگاه قرارداد</a:t>
            </a:r>
            <a:r>
              <a:rPr kumimoji="0" lang="en-US"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 </a:t>
            </a:r>
            <a:r>
              <a:rPr kumimoji="0" lang="en-US" altLang="ar-SA" sz="2700" b="0" i="0" u="none" strike="noStrike" kern="1200" cap="none" spc="0" normalizeH="0" baseline="0" noProof="0" dirty="0" smtClean="0">
                <a:ln>
                  <a:noFill/>
                </a:ln>
                <a:solidFill>
                  <a:schemeClr val="tx1"/>
                </a:solidFill>
                <a:effectLst/>
                <a:uLnTx/>
                <a:uFillTx/>
                <a:latin typeface="+mn-lt"/>
                <a:ea typeface="+mn-ea"/>
                <a:cs typeface="Lotus" pitchFamily="2" charset="-78"/>
              </a:rPr>
              <a:t>SSL </a:t>
            </a:r>
            <a:r>
              <a:rPr kumimoji="0" lang="ar-SA"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در مدل</a:t>
            </a:r>
            <a:r>
              <a:rPr kumimoji="0" lang="en-US"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 TCP/IP</a:t>
            </a:r>
            <a:endParaRPr kumimoji="0" lang="en-US" altLang="ar-SA" sz="2700" b="0" i="0" u="none" strike="noStrike" kern="1200" cap="none" spc="0" normalizeH="0" baseline="0" noProof="0" dirty="0">
              <a:ln>
                <a:noFill/>
              </a:ln>
              <a:solidFill>
                <a:schemeClr val="tx1"/>
              </a:solidFill>
              <a:effectLst/>
              <a:uLnTx/>
              <a:uFillTx/>
              <a:latin typeface="+mn-lt"/>
              <a:ea typeface="+mn-ea"/>
              <a:cs typeface="Lotus" pitchFamily="2" charset="-78"/>
            </a:endParaRPr>
          </a:p>
        </p:txBody>
      </p:sp>
      <p:pic>
        <p:nvPicPr>
          <p:cNvPr id="8" name="Picture 5" descr="ssl_intro_fig2"/>
          <p:cNvPicPr>
            <a:picLocks noChangeAspect="1" noChangeArrowheads="1"/>
          </p:cNvPicPr>
          <p:nvPr/>
        </p:nvPicPr>
        <p:blipFill>
          <a:blip r:embed="rId2"/>
          <a:srcRect/>
          <a:stretch>
            <a:fillRect/>
          </a:stretch>
        </p:blipFill>
        <p:spPr bwMode="auto">
          <a:xfrm>
            <a:off x="890614" y="2352692"/>
            <a:ext cx="7467600" cy="3505200"/>
          </a:xfrm>
          <a:prstGeom prst="rect">
            <a:avLst/>
          </a:prstGeom>
          <a:noFill/>
        </p:spPr>
      </p:pic>
      <p:cxnSp>
        <p:nvCxnSpPr>
          <p:cNvPr id="9" name="Straight Connector 8"/>
          <p:cNvCxnSpPr/>
          <p:nvPr/>
        </p:nvCxnSpPr>
        <p:spPr>
          <a:xfrm flipV="1">
            <a:off x="642910" y="128586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Slide Number Placeholder 9"/>
          <p:cNvSpPr>
            <a:spLocks noGrp="1"/>
          </p:cNvSpPr>
          <p:nvPr>
            <p:ph type="sldNum" sz="quarter" idx="12"/>
          </p:nvPr>
        </p:nvSpPr>
        <p:spPr/>
        <p:txBody>
          <a:bodyPr/>
          <a:lstStyle/>
          <a:p>
            <a:fld id="{9584910E-F0A1-4292-AEF9-6CB96D109FF9}" type="slidenum">
              <a:rPr lang="fa-IR" smtClean="0"/>
              <a:pPr/>
              <a:t>13</a:t>
            </a:fld>
            <a:endParaRPr lang="fa-I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19250" y="296863"/>
            <a:ext cx="6119813" cy="971550"/>
          </a:xfrm>
          <a:prstGeom prst="rect">
            <a:avLst/>
          </a:prstGeom>
        </p:spPr>
        <p:txBody>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ar-SA"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قرارداد‌هاي لايه ثبت</a:t>
            </a:r>
            <a:endParaRPr kumimoji="0" lang="en-US" altLang="ar-SA" sz="4100" i="0" u="none" strike="noStrike" kern="1200" cap="all"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endParaRPr>
          </a:p>
        </p:txBody>
      </p:sp>
      <p:sp>
        <p:nvSpPr>
          <p:cNvPr id="3" name="Rectangle 3"/>
          <p:cNvSpPr txBox="1">
            <a:spLocks noChangeArrowheads="1"/>
          </p:cNvSpPr>
          <p:nvPr/>
        </p:nvSpPr>
        <p:spPr>
          <a:xfrm>
            <a:off x="566738" y="1643050"/>
            <a:ext cx="8001000" cy="367030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en-US" sz="28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365760" marR="0" lvl="0" indent="-256032" algn="r" defTabSz="914400" rtl="1" eaLnBrk="1" fontAlgn="auto" latinLnBrk="0" hangingPunct="1">
              <a:lnSpc>
                <a:spcPct val="100000"/>
              </a:lnSpc>
              <a:spcBef>
                <a:spcPts val="400"/>
              </a:spcBef>
              <a:spcAft>
                <a:spcPts val="0"/>
              </a:spcAft>
              <a:buClr>
                <a:srgbClr val="CC0000"/>
              </a:buClr>
              <a:buSzPct val="68000"/>
              <a:buFont typeface="Wingdings" pitchFamily="2" charset="2"/>
              <a:buChar char="v"/>
              <a:tabLst/>
              <a:defRPr/>
            </a:pPr>
            <a:r>
              <a:rPr kumimoji="0" lang="ar-SA" altLang="en-US" sz="3200" b="0" i="0" u="none" strike="noStrike" kern="1200" cap="none" spc="0" normalizeH="0" baseline="0" noProof="0" dirty="0" smtClean="0">
                <a:ln>
                  <a:noFill/>
                </a:ln>
                <a:solidFill>
                  <a:schemeClr val="tx1"/>
                </a:solidFill>
                <a:effectLst/>
                <a:uLnTx/>
                <a:uFillTx/>
                <a:latin typeface="+mn-lt"/>
                <a:ea typeface="+mn-ea"/>
              </a:rPr>
              <a:t>قرارداد ثبت</a:t>
            </a:r>
            <a:r>
              <a:rPr kumimoji="0" lang="fa-IR" altLang="en-US" sz="3200" b="0" i="0" u="none" strike="noStrike" kern="1200" cap="none" spc="0" normalizeH="0" baseline="0" noProof="0" dirty="0" smtClean="0">
                <a:ln>
                  <a:noFill/>
                </a:ln>
                <a:solidFill>
                  <a:schemeClr val="tx1"/>
                </a:solidFill>
                <a:effectLst/>
                <a:uLnTx/>
                <a:uFillTx/>
                <a:latin typeface="+mn-lt"/>
                <a:ea typeface="+mn-ea"/>
              </a:rPr>
              <a:t> </a:t>
            </a:r>
            <a:r>
              <a:rPr kumimoji="0" lang="en-US" altLang="en-US" sz="3200" b="0" i="0" u="none" strike="noStrike" kern="1200" cap="none" spc="0" normalizeH="0" baseline="0" noProof="0" dirty="0" smtClean="0">
                <a:ln>
                  <a:noFill/>
                </a:ln>
                <a:solidFill>
                  <a:schemeClr val="tx1"/>
                </a:solidFill>
                <a:effectLst/>
                <a:uLnTx/>
                <a:uFillTx/>
                <a:latin typeface="+mn-lt"/>
                <a:ea typeface="+mn-ea"/>
              </a:rPr>
              <a:t> SSL</a:t>
            </a:r>
            <a:endParaRPr kumimoji="0" lang="fa-IR" altLang="en-US" sz="2800" b="0" i="0" u="none" strike="noStrike" kern="1200" cap="none" spc="0" normalizeH="0" baseline="0" noProof="0" dirty="0" smtClean="0">
              <a:ln>
                <a:noFill/>
              </a:ln>
              <a:solidFill>
                <a:schemeClr val="tx1"/>
              </a:solidFill>
              <a:effectLst/>
              <a:uLnTx/>
              <a:uFillTx/>
              <a:latin typeface="+mn-lt"/>
              <a:ea typeface="+mn-ea"/>
            </a:endParaRPr>
          </a:p>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en-US" sz="28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859536" marR="0" lvl="2" indent="-228600" algn="r" defTabSz="914400" rtl="1" eaLnBrk="1" fontAlgn="auto" latinLnBrk="0" hangingPunct="1">
              <a:lnSpc>
                <a:spcPct val="100000"/>
              </a:lnSpc>
              <a:spcBef>
                <a:spcPts val="350"/>
              </a:spcBef>
              <a:spcAft>
                <a:spcPts val="0"/>
              </a:spcAft>
              <a:buClr>
                <a:schemeClr val="tx1"/>
              </a:buClr>
              <a:buSzPct val="100000"/>
              <a:buFontTx/>
              <a:buChar char="–"/>
              <a:tabLst/>
              <a:defRPr/>
            </a:pPr>
            <a:r>
              <a:rPr kumimoji="0" lang="ar-SA" altLang="en-US" sz="2400" b="1" i="0" u="none" strike="noStrike" kern="1200" cap="none" spc="0" normalizeH="0" baseline="0" noProof="0" dirty="0" smtClean="0">
                <a:ln>
                  <a:noFill/>
                </a:ln>
                <a:solidFill>
                  <a:schemeClr val="tx1"/>
                </a:solidFill>
                <a:effectLst/>
                <a:uLnTx/>
                <a:uFillTx/>
                <a:latin typeface="+mn-lt"/>
                <a:ea typeface="+mn-ea"/>
                <a:cs typeface="Lotus" pitchFamily="2" charset="-78"/>
              </a:rPr>
              <a:t>دو سرويس محرمانگي و تماميت داده را فراهم مي‌كند</a:t>
            </a:r>
            <a:r>
              <a:rPr kumimoji="0" lang="en-US" altLang="en-US" sz="2400" b="1" i="0" u="none" strike="noStrike" kern="1200" cap="none" spc="0" normalizeH="0" baseline="0" noProof="0" dirty="0" smtClean="0">
                <a:ln>
                  <a:noFill/>
                </a:ln>
                <a:solidFill>
                  <a:schemeClr val="tx1"/>
                </a:solidFill>
                <a:effectLst/>
                <a:uLnTx/>
                <a:uFillTx/>
                <a:latin typeface="+mn-lt"/>
                <a:ea typeface="+mn-ea"/>
                <a:cs typeface="Lotus" pitchFamily="2" charset="-78"/>
              </a:rPr>
              <a:t>.</a:t>
            </a:r>
          </a:p>
          <a:p>
            <a:pPr marL="859536" marR="0" lvl="2" indent="-228600" algn="r" defTabSz="914400" rtl="1" eaLnBrk="1" fontAlgn="auto" latinLnBrk="0" hangingPunct="1">
              <a:lnSpc>
                <a:spcPct val="100000"/>
              </a:lnSpc>
              <a:spcBef>
                <a:spcPts val="350"/>
              </a:spcBef>
              <a:spcAft>
                <a:spcPts val="0"/>
              </a:spcAft>
              <a:buClr>
                <a:schemeClr val="tx1"/>
              </a:buClr>
              <a:buSzPct val="100000"/>
              <a:buFontTx/>
              <a:buChar char="–"/>
              <a:tabLst/>
              <a:defRPr/>
            </a:pPr>
            <a:endParaRPr kumimoji="0" lang="en-US" altLang="en-US" sz="2400" b="1"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365760" marR="0" lvl="0" indent="-256032" algn="r" defTabSz="914400" rtl="1" eaLnBrk="1" fontAlgn="auto" latinLnBrk="0" hangingPunct="1">
              <a:lnSpc>
                <a:spcPct val="100000"/>
              </a:lnSpc>
              <a:spcBef>
                <a:spcPts val="400"/>
              </a:spcBef>
              <a:spcAft>
                <a:spcPts val="0"/>
              </a:spcAft>
              <a:buClr>
                <a:srgbClr val="CC0000"/>
              </a:buClr>
              <a:buSzPct val="68000"/>
              <a:buFont typeface="Wingdings" pitchFamily="2" charset="2"/>
              <a:buChar char="v"/>
              <a:tabLst/>
              <a:defRPr/>
            </a:pPr>
            <a:r>
              <a:rPr kumimoji="0" lang="ar-SA" altLang="en-US" sz="2800" b="0" i="0" u="none" strike="noStrike" kern="1200" cap="none" spc="0" normalizeH="0" baseline="0" noProof="0" dirty="0" smtClean="0">
                <a:ln>
                  <a:noFill/>
                </a:ln>
                <a:solidFill>
                  <a:schemeClr val="tx1"/>
                </a:solidFill>
                <a:effectLst/>
                <a:uLnTx/>
                <a:uFillTx/>
                <a:latin typeface="Arial" pitchFamily="34" charset="0"/>
                <a:cs typeface="Arial" pitchFamily="34" charset="0"/>
              </a:rPr>
              <a:t>قرارداد تعويض مشخصات رمز</a:t>
            </a:r>
            <a:endParaRPr kumimoji="0" lang="fa-IR" altLang="en-US" sz="28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65760" marR="0" lvl="0" indent="-256032" algn="r" defTabSz="914400" rtl="1" eaLnBrk="1" fontAlgn="auto" latinLnBrk="0" hangingPunct="1">
              <a:lnSpc>
                <a:spcPct val="100000"/>
              </a:lnSpc>
              <a:spcBef>
                <a:spcPts val="400"/>
              </a:spcBef>
              <a:spcAft>
                <a:spcPts val="0"/>
              </a:spcAft>
              <a:buClr>
                <a:schemeClr val="accent1"/>
              </a:buClr>
              <a:buSzPct val="68000"/>
              <a:tabLst/>
              <a:defRPr/>
            </a:pPr>
            <a:endParaRPr kumimoji="0" lang="en-US" altLang="en-US" sz="28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859536" marR="0" lvl="2" indent="-228600" algn="r" defTabSz="914400" rtl="1" eaLnBrk="1" fontAlgn="auto" latinLnBrk="0" hangingPunct="1">
              <a:lnSpc>
                <a:spcPct val="100000"/>
              </a:lnSpc>
              <a:spcBef>
                <a:spcPts val="350"/>
              </a:spcBef>
              <a:spcAft>
                <a:spcPts val="0"/>
              </a:spcAft>
              <a:buClr>
                <a:schemeClr val="tx1"/>
              </a:buClr>
              <a:buSzPct val="100000"/>
              <a:buFontTx/>
              <a:buChar char="–"/>
              <a:tabLst/>
              <a:defRPr/>
            </a:pPr>
            <a:r>
              <a:rPr kumimoji="0" lang="ar-SA" altLang="en-US" sz="2400" b="1" i="0" u="none" strike="noStrike" kern="1200" cap="none" spc="0" normalizeH="0" baseline="0" noProof="0" dirty="0" smtClean="0">
                <a:ln>
                  <a:noFill/>
                </a:ln>
                <a:solidFill>
                  <a:schemeClr val="tx1"/>
                </a:solidFill>
                <a:effectLst/>
                <a:uLnTx/>
                <a:uFillTx/>
                <a:latin typeface="+mn-lt"/>
                <a:ea typeface="+mn-ea"/>
                <a:cs typeface="Lotus" pitchFamily="2" charset="-78"/>
              </a:rPr>
              <a:t>هدف از اين قرارداد يك بايتي، رفتن به وضعيت توافق شده براي ارتباط مي‌باشد</a:t>
            </a:r>
            <a:r>
              <a:rPr kumimoji="0" lang="en-US" altLang="en-US" sz="2400" b="1" i="0" u="none" strike="noStrike" kern="1200" cap="none" spc="0" normalizeH="0" baseline="0" noProof="0" dirty="0" smtClean="0">
                <a:ln>
                  <a:noFill/>
                </a:ln>
                <a:solidFill>
                  <a:schemeClr val="tx1"/>
                </a:solidFill>
                <a:effectLst/>
                <a:uLnTx/>
                <a:uFillTx/>
                <a:latin typeface="+mn-lt"/>
                <a:ea typeface="+mn-ea"/>
                <a:cs typeface="Lotus" pitchFamily="2" charset="-78"/>
              </a:rPr>
              <a:t>.</a:t>
            </a:r>
          </a:p>
          <a:p>
            <a:pPr marL="621792" marR="0" lvl="1" indent="-228600" algn="r" defTabSz="914400" rtl="1" eaLnBrk="1" fontAlgn="auto" latinLnBrk="0" hangingPunct="1">
              <a:lnSpc>
                <a:spcPct val="100000"/>
              </a:lnSpc>
              <a:spcBef>
                <a:spcPts val="324"/>
              </a:spcBef>
              <a:spcAft>
                <a:spcPts val="0"/>
              </a:spcAft>
              <a:buClr>
                <a:schemeClr val="tx1"/>
              </a:buClr>
              <a:buSzTx/>
              <a:buFont typeface="Verdana"/>
              <a:buChar char="◦"/>
              <a:tabLst/>
              <a:defRPr/>
            </a:pPr>
            <a:endParaRPr kumimoji="0" lang="en-US" altLang="en-US" sz="2400" b="1" i="0" u="none" strike="noStrike" kern="1200" cap="none" spc="0" normalizeH="0" baseline="0" noProof="0" dirty="0">
              <a:ln>
                <a:noFill/>
              </a:ln>
              <a:solidFill>
                <a:schemeClr val="tx1"/>
              </a:solidFill>
              <a:effectLst/>
              <a:uLnTx/>
              <a:uFillTx/>
              <a:latin typeface="+mn-lt"/>
              <a:ea typeface="+mn-ea"/>
              <a:cs typeface="Lotus" pitchFamily="2" charset="-78"/>
            </a:endParaRPr>
          </a:p>
        </p:txBody>
      </p:sp>
      <p:cxnSp>
        <p:nvCxnSpPr>
          <p:cNvPr id="4" name="Straight Connector 3"/>
          <p:cNvCxnSpPr/>
          <p:nvPr/>
        </p:nvCxnSpPr>
        <p:spPr>
          <a:xfrm flipV="1">
            <a:off x="642910" y="128586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5" name="Slide Number Placeholder 4"/>
          <p:cNvSpPr>
            <a:spLocks noGrp="1"/>
          </p:cNvSpPr>
          <p:nvPr>
            <p:ph type="sldNum" sz="quarter" idx="12"/>
          </p:nvPr>
        </p:nvSpPr>
        <p:spPr/>
        <p:txBody>
          <a:bodyPr/>
          <a:lstStyle/>
          <a:p>
            <a:fld id="{9584910E-F0A1-4292-AEF9-6CB96D109FF9}" type="slidenum">
              <a:rPr lang="fa-IR" smtClean="0"/>
              <a:pPr/>
              <a:t>14</a:t>
            </a:fld>
            <a:endParaRPr lang="fa-I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19250" y="296863"/>
            <a:ext cx="6119813" cy="971550"/>
          </a:xfrm>
          <a:prstGeom prst="rect">
            <a:avLst/>
          </a:prstGeom>
        </p:spPr>
        <p:txBody>
          <a:bodyPr/>
          <a:lstStyle/>
          <a:p>
            <a:pPr marL="0" marR="0" lvl="0" indent="0" algn="ctr" defTabSz="914400" rtl="1" eaLnBrk="1" fontAlgn="auto" latinLnBrk="0" hangingPunct="1">
              <a:lnSpc>
                <a:spcPct val="100000"/>
              </a:lnSpc>
              <a:spcBef>
                <a:spcPct val="0"/>
              </a:spcBef>
              <a:spcAft>
                <a:spcPts val="0"/>
              </a:spcAft>
              <a:buClr>
                <a:srgbClr val="CC0000"/>
              </a:buClr>
              <a:buSzTx/>
              <a:tabLst/>
              <a:defRPr/>
            </a:pPr>
            <a:r>
              <a:rPr kumimoji="0" lang="ar-SA"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قرارداد‌هاي لايه ثبت</a:t>
            </a:r>
            <a:r>
              <a:rPr kumimoji="0" lang="en-US"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 </a:t>
            </a:r>
          </a:p>
        </p:txBody>
      </p:sp>
      <p:sp>
        <p:nvSpPr>
          <p:cNvPr id="3" name="Rectangle 3"/>
          <p:cNvSpPr txBox="1">
            <a:spLocks noChangeArrowheads="1"/>
          </p:cNvSpPr>
          <p:nvPr/>
        </p:nvSpPr>
        <p:spPr>
          <a:xfrm>
            <a:off x="642910" y="1000108"/>
            <a:ext cx="8001000" cy="3670300"/>
          </a:xfrm>
          <a:prstGeom prst="rect">
            <a:avLst/>
          </a:prstGeom>
        </p:spPr>
        <p:txBody>
          <a:bodyPr/>
          <a:lstStyle/>
          <a:p>
            <a:pPr marL="365760" marR="0" lvl="0" indent="-256032" algn="r" defTabSz="914400" rtl="1" eaLnBrk="1" fontAlgn="auto" latinLnBrk="0" hangingPunct="1">
              <a:lnSpc>
                <a:spcPct val="150000"/>
              </a:lnSpc>
              <a:spcBef>
                <a:spcPts val="400"/>
              </a:spcBef>
              <a:spcAft>
                <a:spcPts val="0"/>
              </a:spcAft>
              <a:buClr>
                <a:schemeClr val="tx1"/>
              </a:buClr>
              <a:buSzPct val="68000"/>
              <a:tabLst/>
              <a:defRPr/>
            </a:pPr>
            <a:endParaRPr kumimoji="0" lang="en-US" altLang="en-US" sz="2400" b="0" i="0" u="none" strike="noStrike" kern="1200" cap="none" spc="0" normalizeH="0" baseline="0" noProof="0" dirty="0" smtClean="0">
              <a:ln>
                <a:noFill/>
              </a:ln>
              <a:solidFill>
                <a:schemeClr val="tx1"/>
              </a:solidFill>
              <a:effectLst/>
              <a:uLnTx/>
              <a:uFillTx/>
              <a:latin typeface="Arial" pitchFamily="34" charset="0"/>
              <a:cs typeface="B Nazanin" pitchFamily="2" charset="-78"/>
            </a:endParaRPr>
          </a:p>
          <a:p>
            <a:pPr marL="365760" marR="0" lvl="0" indent="-256032" algn="r" defTabSz="914400" rtl="1" eaLnBrk="1" fontAlgn="auto" latinLnBrk="0" hangingPunct="1">
              <a:lnSpc>
                <a:spcPct val="150000"/>
              </a:lnSpc>
              <a:spcBef>
                <a:spcPts val="400"/>
              </a:spcBef>
              <a:spcAft>
                <a:spcPts val="0"/>
              </a:spcAft>
              <a:buClr>
                <a:srgbClr val="CC0000"/>
              </a:buClr>
              <a:buSzPct val="68000"/>
              <a:buFont typeface="Wingdings" pitchFamily="2" charset="2"/>
              <a:buChar char="v"/>
              <a:tabLst/>
              <a:defRPr/>
            </a:pPr>
            <a:r>
              <a:rPr kumimoji="0" lang="ar-SA" altLang="en-US" sz="2800" b="0" i="0" u="none" strike="noStrike" kern="1200" cap="none" spc="0" normalizeH="0" baseline="0" noProof="0" dirty="0" smtClean="0">
                <a:ln>
                  <a:noFill/>
                </a:ln>
                <a:solidFill>
                  <a:schemeClr val="tx1"/>
                </a:solidFill>
                <a:effectLst/>
                <a:uLnTx/>
                <a:uFillTx/>
                <a:latin typeface="Arial" pitchFamily="34" charset="0"/>
                <a:cs typeface="B Nazanin" pitchFamily="2" charset="-78"/>
              </a:rPr>
              <a:t>قرارداد هشدار</a:t>
            </a:r>
            <a:r>
              <a:rPr kumimoji="0" lang="en-US" altLang="en-US" sz="2800" b="0" i="0" u="none" strike="noStrike" kern="1200" cap="none" spc="0" normalizeH="0" baseline="0" noProof="0" dirty="0" smtClean="0">
                <a:ln>
                  <a:noFill/>
                </a:ln>
                <a:solidFill>
                  <a:schemeClr val="tx1"/>
                </a:solidFill>
                <a:effectLst/>
                <a:uLnTx/>
                <a:uFillTx/>
                <a:latin typeface="Arial" pitchFamily="34" charset="0"/>
                <a:cs typeface="B Nazanin" pitchFamily="2" charset="-78"/>
              </a:rPr>
              <a:t> </a:t>
            </a:r>
            <a:endParaRPr kumimoji="0" lang="fa-IR" altLang="en-US" sz="2800" b="0" i="0" u="none" strike="noStrike" kern="1200" cap="none" spc="0" normalizeH="0" baseline="0" noProof="0" dirty="0" smtClean="0">
              <a:ln>
                <a:noFill/>
              </a:ln>
              <a:solidFill>
                <a:schemeClr val="tx1"/>
              </a:solidFill>
              <a:effectLst/>
              <a:uLnTx/>
              <a:uFillTx/>
              <a:latin typeface="Arial" pitchFamily="34" charset="0"/>
              <a:cs typeface="B Nazanin" pitchFamily="2" charset="-78"/>
            </a:endParaRPr>
          </a:p>
          <a:p>
            <a:pPr marL="365760" marR="0" lvl="0" indent="-256032" algn="r" defTabSz="914400" rtl="1" eaLnBrk="1" fontAlgn="auto" latinLnBrk="0" hangingPunct="1">
              <a:lnSpc>
                <a:spcPct val="150000"/>
              </a:lnSpc>
              <a:spcBef>
                <a:spcPts val="400"/>
              </a:spcBef>
              <a:spcAft>
                <a:spcPts val="0"/>
              </a:spcAft>
              <a:buClr>
                <a:schemeClr val="tx1"/>
              </a:buClr>
              <a:buSzPct val="68000"/>
              <a:tabLst/>
              <a:defRPr/>
            </a:pPr>
            <a:endParaRPr kumimoji="0" lang="en-US" altLang="en-US" sz="2400" b="0" i="0" u="none" strike="noStrike" kern="1200" cap="none" spc="0" normalizeH="0" baseline="0" noProof="0" dirty="0" smtClean="0">
              <a:ln>
                <a:noFill/>
              </a:ln>
              <a:solidFill>
                <a:schemeClr val="tx1"/>
              </a:solidFill>
              <a:effectLst/>
              <a:uLnTx/>
              <a:uFillTx/>
              <a:latin typeface="Arial" pitchFamily="34" charset="0"/>
              <a:cs typeface="B Nazanin" pitchFamily="2" charset="-78"/>
            </a:endParaRPr>
          </a:p>
          <a:p>
            <a:pPr marL="859536" marR="0" lvl="2" indent="-228600" algn="r" defTabSz="914400" rtl="1" eaLnBrk="1" fontAlgn="auto" latinLnBrk="0" hangingPunct="1">
              <a:lnSpc>
                <a:spcPct val="150000"/>
              </a:lnSpc>
              <a:spcBef>
                <a:spcPts val="350"/>
              </a:spcBef>
              <a:spcAft>
                <a:spcPts val="0"/>
              </a:spcAft>
              <a:buClr>
                <a:schemeClr val="tx1"/>
              </a:buClr>
              <a:buSzPct val="100000"/>
              <a:buFontTx/>
              <a:buChar char="–"/>
              <a:tabLst/>
              <a:defRPr/>
            </a:pPr>
            <a:r>
              <a:rPr kumimoji="0" lang="ar-SA" altLang="en-US" sz="2000" i="0" u="none" strike="noStrike" kern="1200" cap="none" spc="0" normalizeH="0" baseline="0" noProof="0" dirty="0" smtClean="0">
                <a:ln>
                  <a:noFill/>
                </a:ln>
                <a:solidFill>
                  <a:schemeClr val="tx1"/>
                </a:solidFill>
                <a:effectLst/>
                <a:uLnTx/>
                <a:uFillTx/>
                <a:latin typeface="Arial" pitchFamily="34" charset="0"/>
                <a:cs typeface="B Nazanin" pitchFamily="2" charset="-78"/>
              </a:rPr>
              <a:t>براي انتقال پيام آماده باش به طرفين بكار مي‌رود</a:t>
            </a:r>
            <a:r>
              <a:rPr kumimoji="0" lang="en-US" altLang="en-US" sz="2000" i="0" u="none" strike="noStrike" kern="1200" cap="none" spc="0" normalizeH="0" baseline="0" noProof="0" dirty="0" smtClean="0">
                <a:ln>
                  <a:noFill/>
                </a:ln>
                <a:solidFill>
                  <a:schemeClr val="tx1"/>
                </a:solidFill>
                <a:effectLst/>
                <a:uLnTx/>
                <a:uFillTx/>
                <a:latin typeface="Arial" pitchFamily="34" charset="0"/>
                <a:cs typeface="B Nazanin" pitchFamily="2" charset="-78"/>
              </a:rPr>
              <a:t>.</a:t>
            </a:r>
          </a:p>
          <a:p>
            <a:pPr marL="859536" marR="0" lvl="2" indent="-228600" algn="r" defTabSz="914400" rtl="1" eaLnBrk="1" fontAlgn="auto" latinLnBrk="0" hangingPunct="1">
              <a:lnSpc>
                <a:spcPct val="150000"/>
              </a:lnSpc>
              <a:spcBef>
                <a:spcPts val="350"/>
              </a:spcBef>
              <a:spcAft>
                <a:spcPts val="0"/>
              </a:spcAft>
              <a:buClr>
                <a:schemeClr val="tx1"/>
              </a:buClr>
              <a:buSzPct val="100000"/>
              <a:buFontTx/>
              <a:buChar char="–"/>
              <a:tabLst/>
              <a:defRPr/>
            </a:pPr>
            <a:endParaRPr kumimoji="0" lang="en-US" altLang="en-US" sz="2000" b="1" i="0" u="none" strike="noStrike" kern="1200" cap="none" spc="0" normalizeH="0" baseline="0" noProof="0" dirty="0" smtClean="0">
              <a:ln>
                <a:noFill/>
              </a:ln>
              <a:solidFill>
                <a:schemeClr val="tx1"/>
              </a:solidFill>
              <a:effectLst/>
              <a:uLnTx/>
              <a:uFillTx/>
              <a:latin typeface="Arial" pitchFamily="34" charset="0"/>
              <a:cs typeface="B Nazanin" pitchFamily="2" charset="-78"/>
            </a:endParaRPr>
          </a:p>
          <a:p>
            <a:pPr marL="365760" marR="0" lvl="0" indent="-256032" algn="r" defTabSz="914400" rtl="1" eaLnBrk="1" fontAlgn="auto" latinLnBrk="0" hangingPunct="1">
              <a:lnSpc>
                <a:spcPct val="150000"/>
              </a:lnSpc>
              <a:spcBef>
                <a:spcPts val="400"/>
              </a:spcBef>
              <a:spcAft>
                <a:spcPts val="0"/>
              </a:spcAft>
              <a:buClr>
                <a:srgbClr val="CC0000"/>
              </a:buClr>
              <a:buSzPct val="68000"/>
              <a:buFont typeface="Wingdings" pitchFamily="2" charset="2"/>
              <a:buChar char="v"/>
              <a:tabLst/>
              <a:defRPr/>
            </a:pPr>
            <a:r>
              <a:rPr kumimoji="0" lang="ar-SA" altLang="en-US" sz="2400" b="0" i="0" u="none" strike="noStrike" kern="1200" cap="none" spc="0" normalizeH="0" baseline="0" noProof="0" dirty="0" smtClean="0">
                <a:ln>
                  <a:noFill/>
                </a:ln>
                <a:solidFill>
                  <a:schemeClr val="tx1"/>
                </a:solidFill>
                <a:effectLst/>
                <a:uLnTx/>
                <a:uFillTx/>
                <a:latin typeface="Arial" pitchFamily="34" charset="0"/>
                <a:cs typeface="B Nazanin" pitchFamily="2" charset="-78"/>
              </a:rPr>
              <a:t>قرارداد توافق</a:t>
            </a:r>
            <a:endParaRPr kumimoji="0" lang="en-US" altLang="en-US" sz="2400" b="1" i="0" u="none" strike="noStrike" kern="1200" cap="none" spc="0" normalizeH="0" baseline="0" noProof="0" dirty="0" smtClean="0">
              <a:ln>
                <a:noFill/>
              </a:ln>
              <a:solidFill>
                <a:schemeClr val="tx1"/>
              </a:solidFill>
              <a:effectLst/>
              <a:uLnTx/>
              <a:uFillTx/>
              <a:latin typeface="Arial" pitchFamily="34" charset="0"/>
              <a:cs typeface="B Nazanin" pitchFamily="2" charset="-78"/>
            </a:endParaRPr>
          </a:p>
          <a:p>
            <a:pPr marL="859536" marR="0" lvl="2" indent="-228600" defTabSz="914400" rtl="1" eaLnBrk="1" fontAlgn="auto" latinLnBrk="0" hangingPunct="1">
              <a:lnSpc>
                <a:spcPct val="150000"/>
              </a:lnSpc>
              <a:spcBef>
                <a:spcPts val="350"/>
              </a:spcBef>
              <a:spcAft>
                <a:spcPts val="0"/>
              </a:spcAft>
              <a:buClr>
                <a:schemeClr val="tx1"/>
              </a:buClr>
              <a:buSzPct val="100000"/>
              <a:buFontTx/>
              <a:buChar char="–"/>
              <a:tabLst/>
              <a:defRPr/>
            </a:pPr>
            <a:r>
              <a:rPr kumimoji="0" lang="ar-SA" altLang="en-US" sz="2000" i="0" u="none" strike="noStrike" kern="1200" cap="none" spc="0" normalizeH="0" baseline="0" noProof="0" dirty="0" smtClean="0">
                <a:ln>
                  <a:noFill/>
                </a:ln>
                <a:solidFill>
                  <a:schemeClr val="tx1"/>
                </a:solidFill>
                <a:effectLst/>
                <a:uLnTx/>
                <a:uFillTx/>
                <a:latin typeface="Arial" pitchFamily="34" charset="0"/>
                <a:cs typeface="B Nazanin" pitchFamily="2" charset="-78"/>
              </a:rPr>
              <a:t>مهمترين قسمت قرارداد</a:t>
            </a:r>
            <a:r>
              <a:rPr kumimoji="0" lang="en-US" altLang="en-US" sz="2000" i="0" u="none" strike="noStrike" kern="1200" cap="none" spc="0" normalizeH="0" baseline="0" noProof="0" dirty="0" smtClean="0">
                <a:ln>
                  <a:noFill/>
                </a:ln>
                <a:solidFill>
                  <a:schemeClr val="tx1"/>
                </a:solidFill>
                <a:effectLst/>
                <a:uLnTx/>
                <a:uFillTx/>
                <a:latin typeface="Arial" pitchFamily="34" charset="0"/>
                <a:cs typeface="B Nazanin" pitchFamily="2" charset="-78"/>
              </a:rPr>
              <a:t> SSL </a:t>
            </a:r>
            <a:r>
              <a:rPr kumimoji="0" lang="ar-SA" altLang="en-US" sz="2000" i="0" u="none" strike="noStrike" kern="1200" cap="none" spc="0" normalizeH="0" baseline="0" noProof="0" dirty="0" smtClean="0">
                <a:ln>
                  <a:noFill/>
                </a:ln>
                <a:solidFill>
                  <a:schemeClr val="tx1"/>
                </a:solidFill>
                <a:effectLst/>
                <a:uLnTx/>
                <a:uFillTx/>
                <a:latin typeface="Arial" pitchFamily="34" charset="0"/>
                <a:cs typeface="B Nazanin" pitchFamily="2" charset="-78"/>
              </a:rPr>
              <a:t>مي‌باشد و در اين مرحله كارفرما و كارگزار بر سر يك الگوريتم و كليد جلسه به توافق مي‌رسند و همچنين مي‌توانند هويت يكديگر را احراز كنند</a:t>
            </a:r>
            <a:r>
              <a:rPr kumimoji="0" lang="en-US" altLang="en-US" sz="2000" i="0" u="none" strike="noStrike" kern="1200" cap="none" spc="0" normalizeH="0" baseline="0" noProof="0" dirty="0" smtClean="0">
                <a:ln>
                  <a:noFill/>
                </a:ln>
                <a:solidFill>
                  <a:schemeClr val="tx1"/>
                </a:solidFill>
                <a:effectLst/>
                <a:uLnTx/>
                <a:uFillTx/>
                <a:latin typeface="Arial" pitchFamily="34" charset="0"/>
                <a:cs typeface="B Nazanin" pitchFamily="2" charset="-78"/>
              </a:rPr>
              <a:t>.</a:t>
            </a:r>
          </a:p>
        </p:txBody>
      </p:sp>
      <p:cxnSp>
        <p:nvCxnSpPr>
          <p:cNvPr id="4" name="Straight Connector 3"/>
          <p:cNvCxnSpPr/>
          <p:nvPr/>
        </p:nvCxnSpPr>
        <p:spPr>
          <a:xfrm flipV="1">
            <a:off x="642910" y="128586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5" name="Slide Number Placeholder 4"/>
          <p:cNvSpPr>
            <a:spLocks noGrp="1"/>
          </p:cNvSpPr>
          <p:nvPr>
            <p:ph type="sldNum" sz="quarter" idx="12"/>
          </p:nvPr>
        </p:nvSpPr>
        <p:spPr/>
        <p:txBody>
          <a:bodyPr/>
          <a:lstStyle/>
          <a:p>
            <a:fld id="{9584910E-F0A1-4292-AEF9-6CB96D109FF9}" type="slidenum">
              <a:rPr lang="fa-IR" smtClean="0"/>
              <a:pPr/>
              <a:t>15</a:t>
            </a:fld>
            <a:endParaRPr lang="fa-I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19250" y="296863"/>
            <a:ext cx="6119813" cy="971550"/>
          </a:xfrm>
          <a:prstGeom prst="rect">
            <a:avLst/>
          </a:prstGeom>
        </p:spPr>
        <p:txBody>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ar-SA"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قراردادهاي لايه ثبت</a:t>
            </a:r>
            <a:endParaRPr kumimoji="0" lang="en-US" altLang="ar-SA" sz="4100" i="0" u="none" strike="noStrike" kern="1200" cap="all"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endParaRPr>
          </a:p>
        </p:txBody>
      </p:sp>
      <p:sp>
        <p:nvSpPr>
          <p:cNvPr id="3" name="Rectangle 3"/>
          <p:cNvSpPr txBox="1">
            <a:spLocks noChangeArrowheads="1"/>
          </p:cNvSpPr>
          <p:nvPr/>
        </p:nvSpPr>
        <p:spPr>
          <a:xfrm>
            <a:off x="566738" y="1773238"/>
            <a:ext cx="8001000" cy="367030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r>
              <a:rPr kumimoji="0" lang="ar-SA" altLang="en-US" sz="2700" b="0" i="0" u="none" strike="noStrike" kern="1200" cap="none" spc="0" normalizeH="0" baseline="0" noProof="0" smtClean="0">
                <a:ln>
                  <a:noFill/>
                </a:ln>
                <a:solidFill>
                  <a:schemeClr val="tx1"/>
                </a:solidFill>
                <a:effectLst/>
                <a:uLnTx/>
                <a:uFillTx/>
                <a:latin typeface="+mn-lt"/>
                <a:ea typeface="+mn-ea"/>
                <a:cs typeface="Lotus" pitchFamily="2" charset="-78"/>
              </a:rPr>
              <a:t>ساختمان داده قراردادهاي لايه ثبت</a:t>
            </a:r>
            <a:r>
              <a:rPr kumimoji="0" lang="en-US" altLang="en-US" sz="2700" b="0" i="0" u="none" strike="noStrike" kern="1200" cap="none" spc="0" normalizeH="0" baseline="0" noProof="0" smtClean="0">
                <a:ln>
                  <a:noFill/>
                </a:ln>
                <a:solidFill>
                  <a:schemeClr val="tx1"/>
                </a:solidFill>
                <a:effectLst/>
                <a:uLnTx/>
                <a:uFillTx/>
                <a:latin typeface="+mn-lt"/>
                <a:ea typeface="+mn-ea"/>
                <a:cs typeface="Lotus" pitchFamily="2" charset="-78"/>
              </a:rPr>
              <a:t> SSL</a:t>
            </a:r>
            <a:endParaRPr kumimoji="0" lang="en-US" altLang="ar-SA" sz="2700" b="0" i="0" u="none" strike="noStrike" kern="1200" cap="none" spc="0" normalizeH="0" baseline="0" noProof="0">
              <a:ln>
                <a:noFill/>
              </a:ln>
              <a:solidFill>
                <a:schemeClr val="tx1"/>
              </a:solidFill>
              <a:effectLst/>
              <a:uLnTx/>
              <a:uFillTx/>
              <a:latin typeface="+mn-lt"/>
              <a:ea typeface="+mn-ea"/>
              <a:cs typeface="Lotus" pitchFamily="2" charset="-78"/>
            </a:endParaRPr>
          </a:p>
        </p:txBody>
      </p:sp>
      <p:graphicFrame>
        <p:nvGraphicFramePr>
          <p:cNvPr id="4" name="Object 4"/>
          <p:cNvGraphicFramePr>
            <a:graphicFrameLocks noChangeAspect="1"/>
          </p:cNvGraphicFramePr>
          <p:nvPr/>
        </p:nvGraphicFramePr>
        <p:xfrm>
          <a:off x="539750" y="2292350"/>
          <a:ext cx="8229600" cy="3800475"/>
        </p:xfrm>
        <a:graphic>
          <a:graphicData uri="http://schemas.openxmlformats.org/presentationml/2006/ole">
            <p:oleObj spid="_x0000_s2050" name="Bitmap Image" r:id="rId3" imgW="10209524" imgH="4715533" progId="PBrush">
              <p:embed/>
            </p:oleObj>
          </a:graphicData>
        </a:graphic>
      </p:graphicFrame>
      <p:cxnSp>
        <p:nvCxnSpPr>
          <p:cNvPr id="5" name="Straight Connector 4"/>
          <p:cNvCxnSpPr/>
          <p:nvPr/>
        </p:nvCxnSpPr>
        <p:spPr>
          <a:xfrm flipV="1">
            <a:off x="642910" y="1428736"/>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9584910E-F0A1-4292-AEF9-6CB96D109FF9}" type="slidenum">
              <a:rPr lang="fa-IR" smtClean="0"/>
              <a:pPr/>
              <a:t>16</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19250" y="296863"/>
            <a:ext cx="6119813" cy="971550"/>
          </a:xfrm>
          <a:prstGeom prst="rect">
            <a:avLst/>
          </a:prstGeom>
        </p:spPr>
        <p:txBody>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ar-SA"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قرارداد توافق</a:t>
            </a:r>
            <a:endParaRPr kumimoji="0" lang="en-US"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endParaRPr>
          </a:p>
        </p:txBody>
      </p:sp>
      <p:sp>
        <p:nvSpPr>
          <p:cNvPr id="3" name="Rectangle 3"/>
          <p:cNvSpPr txBox="1">
            <a:spLocks noChangeArrowheads="1"/>
          </p:cNvSpPr>
          <p:nvPr/>
        </p:nvSpPr>
        <p:spPr>
          <a:xfrm>
            <a:off x="566738" y="2133600"/>
            <a:ext cx="8001000" cy="367030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rgbClr val="CC0000"/>
              </a:buClr>
              <a:buSzPct val="68000"/>
              <a:buFont typeface="Wingdings" pitchFamily="2" charset="2"/>
              <a:buChar char="v"/>
              <a:tabLst/>
              <a:defRPr/>
            </a:pPr>
            <a:r>
              <a:rPr kumimoji="0" lang="ar-SA"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مذاكره براي توافق بر روي الگوريتم رمزنگاري مناسب</a:t>
            </a:r>
            <a:endParaRPr kumimoji="0" lang="fa-IR" altLang="en-US" sz="27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365760" marR="0" lvl="0" indent="-256032" algn="r" defTabSz="914400" rtl="1" eaLnBrk="1" fontAlgn="auto" latinLnBrk="0" hangingPunct="1">
              <a:lnSpc>
                <a:spcPct val="100000"/>
              </a:lnSpc>
              <a:spcBef>
                <a:spcPts val="400"/>
              </a:spcBef>
              <a:spcAft>
                <a:spcPts val="0"/>
              </a:spcAft>
              <a:buClr>
                <a:srgbClr val="CC0000"/>
              </a:buClr>
              <a:buSzPct val="68000"/>
              <a:tabLst/>
              <a:defRPr/>
            </a:pPr>
            <a:endParaRPr kumimoji="0" lang="en-US" altLang="en-US" sz="27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621792" marR="0" lvl="1" indent="-228600" algn="r" defTabSz="914400" rtl="1" eaLnBrk="1" fontAlgn="auto" latinLnBrk="0" hangingPunct="1">
              <a:lnSpc>
                <a:spcPct val="100000"/>
              </a:lnSpc>
              <a:spcBef>
                <a:spcPts val="324"/>
              </a:spcBef>
              <a:spcAft>
                <a:spcPts val="0"/>
              </a:spcAft>
              <a:buClr>
                <a:srgbClr val="000099"/>
              </a:buClr>
              <a:buSzTx/>
              <a:buFont typeface="Wingdings" pitchFamily="2" charset="2"/>
              <a:buChar char="Ø"/>
              <a:tabLst/>
              <a:defRPr/>
            </a:pPr>
            <a:r>
              <a:rPr kumimoji="0" lang="ar-SA" altLang="en-US" sz="2300" b="0" i="0" u="none" strike="noStrike" kern="1200" cap="none" spc="0" normalizeH="0" baseline="0" noProof="0" dirty="0" smtClean="0">
                <a:ln>
                  <a:noFill/>
                </a:ln>
                <a:solidFill>
                  <a:schemeClr val="tx1"/>
                </a:solidFill>
                <a:effectLst/>
                <a:uLnTx/>
                <a:uFillTx/>
                <a:latin typeface="+mn-lt"/>
                <a:ea typeface="+mn-ea"/>
                <a:cs typeface="Lotus" pitchFamily="2" charset="-78"/>
              </a:rPr>
              <a:t>الگوريتم رمزنگاري متقارن</a:t>
            </a:r>
            <a:endParaRPr kumimoji="0" lang="en-US" altLang="en-US" sz="23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621792" marR="0" lvl="1" indent="-228600" algn="r" defTabSz="914400" rtl="1" eaLnBrk="1" fontAlgn="auto" latinLnBrk="0" hangingPunct="1">
              <a:lnSpc>
                <a:spcPct val="100000"/>
              </a:lnSpc>
              <a:spcBef>
                <a:spcPts val="324"/>
              </a:spcBef>
              <a:spcAft>
                <a:spcPts val="0"/>
              </a:spcAft>
              <a:buClr>
                <a:srgbClr val="000099"/>
              </a:buClr>
              <a:buSzTx/>
              <a:buFont typeface="Wingdings" pitchFamily="2" charset="2"/>
              <a:buChar char="Ø"/>
              <a:tabLst/>
              <a:defRPr/>
            </a:pPr>
            <a:r>
              <a:rPr kumimoji="0" lang="ar-SA" altLang="en-US" sz="2300" b="0" i="0" u="none" strike="noStrike" kern="1200" cap="none" spc="0" normalizeH="0" baseline="0" noProof="0" dirty="0" smtClean="0">
                <a:ln>
                  <a:noFill/>
                </a:ln>
                <a:solidFill>
                  <a:schemeClr val="tx1"/>
                </a:solidFill>
                <a:effectLst/>
                <a:uLnTx/>
                <a:uFillTx/>
                <a:latin typeface="+mn-lt"/>
                <a:ea typeface="+mn-ea"/>
                <a:cs typeface="Lotus" pitchFamily="2" charset="-78"/>
              </a:rPr>
              <a:t>روش تبادل كليد</a:t>
            </a:r>
            <a:endParaRPr kumimoji="0" lang="en-US" altLang="en-US" sz="23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621792" marR="0" lvl="1" indent="-228600" algn="r" defTabSz="914400" rtl="1" eaLnBrk="1" fontAlgn="auto" latinLnBrk="0" hangingPunct="1">
              <a:lnSpc>
                <a:spcPct val="100000"/>
              </a:lnSpc>
              <a:spcBef>
                <a:spcPts val="324"/>
              </a:spcBef>
              <a:spcAft>
                <a:spcPts val="0"/>
              </a:spcAft>
              <a:buClr>
                <a:srgbClr val="000099"/>
              </a:buClr>
              <a:buSzTx/>
              <a:buFont typeface="Wingdings" pitchFamily="2" charset="2"/>
              <a:buChar char="Ø"/>
              <a:tabLst/>
              <a:defRPr/>
            </a:pPr>
            <a:r>
              <a:rPr kumimoji="0" lang="ar-SA" altLang="en-US" sz="2300" b="0" i="0" u="none" strike="noStrike" kern="1200" cap="none" spc="0" normalizeH="0" baseline="0" noProof="0" dirty="0" smtClean="0">
                <a:ln>
                  <a:noFill/>
                </a:ln>
                <a:solidFill>
                  <a:schemeClr val="tx1"/>
                </a:solidFill>
                <a:effectLst/>
                <a:uLnTx/>
                <a:uFillTx/>
                <a:latin typeface="+mn-lt"/>
                <a:ea typeface="+mn-ea"/>
                <a:cs typeface="Lotus" pitchFamily="2" charset="-78"/>
              </a:rPr>
              <a:t>الگوريتم درهم‌سازي</a:t>
            </a:r>
            <a:endParaRPr kumimoji="0" lang="en-US" altLang="en-US" sz="23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endParaRPr kumimoji="0" lang="en-US" altLang="en-US" sz="23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365760" marR="0" lvl="0" indent="-256032" algn="r" defTabSz="914400" rtl="1" eaLnBrk="1" fontAlgn="auto" latinLnBrk="0" hangingPunct="1">
              <a:lnSpc>
                <a:spcPct val="100000"/>
              </a:lnSpc>
              <a:spcBef>
                <a:spcPts val="400"/>
              </a:spcBef>
              <a:spcAft>
                <a:spcPts val="0"/>
              </a:spcAft>
              <a:buClr>
                <a:srgbClr val="CC0000"/>
              </a:buClr>
              <a:buSzPct val="68000"/>
              <a:buFont typeface="Wingdings" pitchFamily="2" charset="2"/>
              <a:buChar char="v"/>
              <a:tabLst/>
              <a:defRPr/>
            </a:pPr>
            <a:r>
              <a:rPr kumimoji="0" lang="ar-SA"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توليد و به اشتراك گذاري كليد سري</a:t>
            </a:r>
            <a:endParaRPr kumimoji="0" lang="en-US" altLang="en-US" sz="27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365760" marR="0" lvl="0" indent="-256032" algn="r" defTabSz="914400" rtl="1" eaLnBrk="1" fontAlgn="auto" latinLnBrk="0" hangingPunct="1">
              <a:lnSpc>
                <a:spcPct val="100000"/>
              </a:lnSpc>
              <a:spcBef>
                <a:spcPts val="400"/>
              </a:spcBef>
              <a:spcAft>
                <a:spcPts val="0"/>
              </a:spcAft>
              <a:buClr>
                <a:srgbClr val="CC0000"/>
              </a:buClr>
              <a:buSzPct val="68000"/>
              <a:buFont typeface="Wingdings" pitchFamily="2" charset="2"/>
              <a:buChar char="v"/>
              <a:tabLst/>
              <a:defRPr/>
            </a:pPr>
            <a:r>
              <a:rPr kumimoji="0" lang="ar-SA"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احرازهويت كارگزار يا كارفرما</a:t>
            </a:r>
            <a:r>
              <a:rPr kumimoji="0" lang="fa-IR"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 </a:t>
            </a:r>
            <a:r>
              <a:rPr kumimoji="0" lang="ar-SA"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(اختياري</a:t>
            </a:r>
            <a:r>
              <a:rPr kumimoji="0" lang="fa-IR"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a:t>
            </a:r>
            <a:endParaRPr kumimoji="0" lang="en-US" altLang="en-US" sz="2700" b="0" i="0" u="none" strike="noStrike" kern="1200" cap="none" spc="0" normalizeH="0" baseline="0" noProof="0" dirty="0" smtClean="0">
              <a:ln>
                <a:noFill/>
              </a:ln>
              <a:solidFill>
                <a:schemeClr val="tx1"/>
              </a:solidFill>
              <a:effectLst/>
              <a:uLnTx/>
              <a:uFillTx/>
              <a:latin typeface="+mn-lt"/>
              <a:ea typeface="+mn-ea"/>
              <a:cs typeface="Lotus" pitchFamily="2" charset="-78"/>
            </a:endParaRPr>
          </a:p>
        </p:txBody>
      </p:sp>
      <p:cxnSp>
        <p:nvCxnSpPr>
          <p:cNvPr id="4" name="Straight Connector 3"/>
          <p:cNvCxnSpPr/>
          <p:nvPr/>
        </p:nvCxnSpPr>
        <p:spPr>
          <a:xfrm flipV="1">
            <a:off x="642910" y="135729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5" name="Slide Number Placeholder 4"/>
          <p:cNvSpPr>
            <a:spLocks noGrp="1"/>
          </p:cNvSpPr>
          <p:nvPr>
            <p:ph type="sldNum" sz="quarter" idx="12"/>
          </p:nvPr>
        </p:nvSpPr>
        <p:spPr/>
        <p:txBody>
          <a:bodyPr/>
          <a:lstStyle/>
          <a:p>
            <a:fld id="{9584910E-F0A1-4292-AEF9-6CB96D109FF9}" type="slidenum">
              <a:rPr lang="fa-IR" smtClean="0"/>
              <a:pPr/>
              <a:t>17</a:t>
            </a:fld>
            <a:endParaRPr lang="fa-I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00034" y="100010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3" name="Rectangle 2"/>
          <p:cNvSpPr txBox="1">
            <a:spLocks noChangeArrowheads="1"/>
          </p:cNvSpPr>
          <p:nvPr/>
        </p:nvSpPr>
        <p:spPr>
          <a:xfrm>
            <a:off x="285720" y="99996"/>
            <a:ext cx="6119813" cy="971550"/>
          </a:xfrm>
          <a:prstGeom prst="rect">
            <a:avLst/>
          </a:prstGeom>
        </p:spPr>
        <p:txBody>
          <a:bodyPr/>
          <a:lstStyle/>
          <a:p>
            <a:pPr marL="0" marR="0" lvl="0" indent="0" defTabSz="914400" rtl="1" eaLnBrk="1" fontAlgn="auto" latinLnBrk="0" hangingPunct="1">
              <a:lnSpc>
                <a:spcPct val="100000"/>
              </a:lnSpc>
              <a:spcBef>
                <a:spcPct val="0"/>
              </a:spcBef>
              <a:spcAft>
                <a:spcPts val="0"/>
              </a:spcAft>
              <a:buClrTx/>
              <a:buSzTx/>
              <a:buFontTx/>
              <a:buNone/>
              <a:tabLst/>
              <a:defRPr/>
            </a:pPr>
            <a:r>
              <a:rPr kumimoji="0" lang="ar-SA"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سرويس‌هاي امنيتي</a:t>
            </a:r>
            <a:r>
              <a:rPr kumimoji="0" lang="en-US"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 SSL</a:t>
            </a:r>
            <a:endParaRPr kumimoji="0" lang="en-US" altLang="ar-SA" sz="4100" i="0" u="none" strike="noStrike" kern="1200" cap="all"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endParaRPr>
          </a:p>
        </p:txBody>
      </p:sp>
      <p:sp>
        <p:nvSpPr>
          <p:cNvPr id="4" name="Rectangle 3"/>
          <p:cNvSpPr txBox="1">
            <a:spLocks noChangeArrowheads="1"/>
          </p:cNvSpPr>
          <p:nvPr/>
        </p:nvSpPr>
        <p:spPr>
          <a:xfrm>
            <a:off x="357158" y="1571612"/>
            <a:ext cx="8001000" cy="367030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ar-SA" sz="2700" b="0" i="0" u="none" strike="noStrike" kern="1200" cap="none" spc="0" normalizeH="0" baseline="0" noProof="0" dirty="0" smtClean="0">
                <a:ln>
                  <a:noFill/>
                </a:ln>
                <a:solidFill>
                  <a:schemeClr val="tx1"/>
                </a:solidFill>
                <a:effectLst/>
                <a:uLnTx/>
                <a:uFillTx/>
                <a:latin typeface="+mn-lt"/>
                <a:ea typeface="+mn-ea"/>
              </a:rPr>
              <a:t>SSL</a:t>
            </a:r>
            <a:r>
              <a:rPr kumimoji="0" lang="fa-IR" altLang="ar-SA" sz="2700" b="0" i="0" u="none" strike="noStrike" kern="1200" cap="none" spc="0" normalizeH="0" baseline="0" noProof="0" dirty="0" smtClean="0">
                <a:ln>
                  <a:noFill/>
                </a:ln>
                <a:solidFill>
                  <a:schemeClr val="tx1"/>
                </a:solidFill>
                <a:effectLst/>
                <a:uLnTx/>
                <a:uFillTx/>
                <a:latin typeface="+mn-lt"/>
                <a:ea typeface="+mn-ea"/>
              </a:rPr>
              <a:t> </a:t>
            </a:r>
            <a:r>
              <a:rPr kumimoji="0" lang="ar-SA" altLang="en-US" sz="2700" b="0" i="0" u="none" strike="noStrike" kern="1200" cap="none" spc="0" normalizeH="0" baseline="0" noProof="0" dirty="0" smtClean="0">
                <a:ln>
                  <a:noFill/>
                </a:ln>
                <a:solidFill>
                  <a:srgbClr val="FF0000"/>
                </a:solidFill>
                <a:effectLst/>
                <a:uLnTx/>
                <a:uFillTx/>
                <a:latin typeface="+mn-lt"/>
                <a:ea typeface="+mn-ea"/>
              </a:rPr>
              <a:t>سه</a:t>
            </a:r>
            <a:r>
              <a:rPr kumimoji="0" lang="ar-SA" altLang="en-US" sz="2700" b="0" i="0" u="none" strike="noStrike" kern="1200" cap="none" spc="0" normalizeH="0" baseline="0" noProof="0" dirty="0" smtClean="0">
                <a:ln>
                  <a:noFill/>
                </a:ln>
                <a:solidFill>
                  <a:schemeClr val="tx1"/>
                </a:solidFill>
                <a:effectLst/>
                <a:uLnTx/>
                <a:uFillTx/>
                <a:latin typeface="+mn-lt"/>
                <a:ea typeface="+mn-ea"/>
              </a:rPr>
              <a:t> سرويس امنيتي  زير را برآورده مي‌كند</a:t>
            </a:r>
            <a:r>
              <a:rPr kumimoji="0" lang="en-US" altLang="en-US" sz="2700" b="0" i="0" u="none" strike="noStrike" kern="1200" cap="none" spc="0" normalizeH="0" baseline="0" noProof="0" dirty="0" smtClean="0">
                <a:ln>
                  <a:noFill/>
                </a:ln>
                <a:solidFill>
                  <a:schemeClr val="tx1"/>
                </a:solidFill>
                <a:effectLst/>
                <a:uLnTx/>
                <a:uFillTx/>
                <a:latin typeface="+mn-lt"/>
                <a:ea typeface="+mn-ea"/>
              </a:rPr>
              <a:t>.</a:t>
            </a:r>
          </a:p>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en-US" sz="2700" b="0" i="0" u="none" strike="noStrike" kern="1200" cap="none" spc="0" normalizeH="0" baseline="0" noProof="0" dirty="0" smtClean="0">
              <a:ln>
                <a:noFill/>
              </a:ln>
              <a:solidFill>
                <a:schemeClr val="tx1"/>
              </a:solidFill>
              <a:effectLst/>
              <a:uLnTx/>
              <a:uFillTx/>
              <a:latin typeface="+mn-lt"/>
              <a:ea typeface="+mn-ea"/>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endParaRPr kumimoji="0" lang="en-US" altLang="en-US" sz="2300" b="0" i="0" u="none" strike="noStrike" kern="1200" cap="none" spc="0" normalizeH="0" baseline="0" noProof="0" dirty="0" smtClean="0">
              <a:ln>
                <a:noFill/>
              </a:ln>
              <a:solidFill>
                <a:schemeClr val="tx1"/>
              </a:solidFill>
              <a:effectLst/>
              <a:uLnTx/>
              <a:uFillTx/>
              <a:latin typeface="+mn-lt"/>
              <a:ea typeface="+mn-ea"/>
            </a:endParaRPr>
          </a:p>
          <a:p>
            <a:pPr marL="621792" marR="0" lvl="1" indent="-228600" algn="r" defTabSz="914400" rtl="1" eaLnBrk="1" fontAlgn="auto" latinLnBrk="0" hangingPunct="1">
              <a:lnSpc>
                <a:spcPct val="100000"/>
              </a:lnSpc>
              <a:spcBef>
                <a:spcPts val="324"/>
              </a:spcBef>
              <a:spcAft>
                <a:spcPts val="0"/>
              </a:spcAft>
              <a:buClr>
                <a:schemeClr val="accent1"/>
              </a:buClr>
              <a:buSzTx/>
              <a:tabLst/>
              <a:defRPr/>
            </a:pPr>
            <a:endParaRPr kumimoji="0" lang="en-US" altLang="en-US" sz="2300" b="0" i="0" u="none" strike="noStrike" kern="1200" cap="none" spc="0" normalizeH="0" baseline="0" noProof="0" dirty="0" smtClean="0">
              <a:ln>
                <a:noFill/>
              </a:ln>
              <a:solidFill>
                <a:schemeClr val="tx1"/>
              </a:solidFill>
              <a:effectLst/>
              <a:uLnTx/>
              <a:uFillTx/>
              <a:latin typeface="+mn-lt"/>
              <a:ea typeface="+mn-ea"/>
            </a:endParaRPr>
          </a:p>
          <a:p>
            <a:pPr marL="621792" marR="0" lvl="1" indent="-228600" algn="r" defTabSz="914400" rtl="1" eaLnBrk="1" fontAlgn="auto" latinLnBrk="0" hangingPunct="1">
              <a:lnSpc>
                <a:spcPct val="100000"/>
              </a:lnSpc>
              <a:spcBef>
                <a:spcPts val="324"/>
              </a:spcBef>
              <a:spcAft>
                <a:spcPts val="0"/>
              </a:spcAft>
              <a:buClr>
                <a:schemeClr val="accent1"/>
              </a:buClr>
              <a:buSzTx/>
              <a:tabLst/>
              <a:defRPr/>
            </a:pPr>
            <a:endParaRPr kumimoji="0" lang="en-US" altLang="en-US" sz="2300" b="0" i="0" u="none" strike="noStrike" kern="1200" cap="none" spc="0" normalizeH="0" baseline="0" noProof="0" dirty="0">
              <a:ln>
                <a:noFill/>
              </a:ln>
              <a:solidFill>
                <a:schemeClr val="tx1"/>
              </a:solidFill>
              <a:effectLst/>
              <a:uLnTx/>
              <a:uFillTx/>
              <a:latin typeface="+mn-lt"/>
              <a:ea typeface="+mn-ea"/>
            </a:endParaRPr>
          </a:p>
        </p:txBody>
      </p:sp>
      <p:sp>
        <p:nvSpPr>
          <p:cNvPr id="7" name="Rectangle 3"/>
          <p:cNvSpPr txBox="1">
            <a:spLocks noChangeArrowheads="1"/>
          </p:cNvSpPr>
          <p:nvPr/>
        </p:nvSpPr>
        <p:spPr>
          <a:xfrm>
            <a:off x="566738" y="2133600"/>
            <a:ext cx="8001000" cy="3670300"/>
          </a:xfrm>
          <a:prstGeom prst="rect">
            <a:avLst/>
          </a:prstGeom>
        </p:spPr>
        <p:txBody>
          <a:bodyPr/>
          <a:lstStyle/>
          <a:p>
            <a:pPr marL="621792" marR="0" lvl="1" indent="-228600" algn="r" defTabSz="914400" rtl="1" eaLnBrk="1" fontAlgn="auto" latinLnBrk="0" hangingPunct="1">
              <a:lnSpc>
                <a:spcPct val="100000"/>
              </a:lnSpc>
              <a:spcBef>
                <a:spcPts val="324"/>
              </a:spcBef>
              <a:spcAft>
                <a:spcPts val="0"/>
              </a:spcAft>
              <a:buClr>
                <a:schemeClr val="accent1"/>
              </a:buClr>
              <a:buSzTx/>
              <a:tabLst/>
              <a:defRPr/>
            </a:pPr>
            <a:endParaRPr kumimoji="0" lang="en-US" altLang="en-US" sz="23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ar-SA" altLang="en-US" sz="2800" b="1" i="0" u="none" strike="noStrike" kern="1200" cap="none" spc="0" normalizeH="0" baseline="0" noProof="0" dirty="0" smtClean="0">
                <a:ln>
                  <a:noFill/>
                </a:ln>
                <a:effectLst/>
                <a:uLnTx/>
                <a:uFillTx/>
                <a:latin typeface="+mn-lt"/>
                <a:ea typeface="+mn-ea"/>
                <a:cs typeface="Lotus" pitchFamily="2" charset="-78"/>
              </a:rPr>
              <a:t>محرمانگي</a:t>
            </a:r>
            <a:endParaRPr kumimoji="0" lang="en-US" altLang="en-US" sz="2800" b="1" i="0" u="none" strike="noStrike" kern="1200" cap="none" spc="0" normalizeH="0" baseline="0" noProof="0" dirty="0" smtClean="0">
              <a:ln>
                <a:noFill/>
              </a:ln>
              <a:effectLst/>
              <a:uLnTx/>
              <a:uFillTx/>
              <a:latin typeface="+mn-lt"/>
              <a:ea typeface="+mn-ea"/>
              <a:cs typeface="Lotus" pitchFamily="2" charset="-78"/>
            </a:endParaRPr>
          </a:p>
          <a:p>
            <a:pPr marL="859536" marR="0" lvl="2" indent="-228600" algn="r" defTabSz="914400" rtl="1" eaLnBrk="1" fontAlgn="auto" latinLnBrk="0" hangingPunct="1">
              <a:lnSpc>
                <a:spcPct val="100000"/>
              </a:lnSpc>
              <a:spcBef>
                <a:spcPts val="350"/>
              </a:spcBef>
              <a:spcAft>
                <a:spcPts val="0"/>
              </a:spcAft>
              <a:buClr>
                <a:schemeClr val="accent2"/>
              </a:buClr>
              <a:buSzPct val="100000"/>
              <a:buFont typeface="Wingdings 2"/>
              <a:buChar char=""/>
              <a:tabLst/>
              <a:defRPr/>
            </a:pPr>
            <a:r>
              <a:rPr kumimoji="0" lang="ar-SA" altLang="en-US" sz="2400" b="0" i="0" u="none" strike="noStrike" kern="1200" cap="none" spc="0" normalizeH="0" baseline="0" noProof="0" dirty="0" smtClean="0">
                <a:ln>
                  <a:noFill/>
                </a:ln>
                <a:solidFill>
                  <a:schemeClr val="tx1"/>
                </a:solidFill>
                <a:effectLst/>
                <a:uLnTx/>
                <a:uFillTx/>
                <a:latin typeface="+mn-lt"/>
                <a:ea typeface="+mn-ea"/>
                <a:cs typeface="Lotus" pitchFamily="2" charset="-78"/>
              </a:rPr>
              <a:t>داده‌هأي انتقال داده‌شده توسط افراد غير مجاز قابل فهم نباشد</a:t>
            </a:r>
            <a:r>
              <a:rPr kumimoji="0" lang="en-US" altLang="en-US" sz="2400" b="0" i="0" u="none" strike="noStrike" kern="1200" cap="none" spc="0" normalizeH="0" baseline="0" noProof="0" dirty="0" smtClean="0">
                <a:ln>
                  <a:noFill/>
                </a:ln>
                <a:solidFill>
                  <a:schemeClr val="tx1"/>
                </a:solidFill>
                <a:effectLst/>
                <a:uLnTx/>
                <a:uFillTx/>
                <a:latin typeface="+mn-lt"/>
                <a:ea typeface="+mn-ea"/>
                <a:cs typeface="Lotus" pitchFamily="2" charset="-78"/>
              </a:rPr>
              <a:t>.</a:t>
            </a: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ar-SA" altLang="en-US" sz="2800" b="1" i="0" u="none" strike="noStrike" kern="1200" cap="none" spc="0" normalizeH="0" baseline="0" noProof="0" dirty="0" smtClean="0">
                <a:ln>
                  <a:noFill/>
                </a:ln>
                <a:solidFill>
                  <a:schemeClr val="tx1"/>
                </a:solidFill>
                <a:effectLst/>
                <a:uLnTx/>
                <a:uFillTx/>
                <a:latin typeface="+mn-lt"/>
                <a:ea typeface="+mn-ea"/>
                <a:cs typeface="Lotus" pitchFamily="2" charset="-78"/>
              </a:rPr>
              <a:t>جامعيت داده</a:t>
            </a:r>
            <a:endParaRPr kumimoji="0" lang="en-US" altLang="en-US" sz="2800" b="1"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859536" marR="0" lvl="2" indent="-228600" algn="r" defTabSz="914400" rtl="1" eaLnBrk="1" fontAlgn="auto" latinLnBrk="0" hangingPunct="1">
              <a:lnSpc>
                <a:spcPct val="100000"/>
              </a:lnSpc>
              <a:spcBef>
                <a:spcPts val="350"/>
              </a:spcBef>
              <a:spcAft>
                <a:spcPts val="0"/>
              </a:spcAft>
              <a:buClr>
                <a:schemeClr val="accent2"/>
              </a:buClr>
              <a:buSzPct val="100000"/>
              <a:buFont typeface="Wingdings 2"/>
              <a:buChar char=""/>
              <a:tabLst/>
              <a:defRPr/>
            </a:pPr>
            <a:r>
              <a:rPr kumimoji="0" lang="ar-SA" altLang="en-US" sz="2400" b="0" i="0" u="none" strike="noStrike" kern="1200" cap="none" spc="0" normalizeH="0" baseline="0" noProof="0" dirty="0" smtClean="0">
                <a:ln>
                  <a:noFill/>
                </a:ln>
                <a:solidFill>
                  <a:schemeClr val="tx1"/>
                </a:solidFill>
                <a:effectLst/>
                <a:uLnTx/>
                <a:uFillTx/>
                <a:latin typeface="+mn-lt"/>
                <a:ea typeface="+mn-ea"/>
                <a:cs typeface="Lotus" pitchFamily="2" charset="-78"/>
              </a:rPr>
              <a:t>تغغير در داده‌هاي انتقال داده‌شده قابل كشف باشد</a:t>
            </a:r>
            <a:r>
              <a:rPr kumimoji="0" lang="en-US" altLang="en-US" sz="2400" b="0" i="0" u="none" strike="noStrike" kern="1200" cap="none" spc="0" normalizeH="0" baseline="0" noProof="0" dirty="0" smtClean="0">
                <a:ln>
                  <a:noFill/>
                </a:ln>
                <a:solidFill>
                  <a:schemeClr val="tx1"/>
                </a:solidFill>
                <a:effectLst/>
                <a:uLnTx/>
                <a:uFillTx/>
                <a:latin typeface="+mn-lt"/>
                <a:ea typeface="+mn-ea"/>
                <a:cs typeface="Lotus" pitchFamily="2" charset="-78"/>
              </a:rPr>
              <a:t>.</a:t>
            </a: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ar-SA" altLang="en-US" sz="2800" b="1" i="0" u="none" strike="noStrike" kern="1200" cap="none" spc="0" normalizeH="0" baseline="0" noProof="0" dirty="0" smtClean="0">
                <a:ln>
                  <a:noFill/>
                </a:ln>
                <a:solidFill>
                  <a:schemeClr val="tx1"/>
                </a:solidFill>
                <a:effectLst/>
                <a:uLnTx/>
                <a:uFillTx/>
                <a:latin typeface="+mn-lt"/>
                <a:ea typeface="+mn-ea"/>
                <a:cs typeface="Lotus" pitchFamily="2" charset="-78"/>
              </a:rPr>
              <a:t>احراز هويت</a:t>
            </a:r>
            <a:endParaRPr kumimoji="0" lang="en-US" altLang="en-US" sz="2800" b="1"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859536" marR="0" lvl="2" indent="-228600" algn="r" defTabSz="914400" rtl="1" eaLnBrk="1" fontAlgn="auto" latinLnBrk="0" hangingPunct="1">
              <a:lnSpc>
                <a:spcPct val="100000"/>
              </a:lnSpc>
              <a:spcBef>
                <a:spcPts val="350"/>
              </a:spcBef>
              <a:spcAft>
                <a:spcPts val="0"/>
              </a:spcAft>
              <a:buClr>
                <a:schemeClr val="accent2"/>
              </a:buClr>
              <a:buSzPct val="100000"/>
              <a:buFont typeface="Wingdings 2"/>
              <a:buChar char=""/>
              <a:tabLst/>
              <a:defRPr/>
            </a:pPr>
            <a:r>
              <a:rPr kumimoji="0" lang="ar-SA" altLang="en-US" sz="2400" b="0" i="0" u="none" strike="noStrike" kern="1200" cap="none" spc="0" normalizeH="0" baseline="0" noProof="0" dirty="0" smtClean="0">
                <a:ln>
                  <a:noFill/>
                </a:ln>
                <a:solidFill>
                  <a:schemeClr val="tx1"/>
                </a:solidFill>
                <a:effectLst/>
                <a:uLnTx/>
                <a:uFillTx/>
                <a:latin typeface="+mn-lt"/>
                <a:ea typeface="+mn-ea"/>
                <a:cs typeface="Lotus" pitchFamily="2" charset="-78"/>
              </a:rPr>
              <a:t>هويت هر دو طرف در حال مبادله اطلاعات قابل احراز باشد</a:t>
            </a:r>
            <a:r>
              <a:rPr kumimoji="0" lang="en-US" altLang="en-US" sz="2100" b="0" i="0" u="none" strike="noStrike" kern="1200" cap="none" spc="0" normalizeH="0" baseline="0" noProof="0" dirty="0" smtClean="0">
                <a:ln>
                  <a:noFill/>
                </a:ln>
                <a:solidFill>
                  <a:schemeClr val="tx1"/>
                </a:solidFill>
                <a:effectLst/>
                <a:uLnTx/>
                <a:uFillTx/>
                <a:latin typeface="+mn-lt"/>
                <a:ea typeface="+mn-ea"/>
                <a:cs typeface="Lotus" pitchFamily="2" charset="-78"/>
              </a:rPr>
              <a:t>.</a:t>
            </a:r>
            <a:endParaRPr kumimoji="0" lang="en-US" altLang="en-US" sz="2100" b="0" i="0" u="none" strike="noStrike" kern="1200" cap="none" spc="0" normalizeH="0" baseline="0" noProof="0" dirty="0">
              <a:ln>
                <a:noFill/>
              </a:ln>
              <a:solidFill>
                <a:schemeClr val="tx1"/>
              </a:solidFill>
              <a:effectLst/>
              <a:uLnTx/>
              <a:uFillTx/>
              <a:latin typeface="+mn-lt"/>
              <a:ea typeface="+mn-ea"/>
              <a:cs typeface="Lotus" pitchFamily="2" charset="-78"/>
            </a:endParaRPr>
          </a:p>
        </p:txBody>
      </p:sp>
      <p:sp>
        <p:nvSpPr>
          <p:cNvPr id="6" name="Slide Number Placeholder 5"/>
          <p:cNvSpPr>
            <a:spLocks noGrp="1"/>
          </p:cNvSpPr>
          <p:nvPr>
            <p:ph type="sldNum" sz="quarter" idx="12"/>
          </p:nvPr>
        </p:nvSpPr>
        <p:spPr/>
        <p:txBody>
          <a:bodyPr/>
          <a:lstStyle/>
          <a:p>
            <a:fld id="{9584910E-F0A1-4292-AEF9-6CB96D109FF9}" type="slidenum">
              <a:rPr lang="fa-IR" smtClean="0"/>
              <a:pPr/>
              <a:t>18</a:t>
            </a:fld>
            <a:endParaRPr lang="fa-I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00034" y="1142984"/>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3" name="Rectangle 2"/>
          <p:cNvSpPr txBox="1">
            <a:spLocks noChangeArrowheads="1"/>
          </p:cNvSpPr>
          <p:nvPr/>
        </p:nvSpPr>
        <p:spPr>
          <a:xfrm>
            <a:off x="428596" y="142852"/>
            <a:ext cx="6119813" cy="971550"/>
          </a:xfrm>
          <a:prstGeom prst="rect">
            <a:avLst/>
          </a:prstGeom>
        </p:spPr>
        <p:txBody>
          <a:bodyPr/>
          <a:lstStyle/>
          <a:p>
            <a:pPr marL="0" marR="0" lvl="0" indent="0" defTabSz="914400" rtl="1" eaLnBrk="1" fontAlgn="auto" latinLnBrk="0" hangingPunct="1">
              <a:lnSpc>
                <a:spcPct val="100000"/>
              </a:lnSpc>
              <a:spcBef>
                <a:spcPct val="0"/>
              </a:spcBef>
              <a:spcAft>
                <a:spcPts val="0"/>
              </a:spcAft>
              <a:buClrTx/>
              <a:buSzTx/>
              <a:buFontTx/>
              <a:buNone/>
              <a:tabLst/>
              <a:defRPr/>
            </a:pPr>
            <a:r>
              <a:rPr kumimoji="0" lang="ar-SA"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مكانيزم‌هاي امنيتي</a:t>
            </a:r>
            <a:r>
              <a:rPr kumimoji="0" lang="en-US"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SSL</a:t>
            </a:r>
            <a:endParaRPr kumimoji="0" lang="en-US" altLang="ar-SA" sz="4100" i="0" u="none" strike="noStrike" kern="1200" cap="all"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endParaRPr>
          </a:p>
        </p:txBody>
      </p:sp>
      <p:sp>
        <p:nvSpPr>
          <p:cNvPr id="4" name="Rectangle 3"/>
          <p:cNvSpPr txBox="1">
            <a:spLocks noChangeArrowheads="1"/>
          </p:cNvSpPr>
          <p:nvPr/>
        </p:nvSpPr>
        <p:spPr>
          <a:xfrm>
            <a:off x="500034" y="1571612"/>
            <a:ext cx="8001000" cy="3670300"/>
          </a:xfrm>
          <a:prstGeom prst="rect">
            <a:avLst/>
          </a:prstGeom>
        </p:spPr>
        <p:txBody>
          <a:bodyPr/>
          <a:lstStyle/>
          <a:p>
            <a:pPr marL="365760" indent="-256032">
              <a:spcBef>
                <a:spcPts val="400"/>
              </a:spcBef>
              <a:buClr>
                <a:schemeClr val="accent1"/>
              </a:buClr>
              <a:buSzPct val="68000"/>
              <a:buFont typeface="Wingdings 3"/>
              <a:buChar char=""/>
              <a:defRPr/>
            </a:pPr>
            <a:r>
              <a:rPr lang="ar-SA" altLang="en-US" sz="2700" dirty="0" smtClean="0">
                <a:solidFill>
                  <a:srgbClr val="C00000"/>
                </a:solidFill>
                <a:cs typeface="Lotus" pitchFamily="2" charset="-78"/>
              </a:rPr>
              <a:t>رمزنگاري كليد مشترك(سري</a:t>
            </a:r>
            <a:r>
              <a:rPr lang="fa-IR" altLang="en-US" sz="2700" dirty="0" smtClean="0">
                <a:solidFill>
                  <a:srgbClr val="C00000"/>
                </a:solidFill>
                <a:cs typeface="Lotus" pitchFamily="2" charset="-78"/>
              </a:rPr>
              <a:t>)</a:t>
            </a:r>
            <a:endParaRPr lang="en-US" altLang="en-US" sz="2700" dirty="0" smtClean="0">
              <a:solidFill>
                <a:srgbClr val="C00000"/>
              </a:solidFill>
              <a:cs typeface="Lotus" pitchFamily="2" charset="-78"/>
            </a:endParaRPr>
          </a:p>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en-US" sz="27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365760" indent="-256032">
              <a:spcBef>
                <a:spcPts val="400"/>
              </a:spcBef>
              <a:buClr>
                <a:schemeClr val="accent1"/>
              </a:buClr>
              <a:buSzPct val="68000"/>
              <a:buFont typeface="Wingdings 3"/>
              <a:buChar char=""/>
              <a:defRPr/>
            </a:pPr>
            <a:r>
              <a:rPr lang="ar-SA" altLang="en-US" sz="2700" dirty="0" smtClean="0">
                <a:cs typeface="Lotus" pitchFamily="2" charset="-78"/>
              </a:rPr>
              <a:t>كد احرازهويت داده</a:t>
            </a:r>
            <a:r>
              <a:rPr lang="en-US" altLang="en-US" sz="2700" dirty="0" smtClean="0">
                <a:cs typeface="Lotus" pitchFamily="2" charset="-78"/>
              </a:rPr>
              <a:t>(MAC)</a:t>
            </a:r>
            <a:endParaRPr lang="fa-IR" altLang="en-US" sz="2700" dirty="0" smtClean="0">
              <a:cs typeface="Lotus" pitchFamily="2" charset="-78"/>
            </a:endParaRPr>
          </a:p>
          <a:p>
            <a:pPr marL="365760" indent="-256032">
              <a:spcBef>
                <a:spcPts val="400"/>
              </a:spcBef>
              <a:buClr>
                <a:schemeClr val="accent1"/>
              </a:buClr>
              <a:buSzPct val="68000"/>
              <a:buFont typeface="Wingdings 3"/>
              <a:buChar char=""/>
              <a:defRPr/>
            </a:pPr>
            <a:endParaRPr kumimoji="0" lang="en-US" altLang="en-US" sz="27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r>
              <a:rPr kumimoji="0" lang="fa-IR"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رمزنگاری کلیدعمومی</a:t>
            </a:r>
          </a:p>
          <a:p>
            <a:pPr marL="365760" marR="0" lvl="0" indent="-256032" algn="r" defTabSz="914400" rtl="1" eaLnBrk="1" fontAlgn="auto" latinLnBrk="0" hangingPunct="1">
              <a:lnSpc>
                <a:spcPct val="100000"/>
              </a:lnSpc>
              <a:spcBef>
                <a:spcPts val="400"/>
              </a:spcBef>
              <a:spcAft>
                <a:spcPts val="0"/>
              </a:spcAft>
              <a:buClr>
                <a:schemeClr val="accent1"/>
              </a:buClr>
              <a:buSzPct val="68000"/>
              <a:tabLst/>
              <a:defRPr/>
            </a:pPr>
            <a:endParaRPr kumimoji="0" lang="en-US" altLang="en-US" sz="27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r>
              <a:rPr kumimoji="0" lang="ar-SA"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رمزنگاري درهم‌سازي(چكيده‌ داده</a:t>
            </a:r>
            <a:r>
              <a:rPr kumimoji="0" lang="en-US"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MD</a:t>
            </a:r>
            <a:r>
              <a:rPr kumimoji="0" lang="fa-IR" altLang="en-US" sz="2700" b="0" i="0" u="none" strike="noStrike" kern="1200" cap="none" spc="0" normalizeH="0" baseline="0" noProof="0" dirty="0" smtClean="0">
                <a:ln>
                  <a:noFill/>
                </a:ln>
                <a:solidFill>
                  <a:schemeClr val="tx1"/>
                </a:solidFill>
                <a:effectLst/>
                <a:uLnTx/>
                <a:uFillTx/>
                <a:latin typeface="+mn-lt"/>
                <a:ea typeface="+mn-ea"/>
                <a:cs typeface="Lotus" pitchFamily="2" charset="-78"/>
              </a:rPr>
              <a:t>)</a:t>
            </a:r>
            <a:endParaRPr kumimoji="0" lang="en-US" altLang="ar-SA" sz="2700" b="0" i="0" u="none" strike="noStrike" kern="1200" cap="none" spc="0" normalizeH="0" baseline="0" noProof="0" dirty="0" smtClean="0">
              <a:ln>
                <a:noFill/>
              </a:ln>
              <a:solidFill>
                <a:schemeClr val="tx1"/>
              </a:solidFill>
              <a:effectLst/>
              <a:uLnTx/>
              <a:uFillTx/>
              <a:latin typeface="+mn-lt"/>
              <a:ea typeface="+mn-ea"/>
              <a:cs typeface="Lotus" pitchFamily="2" charset="-78"/>
            </a:endParaRPr>
          </a:p>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ar-SA" sz="2700" b="0" i="0" u="none" strike="noStrike" kern="1200" cap="none" spc="0" normalizeH="0" baseline="0" noProof="0" dirty="0" smtClean="0">
              <a:ln>
                <a:noFill/>
              </a:ln>
              <a:solidFill>
                <a:schemeClr val="tx1"/>
              </a:solidFill>
              <a:effectLst/>
              <a:uLnTx/>
              <a:uFillTx/>
              <a:latin typeface="+mn-lt"/>
              <a:ea typeface="+mn-ea"/>
              <a:cs typeface="Lotus" pitchFamily="2" charset="-78"/>
            </a:endParaRPr>
          </a:p>
        </p:txBody>
      </p:sp>
      <p:sp>
        <p:nvSpPr>
          <p:cNvPr id="5" name="Slide Number Placeholder 4"/>
          <p:cNvSpPr>
            <a:spLocks noGrp="1"/>
          </p:cNvSpPr>
          <p:nvPr>
            <p:ph type="sldNum" sz="quarter" idx="12"/>
          </p:nvPr>
        </p:nvSpPr>
        <p:spPr/>
        <p:txBody>
          <a:bodyPr/>
          <a:lstStyle/>
          <a:p>
            <a:fld id="{9584910E-F0A1-4292-AEF9-6CB96D109FF9}" type="slidenum">
              <a:rPr lang="fa-IR" smtClean="0"/>
              <a:pPr/>
              <a:t>19</a:t>
            </a:fld>
            <a:endParaRPr lang="fa-I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WordArt 2" descr="Denim"/>
          <p:cNvSpPr>
            <a:spLocks noChangeArrowheads="1" noChangeShapeType="1" noTextEdit="1"/>
          </p:cNvSpPr>
          <p:nvPr/>
        </p:nvSpPr>
        <p:spPr bwMode="auto">
          <a:xfrm rot="5400000">
            <a:off x="5000638" y="2786046"/>
            <a:ext cx="6643711" cy="1214448"/>
          </a:xfrm>
          <a:prstGeom prst="rect">
            <a:avLst/>
          </a:prstGeom>
          <a:solidFill>
            <a:schemeClr val="bg1"/>
          </a:solidFill>
          <a:ln>
            <a:solidFill>
              <a:schemeClr val="accent2">
                <a:lumMod val="75000"/>
              </a:schemeClr>
            </a:solidFill>
          </a:ln>
        </p:spPr>
        <p:txBody>
          <a:bodyPr vert="wordArtVert"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0" fontAlgn="auto"/>
            <a:r>
              <a:rPr lang="en-US" sz="36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SSL &amp; HTMLs</a:t>
            </a:r>
            <a:endParaRPr lang="fa-IR" sz="36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endParaRPr>
          </a:p>
        </p:txBody>
      </p:sp>
      <p:sp>
        <p:nvSpPr>
          <p:cNvPr id="19457" name="Rectangle 1"/>
          <p:cNvSpPr>
            <a:spLocks noChangeArrowheads="1"/>
          </p:cNvSpPr>
          <p:nvPr/>
        </p:nvSpPr>
        <p:spPr bwMode="auto">
          <a:xfrm>
            <a:off x="-1143072" y="2071678"/>
            <a:ext cx="10287072"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sz="5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SSL</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a:t>
            </a:r>
            <a:r>
              <a:rPr kumimoji="0" lang="en-US" sz="3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Secure Socket Layer</a:t>
            </a:r>
            <a:r>
              <a:rPr kumimoji="0" lang="en-US" sz="32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fa-IR" sz="36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Hypertext Transfer Protocol Secure</a:t>
            </a:r>
            <a:r>
              <a:rPr kumimoji="0" lang="fa-IR" sz="3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4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https</a:t>
            </a:r>
            <a:endParaRPr kumimoji="0" lang="fa-I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2857488" y="928670"/>
            <a:ext cx="3399441" cy="954107"/>
          </a:xfrm>
          <a:prstGeom prst="rect">
            <a:avLst/>
          </a:prstGeom>
          <a:noFill/>
        </p:spPr>
        <p:txBody>
          <a:bodyPr wrap="square" rtlCol="1">
            <a:spAutoFit/>
          </a:bodyPr>
          <a:lstStyle/>
          <a:p>
            <a:endParaRPr lang="fa-IR" sz="2800" dirty="0" smtClean="0">
              <a:latin typeface="Microsoft Uighur" pitchFamily="2" charset="-78"/>
              <a:cs typeface="B Titr" pitchFamily="2" charset="-78"/>
            </a:endParaRPr>
          </a:p>
          <a:p>
            <a:r>
              <a:rPr lang="fa-IR" sz="2800" dirty="0" smtClean="0">
                <a:latin typeface="Microsoft Uighur" pitchFamily="2" charset="-78"/>
                <a:cs typeface="B Titr" pitchFamily="2" charset="-78"/>
              </a:rPr>
              <a:t>آشنایی با پروتکل های:</a:t>
            </a:r>
            <a:endParaRPr lang="fa-IR" sz="2800" dirty="0">
              <a:latin typeface="Microsoft Uighur" pitchFamily="2" charset="-78"/>
              <a:cs typeface="B Titr" pitchFamily="2" charset="-78"/>
            </a:endParaRPr>
          </a:p>
        </p:txBody>
      </p:sp>
      <p:sp>
        <p:nvSpPr>
          <p:cNvPr id="6" name="TextBox 5"/>
          <p:cNvSpPr txBox="1"/>
          <p:nvPr/>
        </p:nvSpPr>
        <p:spPr>
          <a:xfrm>
            <a:off x="3428992" y="5845750"/>
            <a:ext cx="3643338" cy="369332"/>
          </a:xfrm>
          <a:prstGeom prst="rect">
            <a:avLst/>
          </a:prstGeom>
          <a:noFill/>
        </p:spPr>
        <p:txBody>
          <a:bodyPr wrap="square" rtlCol="1">
            <a:spAutoFit/>
          </a:bodyPr>
          <a:lstStyle/>
          <a:p>
            <a:r>
              <a:rPr lang="fa-IR" dirty="0" smtClean="0"/>
              <a:t>ارائه دهنده:</a:t>
            </a:r>
            <a:endParaRPr lang="fa-IR" dirty="0"/>
          </a:p>
        </p:txBody>
      </p:sp>
      <p:sp>
        <p:nvSpPr>
          <p:cNvPr id="7" name="TextBox 6"/>
          <p:cNvSpPr txBox="1"/>
          <p:nvPr/>
        </p:nvSpPr>
        <p:spPr>
          <a:xfrm>
            <a:off x="0" y="6488668"/>
            <a:ext cx="928694" cy="369332"/>
          </a:xfrm>
          <a:prstGeom prst="rect">
            <a:avLst/>
          </a:prstGeom>
          <a:noFill/>
        </p:spPr>
        <p:txBody>
          <a:bodyPr wrap="square" rtlCol="1">
            <a:spAutoFit/>
          </a:bodyPr>
          <a:lstStyle/>
          <a:p>
            <a:r>
              <a:rPr lang="fa-IR" dirty="0" smtClean="0"/>
              <a:t>90-91</a:t>
            </a:r>
            <a:endParaRPr lang="fa-IR" dirty="0"/>
          </a:p>
        </p:txBody>
      </p:sp>
      <p:sp>
        <p:nvSpPr>
          <p:cNvPr id="8" name="Rectangle 7"/>
          <p:cNvSpPr/>
          <p:nvPr/>
        </p:nvSpPr>
        <p:spPr>
          <a:xfrm>
            <a:off x="4714876" y="428604"/>
            <a:ext cx="3000396" cy="646331"/>
          </a:xfrm>
          <a:prstGeom prst="rect">
            <a:avLst/>
          </a:prstGeom>
          <a:noFill/>
        </p:spPr>
        <p:txBody>
          <a:bodyPr wrap="square" lIns="91440" tIns="45720" rIns="91440" bIns="45720">
            <a:spAutoFit/>
          </a:bodyPr>
          <a:lstStyle/>
          <a:p>
            <a:pPr algn="ctr"/>
            <a:r>
              <a:rPr lang="fa-IR"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icrosoft Uighur" pitchFamily="2" charset="-78"/>
                <a:cs typeface="Microsoft Uighur" pitchFamily="2" charset="-78"/>
              </a:rPr>
              <a:t>موضوع ارایه:</a:t>
            </a:r>
            <a:endParaRPr lang="fa-IR"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TextBox 8"/>
          <p:cNvSpPr txBox="1"/>
          <p:nvPr/>
        </p:nvSpPr>
        <p:spPr>
          <a:xfrm>
            <a:off x="2857488" y="4214818"/>
            <a:ext cx="2286016" cy="369332"/>
          </a:xfrm>
          <a:prstGeom prst="rect">
            <a:avLst/>
          </a:prstGeom>
          <a:noFill/>
        </p:spPr>
        <p:txBody>
          <a:bodyPr wrap="square" rtlCol="1">
            <a:spAutoFit/>
          </a:bodyPr>
          <a:lstStyle/>
          <a:p>
            <a:r>
              <a:rPr lang="fa-IR" dirty="0" smtClean="0"/>
              <a:t>استاد راهنما:</a:t>
            </a:r>
            <a:endParaRPr lang="fa-IR" dirty="0"/>
          </a:p>
        </p:txBody>
      </p:sp>
      <p:sp>
        <p:nvSpPr>
          <p:cNvPr id="10" name="Rectangle 9"/>
          <p:cNvSpPr/>
          <p:nvPr/>
        </p:nvSpPr>
        <p:spPr>
          <a:xfrm>
            <a:off x="4214810" y="4786322"/>
            <a:ext cx="872355" cy="584775"/>
          </a:xfrm>
          <a:prstGeom prst="rect">
            <a:avLst/>
          </a:prstGeom>
          <a:noFill/>
        </p:spPr>
        <p:txBody>
          <a:bodyPr wrap="none" lIns="91440" tIns="45720" rIns="91440" bIns="45720">
            <a:spAutoFit/>
          </a:bodyPr>
          <a:lstStyle/>
          <a:p>
            <a:pPr algn="ctr"/>
            <a:r>
              <a:rPr lang="fa-IR"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فلانی</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Slide Number Placeholder 10"/>
          <p:cNvSpPr>
            <a:spLocks noGrp="1"/>
          </p:cNvSpPr>
          <p:nvPr>
            <p:ph type="sldNum" sz="quarter" idx="12"/>
          </p:nvPr>
        </p:nvSpPr>
        <p:spPr/>
        <p:txBody>
          <a:bodyPr/>
          <a:lstStyle/>
          <a:p>
            <a:fld id="{9584910E-F0A1-4292-AEF9-6CB96D109FF9}" type="slidenum">
              <a:rPr lang="fa-IR" smtClean="0"/>
              <a:pPr/>
              <a:t>2</a:t>
            </a:fld>
            <a:endParaRPr lang="fa-I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par>
                                <p:cTn id="8" presetID="17" presetClass="entr" presetSubtype="10" fill="hold" grpId="6" nodeType="withEffect">
                                  <p:stCondLst>
                                    <p:cond delay="0"/>
                                  </p:stCondLst>
                                  <p:childTnLst>
                                    <p:set>
                                      <p:cBhvr>
                                        <p:cTn id="9" dur="1" fill="hold">
                                          <p:stCondLst>
                                            <p:cond delay="0"/>
                                          </p:stCondLst>
                                        </p:cTn>
                                        <p:tgtEl>
                                          <p:spTgt spid="19457"/>
                                        </p:tgtEl>
                                        <p:attrNameLst>
                                          <p:attrName>style.visibility</p:attrName>
                                        </p:attrNameLst>
                                      </p:cBhvr>
                                      <p:to>
                                        <p:strVal val="visible"/>
                                      </p:to>
                                    </p:set>
                                    <p:anim calcmode="lin" valueType="num">
                                      <p:cBhvr>
                                        <p:cTn id="10" dur="500" fill="hold"/>
                                        <p:tgtEl>
                                          <p:spTgt spid="19457"/>
                                        </p:tgtEl>
                                        <p:attrNameLst>
                                          <p:attrName>ppt_w</p:attrName>
                                        </p:attrNameLst>
                                      </p:cBhvr>
                                      <p:tavLst>
                                        <p:tav tm="0">
                                          <p:val>
                                            <p:fltVal val="0"/>
                                          </p:val>
                                        </p:tav>
                                        <p:tav tm="100000">
                                          <p:val>
                                            <p:strVal val="#ppt_w"/>
                                          </p:val>
                                        </p:tav>
                                      </p:tavLst>
                                    </p:anim>
                                    <p:anim calcmode="lin" valueType="num">
                                      <p:cBhvr>
                                        <p:cTn id="11" dur="500" fill="hold"/>
                                        <p:tgtEl>
                                          <p:spTgt spid="194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P spid="19457" grpId="6"/>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14678" y="528624"/>
            <a:ext cx="3024188" cy="971550"/>
          </a:xfrm>
          <a:prstGeom prst="rect">
            <a:avLst/>
          </a:prstGeom>
        </p:spPr>
        <p:txBody>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ar-SA" altLang="en-US" sz="32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رمزنگاري كليد مشترك (سري</a:t>
            </a:r>
            <a:r>
              <a:rPr kumimoji="0" lang="fa-IR" altLang="en-US" sz="32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a:t>
            </a:r>
            <a:endParaRPr kumimoji="0" lang="en-US" altLang="en-US" sz="3200" i="0" u="none" strike="noStrike" kern="1200" cap="all"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endParaRPr>
          </a:p>
        </p:txBody>
      </p:sp>
      <p:sp>
        <p:nvSpPr>
          <p:cNvPr id="4" name="Rectangle 3"/>
          <p:cNvSpPr txBox="1">
            <a:spLocks noChangeArrowheads="1"/>
          </p:cNvSpPr>
          <p:nvPr/>
        </p:nvSpPr>
        <p:spPr>
          <a:xfrm>
            <a:off x="566738" y="1633534"/>
            <a:ext cx="8001000" cy="367030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chemeClr val="accent1"/>
              </a:buClr>
              <a:buSzPct val="68000"/>
              <a:tabLst/>
              <a:defRPr/>
            </a:pPr>
            <a:endParaRPr kumimoji="0" lang="en-US" altLang="en-US" sz="2700" b="0" i="0" u="none" strike="noStrike" kern="1200" cap="none" spc="0" normalizeH="0" baseline="0" noProof="0" dirty="0">
              <a:ln>
                <a:noFill/>
              </a:ln>
              <a:solidFill>
                <a:schemeClr val="tx1"/>
              </a:solidFill>
              <a:effectLst/>
              <a:uLnTx/>
              <a:uFillTx/>
              <a:latin typeface="+mn-lt"/>
              <a:ea typeface="+mn-ea"/>
              <a:cs typeface="Lotus" pitchFamily="2" charset="-78"/>
            </a:endParaRPr>
          </a:p>
        </p:txBody>
      </p:sp>
      <p:sp>
        <p:nvSpPr>
          <p:cNvPr id="5" name="Line 4"/>
          <p:cNvSpPr>
            <a:spLocks noChangeShapeType="1"/>
          </p:cNvSpPr>
          <p:nvPr/>
        </p:nvSpPr>
        <p:spPr bwMode="auto">
          <a:xfrm>
            <a:off x="1069975" y="3952872"/>
            <a:ext cx="914400" cy="0"/>
          </a:xfrm>
          <a:prstGeom prst="line">
            <a:avLst/>
          </a:prstGeom>
          <a:noFill/>
          <a:ln w="28575">
            <a:solidFill>
              <a:schemeClr val="tx1"/>
            </a:solidFill>
            <a:round/>
            <a:headEnd/>
            <a:tailEnd type="triangle" w="med" len="med"/>
          </a:ln>
          <a:effectLst/>
        </p:spPr>
        <p:txBody>
          <a:bodyPr wrap="none" anchor="ctr"/>
          <a:lstStyle/>
          <a:p>
            <a:endParaRPr lang="fa-IR"/>
          </a:p>
        </p:txBody>
      </p:sp>
      <p:sp>
        <p:nvSpPr>
          <p:cNvPr id="6" name="Line 5"/>
          <p:cNvSpPr>
            <a:spLocks noChangeShapeType="1"/>
          </p:cNvSpPr>
          <p:nvPr/>
        </p:nvSpPr>
        <p:spPr bwMode="auto">
          <a:xfrm>
            <a:off x="2209800" y="2314572"/>
            <a:ext cx="3175" cy="1257300"/>
          </a:xfrm>
          <a:prstGeom prst="line">
            <a:avLst/>
          </a:prstGeom>
          <a:noFill/>
          <a:ln w="28575">
            <a:solidFill>
              <a:schemeClr val="tx1"/>
            </a:solidFill>
            <a:round/>
            <a:headEnd/>
            <a:tailEnd type="triangle" w="med" len="med"/>
          </a:ln>
          <a:effectLst/>
        </p:spPr>
        <p:txBody>
          <a:bodyPr wrap="none" anchor="ctr"/>
          <a:lstStyle/>
          <a:p>
            <a:endParaRPr lang="fa-IR"/>
          </a:p>
        </p:txBody>
      </p:sp>
      <p:sp>
        <p:nvSpPr>
          <p:cNvPr id="7" name="Text Box 6"/>
          <p:cNvSpPr txBox="1">
            <a:spLocks noChangeArrowheads="1"/>
          </p:cNvSpPr>
          <p:nvPr/>
        </p:nvSpPr>
        <p:spPr bwMode="auto">
          <a:xfrm>
            <a:off x="3652838" y="2038347"/>
            <a:ext cx="1831975" cy="396875"/>
          </a:xfrm>
          <a:prstGeom prst="rect">
            <a:avLst/>
          </a:prstGeom>
          <a:noFill/>
          <a:ln w="9525">
            <a:noFill/>
            <a:miter lim="800000"/>
            <a:headEnd/>
            <a:tailEnd/>
          </a:ln>
          <a:effectLst/>
        </p:spPr>
        <p:txBody>
          <a:bodyPr>
            <a:spAutoFit/>
          </a:bodyPr>
          <a:lstStyle/>
          <a:p>
            <a:pPr rtl="1">
              <a:spcBef>
                <a:spcPct val="20000"/>
              </a:spcBef>
            </a:pPr>
            <a:r>
              <a:rPr lang="ar-SA" altLang="en-US" sz="2000" dirty="0"/>
              <a:t>كليد مشترك</a:t>
            </a:r>
            <a:endParaRPr lang="en-US" altLang="en-US" sz="2000" b="1" dirty="0"/>
          </a:p>
        </p:txBody>
      </p:sp>
      <p:grpSp>
        <p:nvGrpSpPr>
          <p:cNvPr id="8" name="Group 7"/>
          <p:cNvGrpSpPr>
            <a:grpSpLocks/>
          </p:cNvGrpSpPr>
          <p:nvPr/>
        </p:nvGrpSpPr>
        <p:grpSpPr bwMode="auto">
          <a:xfrm>
            <a:off x="1984375" y="3571872"/>
            <a:ext cx="557213" cy="762000"/>
            <a:chOff x="1392" y="2064"/>
            <a:chExt cx="351" cy="480"/>
          </a:xfrm>
        </p:grpSpPr>
        <p:sp>
          <p:nvSpPr>
            <p:cNvPr id="9" name="Rectangle 8"/>
            <p:cNvSpPr>
              <a:spLocks noChangeArrowheads="1"/>
            </p:cNvSpPr>
            <p:nvPr/>
          </p:nvSpPr>
          <p:spPr bwMode="auto">
            <a:xfrm>
              <a:off x="1392" y="2064"/>
              <a:ext cx="288" cy="480"/>
            </a:xfrm>
            <a:prstGeom prst="rect">
              <a:avLst/>
            </a:prstGeom>
            <a:noFill/>
            <a:ln w="9525">
              <a:solidFill>
                <a:schemeClr val="tx1"/>
              </a:solidFill>
              <a:miter lim="800000"/>
              <a:headEnd/>
              <a:tailEnd/>
            </a:ln>
            <a:effectLst/>
          </p:spPr>
          <p:txBody>
            <a:bodyPr wrap="none" anchor="ctr"/>
            <a:lstStyle/>
            <a:p>
              <a:endParaRPr lang="fa-IR"/>
            </a:p>
          </p:txBody>
        </p:sp>
        <p:sp>
          <p:nvSpPr>
            <p:cNvPr id="10" name="Text Box 9"/>
            <p:cNvSpPr txBox="1">
              <a:spLocks noChangeArrowheads="1"/>
            </p:cNvSpPr>
            <p:nvPr/>
          </p:nvSpPr>
          <p:spPr bwMode="auto">
            <a:xfrm>
              <a:off x="1440" y="2160"/>
              <a:ext cx="303" cy="250"/>
            </a:xfrm>
            <a:prstGeom prst="rect">
              <a:avLst/>
            </a:prstGeom>
            <a:noFill/>
            <a:ln w="9525">
              <a:noFill/>
              <a:miter lim="800000"/>
              <a:headEnd/>
              <a:tailEnd/>
            </a:ln>
            <a:effectLst/>
          </p:spPr>
          <p:txBody>
            <a:bodyPr wrap="none">
              <a:spAutoFit/>
            </a:bodyPr>
            <a:lstStyle/>
            <a:p>
              <a:pPr algn="l">
                <a:spcBef>
                  <a:spcPct val="20000"/>
                </a:spcBef>
              </a:pPr>
              <a:r>
                <a:rPr lang="en-US" altLang="en-US" sz="2000" b="1">
                  <a:cs typeface="Times New Roman" pitchFamily="18" charset="0"/>
                </a:rPr>
                <a:t>E</a:t>
              </a:r>
              <a:endParaRPr lang="en-US" altLang="ar-SA" sz="2000" b="1">
                <a:cs typeface="Times New Roman" pitchFamily="18" charset="0"/>
              </a:endParaRPr>
            </a:p>
          </p:txBody>
        </p:sp>
      </p:grpSp>
      <p:sp>
        <p:nvSpPr>
          <p:cNvPr id="11" name="Line 10"/>
          <p:cNvSpPr>
            <a:spLocks noChangeShapeType="1"/>
          </p:cNvSpPr>
          <p:nvPr/>
        </p:nvSpPr>
        <p:spPr bwMode="auto">
          <a:xfrm>
            <a:off x="2441575" y="3876672"/>
            <a:ext cx="1673225" cy="0"/>
          </a:xfrm>
          <a:prstGeom prst="line">
            <a:avLst/>
          </a:prstGeom>
          <a:noFill/>
          <a:ln w="28575">
            <a:solidFill>
              <a:schemeClr val="tx1"/>
            </a:solidFill>
            <a:round/>
            <a:headEnd/>
            <a:tailEnd type="triangle" w="med" len="med"/>
          </a:ln>
          <a:effectLst/>
        </p:spPr>
        <p:txBody>
          <a:bodyPr wrap="none" anchor="ctr"/>
          <a:lstStyle/>
          <a:p>
            <a:endParaRPr lang="fa-IR"/>
          </a:p>
        </p:txBody>
      </p:sp>
      <p:sp>
        <p:nvSpPr>
          <p:cNvPr id="12" name="AutoShape 11"/>
          <p:cNvSpPr>
            <a:spLocks noChangeArrowheads="1"/>
          </p:cNvSpPr>
          <p:nvPr/>
        </p:nvSpPr>
        <p:spPr bwMode="auto">
          <a:xfrm>
            <a:off x="3965575" y="3038472"/>
            <a:ext cx="1597025" cy="2252662"/>
          </a:xfrm>
          <a:prstGeom prst="cloudCallout">
            <a:avLst>
              <a:gd name="adj1" fmla="val -86380"/>
              <a:gd name="adj2" fmla="val 4048097"/>
            </a:avLst>
          </a:prstGeom>
          <a:noFill/>
          <a:ln w="9525">
            <a:solidFill>
              <a:schemeClr val="tx1"/>
            </a:solidFill>
            <a:round/>
            <a:headEnd/>
            <a:tailEnd/>
          </a:ln>
          <a:effectLst/>
        </p:spPr>
        <p:txBody>
          <a:bodyPr>
            <a:spAutoFit/>
          </a:bodyPr>
          <a:lstStyle/>
          <a:p>
            <a:pPr rtl="1">
              <a:spcBef>
                <a:spcPct val="20000"/>
              </a:spcBef>
            </a:pPr>
            <a:endParaRPr lang="en-US" altLang="ar-SA" sz="2000" b="1">
              <a:cs typeface="Times New Roman" pitchFamily="18" charset="0"/>
            </a:endParaRPr>
          </a:p>
          <a:p>
            <a:pPr rtl="1">
              <a:spcBef>
                <a:spcPct val="20000"/>
              </a:spcBef>
            </a:pPr>
            <a:endParaRPr lang="en-US" altLang="ar-SA" sz="2000" b="1">
              <a:cs typeface="Times New Roman" pitchFamily="18" charset="0"/>
            </a:endParaRPr>
          </a:p>
          <a:p>
            <a:pPr rtl="1">
              <a:spcBef>
                <a:spcPct val="20000"/>
              </a:spcBef>
            </a:pPr>
            <a:r>
              <a:rPr lang="ar-SA" altLang="ar-SA" sz="2000" b="1"/>
              <a:t>اينترنت</a:t>
            </a:r>
            <a:endParaRPr lang="en-US" altLang="ar-SA" sz="2000" b="1"/>
          </a:p>
          <a:p>
            <a:pPr rtl="1">
              <a:spcBef>
                <a:spcPct val="20000"/>
              </a:spcBef>
            </a:pPr>
            <a:endParaRPr lang="en-US" altLang="ar-SA" sz="2000" b="1"/>
          </a:p>
        </p:txBody>
      </p:sp>
      <p:grpSp>
        <p:nvGrpSpPr>
          <p:cNvPr id="13" name="Group 12"/>
          <p:cNvGrpSpPr>
            <a:grpSpLocks/>
          </p:cNvGrpSpPr>
          <p:nvPr/>
        </p:nvGrpSpPr>
        <p:grpSpPr bwMode="auto">
          <a:xfrm>
            <a:off x="6553200" y="3648072"/>
            <a:ext cx="571500" cy="762000"/>
            <a:chOff x="1392" y="2064"/>
            <a:chExt cx="360" cy="480"/>
          </a:xfrm>
        </p:grpSpPr>
        <p:sp>
          <p:nvSpPr>
            <p:cNvPr id="14" name="Rectangle 13"/>
            <p:cNvSpPr>
              <a:spLocks noChangeArrowheads="1"/>
            </p:cNvSpPr>
            <p:nvPr/>
          </p:nvSpPr>
          <p:spPr bwMode="auto">
            <a:xfrm>
              <a:off x="1392" y="2064"/>
              <a:ext cx="288" cy="480"/>
            </a:xfrm>
            <a:prstGeom prst="rect">
              <a:avLst/>
            </a:prstGeom>
            <a:noFill/>
            <a:ln w="9525">
              <a:solidFill>
                <a:schemeClr val="tx1"/>
              </a:solidFill>
              <a:miter lim="800000"/>
              <a:headEnd/>
              <a:tailEnd/>
            </a:ln>
            <a:effectLst/>
          </p:spPr>
          <p:txBody>
            <a:bodyPr wrap="none" anchor="ctr"/>
            <a:lstStyle/>
            <a:p>
              <a:endParaRPr lang="fa-IR"/>
            </a:p>
          </p:txBody>
        </p:sp>
        <p:sp>
          <p:nvSpPr>
            <p:cNvPr id="15" name="Text Box 14"/>
            <p:cNvSpPr txBox="1">
              <a:spLocks noChangeArrowheads="1"/>
            </p:cNvSpPr>
            <p:nvPr/>
          </p:nvSpPr>
          <p:spPr bwMode="auto">
            <a:xfrm>
              <a:off x="1440" y="2160"/>
              <a:ext cx="312" cy="250"/>
            </a:xfrm>
            <a:prstGeom prst="rect">
              <a:avLst/>
            </a:prstGeom>
            <a:noFill/>
            <a:ln w="9525">
              <a:noFill/>
              <a:miter lim="800000"/>
              <a:headEnd/>
              <a:tailEnd/>
            </a:ln>
            <a:effectLst/>
          </p:spPr>
          <p:txBody>
            <a:bodyPr wrap="none">
              <a:spAutoFit/>
            </a:bodyPr>
            <a:lstStyle/>
            <a:p>
              <a:pPr algn="l">
                <a:spcBef>
                  <a:spcPct val="20000"/>
                </a:spcBef>
              </a:pPr>
              <a:r>
                <a:rPr lang="en-US" altLang="en-US" sz="2000" b="1">
                  <a:cs typeface="Times New Roman" pitchFamily="18" charset="0"/>
                </a:rPr>
                <a:t>D</a:t>
              </a:r>
              <a:endParaRPr lang="en-US" altLang="ar-SA" sz="2000" b="1">
                <a:cs typeface="Times New Roman" pitchFamily="18" charset="0"/>
              </a:endParaRPr>
            </a:p>
          </p:txBody>
        </p:sp>
      </p:grpSp>
      <p:grpSp>
        <p:nvGrpSpPr>
          <p:cNvPr id="16" name="Group 15"/>
          <p:cNvGrpSpPr>
            <a:grpSpLocks/>
          </p:cNvGrpSpPr>
          <p:nvPr/>
        </p:nvGrpSpPr>
        <p:grpSpPr bwMode="auto">
          <a:xfrm>
            <a:off x="250825" y="3505197"/>
            <a:ext cx="892175" cy="1768475"/>
            <a:chOff x="288" y="1968"/>
            <a:chExt cx="584" cy="1114"/>
          </a:xfrm>
        </p:grpSpPr>
        <p:sp>
          <p:nvSpPr>
            <p:cNvPr id="17" name="Rectangle 16"/>
            <p:cNvSpPr>
              <a:spLocks noChangeArrowheads="1"/>
            </p:cNvSpPr>
            <p:nvPr/>
          </p:nvSpPr>
          <p:spPr bwMode="auto">
            <a:xfrm>
              <a:off x="336" y="1968"/>
              <a:ext cx="480" cy="576"/>
            </a:xfrm>
            <a:prstGeom prst="rect">
              <a:avLst/>
            </a:prstGeom>
            <a:solidFill>
              <a:schemeClr val="bg2"/>
            </a:solidFill>
            <a:ln w="9525">
              <a:solidFill>
                <a:schemeClr val="tx1"/>
              </a:solidFill>
              <a:miter lim="800000"/>
              <a:headEnd/>
              <a:tailEnd/>
            </a:ln>
            <a:effectLst/>
          </p:spPr>
          <p:txBody>
            <a:bodyPr wrap="none" anchor="ctr"/>
            <a:lstStyle/>
            <a:p>
              <a:endParaRPr lang="fa-IR"/>
            </a:p>
          </p:txBody>
        </p:sp>
        <p:sp>
          <p:nvSpPr>
            <p:cNvPr id="18" name="Text Box 17"/>
            <p:cNvSpPr txBox="1">
              <a:spLocks noChangeArrowheads="1"/>
            </p:cNvSpPr>
            <p:nvPr/>
          </p:nvSpPr>
          <p:spPr bwMode="auto">
            <a:xfrm>
              <a:off x="288" y="2640"/>
              <a:ext cx="584" cy="442"/>
            </a:xfrm>
            <a:prstGeom prst="rect">
              <a:avLst/>
            </a:prstGeom>
            <a:noFill/>
            <a:ln w="9525">
              <a:noFill/>
              <a:miter lim="800000"/>
              <a:headEnd/>
              <a:tailEnd/>
            </a:ln>
            <a:effectLst/>
          </p:spPr>
          <p:txBody>
            <a:bodyPr>
              <a:spAutoFit/>
            </a:bodyPr>
            <a:lstStyle/>
            <a:p>
              <a:pPr>
                <a:spcBef>
                  <a:spcPct val="20000"/>
                </a:spcBef>
              </a:pPr>
              <a:r>
                <a:rPr lang="ar-SA" altLang="en-US" sz="2000" b="1"/>
                <a:t>متن ساده</a:t>
              </a:r>
              <a:endParaRPr lang="en-US" altLang="en-US" sz="2000" b="1">
                <a:cs typeface="Times New Roman" pitchFamily="18" charset="0"/>
              </a:endParaRPr>
            </a:p>
          </p:txBody>
        </p:sp>
      </p:grpSp>
      <p:sp>
        <p:nvSpPr>
          <p:cNvPr id="19" name="Text Box 18"/>
          <p:cNvSpPr txBox="1">
            <a:spLocks noChangeArrowheads="1"/>
          </p:cNvSpPr>
          <p:nvPr/>
        </p:nvSpPr>
        <p:spPr bwMode="auto">
          <a:xfrm>
            <a:off x="965200" y="3038472"/>
            <a:ext cx="736600" cy="396875"/>
          </a:xfrm>
          <a:prstGeom prst="rect">
            <a:avLst/>
          </a:prstGeom>
          <a:noFill/>
          <a:ln w="9525">
            <a:noFill/>
            <a:miter lim="800000"/>
            <a:headEnd/>
            <a:tailEnd/>
          </a:ln>
          <a:effectLst/>
        </p:spPr>
        <p:txBody>
          <a:bodyPr wrap="none">
            <a:spAutoFit/>
          </a:bodyPr>
          <a:lstStyle/>
          <a:p>
            <a:pPr>
              <a:spcBef>
                <a:spcPct val="20000"/>
              </a:spcBef>
            </a:pPr>
            <a:r>
              <a:rPr lang="ar-SA" altLang="en-US" sz="2000" b="1">
                <a:cs typeface="Times New Roman" pitchFamily="18" charset="0"/>
              </a:rPr>
              <a:t>حسن</a:t>
            </a:r>
            <a:endParaRPr lang="en-US" altLang="en-US" sz="2000" b="1">
              <a:cs typeface="Times New Roman" pitchFamily="18" charset="0"/>
            </a:endParaRPr>
          </a:p>
        </p:txBody>
      </p:sp>
      <p:sp>
        <p:nvSpPr>
          <p:cNvPr id="20" name="Line 19"/>
          <p:cNvSpPr>
            <a:spLocks noChangeShapeType="1"/>
          </p:cNvSpPr>
          <p:nvPr/>
        </p:nvSpPr>
        <p:spPr bwMode="auto">
          <a:xfrm>
            <a:off x="6781800" y="2243134"/>
            <a:ext cx="0" cy="1404938"/>
          </a:xfrm>
          <a:prstGeom prst="line">
            <a:avLst/>
          </a:prstGeom>
          <a:noFill/>
          <a:ln w="28575">
            <a:solidFill>
              <a:schemeClr val="tx1"/>
            </a:solidFill>
            <a:round/>
            <a:headEnd/>
            <a:tailEnd type="triangle" w="med" len="med"/>
          </a:ln>
          <a:effectLst/>
        </p:spPr>
        <p:txBody>
          <a:bodyPr wrap="none" anchor="ctr"/>
          <a:lstStyle/>
          <a:p>
            <a:endParaRPr lang="fa-IR"/>
          </a:p>
        </p:txBody>
      </p:sp>
      <p:sp>
        <p:nvSpPr>
          <p:cNvPr id="21" name="Line 21"/>
          <p:cNvSpPr>
            <a:spLocks noChangeShapeType="1"/>
          </p:cNvSpPr>
          <p:nvPr/>
        </p:nvSpPr>
        <p:spPr bwMode="auto">
          <a:xfrm>
            <a:off x="5486400" y="3876672"/>
            <a:ext cx="1066800" cy="0"/>
          </a:xfrm>
          <a:prstGeom prst="line">
            <a:avLst/>
          </a:prstGeom>
          <a:noFill/>
          <a:ln w="28575">
            <a:solidFill>
              <a:schemeClr val="tx1"/>
            </a:solidFill>
            <a:round/>
            <a:headEnd/>
            <a:tailEnd type="triangle" w="med" len="med"/>
          </a:ln>
          <a:effectLst/>
        </p:spPr>
        <p:txBody>
          <a:bodyPr wrap="none" anchor="ctr"/>
          <a:lstStyle/>
          <a:p>
            <a:endParaRPr lang="fa-IR"/>
          </a:p>
        </p:txBody>
      </p:sp>
      <p:sp>
        <p:nvSpPr>
          <p:cNvPr id="22" name="Line 22"/>
          <p:cNvSpPr>
            <a:spLocks noChangeShapeType="1"/>
          </p:cNvSpPr>
          <p:nvPr/>
        </p:nvSpPr>
        <p:spPr bwMode="auto">
          <a:xfrm>
            <a:off x="7010400" y="3800472"/>
            <a:ext cx="685800" cy="0"/>
          </a:xfrm>
          <a:prstGeom prst="line">
            <a:avLst/>
          </a:prstGeom>
          <a:noFill/>
          <a:ln w="28575">
            <a:solidFill>
              <a:schemeClr val="tx1"/>
            </a:solidFill>
            <a:round/>
            <a:headEnd/>
            <a:tailEnd/>
          </a:ln>
          <a:effectLst/>
        </p:spPr>
        <p:txBody>
          <a:bodyPr wrap="none" anchor="ctr"/>
          <a:lstStyle/>
          <a:p>
            <a:endParaRPr lang="fa-IR"/>
          </a:p>
        </p:txBody>
      </p:sp>
      <p:grpSp>
        <p:nvGrpSpPr>
          <p:cNvPr id="23" name="Group 23"/>
          <p:cNvGrpSpPr>
            <a:grpSpLocks/>
          </p:cNvGrpSpPr>
          <p:nvPr/>
        </p:nvGrpSpPr>
        <p:grpSpPr bwMode="auto">
          <a:xfrm>
            <a:off x="7572396" y="3357562"/>
            <a:ext cx="892175" cy="1768475"/>
            <a:chOff x="288" y="1968"/>
            <a:chExt cx="584" cy="1114"/>
          </a:xfrm>
        </p:grpSpPr>
        <p:sp>
          <p:nvSpPr>
            <p:cNvPr id="24" name="Rectangle 24"/>
            <p:cNvSpPr>
              <a:spLocks noChangeArrowheads="1"/>
            </p:cNvSpPr>
            <p:nvPr/>
          </p:nvSpPr>
          <p:spPr bwMode="auto">
            <a:xfrm>
              <a:off x="336" y="1968"/>
              <a:ext cx="480" cy="576"/>
            </a:xfrm>
            <a:prstGeom prst="rect">
              <a:avLst/>
            </a:prstGeom>
            <a:solidFill>
              <a:schemeClr val="bg2"/>
            </a:solidFill>
            <a:ln w="9525">
              <a:solidFill>
                <a:schemeClr val="tx1"/>
              </a:solidFill>
              <a:miter lim="800000"/>
              <a:headEnd/>
              <a:tailEnd/>
            </a:ln>
            <a:effectLst/>
          </p:spPr>
          <p:txBody>
            <a:bodyPr wrap="none" anchor="ctr"/>
            <a:lstStyle/>
            <a:p>
              <a:endParaRPr lang="fa-IR"/>
            </a:p>
          </p:txBody>
        </p:sp>
        <p:sp>
          <p:nvSpPr>
            <p:cNvPr id="25" name="Text Box 25"/>
            <p:cNvSpPr txBox="1">
              <a:spLocks noChangeArrowheads="1"/>
            </p:cNvSpPr>
            <p:nvPr/>
          </p:nvSpPr>
          <p:spPr bwMode="auto">
            <a:xfrm>
              <a:off x="288" y="2640"/>
              <a:ext cx="584" cy="442"/>
            </a:xfrm>
            <a:prstGeom prst="rect">
              <a:avLst/>
            </a:prstGeom>
            <a:noFill/>
            <a:ln w="9525">
              <a:noFill/>
              <a:miter lim="800000"/>
              <a:headEnd/>
              <a:tailEnd/>
            </a:ln>
            <a:effectLst/>
          </p:spPr>
          <p:txBody>
            <a:bodyPr>
              <a:spAutoFit/>
            </a:bodyPr>
            <a:lstStyle/>
            <a:p>
              <a:pPr>
                <a:spcBef>
                  <a:spcPct val="20000"/>
                </a:spcBef>
              </a:pPr>
              <a:r>
                <a:rPr lang="ar-SA" altLang="en-US" sz="2000" b="1"/>
                <a:t>متن ساده</a:t>
              </a:r>
              <a:endParaRPr lang="en-US" altLang="en-US" sz="2000" b="1">
                <a:cs typeface="Times New Roman" pitchFamily="18" charset="0"/>
              </a:endParaRPr>
            </a:p>
          </p:txBody>
        </p:sp>
      </p:grpSp>
      <p:sp>
        <p:nvSpPr>
          <p:cNvPr id="26" name="Line 27"/>
          <p:cNvSpPr>
            <a:spLocks noChangeShapeType="1"/>
          </p:cNvSpPr>
          <p:nvPr/>
        </p:nvSpPr>
        <p:spPr bwMode="auto">
          <a:xfrm flipH="1">
            <a:off x="2209800" y="2319334"/>
            <a:ext cx="1447800" cy="0"/>
          </a:xfrm>
          <a:prstGeom prst="line">
            <a:avLst/>
          </a:prstGeom>
          <a:noFill/>
          <a:ln w="12700" cap="sq">
            <a:solidFill>
              <a:schemeClr val="tx1"/>
            </a:solidFill>
            <a:round/>
            <a:headEnd/>
            <a:tailEnd/>
          </a:ln>
          <a:effectLst/>
        </p:spPr>
        <p:txBody>
          <a:bodyPr anchor="ctr">
            <a:spAutoFit/>
          </a:bodyPr>
          <a:lstStyle/>
          <a:p>
            <a:endParaRPr lang="fa-IR"/>
          </a:p>
        </p:txBody>
      </p:sp>
      <p:sp>
        <p:nvSpPr>
          <p:cNvPr id="27" name="Rectangle 28"/>
          <p:cNvSpPr>
            <a:spLocks noChangeArrowheads="1"/>
          </p:cNvSpPr>
          <p:nvPr/>
        </p:nvSpPr>
        <p:spPr bwMode="auto">
          <a:xfrm>
            <a:off x="3671894" y="1966906"/>
            <a:ext cx="1828800" cy="533400"/>
          </a:xfrm>
          <a:prstGeom prst="rect">
            <a:avLst/>
          </a:prstGeom>
          <a:noFill/>
          <a:ln w="12700" cap="sq">
            <a:solidFill>
              <a:schemeClr val="tx1"/>
            </a:solidFill>
            <a:miter lim="800000"/>
            <a:headEnd/>
            <a:tailEnd/>
          </a:ln>
          <a:effectLst/>
        </p:spPr>
        <p:txBody>
          <a:bodyPr wrap="none" anchor="ctr">
            <a:spAutoFit/>
          </a:bodyPr>
          <a:lstStyle/>
          <a:p>
            <a:endParaRPr lang="fa-IR"/>
          </a:p>
        </p:txBody>
      </p:sp>
      <p:sp>
        <p:nvSpPr>
          <p:cNvPr id="28" name="Line 29"/>
          <p:cNvSpPr>
            <a:spLocks noChangeShapeType="1"/>
          </p:cNvSpPr>
          <p:nvPr/>
        </p:nvSpPr>
        <p:spPr bwMode="auto">
          <a:xfrm flipH="1">
            <a:off x="5486400" y="2243134"/>
            <a:ext cx="1295400" cy="0"/>
          </a:xfrm>
          <a:prstGeom prst="line">
            <a:avLst/>
          </a:prstGeom>
          <a:noFill/>
          <a:ln w="12700" cap="sq">
            <a:solidFill>
              <a:schemeClr val="tx1"/>
            </a:solidFill>
            <a:round/>
            <a:headEnd/>
            <a:tailEnd/>
          </a:ln>
          <a:effectLst/>
        </p:spPr>
        <p:txBody>
          <a:bodyPr anchor="ctr">
            <a:spAutoFit/>
          </a:bodyPr>
          <a:lstStyle/>
          <a:p>
            <a:endParaRPr lang="fa-IR"/>
          </a:p>
        </p:txBody>
      </p:sp>
      <p:cxnSp>
        <p:nvCxnSpPr>
          <p:cNvPr id="29" name="Straight Connector 28"/>
          <p:cNvCxnSpPr/>
          <p:nvPr/>
        </p:nvCxnSpPr>
        <p:spPr>
          <a:xfrm flipV="1">
            <a:off x="500034" y="1428736"/>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30" name="Slide Number Placeholder 29"/>
          <p:cNvSpPr>
            <a:spLocks noGrp="1"/>
          </p:cNvSpPr>
          <p:nvPr>
            <p:ph type="sldNum" sz="quarter" idx="12"/>
          </p:nvPr>
        </p:nvSpPr>
        <p:spPr/>
        <p:txBody>
          <a:bodyPr/>
          <a:lstStyle/>
          <a:p>
            <a:fld id="{9584910E-F0A1-4292-AEF9-6CB96D109FF9}" type="slidenum">
              <a:rPr lang="fa-IR" smtClean="0"/>
              <a:pPr/>
              <a:t>20</a:t>
            </a:fld>
            <a:endParaRPr lang="fa-I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78240" y="6492875"/>
            <a:ext cx="365760" cy="365125"/>
          </a:xfrm>
        </p:spPr>
        <p:txBody>
          <a:bodyPr/>
          <a:lstStyle/>
          <a:p>
            <a:fld id="{9584910E-F0A1-4292-AEF9-6CB96D109FF9}" type="slidenum">
              <a:rPr lang="fa-IR" smtClean="0"/>
              <a:pPr/>
              <a:t>21</a:t>
            </a:fld>
            <a:endParaRPr lang="fa-IR" dirty="0"/>
          </a:p>
        </p:txBody>
      </p:sp>
      <p:sp>
        <p:nvSpPr>
          <p:cNvPr id="3" name="Rectangle 3"/>
          <p:cNvSpPr txBox="1">
            <a:spLocks noChangeArrowheads="1"/>
          </p:cNvSpPr>
          <p:nvPr/>
        </p:nvSpPr>
        <p:spPr>
          <a:xfrm>
            <a:off x="566738" y="1133468"/>
            <a:ext cx="8001000" cy="367030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r>
              <a:rPr kumimoji="0" lang="ar-SA" altLang="en-US" sz="2700" b="1" i="0" u="none" strike="noStrike" kern="1200" cap="none" spc="0" normalizeH="0" baseline="0" noProof="0" smtClean="0">
                <a:ln>
                  <a:noFill/>
                </a:ln>
                <a:solidFill>
                  <a:schemeClr val="tx1"/>
                </a:solidFill>
                <a:effectLst/>
                <a:uLnTx/>
                <a:uFillTx/>
                <a:latin typeface="+mn-lt"/>
                <a:ea typeface="+mn-ea"/>
                <a:cs typeface="Lotus" pitchFamily="2" charset="-78"/>
              </a:rPr>
              <a:t>محرمانگي</a:t>
            </a:r>
            <a:endParaRPr kumimoji="0" lang="en-US" altLang="en-US" sz="2700" b="1" i="0" u="none" strike="noStrike" kern="1200" cap="none" spc="0" normalizeH="0" baseline="0" noProof="0" smtClean="0">
              <a:ln>
                <a:noFill/>
              </a:ln>
              <a:solidFill>
                <a:schemeClr val="tx1"/>
              </a:solidFill>
              <a:effectLst/>
              <a:uLnTx/>
              <a:uFillTx/>
              <a:latin typeface="+mn-lt"/>
              <a:ea typeface="+mn-ea"/>
              <a:cs typeface="Lotus" pitchFamily="2" charset="-78"/>
            </a:endParaRPr>
          </a:p>
        </p:txBody>
      </p:sp>
      <p:sp>
        <p:nvSpPr>
          <p:cNvPr id="4" name="Line 4"/>
          <p:cNvSpPr>
            <a:spLocks noChangeShapeType="1"/>
          </p:cNvSpPr>
          <p:nvPr/>
        </p:nvSpPr>
        <p:spPr bwMode="auto">
          <a:xfrm>
            <a:off x="1069975" y="3452806"/>
            <a:ext cx="914400" cy="0"/>
          </a:xfrm>
          <a:prstGeom prst="line">
            <a:avLst/>
          </a:prstGeom>
          <a:noFill/>
          <a:ln w="28575">
            <a:solidFill>
              <a:schemeClr val="tx1"/>
            </a:solidFill>
            <a:round/>
            <a:headEnd/>
            <a:tailEnd type="triangle" w="med" len="med"/>
          </a:ln>
        </p:spPr>
        <p:txBody>
          <a:bodyPr wrap="none" anchor="ctr"/>
          <a:lstStyle/>
          <a:p>
            <a:endParaRPr lang="fa-IR"/>
          </a:p>
        </p:txBody>
      </p:sp>
      <p:sp>
        <p:nvSpPr>
          <p:cNvPr id="5" name="Line 5"/>
          <p:cNvSpPr>
            <a:spLocks noChangeShapeType="1"/>
          </p:cNvSpPr>
          <p:nvPr/>
        </p:nvSpPr>
        <p:spPr bwMode="auto">
          <a:xfrm>
            <a:off x="2212975" y="2233606"/>
            <a:ext cx="0" cy="838200"/>
          </a:xfrm>
          <a:prstGeom prst="line">
            <a:avLst/>
          </a:prstGeom>
          <a:noFill/>
          <a:ln w="28575">
            <a:solidFill>
              <a:schemeClr val="tx1"/>
            </a:solidFill>
            <a:round/>
            <a:headEnd/>
            <a:tailEnd type="triangle" w="med" len="med"/>
          </a:ln>
        </p:spPr>
        <p:txBody>
          <a:bodyPr wrap="none" anchor="ctr"/>
          <a:lstStyle/>
          <a:p>
            <a:endParaRPr lang="fa-IR"/>
          </a:p>
        </p:txBody>
      </p:sp>
      <p:sp>
        <p:nvSpPr>
          <p:cNvPr id="6" name="Text Box 6"/>
          <p:cNvSpPr txBox="1">
            <a:spLocks noChangeArrowheads="1"/>
          </p:cNvSpPr>
          <p:nvPr/>
        </p:nvSpPr>
        <p:spPr bwMode="auto">
          <a:xfrm>
            <a:off x="1295400" y="1776406"/>
            <a:ext cx="1831975" cy="396875"/>
          </a:xfrm>
          <a:prstGeom prst="rect">
            <a:avLst/>
          </a:prstGeom>
          <a:noFill/>
          <a:ln w="9525">
            <a:noFill/>
            <a:miter lim="800000"/>
            <a:headEnd/>
            <a:tailEnd/>
          </a:ln>
        </p:spPr>
        <p:txBody>
          <a:bodyPr>
            <a:spAutoFit/>
          </a:bodyPr>
          <a:lstStyle/>
          <a:p>
            <a:pPr rtl="1">
              <a:spcBef>
                <a:spcPct val="20000"/>
              </a:spcBef>
            </a:pPr>
            <a:r>
              <a:rPr lang="ar-SA" altLang="en-US" sz="2000"/>
              <a:t>كليد عمومي علي</a:t>
            </a:r>
            <a:endParaRPr lang="en-US" altLang="en-US" sz="2000" b="1"/>
          </a:p>
        </p:txBody>
      </p:sp>
      <p:grpSp>
        <p:nvGrpSpPr>
          <p:cNvPr id="7" name="Group 7"/>
          <p:cNvGrpSpPr>
            <a:grpSpLocks/>
          </p:cNvGrpSpPr>
          <p:nvPr/>
        </p:nvGrpSpPr>
        <p:grpSpPr bwMode="auto">
          <a:xfrm>
            <a:off x="1984375" y="3071806"/>
            <a:ext cx="557213" cy="762000"/>
            <a:chOff x="1392" y="2064"/>
            <a:chExt cx="351" cy="480"/>
          </a:xfrm>
        </p:grpSpPr>
        <p:sp>
          <p:nvSpPr>
            <p:cNvPr id="8" name="Rectangle 8"/>
            <p:cNvSpPr>
              <a:spLocks noChangeArrowheads="1"/>
            </p:cNvSpPr>
            <p:nvPr/>
          </p:nvSpPr>
          <p:spPr bwMode="auto">
            <a:xfrm>
              <a:off x="1392" y="2064"/>
              <a:ext cx="288" cy="480"/>
            </a:xfrm>
            <a:prstGeom prst="rect">
              <a:avLst/>
            </a:prstGeom>
            <a:noFill/>
            <a:ln w="9525">
              <a:solidFill>
                <a:schemeClr val="tx1"/>
              </a:solidFill>
              <a:miter lim="800000"/>
              <a:headEnd/>
              <a:tailEnd/>
            </a:ln>
          </p:spPr>
          <p:txBody>
            <a:bodyPr wrap="none" anchor="ctr"/>
            <a:lstStyle/>
            <a:p>
              <a:endParaRPr lang="fa-IR"/>
            </a:p>
          </p:txBody>
        </p:sp>
        <p:sp>
          <p:nvSpPr>
            <p:cNvPr id="9" name="Text Box 9"/>
            <p:cNvSpPr txBox="1">
              <a:spLocks noChangeArrowheads="1"/>
            </p:cNvSpPr>
            <p:nvPr/>
          </p:nvSpPr>
          <p:spPr bwMode="auto">
            <a:xfrm>
              <a:off x="1440" y="2160"/>
              <a:ext cx="303" cy="250"/>
            </a:xfrm>
            <a:prstGeom prst="rect">
              <a:avLst/>
            </a:prstGeom>
            <a:noFill/>
            <a:ln w="9525">
              <a:noFill/>
              <a:miter lim="800000"/>
              <a:headEnd/>
              <a:tailEnd/>
            </a:ln>
          </p:spPr>
          <p:txBody>
            <a:bodyPr wrap="none">
              <a:spAutoFit/>
            </a:bodyPr>
            <a:lstStyle/>
            <a:p>
              <a:pPr algn="l">
                <a:spcBef>
                  <a:spcPct val="20000"/>
                </a:spcBef>
              </a:pPr>
              <a:r>
                <a:rPr lang="en-US" altLang="en-US" sz="2000" b="1">
                  <a:cs typeface="Times New Roman" pitchFamily="18" charset="0"/>
                </a:rPr>
                <a:t>E</a:t>
              </a:r>
              <a:endParaRPr lang="en-US" altLang="ar-SA" sz="2000" b="1">
                <a:cs typeface="Times New Roman" pitchFamily="18" charset="0"/>
              </a:endParaRPr>
            </a:p>
          </p:txBody>
        </p:sp>
      </p:grpSp>
      <p:sp>
        <p:nvSpPr>
          <p:cNvPr id="10" name="Line 10"/>
          <p:cNvSpPr>
            <a:spLocks noChangeShapeType="1"/>
          </p:cNvSpPr>
          <p:nvPr/>
        </p:nvSpPr>
        <p:spPr bwMode="auto">
          <a:xfrm>
            <a:off x="2441575" y="3376606"/>
            <a:ext cx="1673225" cy="0"/>
          </a:xfrm>
          <a:prstGeom prst="line">
            <a:avLst/>
          </a:prstGeom>
          <a:noFill/>
          <a:ln w="28575">
            <a:solidFill>
              <a:schemeClr val="tx1"/>
            </a:solidFill>
            <a:round/>
            <a:headEnd/>
            <a:tailEnd type="triangle" w="med" len="med"/>
          </a:ln>
        </p:spPr>
        <p:txBody>
          <a:bodyPr wrap="none" anchor="ctr"/>
          <a:lstStyle/>
          <a:p>
            <a:endParaRPr lang="fa-IR"/>
          </a:p>
        </p:txBody>
      </p:sp>
      <p:sp>
        <p:nvSpPr>
          <p:cNvPr id="11" name="AutoShape 11"/>
          <p:cNvSpPr>
            <a:spLocks noChangeArrowheads="1"/>
          </p:cNvSpPr>
          <p:nvPr/>
        </p:nvSpPr>
        <p:spPr bwMode="auto">
          <a:xfrm>
            <a:off x="3965575" y="2538406"/>
            <a:ext cx="1597025" cy="2252662"/>
          </a:xfrm>
          <a:prstGeom prst="cloudCallout">
            <a:avLst>
              <a:gd name="adj1" fmla="val -86380"/>
              <a:gd name="adj2" fmla="val 4048097"/>
            </a:avLst>
          </a:prstGeom>
          <a:noFill/>
          <a:ln w="9525">
            <a:solidFill>
              <a:schemeClr val="tx1"/>
            </a:solidFill>
            <a:round/>
            <a:headEnd/>
            <a:tailEnd/>
          </a:ln>
        </p:spPr>
        <p:txBody>
          <a:bodyPr>
            <a:spAutoFit/>
          </a:bodyPr>
          <a:lstStyle/>
          <a:p>
            <a:pPr rtl="1">
              <a:spcBef>
                <a:spcPct val="20000"/>
              </a:spcBef>
            </a:pPr>
            <a:endParaRPr lang="en-US" altLang="ar-SA" sz="2000" b="1">
              <a:cs typeface="Times New Roman" pitchFamily="18" charset="0"/>
            </a:endParaRPr>
          </a:p>
          <a:p>
            <a:pPr rtl="1">
              <a:spcBef>
                <a:spcPct val="20000"/>
              </a:spcBef>
            </a:pPr>
            <a:endParaRPr lang="en-US" altLang="ar-SA" sz="2000" b="1">
              <a:cs typeface="Times New Roman" pitchFamily="18" charset="0"/>
            </a:endParaRPr>
          </a:p>
          <a:p>
            <a:pPr rtl="1">
              <a:spcBef>
                <a:spcPct val="20000"/>
              </a:spcBef>
            </a:pPr>
            <a:r>
              <a:rPr lang="ar-SA" altLang="ar-SA" sz="2000" b="1">
                <a:cs typeface="Times New Roman" pitchFamily="18" charset="0"/>
              </a:rPr>
              <a:t>اينترنت</a:t>
            </a:r>
            <a:endParaRPr lang="en-US" altLang="ar-SA" sz="2000" b="1">
              <a:cs typeface="Times New Roman" pitchFamily="18" charset="0"/>
            </a:endParaRPr>
          </a:p>
          <a:p>
            <a:pPr rtl="1">
              <a:spcBef>
                <a:spcPct val="20000"/>
              </a:spcBef>
            </a:pPr>
            <a:endParaRPr lang="en-US" altLang="ar-SA" sz="2000" b="1">
              <a:cs typeface="Times New Roman" pitchFamily="18" charset="0"/>
            </a:endParaRPr>
          </a:p>
        </p:txBody>
      </p:sp>
      <p:grpSp>
        <p:nvGrpSpPr>
          <p:cNvPr id="12" name="Group 13"/>
          <p:cNvGrpSpPr>
            <a:grpSpLocks/>
          </p:cNvGrpSpPr>
          <p:nvPr/>
        </p:nvGrpSpPr>
        <p:grpSpPr bwMode="auto">
          <a:xfrm>
            <a:off x="6553200" y="3148006"/>
            <a:ext cx="571500" cy="762000"/>
            <a:chOff x="1392" y="2064"/>
            <a:chExt cx="360" cy="480"/>
          </a:xfrm>
        </p:grpSpPr>
        <p:sp>
          <p:nvSpPr>
            <p:cNvPr id="13" name="Rectangle 14"/>
            <p:cNvSpPr>
              <a:spLocks noChangeArrowheads="1"/>
            </p:cNvSpPr>
            <p:nvPr/>
          </p:nvSpPr>
          <p:spPr bwMode="auto">
            <a:xfrm>
              <a:off x="1392" y="2064"/>
              <a:ext cx="288" cy="480"/>
            </a:xfrm>
            <a:prstGeom prst="rect">
              <a:avLst/>
            </a:prstGeom>
            <a:noFill/>
            <a:ln w="9525">
              <a:solidFill>
                <a:schemeClr val="tx1"/>
              </a:solidFill>
              <a:miter lim="800000"/>
              <a:headEnd/>
              <a:tailEnd/>
            </a:ln>
          </p:spPr>
          <p:txBody>
            <a:bodyPr wrap="none" anchor="ctr"/>
            <a:lstStyle/>
            <a:p>
              <a:endParaRPr lang="fa-IR"/>
            </a:p>
          </p:txBody>
        </p:sp>
        <p:sp>
          <p:nvSpPr>
            <p:cNvPr id="14" name="Text Box 15"/>
            <p:cNvSpPr txBox="1">
              <a:spLocks noChangeArrowheads="1"/>
            </p:cNvSpPr>
            <p:nvPr/>
          </p:nvSpPr>
          <p:spPr bwMode="auto">
            <a:xfrm>
              <a:off x="1440" y="2160"/>
              <a:ext cx="312" cy="250"/>
            </a:xfrm>
            <a:prstGeom prst="rect">
              <a:avLst/>
            </a:prstGeom>
            <a:noFill/>
            <a:ln w="9525">
              <a:noFill/>
              <a:miter lim="800000"/>
              <a:headEnd/>
              <a:tailEnd/>
            </a:ln>
          </p:spPr>
          <p:txBody>
            <a:bodyPr wrap="none">
              <a:spAutoFit/>
            </a:bodyPr>
            <a:lstStyle/>
            <a:p>
              <a:pPr algn="l">
                <a:spcBef>
                  <a:spcPct val="20000"/>
                </a:spcBef>
              </a:pPr>
              <a:r>
                <a:rPr lang="en-US" altLang="en-US" sz="2000" b="1">
                  <a:cs typeface="Times New Roman" pitchFamily="18" charset="0"/>
                </a:rPr>
                <a:t>D</a:t>
              </a:r>
              <a:endParaRPr lang="en-US" altLang="ar-SA" sz="2000" b="1">
                <a:cs typeface="Times New Roman" pitchFamily="18" charset="0"/>
              </a:endParaRPr>
            </a:p>
          </p:txBody>
        </p:sp>
      </p:grpSp>
      <p:grpSp>
        <p:nvGrpSpPr>
          <p:cNvPr id="15" name="Group 16"/>
          <p:cNvGrpSpPr>
            <a:grpSpLocks/>
          </p:cNvGrpSpPr>
          <p:nvPr/>
        </p:nvGrpSpPr>
        <p:grpSpPr bwMode="auto">
          <a:xfrm>
            <a:off x="231775" y="2995606"/>
            <a:ext cx="892175" cy="1768475"/>
            <a:chOff x="288" y="1968"/>
            <a:chExt cx="584" cy="1114"/>
          </a:xfrm>
        </p:grpSpPr>
        <p:sp>
          <p:nvSpPr>
            <p:cNvPr id="16" name="Rectangle 17"/>
            <p:cNvSpPr>
              <a:spLocks noChangeArrowheads="1"/>
            </p:cNvSpPr>
            <p:nvPr/>
          </p:nvSpPr>
          <p:spPr bwMode="auto">
            <a:xfrm>
              <a:off x="336" y="1968"/>
              <a:ext cx="480" cy="576"/>
            </a:xfrm>
            <a:prstGeom prst="rect">
              <a:avLst/>
            </a:prstGeom>
            <a:solidFill>
              <a:schemeClr val="bg2"/>
            </a:solidFill>
            <a:ln w="9525">
              <a:solidFill>
                <a:schemeClr val="tx1"/>
              </a:solidFill>
              <a:miter lim="800000"/>
              <a:headEnd/>
              <a:tailEnd/>
            </a:ln>
          </p:spPr>
          <p:txBody>
            <a:bodyPr wrap="none" anchor="ctr"/>
            <a:lstStyle/>
            <a:p>
              <a:endParaRPr lang="fa-IR"/>
            </a:p>
          </p:txBody>
        </p:sp>
        <p:sp>
          <p:nvSpPr>
            <p:cNvPr id="17" name="Text Box 18"/>
            <p:cNvSpPr txBox="1">
              <a:spLocks noChangeArrowheads="1"/>
            </p:cNvSpPr>
            <p:nvPr/>
          </p:nvSpPr>
          <p:spPr bwMode="auto">
            <a:xfrm>
              <a:off x="288" y="2640"/>
              <a:ext cx="584" cy="442"/>
            </a:xfrm>
            <a:prstGeom prst="rect">
              <a:avLst/>
            </a:prstGeom>
            <a:noFill/>
            <a:ln w="9525">
              <a:noFill/>
              <a:miter lim="800000"/>
              <a:headEnd/>
              <a:tailEnd/>
            </a:ln>
          </p:spPr>
          <p:txBody>
            <a:bodyPr>
              <a:spAutoFit/>
            </a:bodyPr>
            <a:lstStyle/>
            <a:p>
              <a:pPr>
                <a:spcBef>
                  <a:spcPct val="20000"/>
                </a:spcBef>
              </a:pPr>
              <a:r>
                <a:rPr lang="ar-SA" altLang="en-US" sz="2000" b="1"/>
                <a:t>متن ساده</a:t>
              </a:r>
              <a:endParaRPr lang="en-US" altLang="en-US" sz="2000" b="1">
                <a:cs typeface="Times New Roman" pitchFamily="18" charset="0"/>
              </a:endParaRPr>
            </a:p>
          </p:txBody>
        </p:sp>
      </p:grpSp>
      <p:sp>
        <p:nvSpPr>
          <p:cNvPr id="18" name="Text Box 19"/>
          <p:cNvSpPr txBox="1">
            <a:spLocks noChangeArrowheads="1"/>
          </p:cNvSpPr>
          <p:nvPr/>
        </p:nvSpPr>
        <p:spPr bwMode="auto">
          <a:xfrm>
            <a:off x="387350" y="2500306"/>
            <a:ext cx="609600" cy="396875"/>
          </a:xfrm>
          <a:prstGeom prst="rect">
            <a:avLst/>
          </a:prstGeom>
          <a:noFill/>
          <a:ln w="9525">
            <a:noFill/>
            <a:miter lim="800000"/>
            <a:headEnd/>
            <a:tailEnd/>
          </a:ln>
        </p:spPr>
        <p:txBody>
          <a:bodyPr wrap="none">
            <a:spAutoFit/>
          </a:bodyPr>
          <a:lstStyle/>
          <a:p>
            <a:pPr>
              <a:spcBef>
                <a:spcPct val="20000"/>
              </a:spcBef>
            </a:pPr>
            <a:r>
              <a:rPr lang="ar-SA" altLang="en-US" sz="2000" b="1">
                <a:cs typeface="Times New Roman" pitchFamily="18" charset="0"/>
              </a:rPr>
              <a:t>حسن</a:t>
            </a:r>
            <a:endParaRPr lang="en-US" altLang="en-US" sz="2000" b="1">
              <a:cs typeface="Times New Roman" pitchFamily="18" charset="0"/>
            </a:endParaRPr>
          </a:p>
        </p:txBody>
      </p:sp>
      <p:sp>
        <p:nvSpPr>
          <p:cNvPr id="19" name="Line 20"/>
          <p:cNvSpPr>
            <a:spLocks noChangeShapeType="1"/>
          </p:cNvSpPr>
          <p:nvPr/>
        </p:nvSpPr>
        <p:spPr bwMode="auto">
          <a:xfrm>
            <a:off x="6781800" y="2309806"/>
            <a:ext cx="0" cy="838200"/>
          </a:xfrm>
          <a:prstGeom prst="line">
            <a:avLst/>
          </a:prstGeom>
          <a:noFill/>
          <a:ln w="28575">
            <a:solidFill>
              <a:schemeClr val="tx1"/>
            </a:solidFill>
            <a:round/>
            <a:headEnd/>
            <a:tailEnd type="triangle" w="med" len="med"/>
          </a:ln>
        </p:spPr>
        <p:txBody>
          <a:bodyPr wrap="none" anchor="ctr"/>
          <a:lstStyle/>
          <a:p>
            <a:endParaRPr lang="fa-IR"/>
          </a:p>
        </p:txBody>
      </p:sp>
      <p:sp>
        <p:nvSpPr>
          <p:cNvPr id="20" name="Text Box 21"/>
          <p:cNvSpPr txBox="1">
            <a:spLocks noChangeArrowheads="1"/>
          </p:cNvSpPr>
          <p:nvPr/>
        </p:nvSpPr>
        <p:spPr bwMode="auto">
          <a:xfrm>
            <a:off x="5867400" y="1852606"/>
            <a:ext cx="1905000" cy="396875"/>
          </a:xfrm>
          <a:prstGeom prst="rect">
            <a:avLst/>
          </a:prstGeom>
          <a:noFill/>
          <a:ln w="9525">
            <a:noFill/>
            <a:miter lim="800000"/>
            <a:headEnd/>
            <a:tailEnd/>
          </a:ln>
        </p:spPr>
        <p:txBody>
          <a:bodyPr>
            <a:spAutoFit/>
          </a:bodyPr>
          <a:lstStyle/>
          <a:p>
            <a:pPr rtl="1">
              <a:spcBef>
                <a:spcPct val="20000"/>
              </a:spcBef>
            </a:pPr>
            <a:r>
              <a:rPr lang="ar-SA" altLang="en-US" sz="2000"/>
              <a:t>كليد خصوصي علي</a:t>
            </a:r>
            <a:endParaRPr lang="en-US" altLang="en-US" sz="2000" b="1"/>
          </a:p>
        </p:txBody>
      </p:sp>
      <p:sp>
        <p:nvSpPr>
          <p:cNvPr id="21" name="Line 36"/>
          <p:cNvSpPr>
            <a:spLocks noChangeShapeType="1"/>
          </p:cNvSpPr>
          <p:nvPr/>
        </p:nvSpPr>
        <p:spPr bwMode="auto">
          <a:xfrm>
            <a:off x="5486400" y="3376606"/>
            <a:ext cx="1066800" cy="0"/>
          </a:xfrm>
          <a:prstGeom prst="line">
            <a:avLst/>
          </a:prstGeom>
          <a:noFill/>
          <a:ln w="28575">
            <a:solidFill>
              <a:schemeClr val="tx1"/>
            </a:solidFill>
            <a:round/>
            <a:headEnd/>
            <a:tailEnd type="triangle" w="med" len="med"/>
          </a:ln>
        </p:spPr>
        <p:txBody>
          <a:bodyPr wrap="none" anchor="ctr"/>
          <a:lstStyle/>
          <a:p>
            <a:endParaRPr lang="fa-IR"/>
          </a:p>
        </p:txBody>
      </p:sp>
      <p:sp>
        <p:nvSpPr>
          <p:cNvPr id="22" name="Line 41"/>
          <p:cNvSpPr>
            <a:spLocks noChangeShapeType="1"/>
          </p:cNvSpPr>
          <p:nvPr/>
        </p:nvSpPr>
        <p:spPr bwMode="auto">
          <a:xfrm>
            <a:off x="7010400" y="3300406"/>
            <a:ext cx="685800" cy="0"/>
          </a:xfrm>
          <a:prstGeom prst="line">
            <a:avLst/>
          </a:prstGeom>
          <a:noFill/>
          <a:ln w="28575">
            <a:solidFill>
              <a:schemeClr val="tx1"/>
            </a:solidFill>
            <a:round/>
            <a:headEnd/>
            <a:tailEnd/>
          </a:ln>
        </p:spPr>
        <p:txBody>
          <a:bodyPr wrap="none" anchor="ctr"/>
          <a:lstStyle/>
          <a:p>
            <a:endParaRPr lang="fa-IR"/>
          </a:p>
        </p:txBody>
      </p:sp>
      <p:grpSp>
        <p:nvGrpSpPr>
          <p:cNvPr id="23" name="Group 46"/>
          <p:cNvGrpSpPr>
            <a:grpSpLocks/>
          </p:cNvGrpSpPr>
          <p:nvPr/>
        </p:nvGrpSpPr>
        <p:grpSpPr bwMode="auto">
          <a:xfrm>
            <a:off x="7696200" y="2919406"/>
            <a:ext cx="892175" cy="1768475"/>
            <a:chOff x="288" y="1968"/>
            <a:chExt cx="584" cy="1114"/>
          </a:xfrm>
        </p:grpSpPr>
        <p:sp>
          <p:nvSpPr>
            <p:cNvPr id="24" name="Rectangle 47"/>
            <p:cNvSpPr>
              <a:spLocks noChangeArrowheads="1"/>
            </p:cNvSpPr>
            <p:nvPr/>
          </p:nvSpPr>
          <p:spPr bwMode="auto">
            <a:xfrm>
              <a:off x="336" y="1968"/>
              <a:ext cx="480" cy="576"/>
            </a:xfrm>
            <a:prstGeom prst="rect">
              <a:avLst/>
            </a:prstGeom>
            <a:solidFill>
              <a:schemeClr val="bg2"/>
            </a:solidFill>
            <a:ln w="9525">
              <a:solidFill>
                <a:schemeClr val="tx1"/>
              </a:solidFill>
              <a:miter lim="800000"/>
              <a:headEnd/>
              <a:tailEnd/>
            </a:ln>
          </p:spPr>
          <p:txBody>
            <a:bodyPr wrap="none" anchor="ctr"/>
            <a:lstStyle/>
            <a:p>
              <a:endParaRPr lang="fa-IR"/>
            </a:p>
          </p:txBody>
        </p:sp>
        <p:sp>
          <p:nvSpPr>
            <p:cNvPr id="25" name="Text Box 48"/>
            <p:cNvSpPr txBox="1">
              <a:spLocks noChangeArrowheads="1"/>
            </p:cNvSpPr>
            <p:nvPr/>
          </p:nvSpPr>
          <p:spPr bwMode="auto">
            <a:xfrm>
              <a:off x="288" y="2640"/>
              <a:ext cx="584" cy="442"/>
            </a:xfrm>
            <a:prstGeom prst="rect">
              <a:avLst/>
            </a:prstGeom>
            <a:noFill/>
            <a:ln w="9525">
              <a:noFill/>
              <a:miter lim="800000"/>
              <a:headEnd/>
              <a:tailEnd/>
            </a:ln>
          </p:spPr>
          <p:txBody>
            <a:bodyPr>
              <a:spAutoFit/>
            </a:bodyPr>
            <a:lstStyle/>
            <a:p>
              <a:pPr>
                <a:spcBef>
                  <a:spcPct val="20000"/>
                </a:spcBef>
              </a:pPr>
              <a:r>
                <a:rPr lang="ar-SA" altLang="en-US" sz="2000" b="1"/>
                <a:t>متن ساده</a:t>
              </a:r>
              <a:endParaRPr lang="en-US" altLang="en-US" sz="2000" b="1">
                <a:cs typeface="Times New Roman" pitchFamily="18" charset="0"/>
              </a:endParaRPr>
            </a:p>
          </p:txBody>
        </p:sp>
      </p:grpSp>
      <p:sp>
        <p:nvSpPr>
          <p:cNvPr id="26" name="Text Box 50"/>
          <p:cNvSpPr txBox="1">
            <a:spLocks noChangeArrowheads="1"/>
          </p:cNvSpPr>
          <p:nvPr/>
        </p:nvSpPr>
        <p:spPr bwMode="auto">
          <a:xfrm>
            <a:off x="7872413" y="2428868"/>
            <a:ext cx="528637" cy="396875"/>
          </a:xfrm>
          <a:prstGeom prst="rect">
            <a:avLst/>
          </a:prstGeom>
          <a:noFill/>
          <a:ln w="9525">
            <a:noFill/>
            <a:miter lim="800000"/>
            <a:headEnd/>
            <a:tailEnd/>
          </a:ln>
        </p:spPr>
        <p:txBody>
          <a:bodyPr wrap="none">
            <a:spAutoFit/>
          </a:bodyPr>
          <a:lstStyle/>
          <a:p>
            <a:pPr>
              <a:spcBef>
                <a:spcPct val="20000"/>
              </a:spcBef>
            </a:pPr>
            <a:r>
              <a:rPr lang="ar-SA" altLang="en-US" sz="2000" b="1">
                <a:cs typeface="Times New Roman" pitchFamily="18" charset="0"/>
              </a:rPr>
              <a:t>علي</a:t>
            </a:r>
            <a:endParaRPr lang="en-US" altLang="en-US" sz="2000" b="1">
              <a:cs typeface="Times New Roman" pitchFamily="18" charset="0"/>
            </a:endParaRPr>
          </a:p>
        </p:txBody>
      </p:sp>
      <p:sp>
        <p:nvSpPr>
          <p:cNvPr id="27" name="Rectangle 2"/>
          <p:cNvSpPr txBox="1">
            <a:spLocks noChangeArrowheads="1"/>
          </p:cNvSpPr>
          <p:nvPr/>
        </p:nvSpPr>
        <p:spPr>
          <a:xfrm>
            <a:off x="3214678" y="314310"/>
            <a:ext cx="3024188" cy="971550"/>
          </a:xfrm>
          <a:prstGeom prst="rect">
            <a:avLst/>
          </a:prstGeom>
        </p:spPr>
        <p:txBody>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ar-SA" altLang="en-US" sz="32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رمزنگاري كليد </a:t>
            </a:r>
            <a:r>
              <a:rPr lang="fa-IR" alt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j-lt"/>
                <a:ea typeface="+mj-ea"/>
                <a:cs typeface="Lotus" pitchFamily="2" charset="-78"/>
              </a:rPr>
              <a:t>عمومی</a:t>
            </a:r>
            <a:endParaRPr kumimoji="0" lang="en-US" altLang="en-US" sz="3200" i="0" u="none" strike="noStrike" kern="1200" cap="all"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endParaRPr>
          </a:p>
        </p:txBody>
      </p:sp>
      <p:cxnSp>
        <p:nvCxnSpPr>
          <p:cNvPr id="28" name="Straight Connector 27"/>
          <p:cNvCxnSpPr/>
          <p:nvPr/>
        </p:nvCxnSpPr>
        <p:spPr>
          <a:xfrm flipV="1">
            <a:off x="500034" y="1071546"/>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357158" y="5000636"/>
            <a:ext cx="8572560" cy="1200329"/>
          </a:xfrm>
          <a:prstGeom prst="rect">
            <a:avLst/>
          </a:prstGeom>
        </p:spPr>
        <p:txBody>
          <a:bodyPr wrap="square">
            <a:spAutoFit/>
          </a:bodyPr>
          <a:lstStyle/>
          <a:p>
            <a:r>
              <a:rPr lang="fa-IR" dirty="0" smtClean="0">
                <a:cs typeface="B Nazanin" pitchFamily="2" charset="-78"/>
              </a:rPr>
              <a:t> تكنيك‌هاي رمزنگاري به شيوه كليد عمومي، تابع قواعد كاملاً متفاوتي هستند. در اين شيوه، ارسال‌كننده و دريافت‌كننده پيغام‌هاي رمز‌شده از يك جفت كليد عمومي و خصوصي استفاده مي‌كنند. اين جفت كليد در واقع دو عدد هستند كه بين آن‌ها نوعي رابطه رياضي وجود دارد.</a:t>
            </a:r>
            <a:br>
              <a:rPr lang="fa-IR" dirty="0" smtClean="0">
                <a:cs typeface="B Nazanin" pitchFamily="2" charset="-78"/>
              </a:rPr>
            </a:br>
            <a:endParaRPr lang="fa-IR" dirty="0">
              <a:cs typeface="B Nazanin"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ppt_w/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ou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ppt_x</p:attrName>
                                        </p:attrNameLst>
                                      </p:cBhvr>
                                      <p:tavLst>
                                        <p:tav tm="0">
                                          <p:val>
                                            <p:strVal val="#ppt_x"/>
                                          </p:val>
                                        </p:tav>
                                        <p:tav tm="100000">
                                          <p:val>
                                            <p:strVal val="#ppt_x"/>
                                          </p:val>
                                        </p:tav>
                                      </p:tavLst>
                                    </p:anim>
                                    <p:anim calcmode="lin" valueType="num">
                                      <p:cBhvr>
                                        <p:cTn id="30" dur="500" fill="hold"/>
                                        <p:tgtEl>
                                          <p:spTgt spid="5"/>
                                        </p:tgtEl>
                                        <p:attrNameLst>
                                          <p:attrName>ppt_y</p:attrName>
                                        </p:attrNameLst>
                                      </p:cBhvr>
                                      <p:tavLst>
                                        <p:tav tm="0">
                                          <p:val>
                                            <p:strVal val="#ppt_y-#ppt_h/2"/>
                                          </p:val>
                                        </p:tav>
                                        <p:tav tm="100000">
                                          <p:val>
                                            <p:strVal val="#ppt_y"/>
                                          </p:val>
                                        </p:tav>
                                      </p:tavLst>
                                    </p:anim>
                                    <p:anim calcmode="lin" valueType="num">
                                      <p:cBhvr>
                                        <p:cTn id="31" dur="500" fill="hold"/>
                                        <p:tgtEl>
                                          <p:spTgt spid="5"/>
                                        </p:tgtEl>
                                        <p:attrNameLst>
                                          <p:attrName>ppt_w</p:attrName>
                                        </p:attrNameLst>
                                      </p:cBhvr>
                                      <p:tavLst>
                                        <p:tav tm="0">
                                          <p:val>
                                            <p:strVal val="#ppt_w"/>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ppt_x</p:attrName>
                                        </p:attrNameLst>
                                      </p:cBhvr>
                                      <p:tavLst>
                                        <p:tav tm="0">
                                          <p:val>
                                            <p:strVal val="#ppt_x-#ppt_w/2"/>
                                          </p:val>
                                        </p:tav>
                                        <p:tav tm="100000">
                                          <p:val>
                                            <p:strVal val="#ppt_x"/>
                                          </p:val>
                                        </p:tav>
                                      </p:tavLst>
                                    </p:anim>
                                    <p:anim calcmode="lin" valueType="num">
                                      <p:cBhvr>
                                        <p:cTn id="38" dur="500" fill="hold"/>
                                        <p:tgtEl>
                                          <p:spTgt spid="10"/>
                                        </p:tgtEl>
                                        <p:attrNameLst>
                                          <p:attrName>ppt_y</p:attrName>
                                        </p:attrNameLst>
                                      </p:cBhvr>
                                      <p:tavLst>
                                        <p:tav tm="0">
                                          <p:val>
                                            <p:strVal val="#ppt_y"/>
                                          </p:val>
                                        </p:tav>
                                        <p:tav tm="100000">
                                          <p:val>
                                            <p:strVal val="#ppt_y"/>
                                          </p:val>
                                        </p:tav>
                                      </p:tavLst>
                                    </p:anim>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ppt_w/2"/>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ox(ou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ox(out)">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p:cTn id="63" dur="500" fill="hold"/>
                                        <p:tgtEl>
                                          <p:spTgt spid="19"/>
                                        </p:tgtEl>
                                        <p:attrNameLst>
                                          <p:attrName>ppt_x</p:attrName>
                                        </p:attrNameLst>
                                      </p:cBhvr>
                                      <p:tavLst>
                                        <p:tav tm="0">
                                          <p:val>
                                            <p:strVal val="#ppt_x"/>
                                          </p:val>
                                        </p:tav>
                                        <p:tav tm="100000">
                                          <p:val>
                                            <p:strVal val="#ppt_x"/>
                                          </p:val>
                                        </p:tav>
                                      </p:tavLst>
                                    </p:anim>
                                    <p:anim calcmode="lin" valueType="num">
                                      <p:cBhvr>
                                        <p:cTn id="64" dur="500" fill="hold"/>
                                        <p:tgtEl>
                                          <p:spTgt spid="19"/>
                                        </p:tgtEl>
                                        <p:attrNameLst>
                                          <p:attrName>ppt_y</p:attrName>
                                        </p:attrNameLst>
                                      </p:cBhvr>
                                      <p:tavLst>
                                        <p:tav tm="0">
                                          <p:val>
                                            <p:strVal val="#ppt_y-#ppt_h/2"/>
                                          </p:val>
                                        </p:tav>
                                        <p:tav tm="100000">
                                          <p:val>
                                            <p:strVal val="#ppt_y"/>
                                          </p:val>
                                        </p:tav>
                                      </p:tavLst>
                                    </p:anim>
                                    <p:anim calcmode="lin" valueType="num">
                                      <p:cBhvr>
                                        <p:cTn id="65" dur="500" fill="hold"/>
                                        <p:tgtEl>
                                          <p:spTgt spid="19"/>
                                        </p:tgtEl>
                                        <p:attrNameLst>
                                          <p:attrName>ppt_w</p:attrName>
                                        </p:attrNameLst>
                                      </p:cBhvr>
                                      <p:tavLst>
                                        <p:tav tm="0">
                                          <p:val>
                                            <p:strVal val="#ppt_w"/>
                                          </p:val>
                                        </p:tav>
                                        <p:tav tm="100000">
                                          <p:val>
                                            <p:strVal val="#ppt_w"/>
                                          </p:val>
                                        </p:tav>
                                      </p:tavLst>
                                    </p:anim>
                                    <p:anim calcmode="lin" valueType="num">
                                      <p:cBhvr>
                                        <p:cTn id="66"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ppt_x</p:attrName>
                                        </p:attrNameLst>
                                      </p:cBhvr>
                                      <p:tavLst>
                                        <p:tav tm="0">
                                          <p:val>
                                            <p:strVal val="#ppt_x-#ppt_w/2"/>
                                          </p:val>
                                        </p:tav>
                                        <p:tav tm="100000">
                                          <p:val>
                                            <p:strVal val="#ppt_x"/>
                                          </p:val>
                                        </p:tav>
                                      </p:tavLst>
                                    </p:anim>
                                    <p:anim calcmode="lin" valueType="num">
                                      <p:cBhvr>
                                        <p:cTn id="72" dur="500" fill="hold"/>
                                        <p:tgtEl>
                                          <p:spTgt spid="22"/>
                                        </p:tgtEl>
                                        <p:attrNameLst>
                                          <p:attrName>ppt_y</p:attrName>
                                        </p:attrNameLst>
                                      </p:cBhvr>
                                      <p:tavLst>
                                        <p:tav tm="0">
                                          <p:val>
                                            <p:strVal val="#ppt_y"/>
                                          </p:val>
                                        </p:tav>
                                        <p:tav tm="100000">
                                          <p:val>
                                            <p:strVal val="#ppt_y"/>
                                          </p:val>
                                        </p:tav>
                                      </p:tavLst>
                                    </p:anim>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dissolve">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utoUpdateAnimBg="0"/>
      <p:bldP spid="10" grpId="0" animBg="1"/>
      <p:bldP spid="19" grpId="0" animBg="1"/>
      <p:bldP spid="20" grpId="0" autoUpdateAnimBg="0"/>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584910E-F0A1-4292-AEF9-6CB96D109FF9}" type="slidenum">
              <a:rPr lang="fa-IR" smtClean="0"/>
              <a:pPr/>
              <a:t>22</a:t>
            </a:fld>
            <a:endParaRPr lang="fa-IR"/>
          </a:p>
        </p:txBody>
      </p:sp>
      <p:sp>
        <p:nvSpPr>
          <p:cNvPr id="3" name="Rectangle 2"/>
          <p:cNvSpPr/>
          <p:nvPr/>
        </p:nvSpPr>
        <p:spPr>
          <a:xfrm>
            <a:off x="1500166" y="214290"/>
            <a:ext cx="7611099" cy="523220"/>
          </a:xfrm>
          <a:prstGeom prst="rect">
            <a:avLst/>
          </a:prstGeom>
          <a:noFill/>
        </p:spPr>
        <p:txBody>
          <a:bodyPr wrap="square" lIns="91440" tIns="45720" rIns="91440" bIns="45720">
            <a:spAutoFit/>
          </a:bodyPr>
          <a:lstStyle/>
          <a:p>
            <a:pPr algn="ctr"/>
            <a:r>
              <a:rPr lang="fa-IR"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B Titr" pitchFamily="2" charset="-78"/>
              </a:rPr>
              <a:t>عملکرد پروتکل   ssl</a:t>
            </a:r>
            <a:r>
              <a:rPr lang="fa-IR" sz="2800" dirty="0" smtClean="0">
                <a:cs typeface="B Titr" pitchFamily="2" charset="-78"/>
              </a:rPr>
              <a:t> </a:t>
            </a:r>
            <a:r>
              <a:rPr lang="fa-IR"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B Titr" pitchFamily="2" charset="-78"/>
              </a:rPr>
              <a:t>Handshake </a:t>
            </a:r>
            <a:r>
              <a:rPr lang="fa-IR"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B Titr" pitchFamily="2" charset="-78"/>
              </a:rPr>
              <a:t>Protocol </a:t>
            </a:r>
            <a:endPar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B Titr" pitchFamily="2" charset="-78"/>
            </a:endParaRPr>
          </a:p>
        </p:txBody>
      </p:sp>
      <p:sp>
        <p:nvSpPr>
          <p:cNvPr id="32769" name="Rectangle 1"/>
          <p:cNvSpPr>
            <a:spLocks noChangeArrowheads="1"/>
          </p:cNvSpPr>
          <p:nvPr/>
        </p:nvSpPr>
        <p:spPr bwMode="auto">
          <a:xfrm>
            <a:off x="0" y="1071546"/>
            <a:ext cx="892971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1" eaLnBrk="1" fontAlgn="base" latinLnBrk="0" hangingPunct="1">
              <a:lnSpc>
                <a:spcPct val="100000"/>
              </a:lnSpc>
              <a:spcBef>
                <a:spcPct val="0"/>
              </a:spcBef>
              <a:spcAft>
                <a:spcPct val="0"/>
              </a:spcAft>
              <a:buClrTx/>
              <a:buSzTx/>
              <a:buFontTx/>
              <a:buNone/>
              <a:tabLst/>
            </a:pPr>
            <a:r>
              <a:rPr kumimoji="0" lang="fa-IR" b="0" i="0" u="none" strike="noStrike" cap="none" normalizeH="0" baseline="0" dirty="0" smtClean="0">
                <a:ln>
                  <a:noFill/>
                </a:ln>
                <a:solidFill>
                  <a:schemeClr val="tx1"/>
                </a:solidFill>
                <a:effectLst/>
                <a:latin typeface="Arial" pitchFamily="34" charset="0"/>
                <a:ea typeface="Calibri" pitchFamily="34" charset="0"/>
                <a:cs typeface="B Nazanin" pitchFamily="2" charset="-78"/>
              </a:rPr>
              <a:t>حالت دیگری ازپروتکل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B Nazanin" pitchFamily="2" charset="-78"/>
              </a:rPr>
              <a:t>SSL Handshake Protocol</a:t>
            </a:r>
            <a:r>
              <a:rPr kumimoji="0" lang="fa-IR" b="0" i="0" u="none" strike="noStrike" cap="none" normalizeH="0" baseline="0" dirty="0" smtClean="0">
                <a:ln>
                  <a:noFill/>
                </a:ln>
                <a:solidFill>
                  <a:schemeClr val="tx1"/>
                </a:solidFill>
                <a:effectLst/>
                <a:latin typeface="Arial" pitchFamily="34" charset="0"/>
                <a:ea typeface="Calibri" pitchFamily="34" charset="0"/>
                <a:cs typeface="B Nazanin" pitchFamily="2" charset="-78"/>
              </a:rPr>
              <a:t> که توسط الگوریتم </a:t>
            </a:r>
            <a:r>
              <a:rPr kumimoji="0" lang="en-US" b="0" i="0" u="none" strike="noStrike" cap="none" normalizeH="0" baseline="0" dirty="0" smtClean="0">
                <a:ln>
                  <a:noFill/>
                </a:ln>
                <a:solidFill>
                  <a:schemeClr val="tx1"/>
                </a:solidFill>
                <a:effectLst/>
                <a:latin typeface="Arial" pitchFamily="34" charset="0"/>
                <a:ea typeface="Calibri" pitchFamily="34" charset="0"/>
                <a:cs typeface="B Nazanin" pitchFamily="2" charset="-78"/>
              </a:rPr>
              <a:t>MAC</a:t>
            </a:r>
            <a:r>
              <a:rPr kumimoji="0" lang="fa-IR" b="0" i="0" u="none" strike="noStrike" cap="none" normalizeH="0" baseline="0" dirty="0" smtClean="0">
                <a:ln>
                  <a:noFill/>
                </a:ln>
                <a:solidFill>
                  <a:schemeClr val="tx1"/>
                </a:solidFill>
                <a:effectLst/>
                <a:latin typeface="Arial" pitchFamily="34" charset="0"/>
                <a:ea typeface="Calibri" pitchFamily="34" charset="0"/>
                <a:cs typeface="B Nazanin" pitchFamily="2" charset="-78"/>
              </a:rPr>
              <a:t> سروروگیرنده به توافق رسیده اند </a:t>
            </a:r>
          </a:p>
          <a:p>
            <a:pPr marL="0" marR="0" lvl="0" indent="0" algn="justLow" defTabSz="914400" rtl="1" eaLnBrk="1" fontAlgn="base" latinLnBrk="0" hangingPunct="1">
              <a:lnSpc>
                <a:spcPct val="100000"/>
              </a:lnSpc>
              <a:spcBef>
                <a:spcPct val="0"/>
              </a:spcBef>
              <a:spcAft>
                <a:spcPct val="0"/>
              </a:spcAft>
              <a:buClrTx/>
              <a:buSzTx/>
              <a:buFontTx/>
              <a:buNone/>
              <a:tabLst/>
            </a:pPr>
            <a:r>
              <a:rPr kumimoji="0" lang="fa-IR" b="0" i="0" u="none" strike="noStrike" cap="none" normalizeH="0" baseline="0" dirty="0" smtClean="0">
                <a:ln>
                  <a:noFill/>
                </a:ln>
                <a:solidFill>
                  <a:schemeClr val="tx1"/>
                </a:solidFill>
                <a:effectLst/>
                <a:latin typeface="Arial" pitchFamily="34" charset="0"/>
                <a:ea typeface="Calibri" pitchFamily="34" charset="0"/>
                <a:cs typeface="B Nazanin" pitchFamily="2" charset="-78"/>
              </a:rPr>
              <a:t>مطرح می شوند</a:t>
            </a:r>
            <a:r>
              <a:rPr kumimoji="0" lang="fa-IR" b="0" i="0" u="none" strike="noStrike" cap="none" normalizeH="0" dirty="0" smtClean="0">
                <a:ln>
                  <a:noFill/>
                </a:ln>
                <a:solidFill>
                  <a:schemeClr val="tx1"/>
                </a:solidFill>
                <a:effectLst/>
                <a:latin typeface="Arial" pitchFamily="34" charset="0"/>
                <a:ea typeface="Calibri" pitchFamily="34" charset="0"/>
                <a:cs typeface="B Nazanin" pitchFamily="2" charset="-78"/>
              </a:rPr>
              <a:t> </a:t>
            </a:r>
            <a:r>
              <a:rPr kumimoji="0" lang="fa-IR" b="0" i="0" u="none" strike="noStrike" cap="none" normalizeH="0" baseline="0" dirty="0" smtClean="0">
                <a:ln>
                  <a:noFill/>
                </a:ln>
                <a:solidFill>
                  <a:schemeClr val="tx1"/>
                </a:solidFill>
                <a:effectLst/>
                <a:latin typeface="Arial" pitchFamily="34" charset="0"/>
                <a:ea typeface="Calibri" pitchFamily="34" charset="0"/>
                <a:cs typeface="B Nazanin" pitchFamily="2" charset="-78"/>
              </a:rPr>
              <a:t>مجموعه پیام ها در این الگوریتم در 4 فاز ردوبدل می شوند.</a:t>
            </a:r>
            <a:endParaRPr kumimoji="0" lang="fa-IR" sz="2400" b="0" i="0" u="none" strike="noStrike" cap="none" normalizeH="0" baseline="0" dirty="0" smtClean="0">
              <a:ln>
                <a:noFill/>
              </a:ln>
              <a:solidFill>
                <a:schemeClr val="tx1"/>
              </a:solidFill>
              <a:effectLst/>
              <a:latin typeface="Arial" pitchFamily="34" charset="0"/>
              <a:cs typeface="B Nazanin" pitchFamily="2" charset="-78"/>
            </a:endParaRPr>
          </a:p>
        </p:txBody>
      </p:sp>
      <p:cxnSp>
        <p:nvCxnSpPr>
          <p:cNvPr id="5" name="Straight Connector 4"/>
          <p:cNvCxnSpPr/>
          <p:nvPr/>
        </p:nvCxnSpPr>
        <p:spPr>
          <a:xfrm flipV="1">
            <a:off x="642910" y="92867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32770" name="Rectangle 2"/>
          <p:cNvSpPr>
            <a:spLocks noChangeArrowheads="1"/>
          </p:cNvSpPr>
          <p:nvPr/>
        </p:nvSpPr>
        <p:spPr bwMode="auto">
          <a:xfrm>
            <a:off x="5429256" y="2428868"/>
            <a:ext cx="317586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1" eaLnBrk="1" fontAlgn="base" latinLnBrk="0" hangingPunct="1">
              <a:lnSpc>
                <a:spcPct val="100000"/>
              </a:lnSpc>
              <a:spcBef>
                <a:spcPct val="0"/>
              </a:spcBef>
              <a:spcAft>
                <a:spcPct val="0"/>
              </a:spcAft>
              <a:buClrTx/>
              <a:buSzTx/>
              <a:buFontTx/>
              <a:buNone/>
              <a:tabLst/>
            </a:pP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فاز اول</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 -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آماده كردن نيازمندي هاي امنيتي</a:t>
            </a:r>
            <a:endParaRPr kumimoji="0" lang="fa-IR" sz="2000" b="0" i="0" u="none" strike="noStrike" cap="none" normalizeH="0" baseline="0" dirty="0" smtClean="0">
              <a:ln>
                <a:noFill/>
              </a:ln>
              <a:solidFill>
                <a:schemeClr val="tx1"/>
              </a:solidFill>
              <a:effectLst/>
              <a:latin typeface="Arial" pitchFamily="34" charset="0"/>
              <a:cs typeface="B Nazanin" pitchFamily="2" charset="-78"/>
            </a:endParaRPr>
          </a:p>
        </p:txBody>
      </p:sp>
      <p:sp>
        <p:nvSpPr>
          <p:cNvPr id="32771" name="Rectangle 3"/>
          <p:cNvSpPr>
            <a:spLocks noChangeArrowheads="1"/>
          </p:cNvSpPr>
          <p:nvPr/>
        </p:nvSpPr>
        <p:spPr bwMode="auto">
          <a:xfrm>
            <a:off x="4000496" y="3071810"/>
            <a:ext cx="4689104"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1" eaLnBrk="1" fontAlgn="base" latinLnBrk="0" hangingPunct="1">
              <a:lnSpc>
                <a:spcPct val="100000"/>
              </a:lnSpc>
              <a:spcBef>
                <a:spcPct val="0"/>
              </a:spcBef>
              <a:spcAft>
                <a:spcPct val="0"/>
              </a:spcAft>
              <a:buClrTx/>
              <a:buSzTx/>
              <a:buFontTx/>
              <a:buNone/>
              <a:tabLst/>
            </a:pP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فاز</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دوم</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600" b="1" i="0" u="none" strike="noStrike" cap="none" normalizeH="0" baseline="0" dirty="0" smtClean="0">
                <a:ln>
                  <a:noFill/>
                </a:ln>
                <a:solidFill>
                  <a:schemeClr val="tx1"/>
                </a:solidFill>
                <a:effectLst/>
                <a:latin typeface="Calibri"/>
                <a:ea typeface="Calibri" pitchFamily="34" charset="0"/>
                <a:cs typeface="Arial" pitchFamily="34" charset="0"/>
              </a:rPr>
              <a:t>–</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شناسايي(تعيين</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هويت) سرور</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و</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كليد</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رد</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و</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بدل</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شونده</a:t>
            </a:r>
            <a:endParaRPr kumimoji="0" lang="fa-I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72" name="Rectangle 4"/>
          <p:cNvSpPr>
            <a:spLocks noChangeArrowheads="1"/>
          </p:cNvSpPr>
          <p:nvPr/>
        </p:nvSpPr>
        <p:spPr bwMode="auto">
          <a:xfrm>
            <a:off x="4500562" y="3714752"/>
            <a:ext cx="415209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1" eaLnBrk="1" fontAlgn="base" latinLnBrk="0" hangingPunct="1">
              <a:lnSpc>
                <a:spcPct val="100000"/>
              </a:lnSpc>
              <a:spcBef>
                <a:spcPct val="0"/>
              </a:spcBef>
              <a:spcAft>
                <a:spcPct val="0"/>
              </a:spcAft>
              <a:buClrTx/>
              <a:buSzTx/>
              <a:buFontTx/>
              <a:buNone/>
              <a:tabLst/>
            </a:pP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فاز سوم</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 </a:t>
            </a:r>
            <a:r>
              <a:rPr kumimoji="0" lang="en-US" sz="1600" b="1" i="0" u="none" strike="noStrike" cap="none" normalizeH="0" baseline="0" dirty="0" smtClean="0">
                <a:ln>
                  <a:noFill/>
                </a:ln>
                <a:solidFill>
                  <a:schemeClr val="tx1"/>
                </a:solidFill>
                <a:effectLst/>
                <a:latin typeface="Calibri"/>
                <a:ea typeface="Calibri" pitchFamily="34" charset="0"/>
                <a:cs typeface="B Nazanin" pitchFamily="2" charset="-78"/>
              </a:rPr>
              <a:t>–</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 شناسايي</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تعيين هويت) مشتري و تبادل كليد</a:t>
            </a:r>
            <a:endParaRPr kumimoji="0" lang="fa-IR" sz="2000" b="0" i="0" u="none" strike="noStrike" cap="none" normalizeH="0" baseline="0" dirty="0" smtClean="0">
              <a:ln>
                <a:noFill/>
              </a:ln>
              <a:solidFill>
                <a:schemeClr val="tx1"/>
              </a:solidFill>
              <a:effectLst/>
              <a:latin typeface="Arial" pitchFamily="34" charset="0"/>
              <a:cs typeface="B Nazanin" pitchFamily="2" charset="-78"/>
            </a:endParaRPr>
          </a:p>
        </p:txBody>
      </p:sp>
      <p:sp>
        <p:nvSpPr>
          <p:cNvPr id="32773" name="Rectangle 5"/>
          <p:cNvSpPr>
            <a:spLocks noChangeArrowheads="1"/>
          </p:cNvSpPr>
          <p:nvPr/>
        </p:nvSpPr>
        <p:spPr bwMode="auto">
          <a:xfrm>
            <a:off x="7072330" y="4357694"/>
            <a:ext cx="150874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1" eaLnBrk="1" fontAlgn="base" latinLnBrk="0" hangingPunct="1">
              <a:lnSpc>
                <a:spcPct val="100000"/>
              </a:lnSpc>
              <a:spcBef>
                <a:spcPct val="0"/>
              </a:spcBef>
              <a:spcAft>
                <a:spcPct val="0"/>
              </a:spcAft>
              <a:buClrTx/>
              <a:buSzTx/>
              <a:buFontTx/>
              <a:buNone/>
              <a:tabLst/>
            </a:pP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فاز چهارم</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 </a:t>
            </a:r>
            <a:r>
              <a:rPr kumimoji="0" lang="en-US" sz="1600" b="1" i="0" u="none" strike="noStrike" cap="none" normalizeH="0" baseline="0" dirty="0" smtClean="0">
                <a:ln>
                  <a:noFill/>
                </a:ln>
                <a:solidFill>
                  <a:schemeClr val="tx1"/>
                </a:solidFill>
                <a:effectLst/>
                <a:latin typeface="Calibri"/>
                <a:ea typeface="Calibri" pitchFamily="34" charset="0"/>
                <a:cs typeface="B Nazanin" pitchFamily="2" charset="-78"/>
              </a:rPr>
              <a:t>–</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 </a:t>
            </a:r>
            <a:r>
              <a:rPr kumimoji="0" lang="fa-IR" sz="1600" b="1" i="0" u="none" strike="noStrike" cap="none" normalizeH="0" baseline="0" dirty="0" smtClean="0">
                <a:ln>
                  <a:noFill/>
                </a:ln>
                <a:solidFill>
                  <a:schemeClr val="tx1"/>
                </a:solidFill>
                <a:effectLst/>
                <a:latin typeface="Arial" pitchFamily="34" charset="0"/>
                <a:ea typeface="Calibri" pitchFamily="34" charset="0"/>
                <a:cs typeface="B Nazanin" pitchFamily="2" charset="-78"/>
              </a:rPr>
              <a:t>خاتمه</a:t>
            </a:r>
            <a:endParaRPr kumimoji="0" lang="fa-IR" sz="2000" b="0" i="0" u="none" strike="noStrike" cap="none" normalizeH="0" baseline="0" dirty="0" smtClean="0">
              <a:ln>
                <a:noFill/>
              </a:ln>
              <a:solidFill>
                <a:schemeClr val="tx1"/>
              </a:solidFill>
              <a:effectLst/>
              <a:latin typeface="Arial" pitchFamily="34" charset="0"/>
              <a:cs typeface="B Nazanin" pitchFamily="2" charset="-7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584910E-F0A1-4292-AEF9-6CB96D109FF9}" type="slidenum">
              <a:rPr lang="fa-IR" smtClean="0"/>
              <a:pPr/>
              <a:t>23</a:t>
            </a:fld>
            <a:endParaRPr lang="fa-IR"/>
          </a:p>
        </p:txBody>
      </p:sp>
      <p:pic>
        <p:nvPicPr>
          <p:cNvPr id="31746" name="Picture 2"/>
          <p:cNvPicPr>
            <a:picLocks noChangeAspect="1" noChangeArrowheads="1"/>
          </p:cNvPicPr>
          <p:nvPr/>
        </p:nvPicPr>
        <p:blipFill>
          <a:blip r:embed="rId2"/>
          <a:srcRect/>
          <a:stretch>
            <a:fillRect/>
          </a:stretch>
        </p:blipFill>
        <p:spPr bwMode="auto">
          <a:xfrm>
            <a:off x="3214678" y="1"/>
            <a:ext cx="5857916" cy="4525028"/>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3357554" y="4500570"/>
            <a:ext cx="5500726" cy="2307869"/>
          </a:xfrm>
          <a:prstGeom prst="rect">
            <a:avLst/>
          </a:prstGeom>
          <a:noFill/>
          <a:ln w="9525">
            <a:noFill/>
            <a:miter lim="800000"/>
            <a:headEnd/>
            <a:tailEnd/>
          </a:ln>
          <a:effectLst/>
        </p:spPr>
      </p:pic>
      <p:sp>
        <p:nvSpPr>
          <p:cNvPr id="5" name="TextBox 4"/>
          <p:cNvSpPr txBox="1"/>
          <p:nvPr/>
        </p:nvSpPr>
        <p:spPr>
          <a:xfrm>
            <a:off x="0" y="1643050"/>
            <a:ext cx="3000364" cy="923330"/>
          </a:xfrm>
          <a:prstGeom prst="rect">
            <a:avLst/>
          </a:prstGeom>
          <a:noFill/>
        </p:spPr>
        <p:txBody>
          <a:bodyPr wrap="square" rtlCol="1">
            <a:spAutoFit/>
          </a:bodyPr>
          <a:lstStyle/>
          <a:p>
            <a:r>
              <a:rPr lang="fa-IR" dirty="0" smtClean="0">
                <a:cs typeface="B Nazanin" pitchFamily="2" charset="-78"/>
              </a:rPr>
              <a:t>به طورکلی تبادل پیام ها یا هماهنگی بین سرور ومشتری به این صورت می باشد.</a:t>
            </a:r>
            <a:endParaRPr lang="fa-IR" dirty="0">
              <a:cs typeface="B Nazanin" pitchFamily="2" charset="-78"/>
            </a:endParaRPr>
          </a:p>
        </p:txBody>
      </p:sp>
      <p:cxnSp>
        <p:nvCxnSpPr>
          <p:cNvPr id="7" name="Elbow Connector 6"/>
          <p:cNvCxnSpPr/>
          <p:nvPr/>
        </p:nvCxnSpPr>
        <p:spPr>
          <a:xfrm>
            <a:off x="1500166" y="2714620"/>
            <a:ext cx="1785950" cy="1285884"/>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9" name="Rectangle 8"/>
          <p:cNvSpPr/>
          <p:nvPr/>
        </p:nvSpPr>
        <p:spPr>
          <a:xfrm>
            <a:off x="0" y="357166"/>
            <a:ext cx="3065263" cy="523220"/>
          </a:xfrm>
          <a:prstGeom prst="rect">
            <a:avLst/>
          </a:prstGeom>
          <a:noFill/>
        </p:spPr>
        <p:txBody>
          <a:bodyPr wrap="none" lIns="91440" tIns="45720" rIns="91440" bIns="45720">
            <a:spAutoFit/>
          </a:bodyPr>
          <a:lstStyle/>
          <a:p>
            <a:pPr algn="ctr"/>
            <a:r>
              <a:rPr lang="fa-IR" sz="28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B Nazanin" pitchFamily="2" charset="-78"/>
              </a:rPr>
              <a:t>نمایش تصویری تبادل پیام</a:t>
            </a:r>
            <a:endParaRPr lang="en-US" sz="28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B Nazanin" pitchFamily="2" charset="-78"/>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3372" y="214290"/>
            <a:ext cx="4733232" cy="646331"/>
          </a:xfrm>
          <a:prstGeom prst="rect">
            <a:avLst/>
          </a:prstGeom>
          <a:noFill/>
        </p:spPr>
        <p:txBody>
          <a:bodyPr wrap="square" lIns="91440" tIns="45720" rIns="91440" bIns="45720">
            <a:spAutoFit/>
          </a:bodyPr>
          <a:lstStyle/>
          <a:p>
            <a:pPr algn="ctr"/>
            <a:r>
              <a:rPr lang="fa-IR" sz="36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پروتکل های مشابه:</a:t>
            </a:r>
            <a:endParaRPr lang="en-US" sz="36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500034" y="1214422"/>
            <a:ext cx="8286808" cy="1477328"/>
          </a:xfrm>
          <a:prstGeom prst="rect">
            <a:avLst/>
          </a:prstGeom>
        </p:spPr>
        <p:txBody>
          <a:bodyPr wrap="square">
            <a:spAutoFit/>
          </a:bodyPr>
          <a:lstStyle/>
          <a:p>
            <a:pPr>
              <a:lnSpc>
                <a:spcPct val="150000"/>
              </a:lnSpc>
            </a:pPr>
            <a:r>
              <a:rPr lang="fa-IR" sz="2000" dirty="0" smtClean="0">
                <a:latin typeface="Arial" pitchFamily="34" charset="0"/>
                <a:cs typeface="B Nazanin" pitchFamily="2" charset="-78"/>
              </a:rPr>
              <a:t>TLsهم پروتکل اي است که بسيار مشابه ٣,٠SSlمی باشد.همچنين پروتکل WTLS که مخصوص شبکه هاي بيسيم است و در WAP استفاده مي گردد.</a:t>
            </a:r>
          </a:p>
          <a:p>
            <a:pPr>
              <a:lnSpc>
                <a:spcPct val="150000"/>
              </a:lnSpc>
            </a:pPr>
            <a:endParaRPr lang="fa-IR" sz="2000" dirty="0">
              <a:latin typeface="Arial" pitchFamily="34" charset="0"/>
              <a:cs typeface="B Nazanin" pitchFamily="2" charset="-78"/>
            </a:endParaRPr>
          </a:p>
        </p:txBody>
      </p:sp>
      <p:sp>
        <p:nvSpPr>
          <p:cNvPr id="4" name="Rectangle 3"/>
          <p:cNvSpPr/>
          <p:nvPr/>
        </p:nvSpPr>
        <p:spPr>
          <a:xfrm>
            <a:off x="642910" y="3391445"/>
            <a:ext cx="8143932" cy="1900520"/>
          </a:xfrm>
          <a:prstGeom prst="rect">
            <a:avLst/>
          </a:prstGeom>
        </p:spPr>
        <p:txBody>
          <a:bodyPr wrap="square">
            <a:spAutoFit/>
          </a:bodyPr>
          <a:lstStyle/>
          <a:p>
            <a:pPr>
              <a:lnSpc>
                <a:spcPct val="150000"/>
              </a:lnSpc>
            </a:pPr>
            <a:r>
              <a:rPr lang="fa-IR" sz="2000" dirty="0" smtClean="0">
                <a:cs typeface="B Nazanin" pitchFamily="2" charset="-78"/>
              </a:rPr>
              <a:t>گواهينامه ها جنبه اعتبار سنجي دارند. بدين معني که اگر شما در يک بحث خاص داراي گواهينامه </a:t>
            </a:r>
          </a:p>
          <a:p>
            <a:pPr>
              <a:lnSpc>
                <a:spcPct val="150000"/>
              </a:lnSpc>
            </a:pPr>
            <a:r>
              <a:rPr lang="fa-IR" sz="2000" dirty="0" smtClean="0">
                <a:cs typeface="B Nazanin" pitchFamily="2" charset="-78"/>
              </a:rPr>
              <a:t>باشيد ، به شما اعتماد بيشتري مي کنند.اما ممکن است گواهينامه نداشته باشيد ولي کار خود را هم به نحواحسنت انجام دهيد.به طور مثال شما قهرمان مسابقات فرمول ١ جهان هستيد، اما درصورتي</a:t>
            </a:r>
          </a:p>
          <a:p>
            <a:pPr>
              <a:lnSpc>
                <a:spcPct val="150000"/>
              </a:lnSpc>
            </a:pPr>
            <a:r>
              <a:rPr lang="fa-IR" sz="2000" dirty="0" smtClean="0">
                <a:cs typeface="B Nazanin" pitchFamily="2" charset="-78"/>
              </a:rPr>
              <a:t> که گواهينامه نداشته باشيد ، هرگز اجازه نخواهيد داشت که در شهر تردد کنيد!</a:t>
            </a:r>
            <a:endParaRPr lang="fa-IR" sz="2000" dirty="0">
              <a:cs typeface="B Nazanin" pitchFamily="2" charset="-78"/>
            </a:endParaRPr>
          </a:p>
        </p:txBody>
      </p:sp>
      <p:sp>
        <p:nvSpPr>
          <p:cNvPr id="6" name="Rectangle 5"/>
          <p:cNvSpPr/>
          <p:nvPr/>
        </p:nvSpPr>
        <p:spPr>
          <a:xfrm>
            <a:off x="3929058" y="2629911"/>
            <a:ext cx="5178430" cy="584775"/>
          </a:xfrm>
          <a:prstGeom prst="rect">
            <a:avLst/>
          </a:prstGeom>
        </p:spPr>
        <p:txBody>
          <a:bodyPr wrap="square">
            <a:spAutoFit/>
          </a:bodyPr>
          <a:lstStyle/>
          <a:p>
            <a:pPr lvl="0" algn="ctr"/>
            <a:r>
              <a:rPr lang="fa-IR" sz="3200" cap="all" dirty="0" smtClean="0">
                <a:ln w="9000" cmpd="sng">
                  <a:solidFill>
                    <a:srgbClr val="39639D">
                      <a:shade val="50000"/>
                      <a:satMod val="120000"/>
                    </a:srgbClr>
                  </a:solidFill>
                  <a:prstDash val="solid"/>
                </a:ln>
                <a:gradFill>
                  <a:gsLst>
                    <a:gs pos="0">
                      <a:srgbClr val="39639D">
                        <a:shade val="20000"/>
                        <a:satMod val="245000"/>
                      </a:srgbClr>
                    </a:gs>
                    <a:gs pos="43000">
                      <a:srgbClr val="39639D">
                        <a:satMod val="255000"/>
                      </a:srgbClr>
                    </a:gs>
                    <a:gs pos="48000">
                      <a:srgbClr val="39639D">
                        <a:shade val="85000"/>
                        <a:satMod val="255000"/>
                      </a:srgbClr>
                    </a:gs>
                    <a:gs pos="100000">
                      <a:srgbClr val="39639D">
                        <a:shade val="20000"/>
                        <a:satMod val="245000"/>
                      </a:srgbClr>
                    </a:gs>
                  </a:gsLst>
                  <a:lin ang="5400000"/>
                </a:gradFill>
                <a:effectLst>
                  <a:reflection blurRad="12700" stA="28000" endPos="45000" dist="1000" dir="5400000" sy="-100000" algn="bl" rotWithShape="0"/>
                </a:effectLst>
              </a:rPr>
              <a:t>مفهوم گواهینامه در پروتکل SSl:</a:t>
            </a:r>
            <a:endParaRPr lang="en-US" sz="3200" cap="all" dirty="0">
              <a:ln w="9000" cmpd="sng">
                <a:solidFill>
                  <a:srgbClr val="39639D">
                    <a:shade val="50000"/>
                    <a:satMod val="120000"/>
                  </a:srgbClr>
                </a:solidFill>
                <a:prstDash val="solid"/>
              </a:ln>
              <a:gradFill>
                <a:gsLst>
                  <a:gs pos="0">
                    <a:srgbClr val="39639D">
                      <a:shade val="20000"/>
                      <a:satMod val="245000"/>
                    </a:srgbClr>
                  </a:gs>
                  <a:gs pos="43000">
                    <a:srgbClr val="39639D">
                      <a:satMod val="255000"/>
                    </a:srgbClr>
                  </a:gs>
                  <a:gs pos="48000">
                    <a:srgbClr val="39639D">
                      <a:shade val="85000"/>
                      <a:satMod val="255000"/>
                    </a:srgbClr>
                  </a:gs>
                  <a:gs pos="100000">
                    <a:srgbClr val="39639D">
                      <a:shade val="20000"/>
                      <a:satMod val="245000"/>
                    </a:srgbClr>
                  </a:gs>
                </a:gsLst>
                <a:lin ang="5400000"/>
              </a:gradFill>
              <a:effectLst>
                <a:reflection blurRad="12700" stA="28000" endPos="45000" dist="1000" dir="5400000" sy="-100000" algn="bl" rotWithShape="0"/>
              </a:effectLst>
            </a:endParaRPr>
          </a:p>
        </p:txBody>
      </p:sp>
      <p:cxnSp>
        <p:nvCxnSpPr>
          <p:cNvPr id="7" name="Straight Connector 6"/>
          <p:cNvCxnSpPr/>
          <p:nvPr/>
        </p:nvCxnSpPr>
        <p:spPr>
          <a:xfrm flipV="1">
            <a:off x="500034" y="100010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8" name="Slide Number Placeholder 7"/>
          <p:cNvSpPr>
            <a:spLocks noGrp="1"/>
          </p:cNvSpPr>
          <p:nvPr>
            <p:ph type="sldNum" sz="quarter" idx="12"/>
          </p:nvPr>
        </p:nvSpPr>
        <p:spPr/>
        <p:txBody>
          <a:bodyPr/>
          <a:lstStyle/>
          <a:p>
            <a:fld id="{9584910E-F0A1-4292-AEF9-6CB96D109FF9}" type="slidenum">
              <a:rPr lang="fa-IR" smtClean="0"/>
              <a:pPr/>
              <a:t>24</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6248" y="500042"/>
            <a:ext cx="4163320" cy="769441"/>
          </a:xfrm>
          <a:prstGeom prst="rect">
            <a:avLst/>
          </a:prstGeom>
          <a:noFill/>
        </p:spPr>
        <p:txBody>
          <a:bodyPr wrap="none" lIns="91440" tIns="45720" rIns="91440" bIns="45720">
            <a:spAutoFit/>
          </a:bodyPr>
          <a:lstStyle/>
          <a:p>
            <a:pPr algn="ctr"/>
            <a:r>
              <a:rPr lang="fa-IR" sz="44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مراکزصدورگواهینامه</a:t>
            </a:r>
            <a:endParaRPr lang="en-US" sz="44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Rectangle 3"/>
          <p:cNvSpPr/>
          <p:nvPr/>
        </p:nvSpPr>
        <p:spPr>
          <a:xfrm>
            <a:off x="0" y="1785926"/>
            <a:ext cx="8929718" cy="3747180"/>
          </a:xfrm>
          <a:prstGeom prst="rect">
            <a:avLst/>
          </a:prstGeom>
        </p:spPr>
        <p:txBody>
          <a:bodyPr wrap="square">
            <a:spAutoFit/>
          </a:bodyPr>
          <a:lstStyle/>
          <a:p>
            <a:pPr>
              <a:lnSpc>
                <a:spcPct val="150000"/>
              </a:lnSpc>
            </a:pPr>
            <a:r>
              <a:rPr lang="fa-IR" sz="2000" dirty="0" smtClean="0">
                <a:cs typeface="B Nazanin" pitchFamily="2" charset="-78"/>
              </a:rPr>
              <a:t>درSSLبه مراکزي که اقدام به صدور گواهينامه مي کنند ، "مرکز صدور گواهينامه " يا به اختصارCA گفته می شود.</a:t>
            </a:r>
          </a:p>
          <a:p>
            <a:pPr>
              <a:lnSpc>
                <a:spcPct val="150000"/>
              </a:lnSpc>
            </a:pPr>
            <a:r>
              <a:rPr lang="fa-IR" sz="2000" dirty="0" smtClean="0">
                <a:cs typeface="B Nazanin" pitchFamily="2" charset="-78"/>
              </a:rPr>
              <a:t>اين پروتکل از يک شخص ثالث ( که همانCA مي باشد) براي تشخيص هويت طرفين يک تراکنش استفاده مي کند. در واقع يک گواهينامه معين مي کند که آيا شخصي که دارنده آن است ، واقعًا هماني است که ادعا مي کند ياخير؟</a:t>
            </a:r>
          </a:p>
          <a:p>
            <a:pPr>
              <a:lnSpc>
                <a:spcPct val="150000"/>
              </a:lnSpc>
            </a:pPr>
            <a:r>
              <a:rPr lang="fa-IR" sz="2000" dirty="0" smtClean="0">
                <a:cs typeface="B Nazanin" pitchFamily="2" charset="-78"/>
              </a:rPr>
              <a:t>ودر، در شکل زير مي توانيد يک روند درخواست صدور گواهينامه توسط يک سرويس دهنده ( قدم1و2و3) ودر ادامه آن درخواست کاربر براي يک سرور داراي گواهينامه و چگونگي مطمئن شدن وي از معتبر بودن آن سرور راببینید.قدم های(4و5و6و7)</a:t>
            </a:r>
            <a:endParaRPr lang="fa-IR" sz="2000" dirty="0">
              <a:cs typeface="B Nazanin" pitchFamily="2" charset="-78"/>
            </a:endParaRPr>
          </a:p>
        </p:txBody>
      </p:sp>
      <p:sp>
        <p:nvSpPr>
          <p:cNvPr id="5" name="Rectangle 4"/>
          <p:cNvSpPr/>
          <p:nvPr/>
        </p:nvSpPr>
        <p:spPr>
          <a:xfrm>
            <a:off x="214282" y="6211669"/>
            <a:ext cx="1497526"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a-I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....ادامه</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6" name="Straight Connector 5"/>
          <p:cNvCxnSpPr/>
          <p:nvPr/>
        </p:nvCxnSpPr>
        <p:spPr>
          <a:xfrm flipV="1">
            <a:off x="500034" y="1571612"/>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7" name="Slide Number Placeholder 6"/>
          <p:cNvSpPr>
            <a:spLocks noGrp="1"/>
          </p:cNvSpPr>
          <p:nvPr>
            <p:ph type="sldNum" sz="quarter" idx="12"/>
          </p:nvPr>
        </p:nvSpPr>
        <p:spPr/>
        <p:txBody>
          <a:bodyPr/>
          <a:lstStyle/>
          <a:p>
            <a:fld id="{9584910E-F0A1-4292-AEF9-6CB96D109FF9}" type="slidenum">
              <a:rPr lang="fa-IR" smtClean="0"/>
              <a:pPr/>
              <a:t>25</a:t>
            </a:fld>
            <a:endParaRPr lang="fa-I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67566" y="214290"/>
            <a:ext cx="8876434" cy="5687052"/>
          </a:xfrm>
          <a:prstGeom prst="rect">
            <a:avLst/>
          </a:prstGeom>
          <a:noFill/>
          <a:ln w="9525">
            <a:noFill/>
            <a:miter lim="800000"/>
            <a:headEnd/>
            <a:tailEnd/>
          </a:ln>
          <a:effectLst/>
        </p:spPr>
      </p:pic>
      <p:sp>
        <p:nvSpPr>
          <p:cNvPr id="5" name="Rectangle 4"/>
          <p:cNvSpPr/>
          <p:nvPr/>
        </p:nvSpPr>
        <p:spPr>
          <a:xfrm>
            <a:off x="3786182" y="6211669"/>
            <a:ext cx="343555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a-IR" sz="3600" dirty="0" smtClean="0">
                <a:ln w="11430"/>
                <a:solidFill>
                  <a:srgbClr val="C00000"/>
                </a:solidFill>
                <a:effectLst>
                  <a:outerShdw blurRad="50800" dist="39000" dir="5460000" algn="tl">
                    <a:srgbClr val="000000">
                      <a:alpha val="38000"/>
                    </a:srgbClr>
                  </a:outerShdw>
                </a:effectLst>
              </a:rPr>
              <a:t>مراکزصدورگواهینامه</a:t>
            </a:r>
            <a:endParaRPr lang="en-US" sz="3600" dirty="0">
              <a:ln w="11430"/>
              <a:solidFill>
                <a:srgbClr val="C00000"/>
              </a:solidFill>
              <a:effectLst>
                <a:outerShdw blurRad="50800" dist="39000" dir="5460000" algn="tl">
                  <a:srgbClr val="000000">
                    <a:alpha val="38000"/>
                  </a:srgbClr>
                </a:outerShdw>
              </a:effectLst>
            </a:endParaRPr>
          </a:p>
        </p:txBody>
      </p:sp>
      <p:sp>
        <p:nvSpPr>
          <p:cNvPr id="6" name="Rectangle 5"/>
          <p:cNvSpPr/>
          <p:nvPr/>
        </p:nvSpPr>
        <p:spPr>
          <a:xfrm>
            <a:off x="7215206" y="6211669"/>
            <a:ext cx="862737"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a-IR"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شکل</a:t>
            </a:r>
            <a:endPar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Slide Number Placeholder 6"/>
          <p:cNvSpPr>
            <a:spLocks noGrp="1"/>
          </p:cNvSpPr>
          <p:nvPr>
            <p:ph type="sldNum" sz="quarter" idx="12"/>
          </p:nvPr>
        </p:nvSpPr>
        <p:spPr/>
        <p:txBody>
          <a:bodyPr/>
          <a:lstStyle/>
          <a:p>
            <a:fld id="{9584910E-F0A1-4292-AEF9-6CB96D109FF9}" type="slidenum">
              <a:rPr lang="fa-IR" smtClean="0"/>
              <a:pPr/>
              <a:t>26</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64" y="428604"/>
            <a:ext cx="4105611" cy="584775"/>
          </a:xfrm>
          <a:prstGeom prst="rect">
            <a:avLst/>
          </a:prstGeom>
          <a:noFill/>
        </p:spPr>
        <p:txBody>
          <a:bodyPr wrap="none" lIns="91440" tIns="45720" rIns="91440" bIns="45720">
            <a:spAutoFit/>
          </a:bodyPr>
          <a:lstStyle/>
          <a:p>
            <a:pPr algn="ctr"/>
            <a:r>
              <a:rPr lang="fa-IR"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نکاتی در مورد گواهینامه ها:</a:t>
            </a:r>
            <a:endParaRPr lang="en-US" sz="32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285784" y="1500174"/>
            <a:ext cx="8429684" cy="977191"/>
          </a:xfrm>
          <a:prstGeom prst="rect">
            <a:avLst/>
          </a:prstGeom>
        </p:spPr>
        <p:txBody>
          <a:bodyPr wrap="square">
            <a:spAutoFit/>
          </a:bodyPr>
          <a:lstStyle/>
          <a:p>
            <a:pPr>
              <a:lnSpc>
                <a:spcPct val="150000"/>
              </a:lnSpc>
            </a:pPr>
            <a:r>
              <a:rPr lang="fa-IR" sz="2000" dirty="0" smtClean="0">
                <a:cs typeface="B Nazanin" pitchFamily="2" charset="-78"/>
              </a:rPr>
              <a:t>شما در صورتي به يک سايت با يک گواهينامه معين اعتماد مي کنيد که آنرا يکCAمعتبر (حداقل نزد شما)امضا کرده باشد.در واقع اين اعتماد شما ضمني است. </a:t>
            </a:r>
            <a:endParaRPr lang="fa-IR" sz="2000" dirty="0">
              <a:cs typeface="B Nazanin" pitchFamily="2" charset="-78"/>
            </a:endParaRPr>
          </a:p>
        </p:txBody>
      </p:sp>
      <p:sp>
        <p:nvSpPr>
          <p:cNvPr id="4" name="Rectangle 3"/>
          <p:cNvSpPr/>
          <p:nvPr/>
        </p:nvSpPr>
        <p:spPr>
          <a:xfrm>
            <a:off x="-142908" y="2523247"/>
            <a:ext cx="8358214" cy="977191"/>
          </a:xfrm>
          <a:prstGeom prst="rect">
            <a:avLst/>
          </a:prstGeom>
        </p:spPr>
        <p:txBody>
          <a:bodyPr wrap="square">
            <a:spAutoFit/>
          </a:bodyPr>
          <a:lstStyle/>
          <a:p>
            <a:pPr>
              <a:lnSpc>
                <a:spcPct val="150000"/>
              </a:lnSpc>
            </a:pPr>
            <a:r>
              <a:rPr lang="fa-IR" sz="2000" dirty="0" smtClean="0">
                <a:cs typeface="B Nazanin" pitchFamily="2" charset="-78"/>
              </a:rPr>
              <a:t>CAهاي متفاوتي در اينترنت وجود دارد که شايد مشهورترين آن</a:t>
            </a:r>
            <a:r>
              <a:rPr lang="en-US" sz="2000" dirty="0" smtClean="0">
                <a:cs typeface="B Nazanin" pitchFamily="2" charset="-78"/>
              </a:rPr>
              <a:t>verisign</a:t>
            </a:r>
            <a:r>
              <a:rPr lang="fa-IR" sz="2000" dirty="0" smtClean="0">
                <a:cs typeface="B Nazanin" pitchFamily="2" charset="-78"/>
              </a:rPr>
              <a:t> باشد.به هر حال قرار نيست شماهميشه ، با توجه به تراکنش خود، به تمامCAها (يا به عبارت بهتر به انواع گواهينامه آنها) اعتماد کنيد.</a:t>
            </a:r>
            <a:endParaRPr lang="fa-IR" sz="2000" dirty="0">
              <a:cs typeface="B Nazanin" pitchFamily="2" charset="-78"/>
            </a:endParaRPr>
          </a:p>
        </p:txBody>
      </p:sp>
      <p:sp>
        <p:nvSpPr>
          <p:cNvPr id="6" name="Rectangle 5"/>
          <p:cNvSpPr/>
          <p:nvPr/>
        </p:nvSpPr>
        <p:spPr>
          <a:xfrm>
            <a:off x="214282" y="3556345"/>
            <a:ext cx="8001024" cy="1015663"/>
          </a:xfrm>
          <a:prstGeom prst="rect">
            <a:avLst/>
          </a:prstGeom>
        </p:spPr>
        <p:txBody>
          <a:bodyPr wrap="square">
            <a:spAutoFit/>
          </a:bodyPr>
          <a:lstStyle/>
          <a:p>
            <a:pPr>
              <a:lnSpc>
                <a:spcPct val="150000"/>
              </a:lnSpc>
            </a:pPr>
            <a:r>
              <a:rPr lang="fa-IR" sz="2000" dirty="0" smtClean="0">
                <a:cs typeface="B Nazanin" pitchFamily="2" charset="-78"/>
              </a:rPr>
              <a:t>پروتکل SSlبر اساس ميزان امن بودن دسته بندي مي شوند. اين دسته بندي بر اساس مقدارBITهای توليدي به ازاء هر بخش از داده اي است که رمز گذاري مي شود.</a:t>
            </a:r>
            <a:endParaRPr lang="fa-IR" sz="2000" dirty="0">
              <a:cs typeface="B Nazanin" pitchFamily="2" charset="-78"/>
            </a:endParaRPr>
          </a:p>
        </p:txBody>
      </p:sp>
      <p:sp>
        <p:nvSpPr>
          <p:cNvPr id="7" name="Rectangle 6"/>
          <p:cNvSpPr/>
          <p:nvPr/>
        </p:nvSpPr>
        <p:spPr>
          <a:xfrm>
            <a:off x="-142876" y="4666387"/>
            <a:ext cx="8358214" cy="977191"/>
          </a:xfrm>
          <a:prstGeom prst="rect">
            <a:avLst/>
          </a:prstGeom>
        </p:spPr>
        <p:txBody>
          <a:bodyPr wrap="square">
            <a:spAutoFit/>
          </a:bodyPr>
          <a:lstStyle/>
          <a:p>
            <a:pPr>
              <a:lnSpc>
                <a:spcPct val="150000"/>
              </a:lnSpc>
            </a:pPr>
            <a:r>
              <a:rPr lang="fa-IR" sz="2000" dirty="0" smtClean="0">
                <a:cs typeface="B Nazanin" pitchFamily="2" charset="-78"/>
              </a:rPr>
              <a:t>يک بحث ديگر اينجا مطرح مي شود و آن اينکه اگر يک هکر در ميان راه کليد عمومي خود را جايگزين کليد عمومي سرور کرد. در اين حالت عملا هکر به راحتي به اطلاعات کاربر دسترسي خواهد داشت.</a:t>
            </a:r>
            <a:endParaRPr lang="fa-IR" sz="2000" dirty="0">
              <a:cs typeface="B Nazanin" pitchFamily="2" charset="-78"/>
            </a:endParaRPr>
          </a:p>
        </p:txBody>
      </p:sp>
      <p:sp>
        <p:nvSpPr>
          <p:cNvPr id="11" name="Down Arrow 10"/>
          <p:cNvSpPr/>
          <p:nvPr/>
        </p:nvSpPr>
        <p:spPr>
          <a:xfrm rot="5400000">
            <a:off x="8495216" y="4783225"/>
            <a:ext cx="366161" cy="497289"/>
          </a:xfrm>
          <a:prstGeom prst="downArrow">
            <a:avLst/>
          </a:prstGeom>
        </p:spPr>
        <p:style>
          <a:lnRef idx="0">
            <a:schemeClr val="accent2"/>
          </a:lnRef>
          <a:fillRef idx="3">
            <a:schemeClr val="accent2"/>
          </a:fillRef>
          <a:effectRef idx="3">
            <a:schemeClr val="accent2"/>
          </a:effectRef>
          <a:fontRef idx="minor">
            <a:schemeClr val="lt1"/>
          </a:fontRef>
        </p:style>
        <p:txBody>
          <a:bodyPr rtlCol="1" anchor="ctr"/>
          <a:lstStyle/>
          <a:p>
            <a:pPr algn="ctr"/>
            <a:endParaRPr lang="fa-IR"/>
          </a:p>
        </p:txBody>
      </p:sp>
      <p:cxnSp>
        <p:nvCxnSpPr>
          <p:cNvPr id="12" name="Straight Connector 11"/>
          <p:cNvCxnSpPr/>
          <p:nvPr/>
        </p:nvCxnSpPr>
        <p:spPr>
          <a:xfrm flipV="1">
            <a:off x="500034" y="1214422"/>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4" name="Slide Number Placeholder 13"/>
          <p:cNvSpPr>
            <a:spLocks noGrp="1"/>
          </p:cNvSpPr>
          <p:nvPr>
            <p:ph type="sldNum" sz="quarter" idx="12"/>
          </p:nvPr>
        </p:nvSpPr>
        <p:spPr/>
        <p:txBody>
          <a:bodyPr/>
          <a:lstStyle/>
          <a:p>
            <a:fld id="{9584910E-F0A1-4292-AEF9-6CB96D109FF9}" type="slidenum">
              <a:rPr lang="fa-IR" smtClean="0"/>
              <a:pPr/>
              <a:t>27</a:t>
            </a:fld>
            <a:endParaRPr lang="fa-IR"/>
          </a:p>
        </p:txBody>
      </p:sp>
      <p:sp>
        <p:nvSpPr>
          <p:cNvPr id="15" name="Down Arrow 14"/>
          <p:cNvSpPr/>
          <p:nvPr/>
        </p:nvSpPr>
        <p:spPr>
          <a:xfrm rot="5400000">
            <a:off x="8423778" y="3577750"/>
            <a:ext cx="366161" cy="497289"/>
          </a:xfrm>
          <a:prstGeom prst="downArrow">
            <a:avLst/>
          </a:prstGeom>
        </p:spPr>
        <p:style>
          <a:lnRef idx="0">
            <a:schemeClr val="accent2"/>
          </a:lnRef>
          <a:fillRef idx="3">
            <a:schemeClr val="accent2"/>
          </a:fillRef>
          <a:effectRef idx="3">
            <a:schemeClr val="accent2"/>
          </a:effectRef>
          <a:fontRef idx="minor">
            <a:schemeClr val="lt1"/>
          </a:fontRef>
        </p:style>
        <p:txBody>
          <a:bodyPr rtlCol="1" anchor="ctr"/>
          <a:lstStyle/>
          <a:p>
            <a:pPr algn="ctr"/>
            <a:endParaRPr lang="fa-IR"/>
          </a:p>
        </p:txBody>
      </p:sp>
      <p:sp>
        <p:nvSpPr>
          <p:cNvPr id="16" name="Down Arrow 15"/>
          <p:cNvSpPr/>
          <p:nvPr/>
        </p:nvSpPr>
        <p:spPr>
          <a:xfrm rot="5400000">
            <a:off x="8423778" y="2506180"/>
            <a:ext cx="366161" cy="497289"/>
          </a:xfrm>
          <a:prstGeom prst="downArrow">
            <a:avLst/>
          </a:prstGeom>
        </p:spPr>
        <p:style>
          <a:lnRef idx="0">
            <a:schemeClr val="accent2"/>
          </a:lnRef>
          <a:fillRef idx="3">
            <a:schemeClr val="accent2"/>
          </a:fillRef>
          <a:effectRef idx="3">
            <a:schemeClr val="accent2"/>
          </a:effectRef>
          <a:fontRef idx="minor">
            <a:schemeClr val="lt1"/>
          </a:fontRef>
        </p:style>
        <p:txBody>
          <a:bodyPr rtlCol="1" anchor="ctr"/>
          <a:lstStyle/>
          <a:p>
            <a:pPr algn="ctr"/>
            <a:endParaRPr lang="fa-IR"/>
          </a:p>
        </p:txBody>
      </p:sp>
      <p:sp>
        <p:nvSpPr>
          <p:cNvPr id="17" name="Down Arrow 16"/>
          <p:cNvSpPr/>
          <p:nvPr/>
        </p:nvSpPr>
        <p:spPr>
          <a:xfrm rot="5400000">
            <a:off x="8423778" y="1720362"/>
            <a:ext cx="366161" cy="497289"/>
          </a:xfrm>
          <a:prstGeom prst="downArrow">
            <a:avLst/>
          </a:prstGeom>
        </p:spPr>
        <p:style>
          <a:lnRef idx="0">
            <a:schemeClr val="accent2"/>
          </a:lnRef>
          <a:fillRef idx="3">
            <a:schemeClr val="accent2"/>
          </a:fillRef>
          <a:effectRef idx="3">
            <a:schemeClr val="accent2"/>
          </a:effectRef>
          <a:fontRef idx="minor">
            <a:schemeClr val="lt1"/>
          </a:fontRef>
        </p:style>
        <p:txBody>
          <a:bodyPr rtlCol="1" anchor="ctr"/>
          <a:lstStyle/>
          <a:p>
            <a:pPr algn="ctr"/>
            <a:endParaRPr lang="fa-I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0065" y="2285992"/>
            <a:ext cx="1943160" cy="461665"/>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a-IR"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دستورG</a:t>
            </a:r>
            <a:r>
              <a:rPr lang="en-US" sz="2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enrsa</a:t>
            </a:r>
            <a:endParaRPr lang="fa-I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1204170" y="3214686"/>
            <a:ext cx="6553396" cy="707886"/>
          </a:xfrm>
          <a:prstGeom prst="rect">
            <a:avLst/>
          </a:prstGeom>
        </p:spPr>
        <p:txBody>
          <a:bodyPr wrap="none">
            <a:spAutoFit/>
          </a:bodyPr>
          <a:lstStyle/>
          <a:p>
            <a:r>
              <a:rPr lang="fa-IR" sz="2000" dirty="0" smtClean="0">
                <a:cs typeface="B Nazanin" pitchFamily="2" charset="-78"/>
              </a:rPr>
              <a:t>:با استفاده از اين دستور مي توان كليدها را ازيك فرمت به فرمت ديگر تبديل كرد، </a:t>
            </a:r>
          </a:p>
          <a:p>
            <a:r>
              <a:rPr lang="fa-IR" sz="2000" dirty="0" smtClean="0">
                <a:cs typeface="B Nazanin" pitchFamily="2" charset="-78"/>
              </a:rPr>
              <a:t>محتواي آنها را تغيير داد،</a:t>
            </a:r>
            <a:endParaRPr lang="fa-IR" sz="2000" dirty="0">
              <a:cs typeface="B Nazanin" pitchFamily="2" charset="-78"/>
            </a:endParaRPr>
          </a:p>
        </p:txBody>
      </p:sp>
      <p:sp>
        <p:nvSpPr>
          <p:cNvPr id="5" name="Rectangle 4"/>
          <p:cNvSpPr/>
          <p:nvPr/>
        </p:nvSpPr>
        <p:spPr>
          <a:xfrm>
            <a:off x="7579668" y="3214686"/>
            <a:ext cx="1350050" cy="461665"/>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a-IR"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دستور</a:t>
            </a:r>
            <a:r>
              <a:rPr lang="fa-IR"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RSA</a:t>
            </a:r>
            <a:endParaRPr lang="fa-IR"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5"/>
          <p:cNvSpPr/>
          <p:nvPr/>
        </p:nvSpPr>
        <p:spPr>
          <a:xfrm>
            <a:off x="874731" y="4211429"/>
            <a:ext cx="6697666" cy="707886"/>
          </a:xfrm>
          <a:prstGeom prst="rect">
            <a:avLst/>
          </a:prstGeom>
        </p:spPr>
        <p:txBody>
          <a:bodyPr wrap="none">
            <a:spAutoFit/>
          </a:bodyPr>
          <a:lstStyle/>
          <a:p>
            <a:r>
              <a:rPr lang="fa-IR" sz="2000" dirty="0" smtClean="0">
                <a:cs typeface="B Nazanin" pitchFamily="2" charset="-78"/>
              </a:rPr>
              <a:t>از اين دستور براي مديريتCSRاستفاده مي شود، هرچند مي توان از آن براي توليد </a:t>
            </a:r>
          </a:p>
          <a:p>
            <a:r>
              <a:rPr lang="fa-IR" sz="2000" dirty="0" smtClean="0">
                <a:cs typeface="B Nazanin" pitchFamily="2" charset="-78"/>
              </a:rPr>
              <a:t>كليد خصوصي و</a:t>
            </a:r>
            <a:endParaRPr lang="fa-IR" sz="2000" dirty="0">
              <a:cs typeface="B Nazanin" pitchFamily="2" charset="-78"/>
            </a:endParaRPr>
          </a:p>
        </p:txBody>
      </p:sp>
      <p:sp>
        <p:nvSpPr>
          <p:cNvPr id="7" name="TextBox 6"/>
          <p:cNvSpPr txBox="1"/>
          <p:nvPr/>
        </p:nvSpPr>
        <p:spPr>
          <a:xfrm>
            <a:off x="7358082" y="4143380"/>
            <a:ext cx="1571636" cy="400110"/>
          </a:xfrm>
          <a:prstGeom prst="rect">
            <a:avLst/>
          </a:prstGeom>
          <a:noFill/>
        </p:spPr>
        <p:txBody>
          <a:bodyPr wrap="square" rtlCol="1">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a-IR"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دستورCSR:</a:t>
            </a:r>
            <a:endParaRPr lang="fa-IR"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Rectangle 7"/>
          <p:cNvSpPr/>
          <p:nvPr/>
        </p:nvSpPr>
        <p:spPr>
          <a:xfrm>
            <a:off x="1500166" y="2323264"/>
            <a:ext cx="5643602" cy="461665"/>
          </a:xfrm>
          <a:prstGeom prst="rect">
            <a:avLst/>
          </a:prstGeom>
        </p:spPr>
        <p:txBody>
          <a:bodyPr wrap="square">
            <a:spAutoFit/>
          </a:bodyPr>
          <a:lstStyle/>
          <a:p>
            <a:r>
              <a:rPr lang="fa-IR" sz="2000" spc="50" dirty="0" smtClean="0">
                <a:ln w="11430"/>
                <a:effectLst>
                  <a:outerShdw blurRad="76200" dist="50800" dir="5400000" algn="tl" rotWithShape="0">
                    <a:srgbClr val="000000">
                      <a:alpha val="65000"/>
                    </a:srgbClr>
                  </a:outerShdw>
                </a:effectLst>
                <a:latin typeface="Arial" pitchFamily="34" charset="0"/>
                <a:cs typeface="B Nazanin" pitchFamily="2" charset="-78"/>
              </a:rPr>
              <a:t>:</a:t>
            </a:r>
            <a:r>
              <a:rPr lang="fa-IR" sz="2000" dirty="0" smtClean="0">
                <a:latin typeface="Arial" pitchFamily="34" charset="0"/>
                <a:cs typeface="B Nazanin" pitchFamily="2" charset="-78"/>
              </a:rPr>
              <a:t>اين دستور براي توليد كليد خصوصيRSAبه كار مي رود</a:t>
            </a:r>
            <a:r>
              <a:rPr lang="fa-IR" sz="2400" dirty="0" smtClean="0">
                <a:cs typeface="B Nazanin" pitchFamily="2" charset="-78"/>
              </a:rPr>
              <a:t>.</a:t>
            </a:r>
            <a:endParaRPr lang="fa-I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B Nazanin" pitchFamily="2" charset="-78"/>
            </a:endParaRPr>
          </a:p>
        </p:txBody>
      </p:sp>
      <p:sp>
        <p:nvSpPr>
          <p:cNvPr id="9" name="Rectangle 8"/>
          <p:cNvSpPr/>
          <p:nvPr/>
        </p:nvSpPr>
        <p:spPr>
          <a:xfrm>
            <a:off x="928662" y="5143512"/>
            <a:ext cx="6643702" cy="400110"/>
          </a:xfrm>
          <a:prstGeom prst="rect">
            <a:avLst/>
          </a:prstGeom>
        </p:spPr>
        <p:txBody>
          <a:bodyPr wrap="square">
            <a:spAutoFit/>
          </a:bodyPr>
          <a:lstStyle/>
          <a:p>
            <a:r>
              <a:rPr lang="fa-IR" sz="2000" dirty="0" smtClean="0">
                <a:cs typeface="B Nazanin" pitchFamily="2" charset="-78"/>
              </a:rPr>
              <a:t>از اين دستور براي مديريت گواهي توسط يك مركز صدور گواهي استفاده مي شود.</a:t>
            </a:r>
            <a:endParaRPr lang="fa-IR" sz="2000" dirty="0">
              <a:cs typeface="B Nazanin" pitchFamily="2" charset="-78"/>
            </a:endParaRPr>
          </a:p>
        </p:txBody>
      </p:sp>
      <p:sp>
        <p:nvSpPr>
          <p:cNvPr id="10" name="TextBox 9"/>
          <p:cNvSpPr txBox="1"/>
          <p:nvPr/>
        </p:nvSpPr>
        <p:spPr>
          <a:xfrm>
            <a:off x="7429520" y="5143512"/>
            <a:ext cx="1571604" cy="400110"/>
          </a:xfrm>
          <a:prstGeom prst="rect">
            <a:avLst/>
          </a:prstGeom>
          <a:noFill/>
        </p:spPr>
        <p:txBody>
          <a:bodyPr wrap="square" rtlCol="1">
            <a:spAutoFit/>
          </a:bodyPr>
          <a:lstStyle/>
          <a:p>
            <a:r>
              <a:rPr lang="fa-IR"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دستور509.X:</a:t>
            </a:r>
            <a:endParaRPr lang="fa-IR" sz="20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Rectangle 10"/>
          <p:cNvSpPr/>
          <p:nvPr/>
        </p:nvSpPr>
        <p:spPr>
          <a:xfrm>
            <a:off x="1352755" y="285728"/>
            <a:ext cx="6402715" cy="584775"/>
          </a:xfrm>
          <a:prstGeom prst="rect">
            <a:avLst/>
          </a:prstGeom>
        </p:spPr>
        <p:txBody>
          <a:bodyPr wrap="none">
            <a:spAutoFit/>
          </a:bodyPr>
          <a:lstStyle/>
          <a:p>
            <a:r>
              <a:rPr lang="fa-IR"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ايجادكردن كليد و گواهي با استفاده از دستورات</a:t>
            </a:r>
            <a:endParaRPr lang="fa-IR"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Rectangle 11"/>
          <p:cNvSpPr/>
          <p:nvPr/>
        </p:nvSpPr>
        <p:spPr>
          <a:xfrm>
            <a:off x="-500098" y="1285860"/>
            <a:ext cx="7643866" cy="707886"/>
          </a:xfrm>
          <a:prstGeom prst="rect">
            <a:avLst/>
          </a:prstGeom>
        </p:spPr>
        <p:txBody>
          <a:bodyPr wrap="square">
            <a:spAutoFit/>
          </a:bodyPr>
          <a:lstStyle/>
          <a:p>
            <a:r>
              <a:rPr lang="fa-IR" sz="2000" dirty="0" smtClean="0">
                <a:cs typeface="B Nazanin" pitchFamily="2" charset="-78"/>
              </a:rPr>
              <a:t>يك برنامه براي استفاده از امكانات توابع كتابخانه ايOpenSslازطریق </a:t>
            </a:r>
          </a:p>
          <a:p>
            <a:r>
              <a:rPr lang="fa-IR" sz="2000" dirty="0" smtClean="0">
                <a:cs typeface="B Nazanin" pitchFamily="2" charset="-78"/>
              </a:rPr>
              <a:t>shellمی باشد.</a:t>
            </a:r>
            <a:endParaRPr lang="fa-IR" sz="2000" dirty="0">
              <a:cs typeface="B Nazanin" pitchFamily="2" charset="-78"/>
            </a:endParaRPr>
          </a:p>
        </p:txBody>
      </p:sp>
      <p:sp>
        <p:nvSpPr>
          <p:cNvPr id="13" name="TextBox 12"/>
          <p:cNvSpPr txBox="1"/>
          <p:nvPr/>
        </p:nvSpPr>
        <p:spPr>
          <a:xfrm>
            <a:off x="6929454" y="1273718"/>
            <a:ext cx="2071670" cy="400110"/>
          </a:xfrm>
          <a:prstGeom prst="rect">
            <a:avLst/>
          </a:prstGeom>
          <a:noFill/>
        </p:spPr>
        <p:txBody>
          <a:bodyPr wrap="square" rtlCol="1">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a-IR"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دستورOPENSSL:</a:t>
            </a:r>
            <a:endParaRPr lang="fa-IR"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Straight Connector 13"/>
          <p:cNvCxnSpPr/>
          <p:nvPr/>
        </p:nvCxnSpPr>
        <p:spPr>
          <a:xfrm flipV="1">
            <a:off x="500034" y="100010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5" name="Slide Number Placeholder 14"/>
          <p:cNvSpPr>
            <a:spLocks noGrp="1"/>
          </p:cNvSpPr>
          <p:nvPr>
            <p:ph type="sldNum" sz="quarter" idx="12"/>
          </p:nvPr>
        </p:nvSpPr>
        <p:spPr/>
        <p:txBody>
          <a:bodyPr/>
          <a:lstStyle/>
          <a:p>
            <a:fld id="{9584910E-F0A1-4292-AEF9-6CB96D109FF9}" type="slidenum">
              <a:rPr lang="fa-IR" smtClean="0"/>
              <a:pPr/>
              <a:t>28</a:t>
            </a:fld>
            <a:endParaRPr lang="fa-I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728" y="357166"/>
            <a:ext cx="7365213" cy="646331"/>
          </a:xfrm>
          <a:prstGeom prst="rect">
            <a:avLst/>
          </a:prstGeom>
          <a:noFill/>
        </p:spPr>
        <p:txBody>
          <a:bodyPr wrap="square" lIns="91440" tIns="45720" rIns="91440" bIns="45720">
            <a:spAutoFit/>
          </a:bodyPr>
          <a:lstStyle/>
          <a:p>
            <a:pPr algn="ctr"/>
            <a:r>
              <a:rPr lang="fa-IR" sz="36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ایجاد کردن کلید وگواهی بااستفاده ازدستور</a:t>
            </a:r>
            <a:endParaRPr lang="en-US" sz="36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4337" name="Rectangle 1"/>
          <p:cNvSpPr>
            <a:spLocks noChangeArrowheads="1"/>
          </p:cNvSpPr>
          <p:nvPr/>
        </p:nvSpPr>
        <p:spPr bwMode="auto">
          <a:xfrm>
            <a:off x="357158" y="357166"/>
            <a:ext cx="164307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tab pos="3397250" algn="l"/>
              </a:tabLst>
            </a:pPr>
            <a:r>
              <a:rPr kumimoji="0" lang="en-US" sz="3200" b="1" i="0" u="none" strike="noStrike" cap="none" normalizeH="0" baseline="0" dirty="0" err="1" smtClean="0">
                <a:ln>
                  <a:noFill/>
                </a:ln>
                <a:solidFill>
                  <a:srgbClr val="CC0000"/>
                </a:solidFill>
                <a:effectLst/>
                <a:latin typeface="Calibri" pitchFamily="34" charset="0"/>
                <a:ea typeface="Calibri" pitchFamily="34" charset="0"/>
                <a:cs typeface="Arial" pitchFamily="34" charset="0"/>
              </a:rPr>
              <a:t>OpenSsl</a:t>
            </a:r>
            <a:endParaRPr kumimoji="0" lang="fa-IR" sz="3600" b="1" i="0" u="none" strike="noStrike" cap="none" normalizeH="0" baseline="0" dirty="0" smtClean="0">
              <a:ln>
                <a:noFill/>
              </a:ln>
              <a:solidFill>
                <a:srgbClr val="CC0000"/>
              </a:solidFill>
              <a:effectLst/>
              <a:latin typeface="Arial" pitchFamily="34" charset="0"/>
              <a:cs typeface="Arial" pitchFamily="34" charset="0"/>
            </a:endParaRPr>
          </a:p>
        </p:txBody>
      </p:sp>
      <p:sp>
        <p:nvSpPr>
          <p:cNvPr id="6" name="TextBox 5"/>
          <p:cNvSpPr txBox="1"/>
          <p:nvPr/>
        </p:nvSpPr>
        <p:spPr>
          <a:xfrm>
            <a:off x="714348" y="1500174"/>
            <a:ext cx="7858180" cy="923330"/>
          </a:xfrm>
          <a:prstGeom prst="rect">
            <a:avLst/>
          </a:prstGeom>
          <a:noFill/>
        </p:spPr>
        <p:txBody>
          <a:bodyPr wrap="square" rtlCol="1">
            <a:spAutoFit/>
          </a:bodyPr>
          <a:lstStyle/>
          <a:p>
            <a:r>
              <a:rPr lang="fa-IR" dirty="0" smtClean="0"/>
              <a:t>دستورOpenSslيك برنامه براي استفاده از امكانات توابع كتابخانه اي OpenSslاز طريق Shell</a:t>
            </a:r>
          </a:p>
          <a:p>
            <a:r>
              <a:rPr lang="fa-IR" dirty="0" smtClean="0"/>
              <a:t>مي باشد. با استفاده از اين دستور مي توان كارهاي زير را انجام داد:</a:t>
            </a:r>
          </a:p>
          <a:p>
            <a:endParaRPr lang="fa-IR" dirty="0"/>
          </a:p>
        </p:txBody>
      </p:sp>
      <p:sp>
        <p:nvSpPr>
          <p:cNvPr id="7" name="Rectangle 6"/>
          <p:cNvSpPr/>
          <p:nvPr/>
        </p:nvSpPr>
        <p:spPr>
          <a:xfrm>
            <a:off x="5416920" y="2428868"/>
            <a:ext cx="2882520" cy="369332"/>
          </a:xfrm>
          <a:prstGeom prst="rect">
            <a:avLst/>
          </a:prstGeom>
        </p:spPr>
        <p:txBody>
          <a:bodyPr wrap="none">
            <a:spAutoFit/>
          </a:bodyPr>
          <a:lstStyle/>
          <a:p>
            <a:r>
              <a:rPr lang="fa-IR" dirty="0" smtClean="0"/>
              <a:t>− ايجاد كليدهاي RSA,DH,DSA</a:t>
            </a:r>
            <a:endParaRPr lang="fa-IR" dirty="0"/>
          </a:p>
        </p:txBody>
      </p:sp>
      <p:sp>
        <p:nvSpPr>
          <p:cNvPr id="9" name="Rectangle 8"/>
          <p:cNvSpPr/>
          <p:nvPr/>
        </p:nvSpPr>
        <p:spPr>
          <a:xfrm>
            <a:off x="4429124" y="2857496"/>
            <a:ext cx="3892412" cy="369332"/>
          </a:xfrm>
          <a:prstGeom prst="rect">
            <a:avLst/>
          </a:prstGeom>
        </p:spPr>
        <p:txBody>
          <a:bodyPr wrap="none">
            <a:spAutoFit/>
          </a:bodyPr>
          <a:lstStyle/>
          <a:p>
            <a:r>
              <a:rPr lang="fa-IR" dirty="0" smtClean="0"/>
              <a:t>− ايجاد گواهي CSR,CRL در استاندارد509.x</a:t>
            </a:r>
            <a:endParaRPr lang="fa-IR" dirty="0"/>
          </a:p>
        </p:txBody>
      </p:sp>
      <p:sp>
        <p:nvSpPr>
          <p:cNvPr id="10" name="Rectangle 9"/>
          <p:cNvSpPr/>
          <p:nvPr/>
        </p:nvSpPr>
        <p:spPr>
          <a:xfrm>
            <a:off x="6429388" y="3286124"/>
            <a:ext cx="1848583" cy="369332"/>
          </a:xfrm>
          <a:prstGeom prst="rect">
            <a:avLst/>
          </a:prstGeom>
        </p:spPr>
        <p:txBody>
          <a:bodyPr wrap="none">
            <a:spAutoFit/>
          </a:bodyPr>
          <a:lstStyle/>
          <a:p>
            <a:r>
              <a:rPr lang="fa-IR" dirty="0" smtClean="0"/>
              <a:t>− محاسبة چكيدة پيغام</a:t>
            </a:r>
            <a:endParaRPr lang="fa-IR" dirty="0"/>
          </a:p>
        </p:txBody>
      </p:sp>
      <p:sp>
        <p:nvSpPr>
          <p:cNvPr id="11" name="Rectangle 10"/>
          <p:cNvSpPr/>
          <p:nvPr/>
        </p:nvSpPr>
        <p:spPr>
          <a:xfrm>
            <a:off x="4011247" y="3714752"/>
            <a:ext cx="4275529" cy="369332"/>
          </a:xfrm>
          <a:prstGeom prst="rect">
            <a:avLst/>
          </a:prstGeom>
        </p:spPr>
        <p:txBody>
          <a:bodyPr wrap="none">
            <a:spAutoFit/>
          </a:bodyPr>
          <a:lstStyle/>
          <a:p>
            <a:r>
              <a:rPr lang="fa-IR" dirty="0" smtClean="0"/>
              <a:t>− رمزكردن و رمزگشايي به وسيلة الگوريتم هاي رمز</a:t>
            </a:r>
            <a:endParaRPr lang="fa-IR" dirty="0"/>
          </a:p>
        </p:txBody>
      </p:sp>
      <p:sp>
        <p:nvSpPr>
          <p:cNvPr id="12" name="Rectangle 11"/>
          <p:cNvSpPr/>
          <p:nvPr/>
        </p:nvSpPr>
        <p:spPr>
          <a:xfrm>
            <a:off x="4617182" y="4143380"/>
            <a:ext cx="3669594" cy="369332"/>
          </a:xfrm>
          <a:prstGeom prst="rect">
            <a:avLst/>
          </a:prstGeom>
        </p:spPr>
        <p:txBody>
          <a:bodyPr wrap="none">
            <a:spAutoFit/>
          </a:bodyPr>
          <a:lstStyle/>
          <a:p>
            <a:r>
              <a:rPr lang="fa-IR" dirty="0" smtClean="0"/>
              <a:t>− تست كردن سرور و سرويس گير Ssl,Tls</a:t>
            </a:r>
            <a:endParaRPr lang="fa-IR" dirty="0"/>
          </a:p>
        </p:txBody>
      </p:sp>
      <p:sp>
        <p:nvSpPr>
          <p:cNvPr id="13" name="Rectangle 12"/>
          <p:cNvSpPr/>
          <p:nvPr/>
        </p:nvSpPr>
        <p:spPr>
          <a:xfrm>
            <a:off x="4887164" y="4572008"/>
            <a:ext cx="3313728" cy="369332"/>
          </a:xfrm>
          <a:prstGeom prst="rect">
            <a:avLst/>
          </a:prstGeom>
        </p:spPr>
        <p:txBody>
          <a:bodyPr wrap="none">
            <a:spAutoFit/>
          </a:bodyPr>
          <a:lstStyle/>
          <a:p>
            <a:r>
              <a:rPr lang="fa-IR" dirty="0" smtClean="0"/>
              <a:t>− مديريت پيغام هاي رمزشدة </a:t>
            </a:r>
            <a:r>
              <a:rPr lang="en-US" dirty="0" smtClean="0"/>
              <a:t>S/MIME</a:t>
            </a:r>
            <a:endParaRPr lang="fa-IR" dirty="0"/>
          </a:p>
        </p:txBody>
      </p:sp>
      <p:sp>
        <p:nvSpPr>
          <p:cNvPr id="14" name="Rectangle 13"/>
          <p:cNvSpPr/>
          <p:nvPr/>
        </p:nvSpPr>
        <p:spPr>
          <a:xfrm>
            <a:off x="5214942" y="5214950"/>
            <a:ext cx="3360215" cy="369332"/>
          </a:xfrm>
          <a:prstGeom prst="rect">
            <a:avLst/>
          </a:prstGeom>
        </p:spPr>
        <p:txBody>
          <a:bodyPr wrap="none">
            <a:spAutoFit/>
          </a:bodyPr>
          <a:lstStyle/>
          <a:p>
            <a:r>
              <a:rPr lang="fa-IR" dirty="0" smtClean="0"/>
              <a:t>دستور OpenSslداراي فرمت زير است:</a:t>
            </a:r>
            <a:endParaRPr lang="fa-IR" dirty="0"/>
          </a:p>
        </p:txBody>
      </p:sp>
      <p:sp>
        <p:nvSpPr>
          <p:cNvPr id="15" name="Rectangle 14"/>
          <p:cNvSpPr/>
          <p:nvPr/>
        </p:nvSpPr>
        <p:spPr>
          <a:xfrm>
            <a:off x="1714480" y="5786454"/>
            <a:ext cx="7072362" cy="400110"/>
          </a:xfrm>
          <a:prstGeom prst="rect">
            <a:avLst/>
          </a:prstGeom>
        </p:spPr>
        <p:txBody>
          <a:bodyPr wrap="square">
            <a:spAutoFit/>
          </a:bodyPr>
          <a:lstStyle/>
          <a:p>
            <a:r>
              <a:rPr lang="en-US" sz="2000" b="1" dirty="0" smtClean="0">
                <a:solidFill>
                  <a:srgbClr val="C00000"/>
                </a:solidFill>
              </a:rPr>
              <a:t>openssl command [ command_opts ] [ command_args ]</a:t>
            </a:r>
          </a:p>
        </p:txBody>
      </p:sp>
      <p:cxnSp>
        <p:nvCxnSpPr>
          <p:cNvPr id="16" name="Straight Connector 15"/>
          <p:cNvCxnSpPr/>
          <p:nvPr/>
        </p:nvCxnSpPr>
        <p:spPr>
          <a:xfrm flipV="1">
            <a:off x="500034" y="1214422"/>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7" name="Slide Number Placeholder 16"/>
          <p:cNvSpPr>
            <a:spLocks noGrp="1"/>
          </p:cNvSpPr>
          <p:nvPr>
            <p:ph type="sldNum" sz="quarter" idx="12"/>
          </p:nvPr>
        </p:nvSpPr>
        <p:spPr/>
        <p:txBody>
          <a:bodyPr/>
          <a:lstStyle/>
          <a:p>
            <a:fld id="{9584910E-F0A1-4292-AEF9-6CB96D109FF9}" type="slidenum">
              <a:rPr lang="fa-IR" smtClean="0"/>
              <a:pPr/>
              <a:t>29</a:t>
            </a:fld>
            <a:endParaRPr lang="fa-I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4" y="357166"/>
            <a:ext cx="3727303" cy="923330"/>
          </a:xfrm>
          <a:prstGeom prst="rect">
            <a:avLst/>
          </a:prstGeom>
          <a:noFill/>
        </p:spPr>
        <p:txBody>
          <a:bodyPr wrap="none" lIns="91440" tIns="45720" rIns="91440" bIns="45720">
            <a:spAutoFit/>
          </a:bodyPr>
          <a:lstStyle/>
          <a:p>
            <a:pPr algn="ctr"/>
            <a:r>
              <a:rPr lang="fa-IR"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فهرست مطالب:</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4" name="Straight Connector 3"/>
          <p:cNvCxnSpPr/>
          <p:nvPr/>
        </p:nvCxnSpPr>
        <p:spPr>
          <a:xfrm flipV="1">
            <a:off x="500034" y="1428736"/>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4143372" y="1643050"/>
            <a:ext cx="4071966" cy="7786747"/>
          </a:xfrm>
          <a:prstGeom prst="rect">
            <a:avLst/>
          </a:prstGeom>
          <a:noFill/>
        </p:spPr>
        <p:txBody>
          <a:bodyPr wrap="square" rtlCol="1">
            <a:spAutoFit/>
          </a:bodyPr>
          <a:lstStyle/>
          <a:p>
            <a:pPr>
              <a:buClr>
                <a:srgbClr val="CC0000"/>
              </a:buClr>
              <a:buFont typeface="Wingdings" pitchFamily="2" charset="2"/>
              <a:buChar char="v"/>
            </a:pPr>
            <a:r>
              <a:rPr lang="fa-IR" sz="2000" dirty="0" smtClean="0">
                <a:latin typeface="Tahoma" pitchFamily="34" charset="0"/>
                <a:ea typeface="Tahoma" pitchFamily="34" charset="0"/>
                <a:cs typeface="B Nazanin" pitchFamily="2" charset="-78"/>
              </a:rPr>
              <a:t>چکیده:</a:t>
            </a:r>
          </a:p>
          <a:p>
            <a:pPr>
              <a:buClr>
                <a:srgbClr val="CC0000"/>
              </a:buClr>
              <a:buFont typeface="Wingdings" pitchFamily="2" charset="2"/>
              <a:buChar char="v"/>
            </a:pPr>
            <a:r>
              <a:rPr lang="fa-IR" sz="2000" dirty="0" smtClean="0">
                <a:latin typeface="Tahoma" pitchFamily="34" charset="0"/>
                <a:ea typeface="Tahoma" pitchFamily="34" charset="0"/>
                <a:cs typeface="B Nazanin" pitchFamily="2" charset="-78"/>
              </a:rPr>
              <a:t>مقدمه ای بر رمزنگاری</a:t>
            </a:r>
          </a:p>
          <a:p>
            <a:r>
              <a:rPr lang="fa-IR" sz="2000" dirty="0" smtClean="0">
                <a:latin typeface="Tahoma" pitchFamily="34" charset="0"/>
                <a:ea typeface="Tahoma" pitchFamily="34" charset="0"/>
                <a:cs typeface="B Nazanin" pitchFamily="2" charset="-78"/>
              </a:rPr>
              <a:t>      - روش متقارن</a:t>
            </a:r>
          </a:p>
          <a:p>
            <a:r>
              <a:rPr lang="fa-IR" sz="2000" dirty="0" smtClean="0">
                <a:latin typeface="Tahoma" pitchFamily="34" charset="0"/>
                <a:ea typeface="Tahoma" pitchFamily="34" charset="0"/>
                <a:cs typeface="B Nazanin" pitchFamily="2" charset="-78"/>
              </a:rPr>
              <a:t>      - روش نامتقارن</a:t>
            </a:r>
          </a:p>
          <a:p>
            <a:pPr>
              <a:buClr>
                <a:srgbClr val="CC0000"/>
              </a:buClr>
              <a:buFont typeface="Wingdings" pitchFamily="2" charset="2"/>
              <a:buChar char="v"/>
            </a:pPr>
            <a:r>
              <a:rPr lang="fa-IR" sz="2000" dirty="0" smtClean="0">
                <a:latin typeface="Tahoma" pitchFamily="34" charset="0"/>
                <a:ea typeface="Tahoma" pitchFamily="34" charset="0"/>
                <a:cs typeface="B Nazanin" pitchFamily="2" charset="-78"/>
              </a:rPr>
              <a:t>تعریف SSL</a:t>
            </a:r>
          </a:p>
          <a:p>
            <a:pPr>
              <a:buClr>
                <a:srgbClr val="CC0000"/>
              </a:buClr>
              <a:buFont typeface="Wingdings" pitchFamily="2" charset="2"/>
              <a:buChar char="v"/>
            </a:pPr>
            <a:r>
              <a:rPr lang="fa-IR" sz="2000" dirty="0" smtClean="0">
                <a:latin typeface="Tahoma" pitchFamily="34" charset="0"/>
                <a:ea typeface="Tahoma" pitchFamily="34" charset="0"/>
                <a:cs typeface="B Nazanin" pitchFamily="2" charset="-78"/>
              </a:rPr>
              <a:t>معماری SSL</a:t>
            </a:r>
          </a:p>
          <a:p>
            <a:r>
              <a:rPr lang="fa-IR" sz="2000" dirty="0" smtClean="0">
                <a:latin typeface="Tahoma" pitchFamily="34" charset="0"/>
                <a:ea typeface="Tahoma" pitchFamily="34" charset="0"/>
                <a:cs typeface="B Nazanin" pitchFamily="2" charset="-78"/>
              </a:rPr>
              <a:t>     - دومفهوم مهم درSSL</a:t>
            </a:r>
          </a:p>
          <a:p>
            <a:r>
              <a:rPr lang="fa-IR" sz="2000" dirty="0" smtClean="0">
                <a:latin typeface="Tahoma" pitchFamily="34" charset="0"/>
                <a:ea typeface="Tahoma" pitchFamily="34" charset="0"/>
                <a:cs typeface="B Nazanin" pitchFamily="2" charset="-78"/>
              </a:rPr>
              <a:t>     -SSLدرمدل TCP/IP</a:t>
            </a:r>
          </a:p>
          <a:p>
            <a:r>
              <a:rPr lang="fa-IR" sz="2000" dirty="0" smtClean="0">
                <a:latin typeface="Tahoma" pitchFamily="34" charset="0"/>
                <a:ea typeface="Tahoma" pitchFamily="34" charset="0"/>
                <a:cs typeface="B Nazanin" pitchFamily="2" charset="-78"/>
              </a:rPr>
              <a:t>      - قراردادهای لایه ثبت</a:t>
            </a:r>
          </a:p>
          <a:p>
            <a:r>
              <a:rPr lang="fa-IR" sz="2000" dirty="0" smtClean="0">
                <a:latin typeface="Tahoma" pitchFamily="34" charset="0"/>
                <a:ea typeface="Tahoma" pitchFamily="34" charset="0"/>
                <a:cs typeface="B Nazanin" pitchFamily="2" charset="-78"/>
              </a:rPr>
              <a:t>      - قراردادتوافق</a:t>
            </a:r>
          </a:p>
          <a:p>
            <a:r>
              <a:rPr lang="fa-IR" sz="2000" dirty="0" smtClean="0">
                <a:latin typeface="Tahoma" pitchFamily="34" charset="0"/>
                <a:ea typeface="Tahoma" pitchFamily="34" charset="0"/>
                <a:cs typeface="B Nazanin" pitchFamily="2" charset="-78"/>
              </a:rPr>
              <a:t>      - سرویس های امنیتیSSL</a:t>
            </a:r>
          </a:p>
          <a:p>
            <a:r>
              <a:rPr lang="fa-IR" sz="2000" dirty="0" smtClean="0">
                <a:latin typeface="Tahoma" pitchFamily="34" charset="0"/>
                <a:ea typeface="Tahoma" pitchFamily="34" charset="0"/>
                <a:cs typeface="B Nazanin" pitchFamily="2" charset="-78"/>
              </a:rPr>
              <a:t>      - مکانیزم های امنیتیSSL</a:t>
            </a:r>
          </a:p>
          <a:p>
            <a:r>
              <a:rPr lang="fa-IR" sz="2000" dirty="0" smtClean="0">
                <a:latin typeface="Tahoma" pitchFamily="34" charset="0"/>
                <a:ea typeface="Tahoma" pitchFamily="34" charset="0"/>
                <a:cs typeface="B Nazanin" pitchFamily="2" charset="-78"/>
              </a:rPr>
              <a:t>      - رمزنگاری </a:t>
            </a:r>
            <a:r>
              <a:rPr lang="fa-IR" sz="2000" dirty="0" smtClean="0">
                <a:latin typeface="Tahoma" pitchFamily="34" charset="0"/>
                <a:ea typeface="Tahoma" pitchFamily="34" charset="0"/>
                <a:cs typeface="B Nazanin" pitchFamily="2" charset="-78"/>
              </a:rPr>
              <a:t>کلیدمشترک</a:t>
            </a:r>
          </a:p>
          <a:p>
            <a:r>
              <a:rPr lang="fa-IR" sz="2000" dirty="0" smtClean="0">
                <a:latin typeface="Tahoma" pitchFamily="34" charset="0"/>
                <a:ea typeface="Tahoma" pitchFamily="34" charset="0"/>
                <a:cs typeface="B Nazanin" pitchFamily="2" charset="-78"/>
              </a:rPr>
              <a:t>      - رمزنگاری کلید عمومی</a:t>
            </a:r>
            <a:endParaRPr lang="fa-IR" sz="2000" dirty="0" smtClean="0">
              <a:latin typeface="Tahoma" pitchFamily="34" charset="0"/>
              <a:ea typeface="Tahoma" pitchFamily="34" charset="0"/>
              <a:cs typeface="B Nazanin" pitchFamily="2" charset="-78"/>
            </a:endParaRPr>
          </a:p>
          <a:p>
            <a:pPr>
              <a:buClr>
                <a:srgbClr val="CC0000"/>
              </a:buClr>
              <a:buFont typeface="Wingdings" pitchFamily="2" charset="2"/>
              <a:buChar char="v"/>
            </a:pPr>
            <a:r>
              <a:rPr lang="fa-IR" sz="2000" dirty="0" smtClean="0">
                <a:latin typeface="Tahoma" pitchFamily="34" charset="0"/>
                <a:ea typeface="Tahoma" pitchFamily="34" charset="0"/>
                <a:cs typeface="B Nazanin" pitchFamily="2" charset="-78"/>
              </a:rPr>
              <a:t>مفهوم گواهینامه در پروتکل SSL</a:t>
            </a:r>
          </a:p>
          <a:p>
            <a:r>
              <a:rPr lang="fa-IR" sz="2000" dirty="0" smtClean="0">
                <a:latin typeface="Tahoma" pitchFamily="34" charset="0"/>
                <a:ea typeface="Tahoma" pitchFamily="34" charset="0"/>
                <a:cs typeface="B Nazanin" pitchFamily="2" charset="-78"/>
              </a:rPr>
              <a:t>     - مراکزصدورگواهینامه</a:t>
            </a:r>
          </a:p>
          <a:p>
            <a:r>
              <a:rPr lang="fa-IR" sz="2000" dirty="0" smtClean="0">
                <a:latin typeface="Tahoma" pitchFamily="34" charset="0"/>
                <a:ea typeface="Tahoma" pitchFamily="34" charset="0"/>
                <a:cs typeface="B Nazanin" pitchFamily="2" charset="-78"/>
              </a:rPr>
              <a:t>      -- شکل</a:t>
            </a:r>
          </a:p>
          <a:p>
            <a:endParaRPr lang="fa-IR" sz="2000" dirty="0" smtClean="0">
              <a:latin typeface="Tahoma" pitchFamily="34" charset="0"/>
              <a:ea typeface="Tahoma" pitchFamily="34" charset="0"/>
              <a:cs typeface="B Nazanin" pitchFamily="2" charset="-78"/>
            </a:endParaRPr>
          </a:p>
          <a:p>
            <a:endParaRPr lang="fa-IR" sz="2000" dirty="0" smtClean="0">
              <a:latin typeface="Tahoma" pitchFamily="34" charset="0"/>
              <a:ea typeface="Tahoma" pitchFamily="34" charset="0"/>
              <a:cs typeface="B Nazanin" pitchFamily="2" charset="-78"/>
            </a:endParaRPr>
          </a:p>
          <a:p>
            <a:endParaRPr lang="fa-IR" sz="2000" dirty="0" smtClean="0">
              <a:latin typeface="Tahoma" pitchFamily="34" charset="0"/>
              <a:ea typeface="Tahoma" pitchFamily="34" charset="0"/>
              <a:cs typeface="B Nazanin" pitchFamily="2" charset="-78"/>
            </a:endParaRPr>
          </a:p>
          <a:p>
            <a:endParaRPr lang="fa-IR" sz="2000" dirty="0" smtClean="0">
              <a:latin typeface="Tahoma" pitchFamily="34" charset="0"/>
              <a:ea typeface="Tahoma" pitchFamily="34" charset="0"/>
              <a:cs typeface="B Nazanin" pitchFamily="2" charset="-78"/>
            </a:endParaRPr>
          </a:p>
          <a:p>
            <a:r>
              <a:rPr lang="fa-IR" sz="2000" dirty="0" smtClean="0">
                <a:latin typeface="Tahoma" pitchFamily="34" charset="0"/>
                <a:ea typeface="Tahoma" pitchFamily="34" charset="0"/>
                <a:cs typeface="B Nazanin" pitchFamily="2" charset="-78"/>
              </a:rPr>
              <a:t>  </a:t>
            </a:r>
          </a:p>
          <a:p>
            <a:endParaRPr lang="fa-IR" sz="2000" dirty="0" smtClean="0">
              <a:latin typeface="Tahoma" pitchFamily="34" charset="0"/>
              <a:ea typeface="Tahoma" pitchFamily="34" charset="0"/>
              <a:cs typeface="B Nazanin" pitchFamily="2" charset="-78"/>
            </a:endParaRPr>
          </a:p>
          <a:p>
            <a:endParaRPr lang="fa-IR" sz="2000" dirty="0" smtClean="0">
              <a:latin typeface="Tahoma" pitchFamily="34" charset="0"/>
              <a:ea typeface="Tahoma" pitchFamily="34" charset="0"/>
              <a:cs typeface="B Nazanin" pitchFamily="2" charset="-78"/>
            </a:endParaRPr>
          </a:p>
          <a:p>
            <a:endParaRPr lang="fa-IR" sz="2000" dirty="0">
              <a:latin typeface="Tahoma" pitchFamily="34" charset="0"/>
              <a:ea typeface="Tahoma" pitchFamily="34" charset="0"/>
              <a:cs typeface="B Nazanin" pitchFamily="2" charset="-78"/>
            </a:endParaRPr>
          </a:p>
        </p:txBody>
      </p:sp>
      <p:sp>
        <p:nvSpPr>
          <p:cNvPr id="6" name="Slide Number Placeholder 5"/>
          <p:cNvSpPr>
            <a:spLocks noGrp="1"/>
          </p:cNvSpPr>
          <p:nvPr>
            <p:ph type="sldNum" sz="quarter" idx="12"/>
          </p:nvPr>
        </p:nvSpPr>
        <p:spPr/>
        <p:txBody>
          <a:bodyPr/>
          <a:lstStyle/>
          <a:p>
            <a:fld id="{9584910E-F0A1-4292-AEF9-6CB96D109FF9}" type="slidenum">
              <a:rPr lang="fa-IR" smtClean="0"/>
              <a:pPr/>
              <a:t>3</a:t>
            </a:fld>
            <a:endParaRPr lang="fa-I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0706" y="109815"/>
            <a:ext cx="1326004" cy="461665"/>
          </a:xfrm>
          <a:prstGeom prst="rect">
            <a:avLst/>
          </a:prstGeom>
        </p:spPr>
        <p:txBody>
          <a:bodyPr wrap="none">
            <a:spAutoFit/>
          </a:bodyPr>
          <a:lstStyle/>
          <a:p>
            <a:r>
              <a:rPr lang="fa-IR" sz="2400" b="1" u="sng" dirty="0" smtClean="0">
                <a:solidFill>
                  <a:srgbClr val="000099"/>
                </a:solidFill>
              </a:rPr>
              <a:t>G</a:t>
            </a:r>
            <a:r>
              <a:rPr lang="en-US" sz="2400" b="1" u="sng" dirty="0" smtClean="0">
                <a:solidFill>
                  <a:srgbClr val="000099"/>
                </a:solidFill>
              </a:rPr>
              <a:t>enrsa</a:t>
            </a:r>
            <a:r>
              <a:rPr lang="fa-IR" sz="2400" b="1" u="sng" dirty="0" smtClean="0">
                <a:solidFill>
                  <a:srgbClr val="000099"/>
                </a:solidFill>
              </a:rPr>
              <a:t>:</a:t>
            </a:r>
            <a:endParaRPr lang="fa-IR" sz="2400" b="1" u="sng" dirty="0">
              <a:solidFill>
                <a:srgbClr val="000099"/>
              </a:solidFill>
            </a:endParaRPr>
          </a:p>
        </p:txBody>
      </p:sp>
      <p:sp>
        <p:nvSpPr>
          <p:cNvPr id="4" name="Rectangle 3"/>
          <p:cNvSpPr/>
          <p:nvPr/>
        </p:nvSpPr>
        <p:spPr>
          <a:xfrm>
            <a:off x="214282" y="785794"/>
            <a:ext cx="8643998" cy="1015663"/>
          </a:xfrm>
          <a:prstGeom prst="rect">
            <a:avLst/>
          </a:prstGeom>
        </p:spPr>
        <p:txBody>
          <a:bodyPr wrap="square">
            <a:spAutoFit/>
          </a:bodyPr>
          <a:lstStyle/>
          <a:p>
            <a:r>
              <a:rPr lang="en-US" sz="2000" b="1" dirty="0" smtClean="0">
                <a:solidFill>
                  <a:srgbClr val="7030A0"/>
                </a:solidFill>
              </a:rPr>
              <a:t>openssl genrsa [-out filename] [-passout arg] [-des] [-des3] [-idea] </a:t>
            </a:r>
          </a:p>
          <a:p>
            <a:pPr algn="l"/>
            <a:r>
              <a:rPr lang="fa-IR" sz="2000" b="1" dirty="0" smtClean="0">
                <a:solidFill>
                  <a:srgbClr val="7030A0"/>
                </a:solidFill>
              </a:rPr>
              <a:t>  </a:t>
            </a:r>
          </a:p>
          <a:p>
            <a:pPr algn="l"/>
            <a:r>
              <a:rPr lang="en-US" sz="2000" b="1" dirty="0" smtClean="0">
                <a:solidFill>
                  <a:srgbClr val="7030A0"/>
                </a:solidFill>
              </a:rPr>
              <a:t>[-f4]</a:t>
            </a:r>
            <a:endParaRPr lang="fa-IR" sz="2000" b="1" dirty="0">
              <a:solidFill>
                <a:srgbClr val="7030A0"/>
              </a:solidFill>
            </a:endParaRPr>
          </a:p>
        </p:txBody>
      </p:sp>
      <p:sp>
        <p:nvSpPr>
          <p:cNvPr id="5" name="Rectangle 4"/>
          <p:cNvSpPr/>
          <p:nvPr/>
        </p:nvSpPr>
        <p:spPr>
          <a:xfrm>
            <a:off x="214282" y="1395699"/>
            <a:ext cx="3143272" cy="461665"/>
          </a:xfrm>
          <a:prstGeom prst="rect">
            <a:avLst/>
          </a:prstGeom>
        </p:spPr>
        <p:txBody>
          <a:bodyPr wrap="square">
            <a:spAutoFit/>
          </a:bodyPr>
          <a:lstStyle/>
          <a:p>
            <a:r>
              <a:rPr lang="en-US" sz="2000" b="1" dirty="0" smtClean="0">
                <a:solidFill>
                  <a:srgbClr val="7030A0"/>
                </a:solidFill>
              </a:rPr>
              <a:t>[-3] [-rand file(</a:t>
            </a:r>
            <a:r>
              <a:rPr lang="en-US" sz="2400" b="1" dirty="0" smtClean="0">
                <a:solidFill>
                  <a:srgbClr val="7030A0"/>
                </a:solidFill>
              </a:rPr>
              <a:t>s</a:t>
            </a:r>
            <a:r>
              <a:rPr lang="en-US" sz="2000" b="1" dirty="0" smtClean="0">
                <a:solidFill>
                  <a:srgbClr val="7030A0"/>
                </a:solidFill>
              </a:rPr>
              <a:t>)]</a:t>
            </a:r>
          </a:p>
        </p:txBody>
      </p:sp>
      <p:sp>
        <p:nvSpPr>
          <p:cNvPr id="6" name="Rectangle 5"/>
          <p:cNvSpPr/>
          <p:nvPr/>
        </p:nvSpPr>
        <p:spPr>
          <a:xfrm>
            <a:off x="3201112" y="1428736"/>
            <a:ext cx="1370888" cy="400110"/>
          </a:xfrm>
          <a:prstGeom prst="rect">
            <a:avLst/>
          </a:prstGeom>
        </p:spPr>
        <p:txBody>
          <a:bodyPr wrap="none">
            <a:spAutoFit/>
          </a:bodyPr>
          <a:lstStyle/>
          <a:p>
            <a:r>
              <a:rPr lang="en-US" sz="2000" b="1" dirty="0" smtClean="0">
                <a:solidFill>
                  <a:srgbClr val="7030A0"/>
                </a:solidFill>
              </a:rPr>
              <a:t>[numbits]</a:t>
            </a:r>
            <a:endParaRPr lang="fa-IR" sz="2000" b="1" dirty="0">
              <a:solidFill>
                <a:srgbClr val="7030A0"/>
              </a:solidFill>
            </a:endParaRPr>
          </a:p>
        </p:txBody>
      </p:sp>
      <p:pic>
        <p:nvPicPr>
          <p:cNvPr id="1026" name="Picture 2"/>
          <p:cNvPicPr>
            <a:picLocks noChangeAspect="1" noChangeArrowheads="1"/>
          </p:cNvPicPr>
          <p:nvPr/>
        </p:nvPicPr>
        <p:blipFill>
          <a:blip r:embed="rId2"/>
          <a:srcRect/>
          <a:stretch>
            <a:fillRect/>
          </a:stretch>
        </p:blipFill>
        <p:spPr bwMode="auto">
          <a:xfrm>
            <a:off x="500034" y="1857364"/>
            <a:ext cx="8358246" cy="4071966"/>
          </a:xfrm>
          <a:prstGeom prst="rect">
            <a:avLst/>
          </a:prstGeom>
          <a:noFill/>
          <a:ln w="9525">
            <a:noFill/>
            <a:miter lim="800000"/>
            <a:headEnd/>
            <a:tailEnd/>
          </a:ln>
          <a:effectLst/>
        </p:spPr>
      </p:pic>
      <p:sp>
        <p:nvSpPr>
          <p:cNvPr id="8" name="Rectangle 7"/>
          <p:cNvSpPr/>
          <p:nvPr/>
        </p:nvSpPr>
        <p:spPr>
          <a:xfrm>
            <a:off x="7715272" y="0"/>
            <a:ext cx="1189749"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a-I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دستور</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Rectangle 8"/>
          <p:cNvSpPr/>
          <p:nvPr/>
        </p:nvSpPr>
        <p:spPr>
          <a:xfrm>
            <a:off x="214282" y="6211669"/>
            <a:ext cx="1497526"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a-I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....ادامه</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Slide Number Placeholder 9"/>
          <p:cNvSpPr>
            <a:spLocks noGrp="1"/>
          </p:cNvSpPr>
          <p:nvPr>
            <p:ph type="sldNum" sz="quarter" idx="12"/>
          </p:nvPr>
        </p:nvSpPr>
        <p:spPr/>
        <p:txBody>
          <a:bodyPr/>
          <a:lstStyle/>
          <a:p>
            <a:fld id="{9584910E-F0A1-4292-AEF9-6CB96D109FF9}" type="slidenum">
              <a:rPr lang="fa-IR" smtClean="0"/>
              <a:pPr/>
              <a:t>30</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0023" y="1000108"/>
            <a:ext cx="6939720" cy="369332"/>
          </a:xfrm>
          <a:prstGeom prst="rect">
            <a:avLst/>
          </a:prstGeom>
        </p:spPr>
        <p:txBody>
          <a:bodyPr wrap="none">
            <a:spAutoFit/>
          </a:bodyPr>
          <a:lstStyle/>
          <a:p>
            <a:r>
              <a:rPr lang="fa-IR" dirty="0" smtClean="0"/>
              <a:t>دستور زير يك كليد خصوصي به طول ۱۰۲۴ بيت و بدون </a:t>
            </a:r>
            <a:r>
              <a:rPr lang="en-US" dirty="0" smtClean="0"/>
              <a:t>passphrase</a:t>
            </a:r>
            <a:r>
              <a:rPr lang="fa-IR" dirty="0" smtClean="0"/>
              <a:t> تولید می کنند.</a:t>
            </a:r>
            <a:endParaRPr lang="fa-IR" dirty="0"/>
          </a:p>
        </p:txBody>
      </p:sp>
      <p:sp>
        <p:nvSpPr>
          <p:cNvPr id="3" name="Rectangle 2"/>
          <p:cNvSpPr/>
          <p:nvPr/>
        </p:nvSpPr>
        <p:spPr>
          <a:xfrm>
            <a:off x="123275" y="1500174"/>
            <a:ext cx="4948791" cy="400110"/>
          </a:xfrm>
          <a:prstGeom prst="rect">
            <a:avLst/>
          </a:prstGeom>
        </p:spPr>
        <p:txBody>
          <a:bodyPr wrap="none">
            <a:spAutoFit/>
          </a:bodyPr>
          <a:lstStyle/>
          <a:p>
            <a:r>
              <a:rPr lang="en-US" sz="2000" dirty="0" smtClean="0">
                <a:solidFill>
                  <a:srgbClr val="7030A0"/>
                </a:solidFill>
              </a:rPr>
              <a:t>openssl genrsa -out rsakey.pem 1024</a:t>
            </a:r>
            <a:endParaRPr lang="fa-IR" sz="2000" dirty="0">
              <a:solidFill>
                <a:srgbClr val="7030A0"/>
              </a:solidFill>
            </a:endParaRPr>
          </a:p>
        </p:txBody>
      </p:sp>
      <p:sp>
        <p:nvSpPr>
          <p:cNvPr id="4" name="Rectangle 3"/>
          <p:cNvSpPr/>
          <p:nvPr/>
        </p:nvSpPr>
        <p:spPr>
          <a:xfrm>
            <a:off x="285720" y="2139727"/>
            <a:ext cx="8358246" cy="646331"/>
          </a:xfrm>
          <a:prstGeom prst="rect">
            <a:avLst/>
          </a:prstGeom>
        </p:spPr>
        <p:txBody>
          <a:bodyPr wrap="square">
            <a:spAutoFit/>
          </a:bodyPr>
          <a:lstStyle/>
          <a:p>
            <a:r>
              <a:rPr lang="fa-IR" dirty="0" smtClean="0"/>
              <a:t>دستور زير يك كليد خصوصي به طول ۱۰۲۴ رمزشده با الگوريتمِ3DES ویک </a:t>
            </a:r>
            <a:r>
              <a:rPr lang="en-US" dirty="0" smtClean="0"/>
              <a:t>passphrase</a:t>
            </a:r>
            <a:r>
              <a:rPr lang="fa-IR" dirty="0" smtClean="0"/>
              <a:t> خاص تولید می کنند.</a:t>
            </a:r>
            <a:endParaRPr lang="fa-IR" dirty="0"/>
          </a:p>
        </p:txBody>
      </p:sp>
      <p:sp>
        <p:nvSpPr>
          <p:cNvPr id="5" name="Rectangle 4"/>
          <p:cNvSpPr/>
          <p:nvPr/>
        </p:nvSpPr>
        <p:spPr>
          <a:xfrm>
            <a:off x="4643438" y="214290"/>
            <a:ext cx="4158510"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a-IR"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....ادامه دستور Genersa</a:t>
            </a:r>
            <a:endPar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5"/>
          <p:cNvSpPr/>
          <p:nvPr/>
        </p:nvSpPr>
        <p:spPr>
          <a:xfrm>
            <a:off x="0" y="2967334"/>
            <a:ext cx="10072726" cy="830997"/>
          </a:xfrm>
          <a:prstGeom prst="rect">
            <a:avLst/>
          </a:prstGeom>
        </p:spPr>
        <p:txBody>
          <a:bodyPr wrap="square">
            <a:spAutoFit/>
          </a:bodyPr>
          <a:lstStyle/>
          <a:p>
            <a:pPr algn="l"/>
            <a:r>
              <a:rPr lang="en-US" sz="2400" dirty="0" smtClean="0">
                <a:solidFill>
                  <a:srgbClr val="7030A0"/>
                </a:solidFill>
              </a:rPr>
              <a:t>openssl genrsa -out rsakey.pem -passout pass:enter-pass</a:t>
            </a:r>
            <a:endParaRPr lang="fa-IR" sz="2400" dirty="0" smtClean="0">
              <a:solidFill>
                <a:srgbClr val="7030A0"/>
              </a:solidFill>
            </a:endParaRPr>
          </a:p>
          <a:p>
            <a:pPr algn="l"/>
            <a:r>
              <a:rPr lang="en-US" sz="2400" dirty="0" smtClean="0">
                <a:solidFill>
                  <a:srgbClr val="7030A0"/>
                </a:solidFill>
              </a:rPr>
              <a:t>-here -des3 1024</a:t>
            </a:r>
            <a:endParaRPr lang="fa-IR" sz="2400" dirty="0">
              <a:solidFill>
                <a:srgbClr val="7030A0"/>
              </a:solidFill>
            </a:endParaRPr>
          </a:p>
        </p:txBody>
      </p:sp>
      <p:sp>
        <p:nvSpPr>
          <p:cNvPr id="7" name="Slide Number Placeholder 6"/>
          <p:cNvSpPr>
            <a:spLocks noGrp="1"/>
          </p:cNvSpPr>
          <p:nvPr>
            <p:ph type="sldNum" sz="quarter" idx="12"/>
          </p:nvPr>
        </p:nvSpPr>
        <p:spPr/>
        <p:txBody>
          <a:bodyPr/>
          <a:lstStyle/>
          <a:p>
            <a:fld id="{9584910E-F0A1-4292-AEF9-6CB96D109FF9}" type="slidenum">
              <a:rPr lang="fa-IR" smtClean="0"/>
              <a:pPr/>
              <a:t>31</a:t>
            </a:fld>
            <a:endParaRPr lang="fa-I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ert-text"/>
          <p:cNvPicPr>
            <a:picLocks noChangeAspect="1" noChangeArrowheads="1"/>
          </p:cNvPicPr>
          <p:nvPr/>
        </p:nvPicPr>
        <p:blipFill>
          <a:blip r:embed="rId2"/>
          <a:srcRect/>
          <a:stretch>
            <a:fillRect/>
          </a:stretch>
        </p:blipFill>
        <p:spPr bwMode="auto">
          <a:xfrm>
            <a:off x="4762527" y="1285860"/>
            <a:ext cx="3667125" cy="5300662"/>
          </a:xfrm>
          <a:prstGeom prst="rect">
            <a:avLst/>
          </a:prstGeom>
          <a:noFill/>
        </p:spPr>
      </p:pic>
      <p:cxnSp>
        <p:nvCxnSpPr>
          <p:cNvPr id="3" name="Straight Connector 2"/>
          <p:cNvCxnSpPr/>
          <p:nvPr/>
        </p:nvCxnSpPr>
        <p:spPr>
          <a:xfrm flipV="1">
            <a:off x="642910" y="1071546"/>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2643174" y="214290"/>
            <a:ext cx="3619901" cy="584775"/>
          </a:xfrm>
          <a:prstGeom prst="rect">
            <a:avLst/>
          </a:prstGeom>
          <a:noFill/>
        </p:spPr>
        <p:txBody>
          <a:bodyPr wrap="none" lIns="91440" tIns="45720" rIns="91440" bIns="45720">
            <a:spAutoFit/>
          </a:bodyPr>
          <a:lstStyle/>
          <a:p>
            <a:pPr algn="ctr"/>
            <a:r>
              <a:rPr lang="fa-IR" sz="32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گواهینامه رقمی(</a:t>
            </a:r>
            <a:r>
              <a:rPr lang="fa-IR"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Text</a:t>
            </a:r>
            <a:r>
              <a:rPr lang="fa-IR" sz="32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32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3"/>
          <p:cNvSpPr txBox="1">
            <a:spLocks noChangeArrowheads="1"/>
          </p:cNvSpPr>
          <p:nvPr/>
        </p:nvSpPr>
        <p:spPr>
          <a:xfrm>
            <a:off x="-785850" y="1714488"/>
            <a:ext cx="4929166" cy="71438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chemeClr val="accent1"/>
              </a:buClr>
              <a:buSzPct val="68000"/>
              <a:tabLst/>
              <a:defRPr/>
            </a:pPr>
            <a:r>
              <a:rPr kumimoji="0" lang="ar-SA" altLang="en-US" sz="2000" b="0" i="0" u="none" strike="noStrike" kern="1200" cap="none" spc="0" normalizeH="0" baseline="0" noProof="0" dirty="0" smtClean="0">
                <a:ln>
                  <a:noFill/>
                </a:ln>
                <a:solidFill>
                  <a:schemeClr val="tx1"/>
                </a:solidFill>
                <a:effectLst/>
                <a:uLnTx/>
                <a:uFillTx/>
                <a:latin typeface="+mn-lt"/>
                <a:ea typeface="+mn-ea"/>
              </a:rPr>
              <a:t>نمونه‌اي از يك گواهي رقمي</a:t>
            </a:r>
            <a:r>
              <a:rPr kumimoji="0" lang="fa-IR" altLang="en-US" sz="2000" b="0" i="0" u="none" strike="noStrike" kern="1200" cap="none" spc="0" normalizeH="0" noProof="0" dirty="0" smtClean="0">
                <a:ln>
                  <a:noFill/>
                </a:ln>
                <a:solidFill>
                  <a:schemeClr val="tx1"/>
                </a:solidFill>
                <a:effectLst/>
                <a:uLnTx/>
                <a:uFillTx/>
                <a:latin typeface="+mn-lt"/>
                <a:ea typeface="+mn-ea"/>
              </a:rPr>
              <a:t> </a:t>
            </a:r>
            <a:r>
              <a:rPr kumimoji="0" lang="ar-SA" altLang="en-US" sz="2000" b="0" i="0" u="none" strike="noStrike" kern="1200" cap="none" spc="0" normalizeH="0" baseline="0" noProof="0" dirty="0" smtClean="0">
                <a:ln>
                  <a:noFill/>
                </a:ln>
                <a:solidFill>
                  <a:schemeClr val="tx1"/>
                </a:solidFill>
                <a:effectLst/>
                <a:uLnTx/>
                <a:uFillTx/>
                <a:latin typeface="+mn-lt"/>
                <a:ea typeface="+mn-ea"/>
              </a:rPr>
              <a:t>با فرمت</a:t>
            </a:r>
            <a:r>
              <a:rPr kumimoji="0" lang="en-US" altLang="en-US" sz="2000" b="0" i="0" u="none" strike="noStrike" kern="1200" cap="none" spc="0" normalizeH="0" baseline="0" noProof="0" dirty="0" smtClean="0">
                <a:ln>
                  <a:noFill/>
                </a:ln>
                <a:solidFill>
                  <a:schemeClr val="tx1"/>
                </a:solidFill>
                <a:effectLst/>
                <a:uLnTx/>
                <a:uFillTx/>
                <a:latin typeface="+mn-lt"/>
                <a:ea typeface="+mn-ea"/>
              </a:rPr>
              <a:t> text</a:t>
            </a:r>
            <a:endParaRPr kumimoji="0" lang="en-US" altLang="ar-SA" sz="2000" b="0" i="0" u="none" strike="noStrike" kern="1200" cap="none" spc="0" normalizeH="0" baseline="0" noProof="0" dirty="0">
              <a:ln>
                <a:noFill/>
              </a:ln>
              <a:solidFill>
                <a:schemeClr val="tx1"/>
              </a:solidFill>
              <a:effectLst/>
              <a:uLnTx/>
              <a:uFillTx/>
              <a:latin typeface="+mn-lt"/>
              <a:ea typeface="+mn-ea"/>
            </a:endParaRPr>
          </a:p>
        </p:txBody>
      </p:sp>
      <p:cxnSp>
        <p:nvCxnSpPr>
          <p:cNvPr id="7" name="Straight Arrow Connector 6"/>
          <p:cNvCxnSpPr/>
          <p:nvPr/>
        </p:nvCxnSpPr>
        <p:spPr>
          <a:xfrm>
            <a:off x="4071934" y="1928802"/>
            <a:ext cx="64294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2"/>
          </p:nvPr>
        </p:nvSpPr>
        <p:spPr/>
        <p:txBody>
          <a:bodyPr/>
          <a:lstStyle/>
          <a:p>
            <a:fld id="{9584910E-F0A1-4292-AEF9-6CB96D109FF9}" type="slidenum">
              <a:rPr lang="fa-IR" smtClean="0"/>
              <a:pPr/>
              <a:t>32</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12" y="214290"/>
            <a:ext cx="2611612" cy="646331"/>
          </a:xfrm>
          <a:prstGeom prst="rect">
            <a:avLst/>
          </a:prstGeom>
          <a:noFill/>
        </p:spPr>
        <p:txBody>
          <a:bodyPr wrap="none" lIns="91440" tIns="45720" rIns="91440" bIns="45720">
            <a:spAutoFit/>
          </a:bodyPr>
          <a:lstStyle/>
          <a:p>
            <a:pPr algn="ctr"/>
            <a:r>
              <a:rPr lang="fa-IR" sz="36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گواهینامه رقمی:</a:t>
            </a:r>
            <a:endParaRPr lang="en-US" sz="36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5" name="Straight Connector 4"/>
          <p:cNvCxnSpPr/>
          <p:nvPr/>
        </p:nvCxnSpPr>
        <p:spPr>
          <a:xfrm flipV="1">
            <a:off x="642910" y="1071546"/>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pic>
        <p:nvPicPr>
          <p:cNvPr id="6" name="Picture 4" descr="cert"/>
          <p:cNvPicPr>
            <a:picLocks noChangeAspect="1" noChangeArrowheads="1"/>
          </p:cNvPicPr>
          <p:nvPr/>
        </p:nvPicPr>
        <p:blipFill>
          <a:blip r:embed="rId2"/>
          <a:srcRect/>
          <a:stretch>
            <a:fillRect/>
          </a:stretch>
        </p:blipFill>
        <p:spPr bwMode="auto">
          <a:xfrm>
            <a:off x="604837" y="1323992"/>
            <a:ext cx="3895725" cy="4533900"/>
          </a:xfrm>
          <a:prstGeom prst="rect">
            <a:avLst/>
          </a:prstGeom>
          <a:noFill/>
        </p:spPr>
      </p:pic>
      <p:sp>
        <p:nvSpPr>
          <p:cNvPr id="7" name="Rectangle 6"/>
          <p:cNvSpPr/>
          <p:nvPr/>
        </p:nvSpPr>
        <p:spPr>
          <a:xfrm>
            <a:off x="4786314" y="1571612"/>
            <a:ext cx="3675931" cy="461665"/>
          </a:xfrm>
          <a:prstGeom prst="rect">
            <a:avLst/>
          </a:prstGeom>
        </p:spPr>
        <p:txBody>
          <a:bodyPr wrap="square">
            <a:spAutoFit/>
          </a:bodyPr>
          <a:lstStyle/>
          <a:p>
            <a:pPr>
              <a:buClr>
                <a:srgbClr val="CC0000"/>
              </a:buClr>
              <a:buFont typeface="Wingdings" pitchFamily="2" charset="2"/>
              <a:buChar char="q"/>
            </a:pPr>
            <a:r>
              <a:rPr lang="fa-IR" altLang="en-US" sz="2400" dirty="0" smtClean="0"/>
              <a:t> </a:t>
            </a:r>
            <a:r>
              <a:rPr lang="ar-SA" altLang="en-US" sz="2400" dirty="0" smtClean="0"/>
              <a:t>نمونه‌اي از يك گواهينامه</a:t>
            </a:r>
            <a:endParaRPr lang="en-US" altLang="en-US" sz="2400" dirty="0"/>
          </a:p>
        </p:txBody>
      </p:sp>
      <p:sp>
        <p:nvSpPr>
          <p:cNvPr id="8" name="Slide Number Placeholder 7"/>
          <p:cNvSpPr>
            <a:spLocks noGrp="1"/>
          </p:cNvSpPr>
          <p:nvPr>
            <p:ph type="sldNum" sz="quarter" idx="12"/>
          </p:nvPr>
        </p:nvSpPr>
        <p:spPr/>
        <p:txBody>
          <a:bodyPr/>
          <a:lstStyle/>
          <a:p>
            <a:fld id="{9584910E-F0A1-4292-AEF9-6CB96D109FF9}" type="slidenum">
              <a:rPr lang="fa-IR" smtClean="0"/>
              <a:pPr/>
              <a:t>33</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584910E-F0A1-4292-AEF9-6CB96D109FF9}" type="slidenum">
              <a:rPr lang="fa-IR" smtClean="0"/>
              <a:pPr/>
              <a:t>34</a:t>
            </a:fld>
            <a:endParaRPr lang="fa-IR"/>
          </a:p>
        </p:txBody>
      </p:sp>
      <p:sp>
        <p:nvSpPr>
          <p:cNvPr id="3" name="Rectangle 2"/>
          <p:cNvSpPr/>
          <p:nvPr/>
        </p:nvSpPr>
        <p:spPr>
          <a:xfrm>
            <a:off x="5357818" y="214290"/>
            <a:ext cx="3403496" cy="707886"/>
          </a:xfrm>
          <a:prstGeom prst="rect">
            <a:avLst/>
          </a:prstGeom>
          <a:noFill/>
        </p:spPr>
        <p:txBody>
          <a:bodyPr wrap="none" lIns="91440" tIns="45720" rIns="91440" bIns="45720">
            <a:spAutoFit/>
          </a:bodyPr>
          <a:lstStyle/>
          <a:p>
            <a:pPr algn="ctr"/>
            <a:r>
              <a:rPr lang="fa-IR"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مروری برhttp:</a:t>
            </a:r>
            <a:endParaRPr lang="en-US" sz="40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4" name="Straight Connector 3"/>
          <p:cNvCxnSpPr/>
          <p:nvPr/>
        </p:nvCxnSpPr>
        <p:spPr>
          <a:xfrm flipV="1">
            <a:off x="642910" y="135729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0" y="1785926"/>
            <a:ext cx="8643966" cy="2862322"/>
          </a:xfrm>
          <a:prstGeom prst="rect">
            <a:avLst/>
          </a:prstGeom>
          <a:noFill/>
        </p:spPr>
        <p:txBody>
          <a:bodyPr wrap="square" rtlCol="1">
            <a:spAutoFit/>
          </a:bodyPr>
          <a:lstStyle/>
          <a:p>
            <a:pPr>
              <a:lnSpc>
                <a:spcPct val="150000"/>
              </a:lnSpc>
            </a:pPr>
            <a:r>
              <a:rPr lang="fa-IR" sz="2000" dirty="0" smtClean="0">
                <a:cs typeface="B Nazanin" pitchFamily="2" charset="-78"/>
              </a:rPr>
              <a:t>HTTPمخفف عبارت (Hypertext Transfer Protocol) یک پروتکل شبکه برای انتفال مجازی</a:t>
            </a:r>
          </a:p>
          <a:p>
            <a:pPr>
              <a:lnSpc>
                <a:spcPct val="150000"/>
              </a:lnSpc>
            </a:pPr>
            <a:r>
              <a:rPr lang="fa-IR" sz="2000" dirty="0" smtClean="0">
                <a:cs typeface="B Nazanin" pitchFamily="2" charset="-78"/>
              </a:rPr>
              <a:t>تمامی فایل ها و انواع داده ها (</a:t>
            </a:r>
            <a:r>
              <a:rPr lang="en-US" sz="2000" dirty="0" smtClean="0">
                <a:cs typeface="B Nazanin" pitchFamily="2" charset="-78"/>
              </a:rPr>
              <a:t>With all EXT</a:t>
            </a:r>
            <a:r>
              <a:rPr lang="fa-IR" sz="2000" dirty="0" smtClean="0">
                <a:cs typeface="B Nazanin" pitchFamily="2" charset="-78"/>
              </a:rPr>
              <a:t>که مجموعا منابع نامیده می شوند) بر روی شبکه تار عنکبوتی جهانی( world wide web ) است.</a:t>
            </a:r>
          </a:p>
          <a:p>
            <a:pPr>
              <a:lnSpc>
                <a:spcPct val="150000"/>
              </a:lnSpc>
            </a:pPr>
            <a:r>
              <a:rPr lang="fa-IR" sz="2000" dirty="0" smtClean="0">
                <a:cs typeface="B Nazanin" pitchFamily="2" charset="-78"/>
              </a:rPr>
              <a:t>این داده ها میتوانند شامل صفحات htmlعکس ها، نتایج فرم ها و یا هر چیز دیگر باشد . معمولاHTTPبرروی </a:t>
            </a:r>
            <a:r>
              <a:rPr lang="en-US" sz="2000" dirty="0" smtClean="0">
                <a:cs typeface="B Nazanin" pitchFamily="2" charset="-78"/>
              </a:rPr>
              <a:t>TCP/IP Sockets</a:t>
            </a:r>
            <a:r>
              <a:rPr lang="fa-IR" sz="2000" dirty="0" smtClean="0">
                <a:cs typeface="B Nazanin" pitchFamily="2" charset="-78"/>
              </a:rPr>
              <a:t>جای میگرد.</a:t>
            </a:r>
          </a:p>
          <a:p>
            <a:pPr>
              <a:lnSpc>
                <a:spcPct val="150000"/>
              </a:lnSpc>
            </a:pPr>
            <a:r>
              <a:rPr lang="fa-IR" sz="2000" dirty="0" smtClean="0">
                <a:cs typeface="B Nazanin" pitchFamily="2" charset="-78"/>
              </a:rPr>
              <a:t> .پورت استاندارد وپیش فرض </a:t>
            </a:r>
            <a:r>
              <a:rPr lang="fa-IR" sz="2000" b="1" dirty="0" smtClean="0">
                <a:cs typeface="B Nazanin" pitchFamily="2" charset="-78"/>
              </a:rPr>
              <a:t>برای </a:t>
            </a:r>
            <a:r>
              <a:rPr lang="fa-IR" sz="2000" dirty="0" smtClean="0">
                <a:cs typeface="B Nazanin" pitchFamily="2" charset="-78"/>
              </a:rPr>
              <a:t>سرویس دهنده HTTPپورت 80 می باشد .</a:t>
            </a:r>
            <a:endParaRPr lang="fa-IR" sz="2000" dirty="0">
              <a:cs typeface="B Nazanin"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4" y="214290"/>
            <a:ext cx="3459600" cy="769441"/>
          </a:xfrm>
          <a:prstGeom prst="rect">
            <a:avLst/>
          </a:prstGeom>
          <a:noFill/>
        </p:spPr>
        <p:txBody>
          <a:bodyPr wrap="none" lIns="91440" tIns="45720" rIns="91440" bIns="45720">
            <a:spAutoFit/>
          </a:bodyPr>
          <a:lstStyle/>
          <a:p>
            <a:pPr algn="ctr"/>
            <a:r>
              <a:rPr lang="fa-IR"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تعریف https:</a:t>
            </a:r>
            <a:endPar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0" y="1857364"/>
            <a:ext cx="9144000" cy="1446550"/>
          </a:xfrm>
          <a:prstGeom prst="rect">
            <a:avLst/>
          </a:prstGeom>
        </p:spPr>
        <p:txBody>
          <a:bodyPr wrap="square">
            <a:spAutoFit/>
          </a:bodyPr>
          <a:lstStyle/>
          <a:p>
            <a:r>
              <a:rPr lang="fa-IR" sz="2000" b="1" dirty="0" smtClean="0">
                <a:cs typeface="B Nazanin" pitchFamily="2" charset="-78"/>
              </a:rPr>
              <a:t> پروتکل امن انتقال ابرمتن</a:t>
            </a:r>
            <a:r>
              <a:rPr lang="fa-IR" sz="2000" dirty="0" smtClean="0">
                <a:cs typeface="B Nazanin" pitchFamily="2" charset="-78"/>
              </a:rPr>
              <a:t> (به </a:t>
            </a:r>
            <a:r>
              <a:rPr lang="fa-IR" sz="2000" dirty="0" smtClean="0">
                <a:cs typeface="B Nazanin" pitchFamily="2" charset="-78"/>
                <a:hlinkClick r:id="rId2" tooltip="زبان انگلیسی"/>
              </a:rPr>
              <a:t>انگلیسی</a:t>
            </a:r>
            <a:r>
              <a:rPr lang="fa-IR" sz="2000" dirty="0" smtClean="0">
                <a:cs typeface="B Nazanin" pitchFamily="2" charset="-78"/>
              </a:rPr>
              <a:t>:</a:t>
            </a:r>
            <a:r>
              <a:rPr lang="fa-IR" sz="2800" dirty="0" smtClean="0">
                <a:latin typeface="Calibri" pitchFamily="34" charset="0"/>
                <a:ea typeface="Calibri" pitchFamily="34" charset="0"/>
                <a:cs typeface="B Nazanin" pitchFamily="2" charset="-78"/>
              </a:rPr>
              <a:t> (</a:t>
            </a:r>
            <a:r>
              <a:rPr lang="en-US" sz="2000" b="1" dirty="0" smtClean="0">
                <a:latin typeface="Times New Roman" pitchFamily="18" charset="0"/>
                <a:ea typeface="Calibri" pitchFamily="34" charset="0"/>
                <a:cs typeface="B Nazanin" pitchFamily="2" charset="-78"/>
              </a:rPr>
              <a:t>Hypertext Transfer Protocol Secure</a:t>
            </a:r>
            <a:r>
              <a:rPr lang="fa-IR" sz="2000" b="1" dirty="0" smtClean="0">
                <a:latin typeface="Times New Roman" pitchFamily="18" charset="0"/>
                <a:ea typeface="Calibri" pitchFamily="34" charset="0"/>
                <a:cs typeface="B Nazanin" pitchFamily="2" charset="-78"/>
              </a:rPr>
              <a:t>)</a:t>
            </a:r>
            <a:r>
              <a:rPr lang="fa-IR" sz="2000" dirty="0" smtClean="0">
                <a:cs typeface="B Nazanin" pitchFamily="2" charset="-78"/>
              </a:rPr>
              <a:t>ترکیبی از پروتکل </a:t>
            </a:r>
          </a:p>
          <a:p>
            <a:r>
              <a:rPr lang="fa-IR" sz="2000" dirty="0" smtClean="0">
                <a:solidFill>
                  <a:srgbClr val="000099"/>
                </a:solidFill>
                <a:cs typeface="B Nazanin" pitchFamily="2" charset="-78"/>
              </a:rPr>
              <a:t>اچ تی تی پی </a:t>
            </a:r>
            <a:r>
              <a:rPr lang="fa-IR" sz="2000" dirty="0" smtClean="0">
                <a:cs typeface="B Nazanin" pitchFamily="2" charset="-78"/>
              </a:rPr>
              <a:t>و </a:t>
            </a:r>
            <a:r>
              <a:rPr lang="fa-IR" sz="2000" dirty="0" smtClean="0">
                <a:solidFill>
                  <a:srgbClr val="000099"/>
                </a:solidFill>
                <a:cs typeface="B Nazanin" pitchFamily="2" charset="-78"/>
              </a:rPr>
              <a:t>اس اس ال/تی ال اس</a:t>
            </a:r>
            <a:r>
              <a:rPr lang="fa-IR" sz="2000" dirty="0" smtClean="0">
                <a:cs typeface="B Nazanin" pitchFamily="2" charset="-78"/>
              </a:rPr>
              <a:t> است. هدف آن فراهم آوردن ارتباطات رمز شده و شناسایی امن یک</a:t>
            </a:r>
            <a:r>
              <a:rPr lang="fa-IR" sz="2000" dirty="0" smtClean="0">
                <a:solidFill>
                  <a:srgbClr val="000099"/>
                </a:solidFill>
                <a:cs typeface="B Nazanin" pitchFamily="2" charset="-78"/>
              </a:rPr>
              <a:t> کارساز </a:t>
            </a:r>
            <a:r>
              <a:rPr lang="fa-IR" sz="2000" dirty="0" smtClean="0">
                <a:cs typeface="B Nazanin" pitchFamily="2" charset="-78"/>
              </a:rPr>
              <a:t>وب است. اتصالات اچ‌تی‌تی‌پی‌اس معمولا برای</a:t>
            </a:r>
            <a:r>
              <a:rPr lang="fa-IR" sz="2000" dirty="0" smtClean="0">
                <a:solidFill>
                  <a:srgbClr val="000099"/>
                </a:solidFill>
                <a:cs typeface="B Nazanin" pitchFamily="2" charset="-78"/>
              </a:rPr>
              <a:t> تراکنش </a:t>
            </a:r>
            <a:r>
              <a:rPr lang="fa-IR" sz="2000" dirty="0" smtClean="0">
                <a:cs typeface="B Nazanin" pitchFamily="2" charset="-78"/>
              </a:rPr>
              <a:t>پرداخت روی </a:t>
            </a:r>
            <a:r>
              <a:rPr lang="fa-IR" sz="2000" dirty="0" smtClean="0">
                <a:solidFill>
                  <a:srgbClr val="000099"/>
                </a:solidFill>
                <a:cs typeface="B Nazanin" pitchFamily="2" charset="-78"/>
              </a:rPr>
              <a:t>تارجهان گستر</a:t>
            </a:r>
            <a:r>
              <a:rPr lang="fa-IR" sz="2000" dirty="0" smtClean="0">
                <a:cs typeface="B Nazanin" pitchFamily="2" charset="-78"/>
              </a:rPr>
              <a:t>و تراکنش‌های حساس سامانه‌های اطلاعات سازمانی به کار می‌رود. اچ‌تی‌تی‌پی‌اس نباید </a:t>
            </a:r>
            <a:r>
              <a:rPr lang="fa-IR" sz="2000" dirty="0" smtClean="0">
                <a:solidFill>
                  <a:srgbClr val="000099"/>
                </a:solidFill>
                <a:cs typeface="B Nazanin" pitchFamily="2" charset="-78"/>
              </a:rPr>
              <a:t>باپروتکل انتقال ابرمتن امن</a:t>
            </a:r>
            <a:r>
              <a:rPr lang="fa-IR" sz="2000" dirty="0" smtClean="0">
                <a:cs typeface="B Nazanin" pitchFamily="2" charset="-78"/>
              </a:rPr>
              <a:t>(اس-اچ‌تی‌تی‌پی) اشتباه گرفته شود.</a:t>
            </a:r>
            <a:endParaRPr lang="fa-IR" sz="2000" dirty="0">
              <a:cs typeface="B Nazanin" pitchFamily="2" charset="-78"/>
            </a:endParaRPr>
          </a:p>
        </p:txBody>
      </p:sp>
      <p:cxnSp>
        <p:nvCxnSpPr>
          <p:cNvPr id="5" name="Straight Connector 4"/>
          <p:cNvCxnSpPr/>
          <p:nvPr/>
        </p:nvCxnSpPr>
        <p:spPr>
          <a:xfrm flipV="1">
            <a:off x="642910" y="135729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357158" y="5000636"/>
            <a:ext cx="8643998" cy="707886"/>
          </a:xfrm>
          <a:prstGeom prst="rect">
            <a:avLst/>
          </a:prstGeom>
        </p:spPr>
        <p:txBody>
          <a:bodyPr wrap="square">
            <a:spAutoFit/>
          </a:bodyPr>
          <a:lstStyle/>
          <a:p>
            <a:r>
              <a:rPr lang="fa-IR" sz="2000" dirty="0" smtClean="0">
                <a:cs typeface="B Nazanin" pitchFamily="2" charset="-78"/>
              </a:rPr>
              <a:t>ایده اصلی اچ‌تی‌تی‌پی‌اس آفرینش یک کانال امن در یک شبکه ناامن است. امنیت نهفته در اچ‌تی‌تی‌پی‌اس بر پایه اعتبارات اداره‌های صدور گواهی (</a:t>
            </a:r>
            <a:r>
              <a:rPr lang="en-US" sz="2000" dirty="0" smtClean="0">
                <a:cs typeface="B Nazanin" pitchFamily="2" charset="-78"/>
              </a:rPr>
              <a:t>CA) </a:t>
            </a:r>
            <a:r>
              <a:rPr lang="fa-IR" sz="2000" dirty="0" smtClean="0">
                <a:cs typeface="B Nazanin" pitchFamily="2" charset="-78"/>
              </a:rPr>
              <a:t>است که از پیش در نرم‌افزار</a:t>
            </a:r>
            <a:r>
              <a:rPr lang="fa-IR" sz="2000" dirty="0" smtClean="0">
                <a:solidFill>
                  <a:srgbClr val="000099"/>
                </a:solidFill>
                <a:cs typeface="B Nazanin" pitchFamily="2" charset="-78"/>
              </a:rPr>
              <a:t> مرورگر </a:t>
            </a:r>
            <a:r>
              <a:rPr lang="fa-IR" sz="2000" dirty="0" smtClean="0">
                <a:cs typeface="B Nazanin" pitchFamily="2" charset="-78"/>
              </a:rPr>
              <a:t>نصب شده‌اند.</a:t>
            </a:r>
            <a:endParaRPr lang="fa-IR" sz="2000" dirty="0">
              <a:cs typeface="B Nazanin" pitchFamily="2" charset="-78"/>
            </a:endParaRPr>
          </a:p>
        </p:txBody>
      </p:sp>
      <p:sp>
        <p:nvSpPr>
          <p:cNvPr id="7" name="Rectangle 6"/>
          <p:cNvSpPr/>
          <p:nvPr/>
        </p:nvSpPr>
        <p:spPr>
          <a:xfrm>
            <a:off x="6786578" y="4405978"/>
            <a:ext cx="1837361" cy="523220"/>
          </a:xfrm>
          <a:prstGeom prst="rect">
            <a:avLst/>
          </a:prstGeom>
          <a:noFill/>
        </p:spPr>
        <p:txBody>
          <a:bodyPr wrap="none" lIns="91440" tIns="45720" rIns="91440" bIns="45720">
            <a:spAutoFit/>
          </a:bodyPr>
          <a:lstStyle/>
          <a:p>
            <a:pPr algn="ctr"/>
            <a:r>
              <a:rPr lang="fa-IR"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هدف پروتکل:</a:t>
            </a:r>
            <a:endPar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357158" y="3639925"/>
            <a:ext cx="8572560" cy="707886"/>
          </a:xfrm>
          <a:prstGeom prst="rect">
            <a:avLst/>
          </a:prstGeom>
        </p:spPr>
        <p:txBody>
          <a:bodyPr wrap="square">
            <a:spAutoFit/>
          </a:bodyPr>
          <a:lstStyle/>
          <a:p>
            <a:r>
              <a:rPr lang="en-US" sz="2000" dirty="0" smtClean="0">
                <a:cs typeface="B Nazanin" pitchFamily="2" charset="-78"/>
              </a:rPr>
              <a:t>Netscape Communications</a:t>
            </a:r>
            <a:r>
              <a:rPr lang="fa-IR" sz="2000" dirty="0" smtClean="0">
                <a:cs typeface="B Nazanin" pitchFamily="2" charset="-78"/>
              </a:rPr>
              <a:t>در سال 1994 اچ تی تی پی اس را آفرید. اصالتا اچ تی تی پی اس همراه </a:t>
            </a:r>
            <a:r>
              <a:rPr lang="en-US" sz="2000" dirty="0" smtClean="0">
                <a:cs typeface="B Nazanin" pitchFamily="2" charset="-78"/>
              </a:rPr>
              <a:t>SSL </a:t>
            </a:r>
            <a:r>
              <a:rPr lang="fa-IR" sz="2000" dirty="0" smtClean="0">
                <a:cs typeface="B Nazanin" pitchFamily="2" charset="-78"/>
              </a:rPr>
              <a:t>استفاده میشد.</a:t>
            </a:r>
            <a:endParaRPr lang="fa-IR" sz="2000" dirty="0">
              <a:cs typeface="B Nazanin" pitchFamily="2" charset="-78"/>
            </a:endParaRPr>
          </a:p>
        </p:txBody>
      </p:sp>
      <p:sp>
        <p:nvSpPr>
          <p:cNvPr id="9" name="Slide Number Placeholder 8"/>
          <p:cNvSpPr>
            <a:spLocks noGrp="1"/>
          </p:cNvSpPr>
          <p:nvPr>
            <p:ph type="sldNum" sz="quarter" idx="12"/>
          </p:nvPr>
        </p:nvSpPr>
        <p:spPr/>
        <p:txBody>
          <a:bodyPr/>
          <a:lstStyle/>
          <a:p>
            <a:fld id="{9584910E-F0A1-4292-AEF9-6CB96D109FF9}" type="slidenum">
              <a:rPr lang="fa-IR" smtClean="0"/>
              <a:pPr/>
              <a:t>35</a:t>
            </a:fld>
            <a:endParaRPr lang="fa-I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style.rotation</p:attrName>
                                        </p:attrNameLst>
                                      </p:cBhvr>
                                      <p:tavLst>
                                        <p:tav tm="0">
                                          <p:val>
                                            <p:fltVal val="720"/>
                                          </p:val>
                                        </p:tav>
                                        <p:tav tm="100000">
                                          <p:val>
                                            <p:fltVal val="0"/>
                                          </p:val>
                                        </p:tav>
                                      </p:tavLst>
                                    </p:anim>
                                    <p:anim calcmode="lin" valueType="num">
                                      <p:cBhvr>
                                        <p:cTn id="9" dur="1000" fill="hold"/>
                                        <p:tgtEl>
                                          <p:spTgt spid="2"/>
                                        </p:tgtEl>
                                        <p:attrNameLst>
                                          <p:attrName>ppt_h</p:attrName>
                                        </p:attrNameLst>
                                      </p:cBhvr>
                                      <p:tavLst>
                                        <p:tav tm="0">
                                          <p:val>
                                            <p:fltVal val="0"/>
                                          </p:val>
                                        </p:tav>
                                        <p:tav tm="100000">
                                          <p:val>
                                            <p:strVal val="#ppt_h"/>
                                          </p:val>
                                        </p:tav>
                                      </p:tavLst>
                                    </p:anim>
                                    <p:anim calcmode="lin" valueType="num">
                                      <p:cBhvr>
                                        <p:cTn id="10" dur="1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720840"/>
            <a:ext cx="8643998" cy="3785652"/>
          </a:xfrm>
          <a:prstGeom prst="rect">
            <a:avLst/>
          </a:prstGeom>
        </p:spPr>
        <p:txBody>
          <a:bodyPr wrap="square">
            <a:spAutoFit/>
          </a:bodyPr>
          <a:lstStyle/>
          <a:p>
            <a:pPr>
              <a:buClr>
                <a:srgbClr val="CC0000"/>
              </a:buClr>
              <a:buSzPct val="191000"/>
              <a:buFont typeface="Wingdings" pitchFamily="2" charset="2"/>
              <a:buChar char="ü"/>
            </a:pPr>
            <a:r>
              <a:rPr lang="fa-IR" sz="2000" dirty="0" smtClean="0">
                <a:cs typeface="B Nazanin" pitchFamily="2" charset="-78"/>
              </a:rPr>
              <a:t>کاربر اعتماد داشته باشد که نرم افزار مرورگرش به درستی اچ‌تی‌تی‌پی‌اس را به همراه اداره های صدور گواهینامه به درستی پیاده سازی کرده است.</a:t>
            </a:r>
          </a:p>
          <a:p>
            <a:endParaRPr lang="fa-IR" sz="2000" dirty="0" smtClean="0">
              <a:cs typeface="B Nazanin" pitchFamily="2" charset="-78"/>
            </a:endParaRPr>
          </a:p>
          <a:p>
            <a:pPr>
              <a:buClr>
                <a:srgbClr val="CC0000"/>
              </a:buClr>
              <a:buSzPct val="177000"/>
              <a:buFont typeface="Wingdings" pitchFamily="2" charset="2"/>
              <a:buChar char="ü"/>
            </a:pPr>
            <a:r>
              <a:rPr lang="fa-IR" sz="2000" dirty="0" smtClean="0">
                <a:cs typeface="B Nazanin" pitchFamily="2" charset="-78"/>
              </a:rPr>
              <a:t>کاربر اعتماد داشته باشد که </a:t>
            </a:r>
            <a:r>
              <a:rPr lang="en-US" sz="2000" dirty="0" smtClean="0">
                <a:cs typeface="B Nazanin" pitchFamily="2" charset="-78"/>
              </a:rPr>
              <a:t>CA </a:t>
            </a:r>
            <a:r>
              <a:rPr lang="fa-IR" sz="2000" dirty="0" smtClean="0">
                <a:cs typeface="B Nazanin" pitchFamily="2" charset="-78"/>
              </a:rPr>
              <a:t>تنها وبگاه های قانونی را تصدیق میکند و دچار لغزش نمیشود.</a:t>
            </a:r>
          </a:p>
          <a:p>
            <a:endParaRPr lang="fa-IR" sz="2000" dirty="0" smtClean="0">
              <a:cs typeface="B Nazanin" pitchFamily="2" charset="-78"/>
            </a:endParaRPr>
          </a:p>
          <a:p>
            <a:pPr>
              <a:buClr>
                <a:srgbClr val="CC0000"/>
              </a:buClr>
              <a:buSzPct val="176000"/>
              <a:buFont typeface="Wingdings" pitchFamily="2" charset="2"/>
              <a:buChar char="ü"/>
            </a:pPr>
            <a:r>
              <a:rPr lang="fa-IR" sz="2000" dirty="0" smtClean="0">
                <a:cs typeface="B Nazanin" pitchFamily="2" charset="-78"/>
              </a:rPr>
              <a:t>وبگاه گواهینامه معتبری را فراهم می آورد (یک گواهینامه نامعتبر در بیشتر مرورگرها موجب نمایش یک اخطار میشود).</a:t>
            </a:r>
          </a:p>
          <a:p>
            <a:pPr>
              <a:buClr>
                <a:srgbClr val="CC0000"/>
              </a:buClr>
              <a:buSzPct val="176000"/>
            </a:pPr>
            <a:endParaRPr lang="fa-IR" sz="2000" dirty="0" smtClean="0">
              <a:cs typeface="B Nazanin" pitchFamily="2" charset="-78"/>
            </a:endParaRPr>
          </a:p>
          <a:p>
            <a:pPr>
              <a:buClr>
                <a:srgbClr val="CC0000"/>
              </a:buClr>
              <a:buSzPct val="175000"/>
              <a:buFont typeface="Wingdings" pitchFamily="2" charset="2"/>
              <a:buChar char="ü"/>
            </a:pPr>
            <a:r>
              <a:rPr lang="fa-IR" sz="2000" dirty="0" smtClean="0">
                <a:cs typeface="B Nazanin" pitchFamily="2" charset="-78"/>
              </a:rPr>
              <a:t>گواهینامه به درستی وبگاه را میشناساند.</a:t>
            </a:r>
          </a:p>
          <a:p>
            <a:endParaRPr lang="fa-IR" sz="2000" dirty="0" smtClean="0">
              <a:cs typeface="B Nazanin" pitchFamily="2" charset="-78"/>
            </a:endParaRPr>
          </a:p>
          <a:p>
            <a:pPr>
              <a:buClr>
                <a:srgbClr val="CC0000"/>
              </a:buClr>
              <a:buSzPct val="175000"/>
              <a:buFont typeface="Wingdings" pitchFamily="2" charset="2"/>
              <a:buChar char="ü"/>
            </a:pPr>
            <a:r>
              <a:rPr lang="fa-IR" sz="2000" dirty="0" smtClean="0">
                <a:cs typeface="B Nazanin" pitchFamily="2" charset="-78"/>
              </a:rPr>
              <a:t>گام‌های میانی قابل اعتمادند یا کاربر اعتماد دارد که پروتکل‌های لایه رمزنگاری (</a:t>
            </a:r>
            <a:r>
              <a:rPr lang="en-US" sz="2000" dirty="0" smtClean="0">
                <a:cs typeface="B Nazanin" pitchFamily="2" charset="-78"/>
              </a:rPr>
              <a:t>SSL </a:t>
            </a:r>
            <a:r>
              <a:rPr lang="fa-IR" sz="2000" dirty="0" smtClean="0">
                <a:cs typeface="B Nazanin" pitchFamily="2" charset="-78"/>
              </a:rPr>
              <a:t>یا </a:t>
            </a:r>
            <a:r>
              <a:rPr lang="en-US" sz="2000" dirty="0" smtClean="0">
                <a:cs typeface="B Nazanin" pitchFamily="2" charset="-78"/>
              </a:rPr>
              <a:t>TLS) </a:t>
            </a:r>
            <a:r>
              <a:rPr lang="fa-IR" sz="2000" dirty="0" smtClean="0">
                <a:cs typeface="B Nazanin" pitchFamily="2" charset="-78"/>
              </a:rPr>
              <a:t>قابل شکست نیستند.</a:t>
            </a:r>
            <a:endParaRPr lang="fa-IR" sz="2000" dirty="0">
              <a:cs typeface="B Nazanin" pitchFamily="2" charset="-78"/>
            </a:endParaRPr>
          </a:p>
        </p:txBody>
      </p:sp>
      <p:sp>
        <p:nvSpPr>
          <p:cNvPr id="3" name="Rectangle 2"/>
          <p:cNvSpPr/>
          <p:nvPr/>
        </p:nvSpPr>
        <p:spPr>
          <a:xfrm>
            <a:off x="2930807" y="428604"/>
            <a:ext cx="5537093" cy="461665"/>
          </a:xfrm>
          <a:prstGeom prst="rect">
            <a:avLst/>
          </a:prstGeom>
        </p:spPr>
        <p:txBody>
          <a:bodyPr wrap="none">
            <a:spAutoFit/>
          </a:bodyPr>
          <a:lstStyle/>
          <a:p>
            <a:r>
              <a:rPr lang="fa-IR"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پروتکل httpsدر صورتی قابل اعتماد است که.... </a:t>
            </a:r>
            <a:endParaRPr lang="fa-IR" sz="2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4" name="Straight Connector 3"/>
          <p:cNvCxnSpPr/>
          <p:nvPr/>
        </p:nvCxnSpPr>
        <p:spPr>
          <a:xfrm flipV="1">
            <a:off x="642910" y="135729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5" name="Slide Number Placeholder 4"/>
          <p:cNvSpPr>
            <a:spLocks noGrp="1"/>
          </p:cNvSpPr>
          <p:nvPr>
            <p:ph type="sldNum" sz="quarter" idx="12"/>
          </p:nvPr>
        </p:nvSpPr>
        <p:spPr/>
        <p:txBody>
          <a:bodyPr/>
          <a:lstStyle/>
          <a:p>
            <a:fld id="{9584910E-F0A1-4292-AEF9-6CB96D109FF9}" type="slidenum">
              <a:rPr lang="fa-IR" smtClean="0"/>
              <a:pPr/>
              <a:t>36</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9322" y="149346"/>
            <a:ext cx="2840841" cy="707886"/>
          </a:xfrm>
          <a:prstGeom prst="rect">
            <a:avLst/>
          </a:prstGeom>
          <a:noFill/>
        </p:spPr>
        <p:txBody>
          <a:bodyPr wrap="none" lIns="91440" tIns="45720" rIns="91440" bIns="45720">
            <a:spAutoFit/>
          </a:bodyPr>
          <a:lstStyle/>
          <a:p>
            <a:pPr algn="ctr"/>
            <a:r>
              <a:rPr lang="fa-IR" sz="40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تفاوت باhttp</a:t>
            </a:r>
            <a:endParaRPr lang="en-US" sz="40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3" name="Straight Connector 2"/>
          <p:cNvCxnSpPr/>
          <p:nvPr/>
        </p:nvCxnSpPr>
        <p:spPr>
          <a:xfrm flipV="1">
            <a:off x="642910" y="1142984"/>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0" y="1928802"/>
            <a:ext cx="8858280" cy="707886"/>
          </a:xfrm>
          <a:prstGeom prst="rect">
            <a:avLst/>
          </a:prstGeom>
        </p:spPr>
        <p:txBody>
          <a:bodyPr wrap="square">
            <a:spAutoFit/>
          </a:bodyPr>
          <a:lstStyle/>
          <a:p>
            <a:pPr>
              <a:buClr>
                <a:srgbClr val="CC0000"/>
              </a:buClr>
              <a:buSzPct val="175000"/>
              <a:buFont typeface="Wingdings" pitchFamily="2" charset="2"/>
              <a:buChar char="v"/>
            </a:pPr>
            <a:r>
              <a:rPr lang="fa-IR" sz="2000" dirty="0" smtClean="0">
                <a:cs typeface="B Nazanin" pitchFamily="2" charset="-78"/>
              </a:rPr>
              <a:t>بر خلاف </a:t>
            </a:r>
            <a:r>
              <a:rPr lang="en-US" sz="2000" dirty="0" smtClean="0">
                <a:cs typeface="B Nazanin" pitchFamily="2" charset="-78"/>
              </a:rPr>
              <a:t>URL</a:t>
            </a:r>
            <a:r>
              <a:rPr lang="fa-IR" sz="2000" dirty="0" smtClean="0">
                <a:cs typeface="B Nazanin" pitchFamily="2" charset="-78"/>
              </a:rPr>
              <a:t>های اچ تی تی پی که با "</a:t>
            </a:r>
            <a:r>
              <a:rPr lang="en-US" sz="2000" dirty="0" smtClean="0">
                <a:cs typeface="B Nazanin" pitchFamily="2" charset="-78"/>
              </a:rPr>
              <a:t>http://" </a:t>
            </a:r>
            <a:r>
              <a:rPr lang="fa-IR" sz="2000" dirty="0" smtClean="0">
                <a:cs typeface="B Nazanin" pitchFamily="2" charset="-78"/>
              </a:rPr>
              <a:t>آغاز میشوند و پیش گزیده از درگاهِ 80استفاده</a:t>
            </a:r>
          </a:p>
          <a:p>
            <a:pPr>
              <a:buClr>
                <a:srgbClr val="CC0000"/>
              </a:buClr>
              <a:buSzPct val="175000"/>
            </a:pPr>
            <a:r>
              <a:rPr lang="fa-IR" sz="2000" dirty="0" smtClean="0">
                <a:cs typeface="B Nazanin" pitchFamily="2" charset="-78"/>
              </a:rPr>
              <a:t> می کند. اچ تی تی پی اس با" </a:t>
            </a:r>
            <a:r>
              <a:rPr lang="en-US" sz="2000" dirty="0" smtClean="0">
                <a:cs typeface="B Nazanin" pitchFamily="2" charset="-78"/>
              </a:rPr>
              <a:t>https://" </a:t>
            </a:r>
            <a:r>
              <a:rPr lang="fa-IR" sz="2000" dirty="0" smtClean="0">
                <a:cs typeface="B Nazanin" pitchFamily="2" charset="-78"/>
              </a:rPr>
              <a:t>آغاز میشود و پیش گزیده از درگاه 443 استفاده می کند.</a:t>
            </a:r>
            <a:endParaRPr lang="fa-IR" sz="2000" dirty="0">
              <a:cs typeface="B Nazanin" pitchFamily="2" charset="-78"/>
            </a:endParaRPr>
          </a:p>
        </p:txBody>
      </p:sp>
      <p:sp>
        <p:nvSpPr>
          <p:cNvPr id="5" name="Rectangle 4"/>
          <p:cNvSpPr/>
          <p:nvPr/>
        </p:nvSpPr>
        <p:spPr>
          <a:xfrm>
            <a:off x="357158" y="2857496"/>
            <a:ext cx="8501122" cy="2862322"/>
          </a:xfrm>
          <a:prstGeom prst="rect">
            <a:avLst/>
          </a:prstGeom>
        </p:spPr>
        <p:txBody>
          <a:bodyPr wrap="square">
            <a:spAutoFit/>
          </a:bodyPr>
          <a:lstStyle/>
          <a:p>
            <a:pPr>
              <a:buClr>
                <a:srgbClr val="CC0000"/>
              </a:buClr>
              <a:buSzPct val="174000"/>
              <a:buFont typeface="Wingdings" pitchFamily="2" charset="2"/>
              <a:buChar char="v"/>
            </a:pPr>
            <a:r>
              <a:rPr lang="fa-IR" sz="2000" dirty="0" smtClean="0">
                <a:cs typeface="B Nazanin" pitchFamily="2" charset="-78"/>
              </a:rPr>
              <a:t>اچ تی تی پی امن نیست و هدف حمله هاوشنود قرار می گیرد که ممکن است به هکر اجازه دهد به اطلاعات حساس و حسابهای تارگاه دسترسی یابد.</a:t>
            </a:r>
          </a:p>
          <a:p>
            <a:endParaRPr lang="fa-IR" sz="2000" dirty="0" smtClean="0">
              <a:cs typeface="B Nazanin" pitchFamily="2" charset="-78"/>
            </a:endParaRPr>
          </a:p>
          <a:p>
            <a:pPr>
              <a:buClr>
                <a:srgbClr val="CC0000"/>
              </a:buClr>
              <a:buSzPct val="175000"/>
              <a:buFont typeface="Wingdings" pitchFamily="2" charset="2"/>
              <a:buChar char="v"/>
            </a:pPr>
            <a:r>
              <a:rPr lang="fa-IR" sz="2000" dirty="0" smtClean="0">
                <a:cs typeface="B Nazanin" pitchFamily="2" charset="-78"/>
              </a:rPr>
              <a:t> اچ تی تی پی اس با این هدف طراحی شده است که جلوی چنین حملاتی را بگیرد و از این جهت امن است .</a:t>
            </a:r>
          </a:p>
          <a:p>
            <a:endParaRPr lang="fa-IR" sz="2000" dirty="0" smtClean="0">
              <a:cs typeface="B Nazanin" pitchFamily="2" charset="-78"/>
            </a:endParaRPr>
          </a:p>
          <a:p>
            <a:pPr>
              <a:buClr>
                <a:srgbClr val="CC0000"/>
              </a:buClr>
              <a:buSzPct val="175000"/>
              <a:buFont typeface="Wingdings" pitchFamily="2" charset="2"/>
              <a:buChar char="v"/>
            </a:pPr>
            <a:r>
              <a:rPr lang="fa-IR" sz="2000" dirty="0" smtClean="0">
                <a:cs typeface="B Nazanin" pitchFamily="2" charset="-78"/>
              </a:rPr>
              <a:t>SSLلایه های شبکه اچ تی تی پی در بالاترین لایه ی مدل </a:t>
            </a:r>
            <a:r>
              <a:rPr lang="en-US" sz="2000" dirty="0" smtClean="0">
                <a:cs typeface="B Nazanin" pitchFamily="2" charset="-78"/>
                <a:hlinkClick r:id="rId2" tooltip="OSI"/>
              </a:rPr>
              <a:t>OSI</a:t>
            </a:r>
            <a:r>
              <a:rPr lang="en-US" sz="2000" dirty="0" smtClean="0">
                <a:cs typeface="B Nazanin" pitchFamily="2" charset="-78"/>
              </a:rPr>
              <a:t>، </a:t>
            </a:r>
            <a:r>
              <a:rPr lang="fa-IR" sz="2000" dirty="0" smtClean="0">
                <a:cs typeface="B Nazanin" pitchFamily="2" charset="-78"/>
              </a:rPr>
              <a:t>لایه کاربرد، عمل می کند. اما پروتکل امنیت در زیر لایه های پایینی اجرا میشود. </a:t>
            </a:r>
          </a:p>
          <a:p>
            <a:endParaRPr lang="fa-IR" sz="2000" dirty="0">
              <a:cs typeface="B Nazanin" pitchFamily="2" charset="-78"/>
            </a:endParaRPr>
          </a:p>
        </p:txBody>
      </p:sp>
      <p:sp>
        <p:nvSpPr>
          <p:cNvPr id="6" name="Slide Number Placeholder 5"/>
          <p:cNvSpPr>
            <a:spLocks noGrp="1"/>
          </p:cNvSpPr>
          <p:nvPr>
            <p:ph type="sldNum" sz="quarter" idx="12"/>
          </p:nvPr>
        </p:nvSpPr>
        <p:spPr/>
        <p:txBody>
          <a:bodyPr/>
          <a:lstStyle/>
          <a:p>
            <a:fld id="{9584910E-F0A1-4292-AEF9-6CB96D109FF9}" type="slidenum">
              <a:rPr lang="fa-IR" smtClean="0"/>
              <a:pPr/>
              <a:t>37</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000" fill="hold"/>
                                        <p:tgtEl>
                                          <p:spTgt spid="5"/>
                                        </p:tgtEl>
                                        <p:attrNameLst>
                                          <p:attrName>ppt_w</p:attrName>
                                        </p:attrNameLst>
                                      </p:cBhvr>
                                      <p:tavLst>
                                        <p:tav tm="0">
                                          <p:val>
                                            <p:fltVal val="0"/>
                                          </p:val>
                                        </p:tav>
                                        <p:tav tm="100000">
                                          <p:val>
                                            <p:strVal val="#ppt_w"/>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584910E-F0A1-4292-AEF9-6CB96D109FF9}" type="slidenum">
              <a:rPr lang="fa-IR" smtClean="0"/>
              <a:pPr/>
              <a:t>38</a:t>
            </a:fld>
            <a:endParaRPr lang="fa-IR"/>
          </a:p>
        </p:txBody>
      </p:sp>
      <p:sp>
        <p:nvSpPr>
          <p:cNvPr id="3" name="Rectangle 2"/>
          <p:cNvSpPr/>
          <p:nvPr/>
        </p:nvSpPr>
        <p:spPr>
          <a:xfrm>
            <a:off x="3071802" y="214290"/>
            <a:ext cx="5857916" cy="584775"/>
          </a:xfrm>
          <a:prstGeom prst="rect">
            <a:avLst/>
          </a:prstGeom>
          <a:noFill/>
        </p:spPr>
        <p:txBody>
          <a:bodyPr wrap="square" lIns="91440" tIns="45720" rIns="91440" bIns="45720">
            <a:spAutoFit/>
          </a:bodyPr>
          <a:lstStyle/>
          <a:p>
            <a:pPr algn="ctr"/>
            <a:r>
              <a:rPr lang="fa-IR" sz="32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dobe Fan Heiti Std B" pitchFamily="34" charset="-128"/>
                <a:ea typeface="Adobe Fan Heiti Std B" pitchFamily="34" charset="-128"/>
              </a:rPr>
              <a:t>چند نکته قابل تامل در رابطه با https</a:t>
            </a:r>
            <a:endParaRPr lang="en-US" sz="32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dobe Fan Heiti Std B" pitchFamily="34" charset="-128"/>
              <a:ea typeface="Adobe Fan Heiti Std B" pitchFamily="34" charset="-128"/>
            </a:endParaRPr>
          </a:p>
        </p:txBody>
      </p:sp>
      <p:cxnSp>
        <p:nvCxnSpPr>
          <p:cNvPr id="4" name="Straight Connector 3"/>
          <p:cNvCxnSpPr/>
          <p:nvPr/>
        </p:nvCxnSpPr>
        <p:spPr>
          <a:xfrm flipV="1">
            <a:off x="785786" y="92867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285720" y="1273151"/>
            <a:ext cx="8572560" cy="4370427"/>
          </a:xfrm>
          <a:prstGeom prst="rect">
            <a:avLst/>
          </a:prstGeom>
        </p:spPr>
        <p:txBody>
          <a:bodyPr wrap="square">
            <a:spAutoFit/>
          </a:bodyPr>
          <a:lstStyle/>
          <a:p>
            <a:r>
              <a:rPr lang="fa-IR" sz="2000" dirty="0" smtClean="0">
                <a:cs typeface="B Nazanin" pitchFamily="2" charset="-78"/>
              </a:rPr>
              <a:t>) در //:</a:t>
            </a:r>
            <a:r>
              <a:rPr lang="en-US" sz="2000" dirty="0" smtClean="0">
                <a:cs typeface="B Nazanin" pitchFamily="2" charset="-78"/>
              </a:rPr>
              <a:t>https </a:t>
            </a:r>
            <a:r>
              <a:rPr lang="fa-IR" sz="2000" dirty="0" smtClean="0">
                <a:cs typeface="B Nazanin" pitchFamily="2" charset="-78"/>
              </a:rPr>
              <a:t>اطلاعات ابتدا به کد تبدیل شده و به سرور ارسال می‌گردد. سپس این کد در سرور رمز گشایی شده و به زبان قابل فهم بر می‌گردد. این کار مقداری زمان بر بوده و بنابراین سرعت //:</a:t>
            </a:r>
            <a:r>
              <a:rPr lang="en-US" sz="2000" dirty="0" smtClean="0">
                <a:cs typeface="B Nazanin" pitchFamily="2" charset="-78"/>
              </a:rPr>
              <a:t>https </a:t>
            </a:r>
            <a:r>
              <a:rPr lang="fa-IR" sz="2000" dirty="0" smtClean="0">
                <a:cs typeface="B Nazanin" pitchFamily="2" charset="-78"/>
              </a:rPr>
              <a:t>از سرعت //:</a:t>
            </a:r>
            <a:r>
              <a:rPr lang="en-US" sz="2000" dirty="0" smtClean="0">
                <a:cs typeface="B Nazanin" pitchFamily="2" charset="-78"/>
              </a:rPr>
              <a:t>http </a:t>
            </a:r>
            <a:r>
              <a:rPr lang="fa-IR" sz="2000" dirty="0" smtClean="0">
                <a:cs typeface="B Nazanin" pitchFamily="2" charset="-78"/>
              </a:rPr>
              <a:t>کمتر است.</a:t>
            </a:r>
          </a:p>
          <a:p>
            <a:endParaRPr lang="fa-IR" sz="2000" dirty="0" smtClean="0">
              <a:cs typeface="B Nazanin" pitchFamily="2" charset="-78"/>
            </a:endParaRPr>
          </a:p>
          <a:p>
            <a:r>
              <a:rPr lang="fa-IR" sz="2000" dirty="0" smtClean="0">
                <a:cs typeface="B Nazanin" pitchFamily="2" charset="-78"/>
              </a:rPr>
              <a:t>2) تعداد از شرکت‌های امنیتی مانند </a:t>
            </a:r>
            <a:r>
              <a:rPr lang="en-US" sz="2000" dirty="0" smtClean="0">
                <a:cs typeface="B Nazanin" pitchFamily="2" charset="-78"/>
              </a:rPr>
              <a:t>Verisign </a:t>
            </a:r>
            <a:r>
              <a:rPr lang="fa-IR" sz="2000" dirty="0" smtClean="0">
                <a:cs typeface="B Nazanin" pitchFamily="2" charset="-78"/>
              </a:rPr>
              <a:t>و </a:t>
            </a:r>
            <a:r>
              <a:rPr lang="en-US" sz="2000" dirty="0" smtClean="0">
                <a:cs typeface="B Nazanin" pitchFamily="2" charset="-78"/>
              </a:rPr>
              <a:t>Goddady </a:t>
            </a:r>
            <a:r>
              <a:rPr lang="fa-IR" sz="2000" dirty="0" smtClean="0">
                <a:cs typeface="B Nazanin" pitchFamily="2" charset="-78"/>
              </a:rPr>
              <a:t>این سرویس را ارائه می‌دهند که جهت تبدیل اطلاعات سروری که شما به آن متصل شده‌اید به این سرور ها مراجعه می‌کند.</a:t>
            </a:r>
          </a:p>
          <a:p>
            <a:endParaRPr lang="fa-IR" sz="2000" dirty="0" smtClean="0">
              <a:cs typeface="B Nazanin" pitchFamily="2" charset="-78"/>
            </a:endParaRPr>
          </a:p>
          <a:p>
            <a:r>
              <a:rPr lang="fa-IR" sz="2000" dirty="0" smtClean="0">
                <a:cs typeface="B Nazanin" pitchFamily="2" charset="-78"/>
              </a:rPr>
              <a:t>3) بعد از وارد شدن با پروتکل //:</a:t>
            </a:r>
            <a:r>
              <a:rPr lang="en-US" sz="2000" dirty="0" smtClean="0">
                <a:cs typeface="B Nazanin" pitchFamily="2" charset="-78"/>
              </a:rPr>
              <a:t>https، </a:t>
            </a:r>
            <a:r>
              <a:rPr lang="fa-IR" sz="2000" dirty="0" smtClean="0">
                <a:cs typeface="B Nazanin" pitchFamily="2" charset="-78"/>
              </a:rPr>
              <a:t>اطلاعاتی در رابطه با امنیت اعمال شده در سایت و گروه ارائه دهنده این امنیت نمایش داده می‌شود. این اطلاعات معمولا (در اکثر مرورگر ها) بصورت قفلی در پایین صفحه موجود بوده و بعد از کلیک بر روی آن این اطلاعات را مشاهده خواهید کرد.</a:t>
            </a:r>
          </a:p>
          <a:p>
            <a:endParaRPr lang="fa-IR" sz="2000" dirty="0" smtClean="0">
              <a:cs typeface="B Nazanin" pitchFamily="2" charset="-78"/>
            </a:endParaRPr>
          </a:p>
          <a:p>
            <a:r>
              <a:rPr lang="fa-IR" sz="2000" dirty="0" smtClean="0">
                <a:cs typeface="B Nazanin" pitchFamily="2" charset="-78"/>
              </a:rPr>
              <a:t>4) در هنگام ورود به این سایت‌ها حتماً به اطلاعات امنیتی توجه کنید. ممکن است امنیت در کار نبوده و همه اینها با برنامه نویسی ساده‌ای برای شما نمایش داده شود.</a:t>
            </a:r>
          </a:p>
          <a:p>
            <a:endParaRPr lang="fa-IR" sz="2000" dirty="0" smtClean="0">
              <a:cs typeface="B Nazanin" pitchFamily="2" charset="-7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584910E-F0A1-4292-AEF9-6CB96D109FF9}" type="slidenum">
              <a:rPr lang="fa-IR" smtClean="0"/>
              <a:pPr/>
              <a:t>39</a:t>
            </a:fld>
            <a:endParaRPr lang="fa-IR"/>
          </a:p>
        </p:txBody>
      </p:sp>
      <p:sp>
        <p:nvSpPr>
          <p:cNvPr id="3" name="Rectangle 2"/>
          <p:cNvSpPr/>
          <p:nvPr/>
        </p:nvSpPr>
        <p:spPr>
          <a:xfrm>
            <a:off x="142844" y="1017331"/>
            <a:ext cx="8715436" cy="2554545"/>
          </a:xfrm>
          <a:prstGeom prst="rect">
            <a:avLst/>
          </a:prstGeom>
        </p:spPr>
        <p:txBody>
          <a:bodyPr wrap="square">
            <a:spAutoFit/>
          </a:bodyPr>
          <a:lstStyle/>
          <a:p>
            <a:endParaRPr lang="fa-IR" sz="2000" dirty="0" smtClean="0">
              <a:cs typeface="B Nazanin" pitchFamily="2" charset="-78"/>
            </a:endParaRPr>
          </a:p>
          <a:p>
            <a:r>
              <a:rPr lang="fa-IR" sz="2000" dirty="0" smtClean="0">
                <a:cs typeface="B Nazanin" pitchFamily="2" charset="-78"/>
              </a:rPr>
              <a:t>5) جهت داشتن //:</a:t>
            </a:r>
            <a:r>
              <a:rPr lang="en-US" sz="2000" dirty="0" smtClean="0">
                <a:cs typeface="B Nazanin" pitchFamily="2" charset="-78"/>
              </a:rPr>
              <a:t>https </a:t>
            </a:r>
            <a:r>
              <a:rPr lang="fa-IR" sz="2000" dirty="0" smtClean="0">
                <a:cs typeface="B Nazanin" pitchFamily="2" charset="-78"/>
              </a:rPr>
              <a:t>هزینه ای ماهانه باید پرداخت گردد که بر اساس سرعت آن (۱۲۸</a:t>
            </a:r>
            <a:r>
              <a:rPr lang="en-US" sz="2000" dirty="0" smtClean="0">
                <a:cs typeface="B Nazanin" pitchFamily="2" charset="-78"/>
              </a:rPr>
              <a:t>kb </a:t>
            </a:r>
            <a:r>
              <a:rPr lang="fa-IR" sz="2000" dirty="0" smtClean="0">
                <a:cs typeface="B Nazanin" pitchFamily="2" charset="-78"/>
              </a:rPr>
              <a:t>یا ۲۶۵</a:t>
            </a:r>
            <a:r>
              <a:rPr lang="en-US" sz="2000" dirty="0" smtClean="0">
                <a:cs typeface="B Nazanin" pitchFamily="2" charset="-78"/>
              </a:rPr>
              <a:t>kb </a:t>
            </a:r>
            <a:r>
              <a:rPr lang="fa-IR" sz="2000" dirty="0" smtClean="0">
                <a:cs typeface="B Nazanin" pitchFamily="2" charset="-78"/>
              </a:rPr>
              <a:t>یا …) متفاوت است. هر چه سرعت بیشتر، صاحب سرور باید هزینه بیشتری پرداخت کند. (به کاربرها مربوط نمی شود)</a:t>
            </a:r>
          </a:p>
          <a:p>
            <a:endParaRPr lang="fa-IR" sz="2000" dirty="0" smtClean="0">
              <a:cs typeface="B Nazanin" pitchFamily="2" charset="-78"/>
            </a:endParaRPr>
          </a:p>
          <a:p>
            <a:r>
              <a:rPr lang="fa-IR" sz="2000" dirty="0" smtClean="0">
                <a:cs typeface="B Nazanin" pitchFamily="2" charset="-78"/>
              </a:rPr>
              <a:t>6) پروتکل //:</a:t>
            </a:r>
            <a:r>
              <a:rPr lang="en-US" sz="2000" dirty="0" smtClean="0">
                <a:cs typeface="B Nazanin" pitchFamily="2" charset="-78"/>
              </a:rPr>
              <a:t>https </a:t>
            </a:r>
            <a:r>
              <a:rPr lang="fa-IR" sz="2000" dirty="0" smtClean="0">
                <a:cs typeface="B Nazanin" pitchFamily="2" charset="-78"/>
              </a:rPr>
              <a:t>معمولاً برای بانک‌ها، ایجاد حساب کاربری و ورود کاربری به پورتال‌ها - سرویس دهنده‌ها پیغام الکترونیکی - ..، خرید اینترنتی و فروشگاه‌های اینترنتی، ورود به صفحات با اطلاعات سری و مهم و غیره استفاده می‌شود.</a:t>
            </a:r>
            <a:endParaRPr lang="fa-IR" sz="2000" dirty="0">
              <a:cs typeface="B Nazanin" pitchFamily="2" charset="-78"/>
            </a:endParaRPr>
          </a:p>
        </p:txBody>
      </p:sp>
      <p:sp>
        <p:nvSpPr>
          <p:cNvPr id="4" name="Rectangle 3"/>
          <p:cNvSpPr/>
          <p:nvPr/>
        </p:nvSpPr>
        <p:spPr>
          <a:xfrm>
            <a:off x="6215074" y="142852"/>
            <a:ext cx="3000396" cy="584775"/>
          </a:xfrm>
          <a:prstGeom prst="rect">
            <a:avLst/>
          </a:prstGeom>
          <a:noFill/>
        </p:spPr>
        <p:txBody>
          <a:bodyPr wrap="square" lIns="91440" tIns="45720" rIns="91440" bIns="45720">
            <a:spAutoFit/>
          </a:bodyPr>
          <a:lstStyle/>
          <a:p>
            <a:pPr algn="ctr"/>
            <a:r>
              <a:rPr lang="fa-IR" sz="32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dobe Fan Heiti Std B" pitchFamily="34" charset="-128"/>
                <a:ea typeface="Adobe Fan Heiti Std B" pitchFamily="34" charset="-128"/>
              </a:rPr>
              <a:t>....ادامه نکات</a:t>
            </a:r>
            <a:endParaRPr lang="en-US" sz="32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dobe Fan Heiti Std B" pitchFamily="34" charset="-128"/>
              <a:ea typeface="Adobe Fan Heiti Std B" pitchFamily="34" charset="-128"/>
            </a:endParaRPr>
          </a:p>
        </p:txBody>
      </p:sp>
      <p:cxnSp>
        <p:nvCxnSpPr>
          <p:cNvPr id="5" name="Straight Connector 4"/>
          <p:cNvCxnSpPr/>
          <p:nvPr/>
        </p:nvCxnSpPr>
        <p:spPr>
          <a:xfrm flipV="1">
            <a:off x="642910" y="100010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214282" y="3500438"/>
            <a:ext cx="8715420" cy="3170099"/>
          </a:xfrm>
          <a:prstGeom prst="rect">
            <a:avLst/>
          </a:prstGeom>
        </p:spPr>
        <p:txBody>
          <a:bodyPr wrap="square">
            <a:spAutoFit/>
          </a:bodyPr>
          <a:lstStyle/>
          <a:p>
            <a:endParaRPr lang="fa-IR" sz="2000" dirty="0" smtClean="0">
              <a:cs typeface="B Nazanin" pitchFamily="2" charset="-78"/>
            </a:endParaRPr>
          </a:p>
          <a:p>
            <a:r>
              <a:rPr lang="fa-IR" sz="2000" dirty="0" smtClean="0">
                <a:cs typeface="B Nazanin" pitchFamily="2" charset="-78"/>
              </a:rPr>
              <a:t>7) سود اصلی </a:t>
            </a:r>
            <a:r>
              <a:rPr lang="en-US" sz="2000" dirty="0" smtClean="0">
                <a:cs typeface="B Nazanin" pitchFamily="2" charset="-78"/>
              </a:rPr>
              <a:t>HTTPS </a:t>
            </a:r>
            <a:r>
              <a:rPr lang="fa-IR" sz="2000" dirty="0" smtClean="0">
                <a:cs typeface="B Nazanin" pitchFamily="2" charset="-78"/>
              </a:rPr>
              <a:t>جلوگیری از </a:t>
            </a:r>
            <a:r>
              <a:rPr lang="en-US" sz="2000" dirty="0" smtClean="0">
                <a:cs typeface="B Nazanin" pitchFamily="2" charset="-78"/>
              </a:rPr>
              <a:t>Sniff </a:t>
            </a:r>
            <a:r>
              <a:rPr lang="fa-IR" sz="2000" dirty="0" smtClean="0">
                <a:cs typeface="B Nazanin" pitchFamily="2" charset="-78"/>
              </a:rPr>
              <a:t>کردن اطلاعات هست. یعنی برای مقابله با دزدهای اطلاعاتی که در مسیر قرار می گیرند. (به طور مثال شما هر اطلاعاتی را که در حالت عادی از </a:t>
            </a:r>
            <a:r>
              <a:rPr lang="en-US" sz="2000" dirty="0" smtClean="0">
                <a:cs typeface="B Nazanin" pitchFamily="2" charset="-78"/>
              </a:rPr>
              <a:t>HTTP </a:t>
            </a:r>
            <a:r>
              <a:rPr lang="fa-IR" sz="2000" dirty="0" smtClean="0">
                <a:cs typeface="B Nazanin" pitchFamily="2" charset="-78"/>
              </a:rPr>
              <a:t>انتقال بدهید یک سازمان واسطه قادر است چه با مجوز و یا بدون مجوز از اطلاعات استفاده کند.)</a:t>
            </a:r>
          </a:p>
          <a:p>
            <a:endParaRPr lang="fa-IR" sz="2000" dirty="0" smtClean="0">
              <a:cs typeface="B Nazanin" pitchFamily="2" charset="-78"/>
            </a:endParaRPr>
          </a:p>
          <a:p>
            <a:r>
              <a:rPr lang="fa-IR" sz="2000" dirty="0" smtClean="0">
                <a:cs typeface="B Nazanin" pitchFamily="2" charset="-78"/>
              </a:rPr>
              <a:t>8) سرور میزبان باید یک </a:t>
            </a:r>
            <a:r>
              <a:rPr lang="en-US" sz="2000" dirty="0" smtClean="0">
                <a:cs typeface="B Nazanin" pitchFamily="2" charset="-78"/>
              </a:rPr>
              <a:t>Public Key </a:t>
            </a:r>
            <a:r>
              <a:rPr lang="fa-IR" sz="2000" dirty="0" smtClean="0">
                <a:cs typeface="B Nazanin" pitchFamily="2" charset="-78"/>
              </a:rPr>
              <a:t>ثبت کند که هزینه‌ای هم نخواهد داشت. اما اثبات اینکه آیا خود میزبان کسی که ادعا می‌کند، هزینه بر است. این کار بوسیله </a:t>
            </a:r>
            <a:r>
              <a:rPr lang="en-US" sz="2000" dirty="0" smtClean="0">
                <a:cs typeface="B Nazanin" pitchFamily="2" charset="-78"/>
              </a:rPr>
              <a:t>Verisign </a:t>
            </a:r>
            <a:r>
              <a:rPr lang="fa-IR" sz="2000" dirty="0" smtClean="0">
                <a:cs typeface="B Nazanin" pitchFamily="2" charset="-78"/>
              </a:rPr>
              <a:t>و غیره انجام می‌شود. بدین معنی که با پرداخت هزینه به این سرویس دهنده، کاربران مطمئن می‌شوند که سرور همان فردی یا سازمانی است که خواهان وارد کردن اطلاعات خود هستند.</a:t>
            </a:r>
          </a:p>
          <a:p>
            <a:endParaRPr lang="fa-IR" sz="2000" dirty="0" smtClean="0">
              <a:cs typeface="B Nazanin" pitchFamily="2" charset="-78"/>
            </a:endParaRPr>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85852" y="1500174"/>
            <a:ext cx="6500858" cy="4401205"/>
          </a:xfrm>
          <a:prstGeom prst="rect">
            <a:avLst/>
          </a:prstGeom>
          <a:noFill/>
        </p:spPr>
        <p:txBody>
          <a:bodyPr wrap="square" rtlCol="1">
            <a:spAutoFit/>
          </a:bodyPr>
          <a:lstStyle/>
          <a:p>
            <a:r>
              <a:rPr lang="fa-IR" sz="2000" dirty="0" smtClean="0">
                <a:latin typeface="Tahoma" pitchFamily="34" charset="0"/>
                <a:ea typeface="Tahoma" pitchFamily="34" charset="0"/>
                <a:cs typeface="B Nazanin" pitchFamily="2" charset="-78"/>
              </a:rPr>
              <a:t>       - نکاتی درمورد گواهینامه ها</a:t>
            </a:r>
          </a:p>
          <a:p>
            <a:pPr>
              <a:buClr>
                <a:srgbClr val="CC0000"/>
              </a:buClr>
              <a:buFont typeface="Wingdings" pitchFamily="2" charset="2"/>
              <a:buChar char="v"/>
            </a:pPr>
            <a:r>
              <a:rPr lang="fa-IR" sz="2000" dirty="0" smtClean="0">
                <a:latin typeface="Tahoma" pitchFamily="34" charset="0"/>
                <a:ea typeface="Tahoma" pitchFamily="34" charset="0"/>
                <a:cs typeface="B Nazanin" pitchFamily="2" charset="-78"/>
              </a:rPr>
              <a:t>ایجاد کردن کلیدوگواهی با استفاده از دستورات</a:t>
            </a:r>
          </a:p>
          <a:p>
            <a:r>
              <a:rPr lang="fa-IR" sz="2000" dirty="0" smtClean="0">
                <a:latin typeface="Tahoma" pitchFamily="34" charset="0"/>
                <a:ea typeface="Tahoma" pitchFamily="34" charset="0"/>
                <a:cs typeface="B Nazanin" pitchFamily="2" charset="-78"/>
              </a:rPr>
              <a:t>       - ایجاد کلید وگواهی با استفاده از دستورOpenSsl</a:t>
            </a:r>
          </a:p>
          <a:p>
            <a:pPr>
              <a:buClr>
                <a:srgbClr val="CC0000"/>
              </a:buClr>
              <a:buFont typeface="Wingdings" pitchFamily="2" charset="2"/>
              <a:buChar char="v"/>
            </a:pPr>
            <a:r>
              <a:rPr lang="fa-IR" sz="2000" dirty="0" smtClean="0">
                <a:latin typeface="Tahoma" pitchFamily="34" charset="0"/>
                <a:ea typeface="Tahoma" pitchFamily="34" charset="0"/>
                <a:cs typeface="B Nazanin" pitchFamily="2" charset="-78"/>
              </a:rPr>
              <a:t>نمونه ای ازگواهی ها</a:t>
            </a:r>
          </a:p>
          <a:p>
            <a:pPr>
              <a:buClr>
                <a:srgbClr val="CC0000"/>
              </a:buClr>
            </a:pPr>
            <a:endParaRPr lang="fa-IR" sz="2000" dirty="0" smtClean="0">
              <a:latin typeface="Tahoma" pitchFamily="34" charset="0"/>
              <a:ea typeface="Tahoma" pitchFamily="34" charset="0"/>
              <a:cs typeface="B Nazanin" pitchFamily="2" charset="-78"/>
            </a:endParaRPr>
          </a:p>
          <a:p>
            <a:pPr>
              <a:buClr>
                <a:srgbClr val="000099"/>
              </a:buClr>
              <a:buFont typeface="Wingdings" pitchFamily="2" charset="2"/>
              <a:buChar char="v"/>
            </a:pPr>
            <a:r>
              <a:rPr lang="fa-IR" sz="2000" dirty="0" smtClean="0">
                <a:latin typeface="Tahoma" pitchFamily="34" charset="0"/>
                <a:ea typeface="Tahoma" pitchFamily="34" charset="0"/>
                <a:cs typeface="B Nazanin" pitchFamily="2" charset="-78"/>
              </a:rPr>
              <a:t>مروری بر HTTP</a:t>
            </a:r>
          </a:p>
          <a:p>
            <a:pPr>
              <a:buClr>
                <a:srgbClr val="000099"/>
              </a:buClr>
              <a:buFont typeface="Wingdings" pitchFamily="2" charset="2"/>
              <a:buChar char="v"/>
            </a:pPr>
            <a:r>
              <a:rPr lang="fa-IR" sz="2000" dirty="0" smtClean="0">
                <a:latin typeface="Tahoma" pitchFamily="34" charset="0"/>
                <a:ea typeface="Tahoma" pitchFamily="34" charset="0"/>
                <a:cs typeface="B Nazanin" pitchFamily="2" charset="-78"/>
              </a:rPr>
              <a:t>تعریف Https</a:t>
            </a:r>
          </a:p>
          <a:p>
            <a:pPr>
              <a:buClr>
                <a:srgbClr val="000099"/>
              </a:buClr>
              <a:buFont typeface="Wingdings" pitchFamily="2" charset="2"/>
              <a:buChar char="v"/>
            </a:pPr>
            <a:r>
              <a:rPr lang="fa-IR" sz="2000" dirty="0" smtClean="0">
                <a:latin typeface="Tahoma" pitchFamily="34" charset="0"/>
                <a:ea typeface="Tahoma" pitchFamily="34" charset="0"/>
                <a:cs typeface="B Nazanin" pitchFamily="2" charset="-78"/>
              </a:rPr>
              <a:t>تفاوت با http</a:t>
            </a:r>
          </a:p>
          <a:p>
            <a:pPr>
              <a:buClr>
                <a:srgbClr val="000099"/>
              </a:buClr>
              <a:buFont typeface="Wingdings" pitchFamily="2" charset="2"/>
              <a:buChar char="v"/>
            </a:pPr>
            <a:r>
              <a:rPr lang="fa-IR" sz="2000" dirty="0" smtClean="0">
                <a:latin typeface="Tahoma" pitchFamily="34" charset="0"/>
                <a:ea typeface="Tahoma" pitchFamily="34" charset="0"/>
                <a:cs typeface="B Nazanin" pitchFamily="2" charset="-78"/>
              </a:rPr>
              <a:t>پروتکل https در صورتی قابل اعتماد است که...</a:t>
            </a:r>
          </a:p>
          <a:p>
            <a:pPr>
              <a:buClr>
                <a:srgbClr val="000099"/>
              </a:buClr>
              <a:buFont typeface="Wingdings" pitchFamily="2" charset="2"/>
              <a:buChar char="v"/>
            </a:pPr>
            <a:r>
              <a:rPr lang="fa-IR" sz="2000" dirty="0" smtClean="0">
                <a:latin typeface="Tahoma" pitchFamily="34" charset="0"/>
                <a:ea typeface="Tahoma" pitchFamily="34" charset="0"/>
                <a:cs typeface="B Nazanin" pitchFamily="2" charset="-78"/>
              </a:rPr>
              <a:t>نکات قابل تامل در رابطه باhttps</a:t>
            </a:r>
          </a:p>
          <a:p>
            <a:pPr>
              <a:buClr>
                <a:srgbClr val="000099"/>
              </a:buClr>
              <a:buFont typeface="Wingdings" pitchFamily="2" charset="2"/>
              <a:buChar char="v"/>
            </a:pPr>
            <a:r>
              <a:rPr lang="fa-IR" sz="2000" dirty="0" smtClean="0">
                <a:latin typeface="Tahoma" pitchFamily="34" charset="0"/>
                <a:ea typeface="Tahoma" pitchFamily="34" charset="0"/>
                <a:cs typeface="B Nazanin" pitchFamily="2" charset="-78"/>
              </a:rPr>
              <a:t>خلاصه ی برقراریوایجا ارتباط امن دروب</a:t>
            </a:r>
          </a:p>
          <a:p>
            <a:pPr>
              <a:buClr>
                <a:srgbClr val="000099"/>
              </a:buClr>
              <a:buFont typeface="Wingdings" pitchFamily="2" charset="2"/>
              <a:buChar char="v"/>
            </a:pPr>
            <a:r>
              <a:rPr lang="fa-IR" sz="2000" dirty="0" smtClean="0">
                <a:latin typeface="Tahoma" pitchFamily="34" charset="0"/>
                <a:ea typeface="Tahoma" pitchFamily="34" charset="0"/>
                <a:cs typeface="B Nazanin" pitchFamily="2" charset="-78"/>
              </a:rPr>
              <a:t>نمایش تصویری تبادل پیام</a:t>
            </a:r>
          </a:p>
          <a:p>
            <a:pPr>
              <a:buClr>
                <a:srgbClr val="000099"/>
              </a:buClr>
              <a:buFont typeface="Wingdings" pitchFamily="2" charset="2"/>
              <a:buChar char="v"/>
            </a:pPr>
            <a:r>
              <a:rPr lang="fa-IR" sz="2000" dirty="0" smtClean="0">
                <a:latin typeface="Tahoma" pitchFamily="34" charset="0"/>
                <a:ea typeface="Tahoma" pitchFamily="34" charset="0"/>
                <a:cs typeface="B Nazanin" pitchFamily="2" charset="-78"/>
              </a:rPr>
              <a:t>خلاصه</a:t>
            </a:r>
          </a:p>
          <a:p>
            <a:pPr>
              <a:buClr>
                <a:srgbClr val="000099"/>
              </a:buClr>
              <a:buFont typeface="Wingdings" pitchFamily="2" charset="2"/>
              <a:buChar char="v"/>
            </a:pPr>
            <a:r>
              <a:rPr lang="fa-IR" sz="2000" dirty="0" smtClean="0">
                <a:latin typeface="Tahoma" pitchFamily="34" charset="0"/>
                <a:ea typeface="Tahoma" pitchFamily="34" charset="0"/>
                <a:cs typeface="B Nazanin" pitchFamily="2" charset="-78"/>
              </a:rPr>
              <a:t>منابع</a:t>
            </a:r>
          </a:p>
        </p:txBody>
      </p:sp>
      <p:sp>
        <p:nvSpPr>
          <p:cNvPr id="9" name="Rectangle 8"/>
          <p:cNvSpPr/>
          <p:nvPr/>
        </p:nvSpPr>
        <p:spPr>
          <a:xfrm>
            <a:off x="5572132" y="191136"/>
            <a:ext cx="3174266" cy="523220"/>
          </a:xfrm>
          <a:prstGeom prst="rect">
            <a:avLst/>
          </a:prstGeom>
          <a:noFill/>
        </p:spPr>
        <p:txBody>
          <a:bodyPr wrap="none" lIns="91440" tIns="45720" rIns="91440" bIns="45720">
            <a:spAutoFit/>
          </a:bodyPr>
          <a:lstStyle/>
          <a:p>
            <a:pPr algn="ctr"/>
            <a:r>
              <a:rPr lang="fa-IR"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ادامه فهرست مطالب......</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10" name="Straight Connector 9"/>
          <p:cNvCxnSpPr/>
          <p:nvPr/>
        </p:nvCxnSpPr>
        <p:spPr>
          <a:xfrm flipV="1">
            <a:off x="500034" y="100010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1" name="Slide Number Placeholder 10"/>
          <p:cNvSpPr>
            <a:spLocks noGrp="1"/>
          </p:cNvSpPr>
          <p:nvPr>
            <p:ph type="sldNum" sz="quarter" idx="12"/>
          </p:nvPr>
        </p:nvSpPr>
        <p:spPr/>
        <p:txBody>
          <a:bodyPr/>
          <a:lstStyle/>
          <a:p>
            <a:fld id="{9584910E-F0A1-4292-AEF9-6CB96D109FF9}" type="slidenum">
              <a:rPr lang="fa-IR" smtClean="0"/>
              <a:pPr/>
              <a:t>4</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2"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5918" y="142852"/>
            <a:ext cx="5929354" cy="523220"/>
          </a:xfrm>
          <a:prstGeom prst="rect">
            <a:avLst/>
          </a:prstGeom>
        </p:spPr>
        <p:txBody>
          <a:bodyPr wrap="square">
            <a:spAutoFit/>
          </a:bodyPr>
          <a:lstStyle/>
          <a:p>
            <a:pPr algn="ctr"/>
            <a:r>
              <a:rPr lang="fa-IR"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خلاصه ی برقراري و ايجاد ارتباط امن در وب</a:t>
            </a:r>
            <a:endParaRPr lang="fa-IR" sz="2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379459" y="928670"/>
            <a:ext cx="8109912" cy="369332"/>
          </a:xfrm>
          <a:prstGeom prst="rect">
            <a:avLst/>
          </a:prstGeom>
        </p:spPr>
        <p:txBody>
          <a:bodyPr wrap="none">
            <a:spAutoFit/>
          </a:bodyPr>
          <a:lstStyle/>
          <a:p>
            <a:r>
              <a:rPr lang="fa-IR" b="1" dirty="0" smtClean="0"/>
              <a:t>به طور ساده مراحلي که در ايجاد يک ارتباط امنSSL درHTTPطي مي شود ، به صورت زير مي باشد :</a:t>
            </a:r>
            <a:endParaRPr lang="fa-IR" b="1" dirty="0"/>
          </a:p>
        </p:txBody>
      </p:sp>
      <p:sp>
        <p:nvSpPr>
          <p:cNvPr id="4" name="Rectangle 3"/>
          <p:cNvSpPr/>
          <p:nvPr/>
        </p:nvSpPr>
        <p:spPr>
          <a:xfrm>
            <a:off x="714348" y="1428736"/>
            <a:ext cx="8215370" cy="4801314"/>
          </a:xfrm>
          <a:prstGeom prst="rect">
            <a:avLst/>
          </a:prstGeom>
        </p:spPr>
        <p:txBody>
          <a:bodyPr wrap="square">
            <a:spAutoFit/>
          </a:bodyPr>
          <a:lstStyle/>
          <a:p>
            <a:r>
              <a:rPr lang="fa-IR" dirty="0" smtClean="0"/>
              <a:t>١‐ کاربر درخواست خود را از طريق مرورگر به يک صفحه امن ارسال مي کند(آدرس اين صفحه معمولا با</a:t>
            </a:r>
          </a:p>
          <a:p>
            <a:r>
              <a:rPr lang="en-US" dirty="0" smtClean="0"/>
              <a:t>https://</a:t>
            </a:r>
            <a:r>
              <a:rPr lang="fa-IR" dirty="0" smtClean="0"/>
              <a:t> شروع می شود.</a:t>
            </a:r>
          </a:p>
          <a:p>
            <a:endParaRPr lang="en-US" dirty="0" smtClean="0"/>
          </a:p>
          <a:p>
            <a:r>
              <a:rPr lang="fa-IR" dirty="0" smtClean="0"/>
              <a:t>٢-وب سرور کليد عمومي خود را به همراه گواهينامه خود براي کاربر ارسال مي کند.</a:t>
            </a:r>
          </a:p>
          <a:p>
            <a:endParaRPr lang="fa-IR" dirty="0" smtClean="0"/>
          </a:p>
          <a:p>
            <a:r>
              <a:rPr lang="fa-IR" dirty="0" smtClean="0"/>
              <a:t>٣‐ مرورگر چک مي کند که آيا اين گواهينامه توسط يک مرکز مورد اطمينان صادر شده است و اينکه آيا اين</a:t>
            </a:r>
          </a:p>
          <a:p>
            <a:r>
              <a:rPr lang="fa-IR" dirty="0" smtClean="0"/>
              <a:t>گواهينامه هنوز اعتبار دارد ؟ و همچنين آيا اين گواهينامه مرتبط با سايت درخواستي مي باشد؟</a:t>
            </a:r>
          </a:p>
          <a:p>
            <a:endParaRPr lang="fa-IR" dirty="0" smtClean="0"/>
          </a:p>
          <a:p>
            <a:r>
              <a:rPr lang="fa-IR" dirty="0" smtClean="0"/>
              <a:t>٤‐ سپس مرورگر از اين کليد عمومي دريافت شده از طرف سرور استفاده مي کند سپس يک کليد متقارن</a:t>
            </a:r>
          </a:p>
          <a:p>
            <a:r>
              <a:rPr lang="fa-IR" dirty="0" smtClean="0"/>
              <a:t>تصادفي را توليد مي کند و توسط آن تمام داده ها وURLرا رمز گذاري مي کند.</a:t>
            </a:r>
          </a:p>
          <a:p>
            <a:r>
              <a:rPr lang="fa-IR" dirty="0" smtClean="0"/>
              <a:t> </a:t>
            </a:r>
          </a:p>
          <a:p>
            <a:r>
              <a:rPr lang="fa-IR" dirty="0" smtClean="0"/>
              <a:t>٥‐ وب سرور توسط کليد خصوصي خود، کليد متقارن رمز گذاري شده را رمزگشايي و با استفاده از آن ساير</a:t>
            </a:r>
          </a:p>
          <a:p>
            <a:r>
              <a:rPr lang="fa-IR" dirty="0" smtClean="0"/>
              <a:t>داده ها وURLرا نيز رمزگشايي مي نمايد.</a:t>
            </a:r>
          </a:p>
          <a:p>
            <a:endParaRPr lang="fa-IR" dirty="0" smtClean="0"/>
          </a:p>
          <a:p>
            <a:r>
              <a:rPr lang="fa-IR" dirty="0" smtClean="0"/>
              <a:t>6-وب سرورHTMLدرخواستي را با کمک کليد متقارن رمز گذاري و به کاربر باز مي گرداند.</a:t>
            </a:r>
          </a:p>
          <a:p>
            <a:endParaRPr lang="fa-IR" dirty="0" smtClean="0"/>
          </a:p>
          <a:p>
            <a:r>
              <a:rPr lang="fa-IR" dirty="0" smtClean="0"/>
              <a:t>٧‐ مرورگر نيز داده هاي دريافتي را با کمک کليد متقارن خود بازگشايي کرده و به کاربر نمايش مي دهد.</a:t>
            </a:r>
            <a:endParaRPr lang="fa-IR" dirty="0"/>
          </a:p>
        </p:txBody>
      </p:sp>
      <p:cxnSp>
        <p:nvCxnSpPr>
          <p:cNvPr id="5" name="Straight Connector 4"/>
          <p:cNvCxnSpPr/>
          <p:nvPr/>
        </p:nvCxnSpPr>
        <p:spPr>
          <a:xfrm flipV="1">
            <a:off x="500034" y="785794"/>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9584910E-F0A1-4292-AEF9-6CB96D109FF9}" type="slidenum">
              <a:rPr lang="fa-IR" smtClean="0"/>
              <a:pPr/>
              <a:t>40</a:t>
            </a:fld>
            <a:endParaRPr lang="fa-IR"/>
          </a:p>
        </p:txBody>
      </p:sp>
    </p:spTree>
  </p:cSld>
  <p:clrMapOvr>
    <a:masterClrMapping/>
  </p:clrMapOvr>
  <p:transition>
    <p:wheel spokes="3"/>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28794" y="285728"/>
            <a:ext cx="6119813" cy="971550"/>
          </a:xfrm>
          <a:prstGeom prst="rect">
            <a:avLst/>
          </a:prstGeom>
        </p:spPr>
        <p:txBody>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fa-IR"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rPr>
              <a:t>خلاصه ی مطالب</a:t>
            </a:r>
            <a:endParaRPr kumimoji="0" lang="en-US" altLang="en-US" sz="4100" i="0" u="none" strike="noStrike" kern="1200" cap="all"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Lotus" pitchFamily="2" charset="-78"/>
            </a:endParaRPr>
          </a:p>
        </p:txBody>
      </p:sp>
      <p:sp>
        <p:nvSpPr>
          <p:cNvPr id="3" name="Rectangle 3"/>
          <p:cNvSpPr txBox="1">
            <a:spLocks noChangeArrowheads="1"/>
          </p:cNvSpPr>
          <p:nvPr/>
        </p:nvSpPr>
        <p:spPr>
          <a:xfrm>
            <a:off x="566738" y="1500174"/>
            <a:ext cx="8001000" cy="3670300"/>
          </a:xfrm>
          <a:prstGeom prst="rect">
            <a:avLst/>
          </a:prstGeom>
        </p:spPr>
        <p:txBody>
          <a:bodyPr/>
          <a:lstStyle/>
          <a:p>
            <a:pPr marL="365760" marR="0" lvl="0" indent="-256032" algn="r" defTabSz="914400" rtl="1" eaLnBrk="1" fontAlgn="auto" latinLnBrk="0" hangingPunct="1">
              <a:lnSpc>
                <a:spcPct val="100000"/>
              </a:lnSpc>
              <a:spcBef>
                <a:spcPts val="400"/>
              </a:spcBef>
              <a:spcAft>
                <a:spcPts val="0"/>
              </a:spcAft>
              <a:buClr>
                <a:srgbClr val="CC0000"/>
              </a:buClr>
              <a:buSzPct val="68000"/>
              <a:buFont typeface="Wingdings" pitchFamily="2" charset="2"/>
              <a:buChar char="v"/>
              <a:tabLst/>
              <a:defRPr/>
            </a:pPr>
            <a:r>
              <a:rPr kumimoji="0" lang="en-US" altLang="ar-SA" sz="2400" b="0" i="0" u="none" strike="noStrike" kern="1200" cap="none" spc="0" normalizeH="0" baseline="0" noProof="0" dirty="0" smtClean="0">
                <a:ln>
                  <a:noFill/>
                </a:ln>
                <a:solidFill>
                  <a:schemeClr val="tx1"/>
                </a:solidFill>
                <a:effectLst/>
                <a:uLnTx/>
                <a:uFillTx/>
                <a:cs typeface="B Nazanin" pitchFamily="2" charset="-78"/>
              </a:rPr>
              <a:t>SS</a:t>
            </a:r>
            <a:r>
              <a:rPr lang="fa-IR" altLang="ar-SA" sz="2400" dirty="0" smtClean="0">
                <a:cs typeface="B Nazanin" pitchFamily="2" charset="-78"/>
              </a:rPr>
              <a:t>L</a:t>
            </a:r>
            <a:r>
              <a:rPr kumimoji="0" lang="en-US" altLang="ar-SA" sz="2400" b="0" i="0" u="none" strike="noStrike" kern="1200" cap="none" spc="0" normalizeH="0" baseline="0" noProof="0" dirty="0" smtClean="0">
                <a:ln>
                  <a:noFill/>
                </a:ln>
                <a:solidFill>
                  <a:schemeClr val="tx1"/>
                </a:solidFill>
                <a:effectLst/>
                <a:uLnTx/>
                <a:uFillTx/>
                <a:cs typeface="B Nazanin" pitchFamily="2" charset="-78"/>
              </a:rPr>
              <a:t> </a:t>
            </a:r>
            <a:r>
              <a:rPr kumimoji="0" lang="ar-SA" altLang="en-US" sz="2400" b="0" i="0" u="none" strike="noStrike" kern="1200" cap="none" spc="0" normalizeH="0" baseline="0" noProof="0" dirty="0" smtClean="0">
                <a:ln>
                  <a:noFill/>
                </a:ln>
                <a:solidFill>
                  <a:schemeClr val="tx1"/>
                </a:solidFill>
                <a:effectLst/>
                <a:uLnTx/>
                <a:uFillTx/>
                <a:cs typeface="B Nazanin" pitchFamily="2" charset="-78"/>
              </a:rPr>
              <a:t>نيازهاي امنيتي زير را برآورده مي‌كند</a:t>
            </a:r>
            <a:endParaRPr kumimoji="0" lang="fa-IR" altLang="en-US" sz="2400" b="0" i="0" u="none" strike="noStrike" kern="1200" cap="none" spc="0" normalizeH="0" baseline="0" noProof="0" dirty="0" smtClean="0">
              <a:ln>
                <a:noFill/>
              </a:ln>
              <a:solidFill>
                <a:schemeClr val="tx1"/>
              </a:solidFill>
              <a:effectLst/>
              <a:uLnTx/>
              <a:uFillTx/>
              <a:cs typeface="B Nazanin" pitchFamily="2" charset="-78"/>
            </a:endParaRPr>
          </a:p>
          <a:p>
            <a:pPr marL="365760" marR="0" lvl="0" indent="-256032" algn="r" defTabSz="914400" rtl="1" eaLnBrk="1" fontAlgn="auto" latinLnBrk="0" hangingPunct="1">
              <a:lnSpc>
                <a:spcPct val="100000"/>
              </a:lnSpc>
              <a:spcBef>
                <a:spcPts val="400"/>
              </a:spcBef>
              <a:spcAft>
                <a:spcPts val="0"/>
              </a:spcAft>
              <a:buClr>
                <a:srgbClr val="CC0000"/>
              </a:buClr>
              <a:buSzPct val="68000"/>
              <a:buFont typeface="Wingdings" pitchFamily="2" charset="2"/>
              <a:buChar char="v"/>
              <a:tabLst/>
              <a:defRPr/>
            </a:pPr>
            <a:endParaRPr kumimoji="0" lang="en-US" altLang="en-US" sz="2400" b="0" i="0" u="none" strike="noStrike" kern="1200" cap="none" spc="0" normalizeH="0" baseline="0" noProof="0" dirty="0" smtClean="0">
              <a:ln>
                <a:noFill/>
              </a:ln>
              <a:solidFill>
                <a:schemeClr val="tx1"/>
              </a:solidFill>
              <a:effectLst/>
              <a:uLnTx/>
              <a:uFillTx/>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ar-SA" altLang="en-US" sz="2000" b="1" i="0" u="none" strike="noStrike" kern="1200" cap="none" spc="0" normalizeH="0" baseline="0" noProof="0" dirty="0" smtClean="0">
                <a:ln>
                  <a:noFill/>
                </a:ln>
                <a:solidFill>
                  <a:schemeClr val="tx1"/>
                </a:solidFill>
                <a:effectLst/>
                <a:uLnTx/>
                <a:uFillTx/>
                <a:cs typeface="B Nazanin" pitchFamily="2" charset="-78"/>
              </a:rPr>
              <a:t>محرمانگي</a:t>
            </a:r>
            <a:r>
              <a:rPr kumimoji="0" lang="en-US" altLang="en-US" sz="2000" b="0" i="0" u="none" strike="noStrike" kern="1200" cap="none" spc="0" normalizeH="0" baseline="0" noProof="0" dirty="0" smtClean="0">
                <a:ln>
                  <a:noFill/>
                </a:ln>
                <a:solidFill>
                  <a:schemeClr val="tx1"/>
                </a:solidFill>
                <a:effectLst/>
                <a:uLnTx/>
                <a:uFillTx/>
                <a:cs typeface="B Nazanin" pitchFamily="2" charset="-78"/>
              </a:rPr>
              <a:t> </a:t>
            </a:r>
          </a:p>
          <a:p>
            <a:pPr marL="859536" marR="0" lvl="2" indent="-228600" algn="r" defTabSz="914400" rtl="1" eaLnBrk="1" fontAlgn="auto" latinLnBrk="0" hangingPunct="1">
              <a:lnSpc>
                <a:spcPct val="100000"/>
              </a:lnSpc>
              <a:spcBef>
                <a:spcPts val="350"/>
              </a:spcBef>
              <a:spcAft>
                <a:spcPts val="0"/>
              </a:spcAft>
              <a:buClr>
                <a:schemeClr val="accent2"/>
              </a:buClr>
              <a:buSzPct val="100000"/>
              <a:buFont typeface="Wingdings 2"/>
              <a:buChar char=""/>
              <a:tabLst/>
              <a:defRPr/>
            </a:pPr>
            <a:r>
              <a:rPr kumimoji="0" lang="ar-SA" altLang="en-US" sz="2000" b="0" i="0" u="none" strike="noStrike" kern="1200" cap="none" spc="0" normalizeH="0" baseline="0" noProof="0" dirty="0" smtClean="0">
                <a:ln>
                  <a:noFill/>
                </a:ln>
                <a:solidFill>
                  <a:schemeClr val="tx1"/>
                </a:solidFill>
                <a:effectLst/>
                <a:uLnTx/>
                <a:uFillTx/>
                <a:cs typeface="B Nazanin" pitchFamily="2" charset="-78"/>
              </a:rPr>
              <a:t>رمزنگاري متقارن</a:t>
            </a:r>
            <a:endParaRPr kumimoji="0" lang="en-US" altLang="en-US" sz="2000" b="0" i="0" u="none" strike="noStrike" kern="1200" cap="none" spc="0" normalizeH="0" baseline="0" noProof="0" dirty="0" smtClean="0">
              <a:ln>
                <a:noFill/>
              </a:ln>
              <a:solidFill>
                <a:schemeClr val="tx1"/>
              </a:solidFill>
              <a:effectLst/>
              <a:uLnTx/>
              <a:uFillTx/>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ar-SA" altLang="en-US" sz="2000" b="1" i="0" u="none" strike="noStrike" kern="1200" cap="none" spc="0" normalizeH="0" baseline="0" noProof="0" dirty="0" smtClean="0">
                <a:ln>
                  <a:noFill/>
                </a:ln>
                <a:solidFill>
                  <a:schemeClr val="tx1"/>
                </a:solidFill>
                <a:effectLst/>
                <a:uLnTx/>
                <a:uFillTx/>
                <a:cs typeface="B Nazanin" pitchFamily="2" charset="-78"/>
              </a:rPr>
              <a:t>جامعيت داده</a:t>
            </a:r>
            <a:endParaRPr kumimoji="0" lang="en-US" altLang="en-US" sz="2000" b="1" i="0" u="none" strike="noStrike" kern="1200" cap="none" spc="0" normalizeH="0" baseline="0" noProof="0" dirty="0" smtClean="0">
              <a:ln>
                <a:noFill/>
              </a:ln>
              <a:solidFill>
                <a:schemeClr val="tx1"/>
              </a:solidFill>
              <a:effectLst/>
              <a:uLnTx/>
              <a:uFillTx/>
              <a:cs typeface="B Nazanin" pitchFamily="2" charset="-78"/>
            </a:endParaRPr>
          </a:p>
          <a:p>
            <a:pPr marL="859536" marR="0" lvl="2" indent="-228600" algn="r" defTabSz="914400" rtl="1" eaLnBrk="1" fontAlgn="auto" latinLnBrk="0" hangingPunct="1">
              <a:lnSpc>
                <a:spcPct val="100000"/>
              </a:lnSpc>
              <a:spcBef>
                <a:spcPts val="350"/>
              </a:spcBef>
              <a:spcAft>
                <a:spcPts val="0"/>
              </a:spcAft>
              <a:buClr>
                <a:schemeClr val="accent2"/>
              </a:buClr>
              <a:buSzPct val="100000"/>
              <a:buFont typeface="Wingdings 2"/>
              <a:buChar char=""/>
              <a:tabLst/>
              <a:defRPr/>
            </a:pPr>
            <a:r>
              <a:rPr kumimoji="0" lang="ar-SA" altLang="en-US" sz="2000" b="0" i="0" u="none" strike="noStrike" kern="1200" cap="none" spc="0" normalizeH="0" baseline="0" noProof="0" dirty="0" smtClean="0">
                <a:ln>
                  <a:noFill/>
                </a:ln>
                <a:solidFill>
                  <a:schemeClr val="tx1"/>
                </a:solidFill>
                <a:effectLst/>
                <a:uLnTx/>
                <a:uFillTx/>
                <a:cs typeface="B Nazanin" pitchFamily="2" charset="-78"/>
              </a:rPr>
              <a:t>كد احرازهويت داده</a:t>
            </a:r>
            <a:endParaRPr kumimoji="0" lang="en-US" altLang="en-US" sz="2000" b="0" i="0" u="none" strike="noStrike" kern="1200" cap="none" spc="0" normalizeH="0" baseline="0" noProof="0" dirty="0" smtClean="0">
              <a:ln>
                <a:noFill/>
              </a:ln>
              <a:solidFill>
                <a:schemeClr val="tx1"/>
              </a:solidFill>
              <a:effectLst/>
              <a:uLnTx/>
              <a:uFillTx/>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ar-SA" altLang="en-US" sz="2000" b="1" i="0" u="none" strike="noStrike" kern="1200" cap="none" spc="0" normalizeH="0" baseline="0" noProof="0" dirty="0" smtClean="0">
                <a:ln>
                  <a:noFill/>
                </a:ln>
                <a:solidFill>
                  <a:schemeClr val="tx1"/>
                </a:solidFill>
                <a:effectLst/>
                <a:uLnTx/>
                <a:uFillTx/>
                <a:cs typeface="B Nazanin" pitchFamily="2" charset="-78"/>
              </a:rPr>
              <a:t>احرازهويت</a:t>
            </a:r>
            <a:endParaRPr kumimoji="0" lang="en-US" altLang="en-US" sz="2000" b="1" i="0" u="none" strike="noStrike" kern="1200" cap="none" spc="0" normalizeH="0" baseline="0" noProof="0" dirty="0" smtClean="0">
              <a:ln>
                <a:noFill/>
              </a:ln>
              <a:solidFill>
                <a:schemeClr val="tx1"/>
              </a:solidFill>
              <a:effectLst/>
              <a:uLnTx/>
              <a:uFillTx/>
              <a:cs typeface="B Nazanin" pitchFamily="2" charset="-78"/>
            </a:endParaRPr>
          </a:p>
          <a:p>
            <a:pPr marL="859536" marR="0" lvl="2" indent="-228600" algn="r" defTabSz="914400" rtl="1" eaLnBrk="1" fontAlgn="auto" latinLnBrk="0" hangingPunct="1">
              <a:lnSpc>
                <a:spcPct val="100000"/>
              </a:lnSpc>
              <a:spcBef>
                <a:spcPts val="350"/>
              </a:spcBef>
              <a:spcAft>
                <a:spcPts val="0"/>
              </a:spcAft>
              <a:buClr>
                <a:schemeClr val="accent2"/>
              </a:buClr>
              <a:buSzPct val="100000"/>
              <a:buFont typeface="Wingdings 2"/>
              <a:buChar char=""/>
              <a:tabLst/>
              <a:defRPr/>
            </a:pPr>
            <a:r>
              <a:rPr kumimoji="0" lang="ar-SA" altLang="en-US" sz="2000" b="0" i="0" u="none" strike="noStrike" kern="1200" cap="none" spc="0" normalizeH="0" baseline="0" noProof="0" dirty="0" smtClean="0">
                <a:ln>
                  <a:noFill/>
                </a:ln>
                <a:solidFill>
                  <a:schemeClr val="tx1"/>
                </a:solidFill>
                <a:effectLst/>
                <a:uLnTx/>
                <a:uFillTx/>
                <a:cs typeface="B Nazanin" pitchFamily="2" charset="-78"/>
              </a:rPr>
              <a:t>استاندارد</a:t>
            </a:r>
            <a:r>
              <a:rPr kumimoji="0" lang="en-US" altLang="en-US" sz="2000" b="0" i="0" u="none" strike="noStrike" kern="1200" cap="none" spc="0" normalizeH="0" baseline="0" noProof="0" dirty="0" smtClean="0">
                <a:ln>
                  <a:noFill/>
                </a:ln>
                <a:solidFill>
                  <a:schemeClr val="tx1"/>
                </a:solidFill>
                <a:effectLst/>
                <a:uLnTx/>
                <a:uFillTx/>
                <a:cs typeface="B Nazanin" pitchFamily="2" charset="-78"/>
              </a:rPr>
              <a:t> x.509</a:t>
            </a:r>
          </a:p>
          <a:p>
            <a:pPr marL="365760" marR="0" lvl="0" indent="-256032" algn="r" defTabSz="914400" rtl="1" eaLnBrk="1" fontAlgn="auto" latinLnBrk="0" hangingPunct="1">
              <a:lnSpc>
                <a:spcPct val="100000"/>
              </a:lnSpc>
              <a:spcBef>
                <a:spcPts val="400"/>
              </a:spcBef>
              <a:spcAft>
                <a:spcPts val="0"/>
              </a:spcAft>
              <a:buClr>
                <a:srgbClr val="CC0000"/>
              </a:buClr>
              <a:buSzPct val="68000"/>
              <a:buFont typeface="Wingdings" pitchFamily="2" charset="2"/>
              <a:buChar char="v"/>
              <a:tabLst/>
              <a:defRPr/>
            </a:pPr>
            <a:r>
              <a:rPr kumimoji="0" lang="ar-SA" altLang="en-US" sz="2400" b="0" i="0" u="none" strike="noStrike" kern="1200" cap="none" spc="0" normalizeH="0" baseline="0" noProof="0" dirty="0" smtClean="0">
                <a:ln>
                  <a:noFill/>
                </a:ln>
                <a:solidFill>
                  <a:schemeClr val="tx1"/>
                </a:solidFill>
                <a:effectLst/>
                <a:uLnTx/>
                <a:uFillTx/>
                <a:cs typeface="B Nazanin" pitchFamily="2" charset="-78"/>
              </a:rPr>
              <a:t>امروزه مهمترين كاربرد</a:t>
            </a:r>
            <a:r>
              <a:rPr kumimoji="0" lang="en-US" altLang="en-US" sz="2400" b="0" i="0" u="none" strike="noStrike" kern="1200" cap="none" spc="0" normalizeH="0" baseline="0" noProof="0" dirty="0" smtClean="0">
                <a:ln>
                  <a:noFill/>
                </a:ln>
                <a:solidFill>
                  <a:schemeClr val="tx1"/>
                </a:solidFill>
                <a:effectLst/>
                <a:uLnTx/>
                <a:uFillTx/>
                <a:cs typeface="B Nazanin" pitchFamily="2" charset="-78"/>
              </a:rPr>
              <a:t> SSL </a:t>
            </a:r>
            <a:r>
              <a:rPr kumimoji="0" lang="ar-SA" altLang="en-US" sz="2400" b="0" i="0" u="none" strike="noStrike" kern="1200" cap="none" spc="0" normalizeH="0" baseline="0" noProof="0" dirty="0" smtClean="0">
                <a:ln>
                  <a:noFill/>
                </a:ln>
                <a:solidFill>
                  <a:schemeClr val="tx1"/>
                </a:solidFill>
                <a:effectLst/>
                <a:uLnTx/>
                <a:uFillTx/>
                <a:cs typeface="B Nazanin" pitchFamily="2" charset="-78"/>
              </a:rPr>
              <a:t>در قرارداد</a:t>
            </a:r>
            <a:r>
              <a:rPr kumimoji="0" lang="en-US" altLang="en-US" sz="2400" b="0" i="0" u="none" strike="noStrike" kern="1200" cap="none" spc="0" normalizeH="0" baseline="0" noProof="0" dirty="0" smtClean="0">
                <a:ln>
                  <a:noFill/>
                </a:ln>
                <a:solidFill>
                  <a:schemeClr val="tx1"/>
                </a:solidFill>
                <a:effectLst/>
                <a:uLnTx/>
                <a:uFillTx/>
                <a:cs typeface="B Nazanin" pitchFamily="2" charset="-78"/>
              </a:rPr>
              <a:t> HTTP </a:t>
            </a:r>
            <a:r>
              <a:rPr kumimoji="0" lang="ar-SA" altLang="en-US" sz="2400" b="0" i="0" u="none" strike="noStrike" kern="1200" cap="none" spc="0" normalizeH="0" baseline="0" noProof="0" dirty="0" smtClean="0">
                <a:ln>
                  <a:noFill/>
                </a:ln>
                <a:solidFill>
                  <a:schemeClr val="tx1"/>
                </a:solidFill>
                <a:effectLst/>
                <a:uLnTx/>
                <a:uFillTx/>
                <a:cs typeface="B Nazanin" pitchFamily="2" charset="-78"/>
              </a:rPr>
              <a:t>مي‌باشد</a:t>
            </a:r>
            <a:r>
              <a:rPr kumimoji="0" lang="en-US" altLang="en-US" sz="2400" b="0" i="0" u="none" strike="noStrike" kern="1200" cap="none" spc="0" normalizeH="0" baseline="0" noProof="0" dirty="0" smtClean="0">
                <a:ln>
                  <a:noFill/>
                </a:ln>
                <a:solidFill>
                  <a:schemeClr val="tx1"/>
                </a:solidFill>
                <a:effectLst/>
                <a:uLnTx/>
                <a:uFillTx/>
                <a:cs typeface="B Nazanin" pitchFamily="2" charset="-78"/>
              </a:rPr>
              <a:t>.</a:t>
            </a:r>
          </a:p>
        </p:txBody>
      </p:sp>
      <p:cxnSp>
        <p:nvCxnSpPr>
          <p:cNvPr id="4" name="Straight Connector 3"/>
          <p:cNvCxnSpPr/>
          <p:nvPr/>
        </p:nvCxnSpPr>
        <p:spPr>
          <a:xfrm flipV="1">
            <a:off x="642910" y="128586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71406" y="5214950"/>
            <a:ext cx="8643998" cy="1304203"/>
          </a:xfrm>
          <a:prstGeom prst="rect">
            <a:avLst/>
          </a:prstGeom>
        </p:spPr>
        <p:txBody>
          <a:bodyPr wrap="square">
            <a:spAutoFit/>
          </a:bodyPr>
          <a:lstStyle/>
          <a:p>
            <a:pPr>
              <a:lnSpc>
                <a:spcPct val="150000"/>
              </a:lnSpc>
            </a:pPr>
            <a:r>
              <a:rPr lang="fa-IR" b="1" dirty="0" smtClean="0">
                <a:cs typeface="B Nazanin" pitchFamily="2" charset="-78"/>
              </a:rPr>
              <a:t>ایده اصلی اچ‌تی‌تی‌پی‌اس آفرینش یک کانال امن در یک شبکه ناامن است. امنیت نهفته در اچ‌تی‌تی‌پی‌اس بر پایه اعتبارات اداره‌های صدور گواهی (</a:t>
            </a:r>
            <a:r>
              <a:rPr lang="en-US" b="1" dirty="0" smtClean="0">
                <a:cs typeface="B Nazanin" pitchFamily="2" charset="-78"/>
              </a:rPr>
              <a:t>CA) </a:t>
            </a:r>
            <a:r>
              <a:rPr lang="fa-IR" b="1" dirty="0" smtClean="0">
                <a:cs typeface="B Nazanin" pitchFamily="2" charset="-78"/>
              </a:rPr>
              <a:t>است که از پیش در نرم‌افزار</a:t>
            </a:r>
            <a:r>
              <a:rPr lang="fa-IR" b="1" dirty="0" smtClean="0">
                <a:solidFill>
                  <a:srgbClr val="000099"/>
                </a:solidFill>
                <a:cs typeface="B Nazanin" pitchFamily="2" charset="-78"/>
              </a:rPr>
              <a:t> مرورگر</a:t>
            </a:r>
          </a:p>
          <a:p>
            <a:pPr>
              <a:lnSpc>
                <a:spcPct val="150000"/>
              </a:lnSpc>
            </a:pPr>
            <a:r>
              <a:rPr lang="fa-IR" b="1" dirty="0" smtClean="0">
                <a:solidFill>
                  <a:srgbClr val="000099"/>
                </a:solidFill>
                <a:cs typeface="B Nazanin" pitchFamily="2" charset="-78"/>
              </a:rPr>
              <a:t> </a:t>
            </a:r>
            <a:r>
              <a:rPr lang="fa-IR" b="1" dirty="0" smtClean="0">
                <a:cs typeface="B Nazanin" pitchFamily="2" charset="-78"/>
              </a:rPr>
              <a:t>نصب شده‌اند.می باشد.</a:t>
            </a:r>
            <a:endParaRPr lang="fa-IR" b="1" dirty="0">
              <a:cs typeface="B Nazanin" pitchFamily="2" charset="-78"/>
            </a:endParaRPr>
          </a:p>
        </p:txBody>
      </p:sp>
      <p:sp>
        <p:nvSpPr>
          <p:cNvPr id="6" name="Slide Number Placeholder 5"/>
          <p:cNvSpPr>
            <a:spLocks noGrp="1"/>
          </p:cNvSpPr>
          <p:nvPr>
            <p:ph type="sldNum" sz="quarter" idx="12"/>
          </p:nvPr>
        </p:nvSpPr>
        <p:spPr/>
        <p:txBody>
          <a:bodyPr/>
          <a:lstStyle/>
          <a:p>
            <a:fld id="{9584910E-F0A1-4292-AEF9-6CB96D109FF9}" type="slidenum">
              <a:rPr lang="fa-IR" smtClean="0"/>
              <a:pPr/>
              <a:t>41</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strVal val="#ppt_h"/>
                                          </p:val>
                                        </p:tav>
                                        <p:tav tm="100000">
                                          <p:val>
                                            <p:strVal val="#ppt_h"/>
                                          </p:val>
                                        </p:tav>
                                      </p:tavLst>
                                    </p:anim>
                                  </p:childTnLst>
                                </p:cTn>
                              </p:par>
                              <p:par>
                                <p:cTn id="9" presetID="2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edg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584910E-F0A1-4292-AEF9-6CB96D109FF9}" type="slidenum">
              <a:rPr lang="fa-IR" smtClean="0"/>
              <a:pPr/>
              <a:t>42</a:t>
            </a:fld>
            <a:endParaRPr lang="fa-IR"/>
          </a:p>
        </p:txBody>
      </p:sp>
      <p:sp>
        <p:nvSpPr>
          <p:cNvPr id="3" name="Rectangle 2"/>
          <p:cNvSpPr/>
          <p:nvPr/>
        </p:nvSpPr>
        <p:spPr>
          <a:xfrm>
            <a:off x="7215206" y="214290"/>
            <a:ext cx="1564852" cy="923330"/>
          </a:xfrm>
          <a:prstGeom prst="rect">
            <a:avLst/>
          </a:prstGeom>
          <a:noFill/>
        </p:spPr>
        <p:txBody>
          <a:bodyPr wrap="none" lIns="91440" tIns="45720" rIns="91440" bIns="45720">
            <a:spAutoFit/>
          </a:bodyPr>
          <a:lstStyle/>
          <a:p>
            <a:pPr algn="ctr"/>
            <a:r>
              <a:rPr lang="fa-IR"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منابع:</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4" name="Straight Connector 3"/>
          <p:cNvCxnSpPr/>
          <p:nvPr/>
        </p:nvCxnSpPr>
        <p:spPr>
          <a:xfrm flipV="1">
            <a:off x="642910" y="128586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376825" y="2773916"/>
            <a:ext cx="5981125" cy="369332"/>
          </a:xfrm>
          <a:prstGeom prst="rect">
            <a:avLst/>
          </a:prstGeom>
        </p:spPr>
        <p:txBody>
          <a:bodyPr wrap="none">
            <a:spAutoFit/>
          </a:bodyPr>
          <a:lstStyle/>
          <a:p>
            <a:r>
              <a:rPr lang="en-US" dirty="0" smtClean="0">
                <a:cs typeface="B Nazanin" pitchFamily="2" charset="-78"/>
              </a:rPr>
              <a:t>http://www.webopedia.com/TERM/S/S_HTTP.htm</a:t>
            </a:r>
            <a:r>
              <a:rPr lang="fa-IR" dirty="0" smtClean="0">
                <a:cs typeface="B Nazanin" pitchFamily="2" charset="-78"/>
              </a:rPr>
              <a:t>-3</a:t>
            </a:r>
            <a:endParaRPr lang="fa-IR" dirty="0">
              <a:cs typeface="B Nazanin" pitchFamily="2" charset="-78"/>
            </a:endParaRPr>
          </a:p>
        </p:txBody>
      </p:sp>
      <p:sp>
        <p:nvSpPr>
          <p:cNvPr id="6" name="Rectangle 5"/>
          <p:cNvSpPr/>
          <p:nvPr/>
        </p:nvSpPr>
        <p:spPr>
          <a:xfrm>
            <a:off x="428596" y="1714488"/>
            <a:ext cx="5786478" cy="369332"/>
          </a:xfrm>
          <a:prstGeom prst="rect">
            <a:avLst/>
          </a:prstGeom>
        </p:spPr>
        <p:txBody>
          <a:bodyPr wrap="square">
            <a:spAutoFit/>
          </a:bodyPr>
          <a:lstStyle/>
          <a:p>
            <a:pPr algn="l"/>
            <a:r>
              <a:rPr lang="en-US" dirty="0" smtClean="0">
                <a:cs typeface="B Nazanin" pitchFamily="2" charset="-78"/>
              </a:rPr>
              <a:t>HTTPS - HTTP Server and Client with SSL 3.0</a:t>
            </a:r>
            <a:r>
              <a:rPr lang="fa-IR" dirty="0" smtClean="0">
                <a:cs typeface="B Nazanin" pitchFamily="2" charset="-78"/>
              </a:rPr>
              <a:t>-1</a:t>
            </a:r>
            <a:endParaRPr lang="fa-IR" dirty="0">
              <a:cs typeface="B Nazanin" pitchFamily="2" charset="-78"/>
            </a:endParaRPr>
          </a:p>
        </p:txBody>
      </p:sp>
      <p:sp>
        <p:nvSpPr>
          <p:cNvPr id="7" name="Rectangle 6"/>
          <p:cNvSpPr/>
          <p:nvPr/>
        </p:nvSpPr>
        <p:spPr>
          <a:xfrm>
            <a:off x="428596" y="2285992"/>
            <a:ext cx="5857900" cy="369332"/>
          </a:xfrm>
          <a:prstGeom prst="rect">
            <a:avLst/>
          </a:prstGeom>
        </p:spPr>
        <p:txBody>
          <a:bodyPr wrap="square">
            <a:spAutoFit/>
          </a:bodyPr>
          <a:lstStyle/>
          <a:p>
            <a:pPr algn="l"/>
            <a:r>
              <a:rPr lang="en-US" dirty="0" smtClean="0">
                <a:cs typeface="B Nazanin" pitchFamily="2" charset="-78"/>
              </a:rPr>
              <a:t>http://www.webopedia.com/TERM/S/SSL.html</a:t>
            </a:r>
            <a:r>
              <a:rPr lang="fa-IR" dirty="0" smtClean="0">
                <a:cs typeface="B Nazanin" pitchFamily="2" charset="-78"/>
              </a:rPr>
              <a:t>-2</a:t>
            </a:r>
            <a:endParaRPr lang="fa-IR" dirty="0">
              <a:cs typeface="B Nazanin" pitchFamily="2" charset="-78"/>
            </a:endParaRPr>
          </a:p>
        </p:txBody>
      </p:sp>
      <p:sp>
        <p:nvSpPr>
          <p:cNvPr id="8" name="Rectangle 7"/>
          <p:cNvSpPr/>
          <p:nvPr/>
        </p:nvSpPr>
        <p:spPr>
          <a:xfrm>
            <a:off x="214282" y="4071942"/>
            <a:ext cx="8358246" cy="1200329"/>
          </a:xfrm>
          <a:prstGeom prst="rect">
            <a:avLst/>
          </a:prstGeom>
        </p:spPr>
        <p:txBody>
          <a:bodyPr wrap="square">
            <a:spAutoFit/>
          </a:bodyPr>
          <a:lstStyle/>
          <a:p>
            <a:r>
              <a:rPr lang="fa-IR" dirty="0" smtClean="0">
                <a:cs typeface="B Nazanin" pitchFamily="2" charset="-78"/>
              </a:rPr>
              <a:t>4- مقاله محمود مروج، مفاهیم SSLومراکزصدورگواهینامه، مقالات همايش ملي دانشجويي</a:t>
            </a:r>
          </a:p>
          <a:p>
            <a:r>
              <a:rPr lang="fa-IR" dirty="0" smtClean="0">
                <a:cs typeface="B Nazanin" pitchFamily="2" charset="-78"/>
              </a:rPr>
              <a:t>انجمن کامپيوتر ايران</a:t>
            </a:r>
          </a:p>
          <a:p>
            <a:r>
              <a:rPr lang="fa-IR" dirty="0" smtClean="0">
                <a:cs typeface="B Nazanin" pitchFamily="2" charset="-78"/>
              </a:rPr>
              <a:t> </a:t>
            </a:r>
          </a:p>
          <a:p>
            <a:r>
              <a:rPr lang="fa-IR" dirty="0" smtClean="0">
                <a:cs typeface="B Nazanin" pitchFamily="2" charset="-78"/>
              </a:rPr>
              <a:t>5- فایل ارائه انجمن مخابرات ایران</a:t>
            </a:r>
            <a:endParaRPr lang="fa-IR" dirty="0">
              <a:cs typeface="B Nazanin" pitchFamily="2" charset="-78"/>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1200" fill="hold">
                                          <p:stCondLst>
                                            <p:cond delay="0"/>
                                          </p:stCondLst>
                                        </p:cTn>
                                        <p:tgtEl>
                                          <p:spTgt spid="2"/>
                                        </p:tgtEl>
                                        <p:attrNameLst>
                                          <p:attrName>ppt_x</p:attrName>
                                        </p:attrNameLst>
                                      </p:cBhvr>
                                    </p:anim>
                                    <p:anim from="0" to="-1.0" calcmode="lin" valueType="num">
                                      <p:cBhvr>
                                        <p:cTn id="8" dur="400" decel="50000" autoRev="1" fill="hold">
                                          <p:stCondLst>
                                            <p:cond delay="1200"/>
                                          </p:stCondLst>
                                        </p:cTn>
                                        <p:tgtEl>
                                          <p:spTgt spid="2"/>
                                        </p:tgtEl>
                                        <p:attrNameLst>
                                          <p:attrName>xshear</p:attrName>
                                        </p:attrNameLst>
                                      </p:cBhvr>
                                    </p:anim>
                                    <p:animScale>
                                      <p:cBhvr>
                                        <p:cTn id="9" dur="400" decel="100000" autoRev="1" fill="hold">
                                          <p:stCondLst>
                                            <p:cond delay="1200"/>
                                          </p:stCondLst>
                                        </p:cTn>
                                        <p:tgtEl>
                                          <p:spTgt spid="2"/>
                                        </p:tgtEl>
                                      </p:cBhvr>
                                      <p:from x="100000" y="100000"/>
                                      <p:to x="80000" y="100000"/>
                                    </p:animScale>
                                    <p:anim by="(#ppt_h/3+#ppt_w*0.1)" calcmode="lin" valueType="num">
                                      <p:cBhvr additive="sum">
                                        <p:cTn id="10" dur="400" decel="100000" autoRev="1" fill="hold">
                                          <p:stCondLst>
                                            <p:cond delay="1200"/>
                                          </p:stCondLst>
                                        </p:cTn>
                                        <p:tgtEl>
                                          <p:spTgt spid="2"/>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from="(-#ppt_w/2)" to="(#ppt_x)" calcmode="lin" valueType="num">
                                      <p:cBhvr>
                                        <p:cTn id="13" dur="1200" fill="hold">
                                          <p:stCondLst>
                                            <p:cond delay="0"/>
                                          </p:stCondLst>
                                        </p:cTn>
                                        <p:tgtEl>
                                          <p:spTgt spid="3"/>
                                        </p:tgtEl>
                                        <p:attrNameLst>
                                          <p:attrName>ppt_x</p:attrName>
                                        </p:attrNameLst>
                                      </p:cBhvr>
                                    </p:anim>
                                    <p:anim from="0" to="-1.0" calcmode="lin" valueType="num">
                                      <p:cBhvr>
                                        <p:cTn id="14" dur="400" decel="50000" autoRev="1" fill="hold">
                                          <p:stCondLst>
                                            <p:cond delay="1200"/>
                                          </p:stCondLst>
                                        </p:cTn>
                                        <p:tgtEl>
                                          <p:spTgt spid="3"/>
                                        </p:tgtEl>
                                        <p:attrNameLst>
                                          <p:attrName>xshear</p:attrName>
                                        </p:attrNameLst>
                                      </p:cBhvr>
                                    </p:anim>
                                    <p:animScale>
                                      <p:cBhvr>
                                        <p:cTn id="15" dur="400" decel="100000" autoRev="1" fill="hold">
                                          <p:stCondLst>
                                            <p:cond delay="1200"/>
                                          </p:stCondLst>
                                        </p:cTn>
                                        <p:tgtEl>
                                          <p:spTgt spid="3"/>
                                        </p:tgtEl>
                                      </p:cBhvr>
                                      <p:from x="100000" y="100000"/>
                                      <p:to x="80000" y="100000"/>
                                    </p:animScale>
                                    <p:anim by="(#ppt_h/3+#ppt_w*0.1)" calcmode="lin" valueType="num">
                                      <p:cBhvr additive="sum">
                                        <p:cTn id="16" dur="400" decel="100000" autoRev="1" fill="hold">
                                          <p:stCondLst>
                                            <p:cond delay="1200"/>
                                          </p:stCondLst>
                                        </p:cTn>
                                        <p:tgtEl>
                                          <p:spTgt spid="3"/>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from="(-#ppt_w/2)" to="(#ppt_x)" calcmode="lin" valueType="num">
                                      <p:cBhvr>
                                        <p:cTn id="19" dur="1200" fill="hold">
                                          <p:stCondLst>
                                            <p:cond delay="0"/>
                                          </p:stCondLst>
                                        </p:cTn>
                                        <p:tgtEl>
                                          <p:spTgt spid="4"/>
                                        </p:tgtEl>
                                        <p:attrNameLst>
                                          <p:attrName>ppt_x</p:attrName>
                                        </p:attrNameLst>
                                      </p:cBhvr>
                                    </p:anim>
                                    <p:anim from="0" to="-1.0" calcmode="lin" valueType="num">
                                      <p:cBhvr>
                                        <p:cTn id="20" dur="400" decel="50000" autoRev="1" fill="hold">
                                          <p:stCondLst>
                                            <p:cond delay="1200"/>
                                          </p:stCondLst>
                                        </p:cTn>
                                        <p:tgtEl>
                                          <p:spTgt spid="4"/>
                                        </p:tgtEl>
                                        <p:attrNameLst>
                                          <p:attrName>xshear</p:attrName>
                                        </p:attrNameLst>
                                      </p:cBhvr>
                                    </p:anim>
                                    <p:animScale>
                                      <p:cBhvr>
                                        <p:cTn id="21" dur="400" decel="100000" autoRev="1" fill="hold">
                                          <p:stCondLst>
                                            <p:cond delay="1200"/>
                                          </p:stCondLst>
                                        </p:cTn>
                                        <p:tgtEl>
                                          <p:spTgt spid="4"/>
                                        </p:tgtEl>
                                      </p:cBhvr>
                                      <p:from x="100000" y="100000"/>
                                      <p:to x="80000" y="100000"/>
                                    </p:animScale>
                                    <p:anim by="(#ppt_h/3+#ppt_w*0.1)" calcmode="lin" valueType="num">
                                      <p:cBhvr additive="sum">
                                        <p:cTn id="22" dur="400" decel="100000" autoRev="1" fill="hold">
                                          <p:stCondLst>
                                            <p:cond delay="1200"/>
                                          </p:stCondLst>
                                        </p:cTn>
                                        <p:tgtEl>
                                          <p:spTgt spid="4"/>
                                        </p:tgtEl>
                                        <p:attrNameLst>
                                          <p:attrName>ppt_x</p:attrName>
                                        </p:attrNameLst>
                                      </p:cBhvr>
                                    </p:anim>
                                  </p:childTnLst>
                                </p:cTn>
                              </p:par>
                              <p:par>
                                <p:cTn id="23" presetID="34"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from="(-#ppt_w/2)" to="(#ppt_x)" calcmode="lin" valueType="num">
                                      <p:cBhvr>
                                        <p:cTn id="25" dur="1200" fill="hold">
                                          <p:stCondLst>
                                            <p:cond delay="0"/>
                                          </p:stCondLst>
                                        </p:cTn>
                                        <p:tgtEl>
                                          <p:spTgt spid="5"/>
                                        </p:tgtEl>
                                        <p:attrNameLst>
                                          <p:attrName>ppt_x</p:attrName>
                                        </p:attrNameLst>
                                      </p:cBhvr>
                                    </p:anim>
                                    <p:anim from="0" to="-1.0" calcmode="lin" valueType="num">
                                      <p:cBhvr>
                                        <p:cTn id="26" dur="400" decel="50000" autoRev="1" fill="hold">
                                          <p:stCondLst>
                                            <p:cond delay="1200"/>
                                          </p:stCondLst>
                                        </p:cTn>
                                        <p:tgtEl>
                                          <p:spTgt spid="5"/>
                                        </p:tgtEl>
                                        <p:attrNameLst>
                                          <p:attrName>xshear</p:attrName>
                                        </p:attrNameLst>
                                      </p:cBhvr>
                                    </p:anim>
                                    <p:animScale>
                                      <p:cBhvr>
                                        <p:cTn id="27" dur="400" decel="100000" autoRev="1" fill="hold">
                                          <p:stCondLst>
                                            <p:cond delay="1200"/>
                                          </p:stCondLst>
                                        </p:cTn>
                                        <p:tgtEl>
                                          <p:spTgt spid="5"/>
                                        </p:tgtEl>
                                      </p:cBhvr>
                                      <p:from x="100000" y="100000"/>
                                      <p:to x="80000" y="100000"/>
                                    </p:animScale>
                                    <p:anim by="(#ppt_h/3+#ppt_w*0.1)" calcmode="lin" valueType="num">
                                      <p:cBhvr additive="sum">
                                        <p:cTn id="28" dur="400" decel="100000" autoRev="1" fill="hold">
                                          <p:stCondLst>
                                            <p:cond delay="1200"/>
                                          </p:stCondLst>
                                        </p:cTn>
                                        <p:tgtEl>
                                          <p:spTgt spid="5"/>
                                        </p:tgtEl>
                                        <p:attrNameLst>
                                          <p:attrName>ppt_x</p:attrName>
                                        </p:attrNameLst>
                                      </p:cBhvr>
                                    </p:anim>
                                  </p:childTnLst>
                                </p:cTn>
                              </p:par>
                              <p:par>
                                <p:cTn id="29" presetID="34"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from="(-#ppt_w/2)" to="(#ppt_x)" calcmode="lin" valueType="num">
                                      <p:cBhvr>
                                        <p:cTn id="31" dur="1200" fill="hold">
                                          <p:stCondLst>
                                            <p:cond delay="0"/>
                                          </p:stCondLst>
                                        </p:cTn>
                                        <p:tgtEl>
                                          <p:spTgt spid="6"/>
                                        </p:tgtEl>
                                        <p:attrNameLst>
                                          <p:attrName>ppt_x</p:attrName>
                                        </p:attrNameLst>
                                      </p:cBhvr>
                                    </p:anim>
                                    <p:anim from="0" to="-1.0" calcmode="lin" valueType="num">
                                      <p:cBhvr>
                                        <p:cTn id="32" dur="400" decel="50000" autoRev="1" fill="hold">
                                          <p:stCondLst>
                                            <p:cond delay="1200"/>
                                          </p:stCondLst>
                                        </p:cTn>
                                        <p:tgtEl>
                                          <p:spTgt spid="6"/>
                                        </p:tgtEl>
                                        <p:attrNameLst>
                                          <p:attrName>xshear</p:attrName>
                                        </p:attrNameLst>
                                      </p:cBhvr>
                                    </p:anim>
                                    <p:animScale>
                                      <p:cBhvr>
                                        <p:cTn id="33" dur="400" decel="100000" autoRev="1" fill="hold">
                                          <p:stCondLst>
                                            <p:cond delay="1200"/>
                                          </p:stCondLst>
                                        </p:cTn>
                                        <p:tgtEl>
                                          <p:spTgt spid="6"/>
                                        </p:tgtEl>
                                      </p:cBhvr>
                                      <p:from x="100000" y="100000"/>
                                      <p:to x="80000" y="100000"/>
                                    </p:animScale>
                                    <p:anim by="(#ppt_h/3+#ppt_w*0.1)" calcmode="lin" valueType="num">
                                      <p:cBhvr additive="sum">
                                        <p:cTn id="34" dur="400" decel="100000" autoRev="1" fill="hold">
                                          <p:stCondLst>
                                            <p:cond delay="1200"/>
                                          </p:stCondLst>
                                        </p:cTn>
                                        <p:tgtEl>
                                          <p:spTgt spid="6"/>
                                        </p:tgtEl>
                                        <p:attrNameLst>
                                          <p:attrName>ppt_x</p:attrName>
                                        </p:attrNameLst>
                                      </p:cBhvr>
                                    </p:anim>
                                  </p:childTnLst>
                                </p:cTn>
                              </p:par>
                              <p:par>
                                <p:cTn id="35" presetID="34"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from="(-#ppt_w/2)" to="(#ppt_x)" calcmode="lin" valueType="num">
                                      <p:cBhvr>
                                        <p:cTn id="37" dur="1200" fill="hold">
                                          <p:stCondLst>
                                            <p:cond delay="0"/>
                                          </p:stCondLst>
                                        </p:cTn>
                                        <p:tgtEl>
                                          <p:spTgt spid="7"/>
                                        </p:tgtEl>
                                        <p:attrNameLst>
                                          <p:attrName>ppt_x</p:attrName>
                                        </p:attrNameLst>
                                      </p:cBhvr>
                                    </p:anim>
                                    <p:anim from="0" to="-1.0" calcmode="lin" valueType="num">
                                      <p:cBhvr>
                                        <p:cTn id="38" dur="400" decel="50000" autoRev="1" fill="hold">
                                          <p:stCondLst>
                                            <p:cond delay="1200"/>
                                          </p:stCondLst>
                                        </p:cTn>
                                        <p:tgtEl>
                                          <p:spTgt spid="7"/>
                                        </p:tgtEl>
                                        <p:attrNameLst>
                                          <p:attrName>xshear</p:attrName>
                                        </p:attrNameLst>
                                      </p:cBhvr>
                                    </p:anim>
                                    <p:animScale>
                                      <p:cBhvr>
                                        <p:cTn id="39" dur="400" decel="100000" autoRev="1" fill="hold">
                                          <p:stCondLst>
                                            <p:cond delay="1200"/>
                                          </p:stCondLst>
                                        </p:cTn>
                                        <p:tgtEl>
                                          <p:spTgt spid="7"/>
                                        </p:tgtEl>
                                      </p:cBhvr>
                                      <p:from x="100000" y="100000"/>
                                      <p:to x="80000" y="100000"/>
                                    </p:animScale>
                                    <p:anim by="(#ppt_h/3+#ppt_w*0.1)" calcmode="lin" valueType="num">
                                      <p:cBhvr additive="sum">
                                        <p:cTn id="40" dur="400" decel="100000" autoRev="1" fill="hold">
                                          <p:stCondLst>
                                            <p:cond delay="1200"/>
                                          </p:stCondLst>
                                        </p:cTn>
                                        <p:tgtEl>
                                          <p:spTgt spid="7"/>
                                        </p:tgtEl>
                                        <p:attrNameLst>
                                          <p:attrName>ppt_x</p:attrName>
                                        </p:attrNameLst>
                                      </p:cBhvr>
                                    </p:anim>
                                  </p:childTnLst>
                                </p:cTn>
                              </p:par>
                              <p:par>
                                <p:cTn id="41" presetID="34"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from="(-#ppt_w/2)" to="(#ppt_x)" calcmode="lin" valueType="num">
                                      <p:cBhvr>
                                        <p:cTn id="43" dur="1200" fill="hold">
                                          <p:stCondLst>
                                            <p:cond delay="0"/>
                                          </p:stCondLst>
                                        </p:cTn>
                                        <p:tgtEl>
                                          <p:spTgt spid="8"/>
                                        </p:tgtEl>
                                        <p:attrNameLst>
                                          <p:attrName>ppt_x</p:attrName>
                                        </p:attrNameLst>
                                      </p:cBhvr>
                                    </p:anim>
                                    <p:anim from="0" to="-1.0" calcmode="lin" valueType="num">
                                      <p:cBhvr>
                                        <p:cTn id="44" dur="400" decel="50000" autoRev="1" fill="hold">
                                          <p:stCondLst>
                                            <p:cond delay="1200"/>
                                          </p:stCondLst>
                                        </p:cTn>
                                        <p:tgtEl>
                                          <p:spTgt spid="8"/>
                                        </p:tgtEl>
                                        <p:attrNameLst>
                                          <p:attrName>xshear</p:attrName>
                                        </p:attrNameLst>
                                      </p:cBhvr>
                                    </p:anim>
                                    <p:animScale>
                                      <p:cBhvr>
                                        <p:cTn id="45" dur="400" decel="100000" autoRev="1" fill="hold">
                                          <p:stCondLst>
                                            <p:cond delay="1200"/>
                                          </p:stCondLst>
                                        </p:cTn>
                                        <p:tgtEl>
                                          <p:spTgt spid="8"/>
                                        </p:tgtEl>
                                      </p:cBhvr>
                                      <p:from x="100000" y="100000"/>
                                      <p:to x="80000" y="100000"/>
                                    </p:animScale>
                                    <p:anim by="(#ppt_h/3+#ppt_w*0.1)" calcmode="lin" valueType="num">
                                      <p:cBhvr additive="sum">
                                        <p:cTn id="46" dur="400" decel="100000" autoRev="1" fill="hold">
                                          <p:stCondLst>
                                            <p:cond delay="1200"/>
                                          </p:stCondLst>
                                        </p:cTn>
                                        <p:tgtEl>
                                          <p:spTgt spid="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70711145149_Blue_Rose_Against_Blue_Sky_LG.jpg"/>
          <p:cNvPicPr>
            <a:picLocks noChangeAspect="1"/>
          </p:cNvPicPr>
          <p:nvPr/>
        </p:nvPicPr>
        <p:blipFill>
          <a:blip r:embed="rId2"/>
          <a:stretch>
            <a:fillRect/>
          </a:stretch>
        </p:blipFill>
        <p:spPr>
          <a:xfrm>
            <a:off x="0" y="0"/>
            <a:ext cx="9144000" cy="6858000"/>
          </a:xfrm>
          <a:prstGeom prst="rect">
            <a:avLst/>
          </a:prstGeom>
          <a:ln>
            <a:noFill/>
          </a:ln>
          <a:effectLst>
            <a:outerShdw blurRad="190500" algn="tl" rotWithShape="0">
              <a:srgbClr val="000000">
                <a:alpha val="70000"/>
              </a:srgbClr>
            </a:outerShdw>
          </a:effectLst>
        </p:spPr>
      </p:pic>
      <p:sp>
        <p:nvSpPr>
          <p:cNvPr id="5" name="Rectangle 4"/>
          <p:cNvSpPr/>
          <p:nvPr/>
        </p:nvSpPr>
        <p:spPr>
          <a:xfrm>
            <a:off x="3929058" y="714356"/>
            <a:ext cx="185659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a-IR"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باتشکر</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5"/>
          <p:cNvSpPr/>
          <p:nvPr/>
        </p:nvSpPr>
        <p:spPr>
          <a:xfrm>
            <a:off x="3143240" y="4071942"/>
            <a:ext cx="1643074" cy="156966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a-IR"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ndalus" pitchFamily="18" charset="-78"/>
                <a:cs typeface="Andalus" pitchFamily="18" charset="-78"/>
              </a:rPr>
              <a:t>?Q</a:t>
            </a:r>
            <a:endPar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ndalus" pitchFamily="18" charset="-78"/>
              <a:cs typeface="Andalus" pitchFamily="18" charset="-78"/>
            </a:endParaRPr>
          </a:p>
        </p:txBody>
      </p:sp>
      <p:sp>
        <p:nvSpPr>
          <p:cNvPr id="7" name="Slide Number Placeholder 6"/>
          <p:cNvSpPr>
            <a:spLocks noGrp="1"/>
          </p:cNvSpPr>
          <p:nvPr>
            <p:ph type="sldNum" sz="quarter" idx="12"/>
          </p:nvPr>
        </p:nvSpPr>
        <p:spPr/>
        <p:txBody>
          <a:bodyPr/>
          <a:lstStyle/>
          <a:p>
            <a:fld id="{9584910E-F0A1-4292-AEF9-6CB96D109FF9}" type="slidenum">
              <a:rPr lang="fa-IR" smtClean="0"/>
              <a:pPr/>
              <a:t>43</a:t>
            </a:fld>
            <a:endParaRPr lang="fa-I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2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2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2000" fill="hold"/>
                                        <p:tgtEl>
                                          <p:spTgt spid="6"/>
                                        </p:tgtEl>
                                        <p:attrNameLst>
                                          <p:attrName>ppt_y</p:attrName>
                                        </p:attrNameLst>
                                      </p:cBhvr>
                                      <p:tavLst>
                                        <p:tav tm="0">
                                          <p:val>
                                            <p:strVal val="#ppt_y"/>
                                          </p:val>
                                        </p:tav>
                                        <p:tav tm="100000">
                                          <p:val>
                                            <p:strVal val="#ppt_y"/>
                                          </p:val>
                                        </p:tav>
                                      </p:tavLst>
                                    </p:anim>
                                  </p:childTnLst>
                                </p:cTn>
                              </p:par>
                              <p:par>
                                <p:cTn id="11" presetID="3" presetClass="exit" presetSubtype="10" fill="hold" grpId="0" nodeType="withEffect">
                                  <p:stCondLst>
                                    <p:cond delay="0"/>
                                  </p:stCondLst>
                                  <p:childTnLst>
                                    <p:animEffect transition="out" filter="blinds(horizontal)">
                                      <p:cBhvr>
                                        <p:cTn id="12" dur="2000"/>
                                        <p:tgtEl>
                                          <p:spTgt spid="5"/>
                                        </p:tgtEl>
                                      </p:cBhvr>
                                    </p:animEffect>
                                    <p:set>
                                      <p:cBhvr>
                                        <p:cTn id="13"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566738" y="2133600"/>
            <a:ext cx="8001000" cy="3670300"/>
          </a:xfrm>
          <a:prstGeom prst="rect">
            <a:avLst/>
          </a:prstGeom>
          <a:noFill/>
          <a:ln/>
        </p:spPr>
        <p:txBody>
          <a:bodyPr/>
          <a:lstStyle/>
          <a:p>
            <a:pPr marL="365760" marR="0" lvl="0" indent="-256032" algn="r" defTabSz="914400" rtl="1" eaLnBrk="1" fontAlgn="auto" latinLnBrk="0" hangingPunct="1">
              <a:lnSpc>
                <a:spcPct val="100000"/>
              </a:lnSpc>
              <a:spcBef>
                <a:spcPts val="400"/>
              </a:spcBef>
              <a:spcAft>
                <a:spcPts val="0"/>
              </a:spcAft>
              <a:buClr>
                <a:schemeClr val="accent1"/>
              </a:buClr>
              <a:buSzPct val="68000"/>
              <a:buFont typeface="Wingdings 3"/>
              <a:buChar char=""/>
              <a:tabLst/>
              <a:defRPr/>
            </a:pPr>
            <a:r>
              <a:rPr kumimoji="0" lang="ar-SA" altLang="en-US" sz="2800" i="0" u="none" strike="noStrike" kern="1200" cap="none" spc="0" normalizeH="0" baseline="0" noProof="0" dirty="0" smtClean="0">
                <a:ln>
                  <a:noFill/>
                </a:ln>
                <a:solidFill>
                  <a:srgbClr val="990000"/>
                </a:solidFill>
                <a:effectLst/>
                <a:uLnTx/>
                <a:uFillTx/>
                <a:latin typeface="Tahoma" pitchFamily="34" charset="0"/>
                <a:ea typeface="Tahoma" pitchFamily="34" charset="0"/>
                <a:cs typeface="B Nazanin" pitchFamily="2" charset="-78"/>
              </a:rPr>
              <a:t>اهداف يك قرارداد ارتباطي امن مناسب</a:t>
            </a:r>
            <a:r>
              <a:rPr kumimoji="0" lang="fa-IR" altLang="en-US" sz="2800" i="0" u="none" strike="noStrike" kern="1200" cap="none" spc="0" normalizeH="0" baseline="0" noProof="0" dirty="0" smtClean="0">
                <a:ln>
                  <a:noFill/>
                </a:ln>
                <a:solidFill>
                  <a:srgbClr val="990000"/>
                </a:solidFill>
                <a:effectLst/>
                <a:uLnTx/>
                <a:uFillTx/>
                <a:latin typeface="Tahoma" pitchFamily="34" charset="0"/>
                <a:ea typeface="Tahoma" pitchFamily="34" charset="0"/>
                <a:cs typeface="B Nazanin" pitchFamily="2" charset="-78"/>
              </a:rPr>
              <a:t>...</a:t>
            </a:r>
          </a:p>
          <a:p>
            <a:pPr marL="365760" marR="0" lvl="0" indent="-256032" algn="r" defTabSz="914400" rtl="1" eaLnBrk="1" fontAlgn="auto" latinLnBrk="0" hangingPunct="1">
              <a:lnSpc>
                <a:spcPct val="100000"/>
              </a:lnSpc>
              <a:spcBef>
                <a:spcPts val="400"/>
              </a:spcBef>
              <a:spcAft>
                <a:spcPts val="0"/>
              </a:spcAft>
              <a:buClr>
                <a:schemeClr val="accent1"/>
              </a:buClr>
              <a:buSzPct val="68000"/>
              <a:tabLst/>
              <a:defRPr/>
            </a:pPr>
            <a:r>
              <a:rPr kumimoji="0" lang="en-US" altLang="en-US" sz="28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 </a:t>
            </a: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 </a:t>
            </a:r>
            <a:r>
              <a:rPr kumimoji="0" lang="ar-SA"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برقراري امنيت كامل در يك محيط ارتباطي</a:t>
            </a:r>
            <a:endParaRPr kumimoji="0" lang="fa-IR"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endParaRPr kumimoji="0" lang="en-US"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fa-IR"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ا</a:t>
            </a:r>
            <a:r>
              <a:rPr kumimoji="0" lang="ar-SA"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مكان برنامه‌نويسي براي قرارداد اما مستقل ازقرارداد</a:t>
            </a:r>
            <a:r>
              <a:rPr kumimoji="0" lang="en-US"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 </a:t>
            </a:r>
            <a:endParaRPr kumimoji="0" lang="fa-IR"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endParaRPr kumimoji="0" lang="en-US"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ar-SA"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توسعه پذيري</a:t>
            </a:r>
            <a:endParaRPr kumimoji="0" lang="fa-IR"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endParaRPr kumimoji="0" lang="en-US"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kumimoji="0" lang="ar-SA"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rPr>
              <a:t>ايجاد شفافيت</a:t>
            </a:r>
            <a:endParaRPr kumimoji="0" lang="fa-IR"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r>
              <a:rPr lang="fa-IR" altLang="en-US" sz="2400" dirty="0" smtClean="0">
                <a:latin typeface="Tahoma" pitchFamily="34" charset="0"/>
                <a:ea typeface="Tahoma" pitchFamily="34" charset="0"/>
                <a:cs typeface="B Nazanin" pitchFamily="2" charset="-78"/>
              </a:rPr>
              <a:t>و0000000</a:t>
            </a:r>
            <a:endParaRPr kumimoji="0" lang="fa-IR" altLang="en-US" sz="2400" i="0" u="none" strike="noStrike" kern="1200" cap="none" spc="0" normalizeH="0" baseline="0" noProof="0" dirty="0" smtClean="0">
              <a:ln>
                <a:noFill/>
              </a:ln>
              <a:solidFill>
                <a:schemeClr val="tx1"/>
              </a:solidFill>
              <a:effectLst/>
              <a:uLnTx/>
              <a:uFillTx/>
              <a:latin typeface="Tahoma" pitchFamily="34" charset="0"/>
              <a:ea typeface="Tahoma" pitchFamily="34" charset="0"/>
              <a:cs typeface="B Nazanin" pitchFamily="2" charset="-78"/>
            </a:endParaRPr>
          </a:p>
          <a:p>
            <a:pPr marL="621792" marR="0" lvl="1" indent="-228600" algn="r" defTabSz="914400" rtl="1" eaLnBrk="1" fontAlgn="auto" latinLnBrk="0" hangingPunct="1">
              <a:lnSpc>
                <a:spcPct val="100000"/>
              </a:lnSpc>
              <a:spcBef>
                <a:spcPts val="324"/>
              </a:spcBef>
              <a:spcAft>
                <a:spcPts val="0"/>
              </a:spcAft>
              <a:buClr>
                <a:schemeClr val="accent1"/>
              </a:buClr>
              <a:buSzTx/>
              <a:buFont typeface="Verdana"/>
              <a:buChar char="◦"/>
              <a:tabLst/>
              <a:defRPr/>
            </a:pPr>
            <a:endParaRPr kumimoji="0" lang="en-US" altLang="en-US" sz="2400" i="0" u="none" strike="noStrike" kern="1200" cap="none" spc="0" normalizeH="0" baseline="0" noProof="0" dirty="0">
              <a:ln>
                <a:noFill/>
              </a:ln>
              <a:solidFill>
                <a:schemeClr val="tx1"/>
              </a:solidFill>
              <a:effectLst/>
              <a:uLnTx/>
              <a:uFillTx/>
              <a:latin typeface="Tahoma" pitchFamily="34" charset="0"/>
              <a:ea typeface="Tahoma" pitchFamily="34" charset="0"/>
              <a:cs typeface="B Nazanin" pitchFamily="2" charset="-78"/>
            </a:endParaRPr>
          </a:p>
        </p:txBody>
      </p:sp>
      <p:cxnSp>
        <p:nvCxnSpPr>
          <p:cNvPr id="4" name="Straight Connector 3"/>
          <p:cNvCxnSpPr/>
          <p:nvPr/>
        </p:nvCxnSpPr>
        <p:spPr>
          <a:xfrm flipV="1">
            <a:off x="500034" y="1216010"/>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6786578" y="214290"/>
            <a:ext cx="1814920" cy="923330"/>
          </a:xfrm>
          <a:prstGeom prst="rect">
            <a:avLst/>
          </a:prstGeom>
          <a:noFill/>
        </p:spPr>
        <p:txBody>
          <a:bodyPr wrap="none" lIns="91440" tIns="45720" rIns="91440" bIns="45720">
            <a:spAutoFit/>
          </a:bodyPr>
          <a:lstStyle/>
          <a:p>
            <a:pPr algn="ctr"/>
            <a:r>
              <a:rPr lang="fa-IR"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چکیده:</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Slide Number Placeholder 4"/>
          <p:cNvSpPr>
            <a:spLocks noGrp="1"/>
          </p:cNvSpPr>
          <p:nvPr>
            <p:ph type="sldNum" sz="quarter" idx="12"/>
          </p:nvPr>
        </p:nvSpPr>
        <p:spPr/>
        <p:txBody>
          <a:bodyPr/>
          <a:lstStyle/>
          <a:p>
            <a:fld id="{9584910E-F0A1-4292-AEF9-6CB96D109FF9}" type="slidenum">
              <a:rPr lang="fa-IR" smtClean="0"/>
              <a:pPr/>
              <a:t>5</a:t>
            </a:fld>
            <a:endParaRPr lang="fa-I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4" y="285728"/>
            <a:ext cx="3353803" cy="584775"/>
          </a:xfrm>
          <a:prstGeom prst="rect">
            <a:avLst/>
          </a:prstGeom>
          <a:noFill/>
        </p:spPr>
        <p:txBody>
          <a:bodyPr wrap="none" lIns="91440" tIns="45720" rIns="91440" bIns="45720">
            <a:spAutoFit/>
          </a:bodyPr>
          <a:lstStyle/>
          <a:p>
            <a:pPr algn="ctr"/>
            <a:r>
              <a:rPr lang="fa-IR"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مقدمه ای بر رمزنگاری</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1857356" y="1214422"/>
            <a:ext cx="11001388" cy="1015663"/>
          </a:xfrm>
          <a:prstGeom prst="rect">
            <a:avLst/>
          </a:prstGeom>
        </p:spPr>
        <p:txBody>
          <a:bodyPr wrap="square">
            <a:spAutoFit/>
          </a:bodyPr>
          <a:lstStyle/>
          <a:p>
            <a:r>
              <a:rPr lang="fa-IR" sz="2000" dirty="0" smtClean="0">
                <a:latin typeface="Tahoma" pitchFamily="34" charset="0"/>
                <a:ea typeface="Tahoma" pitchFamily="34" charset="0"/>
                <a:cs typeface="B Nazanin" pitchFamily="2" charset="-78"/>
              </a:rPr>
              <a:t>در شبكه هاي باز سه مشكل عمده در زمينة تبادل اطلاعات بين موجوديت ها خودنمايي مي كند.اين مشكلات </a:t>
            </a:r>
          </a:p>
          <a:p>
            <a:r>
              <a:rPr lang="fa-IR" sz="2000" dirty="0" smtClean="0">
                <a:latin typeface="Tahoma" pitchFamily="34" charset="0"/>
                <a:ea typeface="Tahoma" pitchFamily="34" charset="0"/>
                <a:cs typeface="B Nazanin" pitchFamily="2" charset="-78"/>
              </a:rPr>
              <a:t>عبارتند از محرمانگي داده ها، تماميت داده ها و تاييد هويت طرف هاي ارسال كننده ودريافت كننده. </a:t>
            </a:r>
          </a:p>
          <a:p>
            <a:r>
              <a:rPr lang="fa-IR" sz="2000" dirty="0" smtClean="0">
                <a:latin typeface="Tahoma" pitchFamily="34" charset="0"/>
                <a:ea typeface="Tahoma" pitchFamily="34" charset="0"/>
                <a:cs typeface="B Nazanin" pitchFamily="2" charset="-78"/>
              </a:rPr>
              <a:t>روش هاي رمزنگاري براي فائق آمدن بر اين مشكلات طراحي شدند. </a:t>
            </a:r>
          </a:p>
        </p:txBody>
      </p:sp>
      <p:sp>
        <p:nvSpPr>
          <p:cNvPr id="4" name="Rectangle 3"/>
          <p:cNvSpPr/>
          <p:nvPr/>
        </p:nvSpPr>
        <p:spPr>
          <a:xfrm>
            <a:off x="3714744" y="2428868"/>
            <a:ext cx="5214974" cy="461665"/>
          </a:xfrm>
          <a:prstGeom prst="rect">
            <a:avLst/>
          </a:prstGeom>
          <a:noFill/>
        </p:spPr>
        <p:txBody>
          <a:bodyPr wrap="square" lIns="91440" tIns="45720" rIns="91440" bIns="45720">
            <a:spAutoFit/>
          </a:bodyPr>
          <a:lstStyle/>
          <a:p>
            <a:r>
              <a:rPr lang="fa-IR" sz="2400" dirty="0" smtClean="0">
                <a:solidFill>
                  <a:srgbClr val="990000"/>
                </a:solidFill>
              </a:rPr>
              <a:t>دو روش رمزنگاري عمده عبارتند از:</a:t>
            </a:r>
          </a:p>
        </p:txBody>
      </p:sp>
      <p:sp>
        <p:nvSpPr>
          <p:cNvPr id="5" name="Rectangle 4"/>
          <p:cNvSpPr/>
          <p:nvPr/>
        </p:nvSpPr>
        <p:spPr>
          <a:xfrm>
            <a:off x="1285852" y="3071810"/>
            <a:ext cx="6286512" cy="830997"/>
          </a:xfrm>
          <a:prstGeom prst="rect">
            <a:avLst/>
          </a:prstGeom>
        </p:spPr>
        <p:txBody>
          <a:bodyPr wrap="square">
            <a:spAutoFit/>
          </a:bodyPr>
          <a:lstStyle/>
          <a:p>
            <a:r>
              <a:rPr lang="fa-IR" sz="2400" dirty="0" smtClean="0"/>
              <a:t>− رمزنگاري متقارن                     − رمزنگاري نامتقارن</a:t>
            </a:r>
            <a:endParaRPr lang="fa-IR" sz="2400" dirty="0"/>
          </a:p>
        </p:txBody>
      </p:sp>
      <p:pic>
        <p:nvPicPr>
          <p:cNvPr id="6" name="Picture 2"/>
          <p:cNvPicPr>
            <a:picLocks noChangeAspect="1" noChangeArrowheads="1"/>
          </p:cNvPicPr>
          <p:nvPr/>
        </p:nvPicPr>
        <p:blipFill>
          <a:blip r:embed="rId2"/>
          <a:srcRect/>
          <a:stretch>
            <a:fillRect/>
          </a:stretch>
        </p:blipFill>
        <p:spPr bwMode="auto">
          <a:xfrm>
            <a:off x="500067" y="3500438"/>
            <a:ext cx="8572527" cy="2428892"/>
          </a:xfrm>
          <a:prstGeom prst="rect">
            <a:avLst/>
          </a:prstGeom>
          <a:noFill/>
        </p:spPr>
      </p:pic>
      <p:cxnSp>
        <p:nvCxnSpPr>
          <p:cNvPr id="7" name="Straight Connector 6"/>
          <p:cNvCxnSpPr/>
          <p:nvPr/>
        </p:nvCxnSpPr>
        <p:spPr>
          <a:xfrm flipV="1">
            <a:off x="500034" y="1000108"/>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8" name="Slide Number Placeholder 7"/>
          <p:cNvSpPr>
            <a:spLocks noGrp="1"/>
          </p:cNvSpPr>
          <p:nvPr>
            <p:ph type="sldNum" sz="quarter" idx="12"/>
          </p:nvPr>
        </p:nvSpPr>
        <p:spPr/>
        <p:txBody>
          <a:bodyPr/>
          <a:lstStyle/>
          <a:p>
            <a:fld id="{9584910E-F0A1-4292-AEF9-6CB96D109FF9}" type="slidenum">
              <a:rPr lang="fa-IR" smtClean="0"/>
              <a:pPr/>
              <a:t>6</a:t>
            </a:fld>
            <a:endParaRPr lang="fa-I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8" y="1000108"/>
            <a:ext cx="9072562" cy="1631216"/>
          </a:xfrm>
          <a:prstGeom prst="rect">
            <a:avLst/>
          </a:prstGeom>
        </p:spPr>
        <p:txBody>
          <a:bodyPr wrap="square">
            <a:spAutoFit/>
          </a:bodyPr>
          <a:lstStyle/>
          <a:p>
            <a:r>
              <a:rPr lang="fa-IR" sz="2000" dirty="0" smtClean="0">
                <a:latin typeface="Tahoma" pitchFamily="34" charset="0"/>
                <a:ea typeface="Tahoma" pitchFamily="34" charset="0"/>
                <a:cs typeface="B Nazanin" pitchFamily="2" charset="-78"/>
              </a:rPr>
              <a:t>در روش رمزنگاري متقارن كليد رمزنگاري و كليد رمزگشايي هر دو يكسان هستند يا به سهولت ازروي</a:t>
            </a:r>
          </a:p>
          <a:p>
            <a:r>
              <a:rPr lang="fa-IR" sz="2000" dirty="0" smtClean="0">
                <a:latin typeface="Tahoma" pitchFamily="34" charset="0"/>
                <a:ea typeface="Tahoma" pitchFamily="34" charset="0"/>
                <a:cs typeface="B Nazanin" pitchFamily="2" charset="-78"/>
              </a:rPr>
              <a:t>هم قابل محاسبه هستند. اولين مشكل اين روش تبادل كليد است كه بايد از طريق يك كانال امن صورت گيرد.مشكل دوم آن است كه هر دو موجوديت بايد يك كليد مشترك باهم داشته </a:t>
            </a:r>
          </a:p>
          <a:p>
            <a:r>
              <a:rPr lang="fa-IR" sz="2000" dirty="0" smtClean="0">
                <a:latin typeface="Tahoma" pitchFamily="34" charset="0"/>
                <a:ea typeface="Tahoma" pitchFamily="34" charset="0"/>
                <a:cs typeface="B Nazanin" pitchFamily="2" charset="-78"/>
              </a:rPr>
              <a:t>باشند.مشكل سوم نيز سختي ورود موجوديت هاي جديد به سيستم مي باشد. ازمزاياي اين </a:t>
            </a:r>
          </a:p>
          <a:p>
            <a:r>
              <a:rPr lang="fa-IR" sz="2000" dirty="0" smtClean="0">
                <a:latin typeface="Tahoma" pitchFamily="34" charset="0"/>
                <a:ea typeface="Tahoma" pitchFamily="34" charset="0"/>
                <a:cs typeface="B Nazanin" pitchFamily="2" charset="-78"/>
              </a:rPr>
              <a:t>روش سهولت پياده سازي و سرعت بالاي آن را مي توان نام برد.</a:t>
            </a:r>
          </a:p>
        </p:txBody>
      </p:sp>
      <p:sp>
        <p:nvSpPr>
          <p:cNvPr id="3" name="Rectangle 2"/>
          <p:cNvSpPr/>
          <p:nvPr/>
        </p:nvSpPr>
        <p:spPr>
          <a:xfrm>
            <a:off x="6286512" y="71414"/>
            <a:ext cx="2234907" cy="646331"/>
          </a:xfrm>
          <a:prstGeom prst="rect">
            <a:avLst/>
          </a:prstGeom>
          <a:noFill/>
        </p:spPr>
        <p:txBody>
          <a:bodyPr wrap="none" lIns="91440" tIns="45720" rIns="91440" bIns="45720">
            <a:spAutoFit/>
          </a:bodyPr>
          <a:lstStyle/>
          <a:p>
            <a:pPr algn="ctr"/>
            <a:r>
              <a:rPr lang="fa-IR" sz="36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ahoma" pitchFamily="34" charset="0"/>
                <a:ea typeface="Tahoma" pitchFamily="34" charset="0"/>
              </a:rPr>
              <a:t>روش متقارن:</a:t>
            </a:r>
            <a:endParaRPr lang="en-US" sz="36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ahoma" pitchFamily="34" charset="0"/>
              <a:ea typeface="Tahoma" pitchFamily="34" charset="0"/>
            </a:endParaRPr>
          </a:p>
        </p:txBody>
      </p:sp>
      <p:pic>
        <p:nvPicPr>
          <p:cNvPr id="1027" name="Picture 3"/>
          <p:cNvPicPr>
            <a:picLocks noChangeAspect="1" noChangeArrowheads="1"/>
          </p:cNvPicPr>
          <p:nvPr/>
        </p:nvPicPr>
        <p:blipFill>
          <a:blip r:embed="rId2"/>
          <a:srcRect/>
          <a:stretch>
            <a:fillRect/>
          </a:stretch>
        </p:blipFill>
        <p:spPr bwMode="auto">
          <a:xfrm>
            <a:off x="1214414" y="2786058"/>
            <a:ext cx="7572428" cy="3286148"/>
          </a:xfrm>
          <a:prstGeom prst="rect">
            <a:avLst/>
          </a:prstGeom>
          <a:noFill/>
          <a:ln w="9525">
            <a:noFill/>
            <a:miter lim="800000"/>
            <a:headEnd/>
            <a:tailEnd/>
          </a:ln>
          <a:effectLst/>
        </p:spPr>
      </p:pic>
      <p:cxnSp>
        <p:nvCxnSpPr>
          <p:cNvPr id="5" name="Straight Connector 4"/>
          <p:cNvCxnSpPr/>
          <p:nvPr/>
        </p:nvCxnSpPr>
        <p:spPr>
          <a:xfrm flipV="1">
            <a:off x="500034" y="857232"/>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9584910E-F0A1-4292-AEF9-6CB96D109FF9}" type="slidenum">
              <a:rPr lang="fa-IR" smtClean="0"/>
              <a:pPr/>
              <a:t>7</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anim calcmode="lin" valueType="num">
                                      <p:cBhvr>
                                        <p:cTn id="8" dur="2000" fill="hold"/>
                                        <p:tgtEl>
                                          <p:spTgt spid="1027"/>
                                        </p:tgtEl>
                                        <p:attrNameLst>
                                          <p:attrName>ppt_x</p:attrName>
                                        </p:attrNameLst>
                                      </p:cBhvr>
                                      <p:tavLst>
                                        <p:tav tm="0">
                                          <p:val>
                                            <p:strVal val="#ppt_x"/>
                                          </p:val>
                                        </p:tav>
                                        <p:tav tm="100000">
                                          <p:val>
                                            <p:strVal val="#ppt_x"/>
                                          </p:val>
                                        </p:tav>
                                      </p:tavLst>
                                    </p:anim>
                                    <p:anim calcmode="lin" valueType="num">
                                      <p:cBhvr>
                                        <p:cTn id="9" dur="2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85852" y="3081191"/>
            <a:ext cx="7538344" cy="3062453"/>
          </a:xfrm>
          <a:prstGeom prst="rect">
            <a:avLst/>
          </a:prstGeom>
          <a:noFill/>
          <a:ln w="9525">
            <a:noFill/>
            <a:miter lim="800000"/>
            <a:headEnd/>
            <a:tailEnd/>
          </a:ln>
          <a:effectLst/>
        </p:spPr>
      </p:pic>
      <p:sp>
        <p:nvSpPr>
          <p:cNvPr id="3" name="Rectangle 2"/>
          <p:cNvSpPr/>
          <p:nvPr/>
        </p:nvSpPr>
        <p:spPr>
          <a:xfrm>
            <a:off x="0" y="1033991"/>
            <a:ext cx="8929718" cy="1323439"/>
          </a:xfrm>
          <a:prstGeom prst="rect">
            <a:avLst/>
          </a:prstGeom>
        </p:spPr>
        <p:txBody>
          <a:bodyPr wrap="square">
            <a:spAutoFit/>
          </a:bodyPr>
          <a:lstStyle/>
          <a:p>
            <a:r>
              <a:rPr lang="fa-IR" sz="2000" dirty="0" smtClean="0">
                <a:latin typeface="Tahoma" pitchFamily="34" charset="0"/>
                <a:ea typeface="Tahoma" pitchFamily="34" charset="0"/>
                <a:cs typeface="B Nazanin" pitchFamily="2" charset="-78"/>
              </a:rPr>
              <a:t>در روش رمزنگاري نامتقارن هر موجوديتي دو كليد مرتبط به هم با نام هاي كليد عمومي وكليدخصوصي داردكه به دست آوردن آنها از روي همديگر به لحاظ محاسباتيت قريباً غيرممكن </a:t>
            </a:r>
          </a:p>
          <a:p>
            <a:r>
              <a:rPr lang="fa-IR" sz="2000" dirty="0" smtClean="0">
                <a:latin typeface="Tahoma" pitchFamily="34" charset="0"/>
                <a:ea typeface="Tahoma" pitchFamily="34" charset="0"/>
                <a:cs typeface="B Nazanin" pitchFamily="2" charset="-78"/>
              </a:rPr>
              <a:t>است.داده هايي كه با يكي از اين دو كليد رمز شود با كليد ديگر رمزگشايي مي شود. كليد</a:t>
            </a:r>
          </a:p>
          <a:p>
            <a:r>
              <a:rPr lang="fa-IR" sz="2000" dirty="0" smtClean="0">
                <a:latin typeface="Tahoma" pitchFamily="34" charset="0"/>
                <a:ea typeface="Tahoma" pitchFamily="34" charset="0"/>
                <a:cs typeface="B Nazanin" pitchFamily="2" charset="-78"/>
              </a:rPr>
              <a:t> خصوصي محرمانه تلقي شده و نزدموجوديت مي ماند اما كليد عمومي منتشر مي شود.</a:t>
            </a:r>
            <a:endParaRPr lang="fa-IR" sz="2000" dirty="0">
              <a:latin typeface="Tahoma" pitchFamily="34" charset="0"/>
              <a:ea typeface="Tahoma" pitchFamily="34" charset="0"/>
              <a:cs typeface="B Nazanin" pitchFamily="2" charset="-78"/>
            </a:endParaRPr>
          </a:p>
        </p:txBody>
      </p:sp>
      <p:sp>
        <p:nvSpPr>
          <p:cNvPr id="4" name="Rectangle 3"/>
          <p:cNvSpPr/>
          <p:nvPr/>
        </p:nvSpPr>
        <p:spPr>
          <a:xfrm>
            <a:off x="214282" y="2363924"/>
            <a:ext cx="8643998" cy="707886"/>
          </a:xfrm>
          <a:prstGeom prst="rect">
            <a:avLst/>
          </a:prstGeom>
        </p:spPr>
        <p:txBody>
          <a:bodyPr wrap="square">
            <a:spAutoFit/>
          </a:bodyPr>
          <a:lstStyle/>
          <a:p>
            <a:r>
              <a:rPr lang="fa-IR" sz="2000" dirty="0" smtClean="0">
                <a:latin typeface="Tahoma" pitchFamily="34" charset="0"/>
                <a:ea typeface="Tahoma" pitchFamily="34" charset="0"/>
                <a:cs typeface="B Nazanin" pitchFamily="2" charset="-78"/>
              </a:rPr>
              <a:t>بنابراين درصورتي كه ديگران بخواهنداطلاعاتي برايش ارسال كنند كه فقط خود وي بتواند بخواند آن را با كليد عمومي اش رمز مي كنند ومي فرستند.</a:t>
            </a:r>
            <a:endParaRPr lang="fa-IR" sz="2000" dirty="0">
              <a:latin typeface="Tahoma" pitchFamily="34" charset="0"/>
              <a:ea typeface="Tahoma" pitchFamily="34" charset="0"/>
              <a:cs typeface="B Nazanin" pitchFamily="2" charset="-78"/>
            </a:endParaRPr>
          </a:p>
        </p:txBody>
      </p:sp>
      <p:sp>
        <p:nvSpPr>
          <p:cNvPr id="5" name="Rectangle 4"/>
          <p:cNvSpPr/>
          <p:nvPr/>
        </p:nvSpPr>
        <p:spPr>
          <a:xfrm>
            <a:off x="5286380" y="139463"/>
            <a:ext cx="3302506" cy="646331"/>
          </a:xfrm>
          <a:prstGeom prst="rect">
            <a:avLst/>
          </a:prstGeom>
          <a:noFill/>
        </p:spPr>
        <p:txBody>
          <a:bodyPr wrap="none" lIns="91440" tIns="45720" rIns="91440" bIns="45720">
            <a:spAutoFit/>
          </a:bodyPr>
          <a:lstStyle/>
          <a:p>
            <a:pPr algn="ctr"/>
            <a:r>
              <a:rPr lang="fa-IR" sz="36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رمزنگاری نامتقارن:</a:t>
            </a:r>
            <a:endParaRPr lang="en-US" sz="36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6" name="Straight Connector 5"/>
          <p:cNvCxnSpPr/>
          <p:nvPr/>
        </p:nvCxnSpPr>
        <p:spPr>
          <a:xfrm flipV="1">
            <a:off x="500034" y="857232"/>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7" name="Slide Number Placeholder 6"/>
          <p:cNvSpPr>
            <a:spLocks noGrp="1"/>
          </p:cNvSpPr>
          <p:nvPr>
            <p:ph type="sldNum" sz="quarter" idx="12"/>
          </p:nvPr>
        </p:nvSpPr>
        <p:spPr/>
        <p:txBody>
          <a:bodyPr/>
          <a:lstStyle/>
          <a:p>
            <a:fld id="{9584910E-F0A1-4292-AEF9-6CB96D109FF9}" type="slidenum">
              <a:rPr lang="fa-IR" smtClean="0"/>
              <a:pPr/>
              <a:t>8</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2000" fill="hold"/>
                                        <p:tgtEl>
                                          <p:spTgt spid="2050"/>
                                        </p:tgtEl>
                                        <p:attrNameLst>
                                          <p:attrName>ppt_w</p:attrName>
                                        </p:attrNameLst>
                                      </p:cBhvr>
                                      <p:tavLst>
                                        <p:tav tm="0">
                                          <p:val>
                                            <p:fltVal val="0"/>
                                          </p:val>
                                        </p:tav>
                                        <p:tav tm="100000">
                                          <p:val>
                                            <p:strVal val="#ppt_w"/>
                                          </p:val>
                                        </p:tav>
                                      </p:tavLst>
                                    </p:anim>
                                    <p:anim calcmode="lin" valueType="num">
                                      <p:cBhvr>
                                        <p:cTn id="8"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14314" y="1214422"/>
            <a:ext cx="9286908" cy="23439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smtClean="0">
                <a:latin typeface="Tahoma" pitchFamily="34" charset="0"/>
                <a:ea typeface="Tahoma" pitchFamily="34" charset="0"/>
                <a:cs typeface="B Nazanin" pitchFamily="2" charset="-78"/>
              </a:rPr>
              <a:t>SSL</a:t>
            </a:r>
            <a:r>
              <a:rPr lang="fa-IR" sz="2000" dirty="0" smtClean="0">
                <a:latin typeface="Tahoma" pitchFamily="34" charset="0"/>
                <a:ea typeface="Tahoma" pitchFamily="34" charset="0"/>
                <a:cs typeface="B Nazanin" pitchFamily="2" charset="-78"/>
              </a:rPr>
              <a:t>ﭘﺮﻭﺗﮑﻞ ﺍﻱ ﺍﺳﺖ ﮐﻪ ﺗﻮﺳﻂ ﺷﺮﮐﺖ </a:t>
            </a:r>
            <a:r>
              <a:rPr lang="en-US" sz="2000" dirty="0" smtClean="0">
                <a:latin typeface="Tahoma" pitchFamily="34" charset="0"/>
                <a:ea typeface="Tahoma" pitchFamily="34" charset="0"/>
                <a:cs typeface="B Nazanin" pitchFamily="2" charset="-78"/>
              </a:rPr>
              <a:t>‪ Netscape</a:t>
            </a:r>
            <a:r>
              <a:rPr lang="fa-IR" sz="2000" dirty="0" smtClean="0">
                <a:latin typeface="Tahoma" pitchFamily="34" charset="0"/>
                <a:ea typeface="Tahoma" pitchFamily="34" charset="0"/>
                <a:cs typeface="B Nazanin" pitchFamily="2" charset="-78"/>
              </a:rPr>
              <a:t>ﻭ ﺑﺮﺍﻱ ﺭﺩ ﻭ ﺑﺪﻝ ﮐﺮﺩﻥ ﺳﻨﺪ ﻫﺎﻱ ﺧﺼﻮﺻﻲ ﺍﺯ ﻃﺮﻳﻖ ﻃﺮﻳﻖ ﺍﻳﻨﺘﺮﻧﺖ ‫ﺗﻮﺳﻌﻪ ﻳﺎﻓﺘﻪ ﺍﺳﺖ.</a:t>
            </a:r>
            <a:r>
              <a:rPr lang="en-US" sz="2000" dirty="0" smtClean="0">
                <a:latin typeface="Tahoma" pitchFamily="34" charset="0"/>
                <a:ea typeface="Tahoma" pitchFamily="34" charset="0"/>
                <a:cs typeface="B Nazanin" pitchFamily="2" charset="-78"/>
              </a:rPr>
              <a:t>‪SSL</a:t>
            </a:r>
            <a:r>
              <a:rPr lang="fa-IR" sz="2000" dirty="0" smtClean="0">
                <a:latin typeface="Tahoma" pitchFamily="34" charset="0"/>
                <a:ea typeface="Tahoma" pitchFamily="34" charset="0"/>
                <a:cs typeface="B Nazanin" pitchFamily="2" charset="-78"/>
              </a:rPr>
              <a:t>ﺍﺯ ﻳﮏ ﮐﻠﻴﺪ ﺧﺼﻮﺻﻲ ﺑﺮﺍﻱ ﺑﻪ ﺭﻣﺰ ﺩﺭ ﺁﻭﺭﺩﻥ ﺍﻃﻼﻋﺎﺗﻲ </a:t>
            </a:r>
          </a:p>
          <a:p>
            <a:pPr>
              <a:lnSpc>
                <a:spcPct val="150000"/>
              </a:lnSpc>
            </a:pPr>
            <a:r>
              <a:rPr lang="fa-IR" sz="2000" dirty="0" smtClean="0">
                <a:latin typeface="Tahoma" pitchFamily="34" charset="0"/>
                <a:ea typeface="Tahoma" pitchFamily="34" charset="0"/>
                <a:cs typeface="B Nazanin" pitchFamily="2" charset="-78"/>
              </a:rPr>
              <a:t>ﮐﻪ ﺑﺮ ﺭﻭﻱ ﻳﮏ ﺍﺭﺗﺒﺎﻁ </a:t>
            </a:r>
            <a:r>
              <a:rPr lang="en-US" sz="2000" dirty="0" smtClean="0">
                <a:latin typeface="Tahoma" pitchFamily="34" charset="0"/>
                <a:ea typeface="Tahoma" pitchFamily="34" charset="0"/>
                <a:cs typeface="B Nazanin" pitchFamily="2" charset="-78"/>
              </a:rPr>
              <a:t>‪SSL</a:t>
            </a:r>
            <a:r>
              <a:rPr lang="fa-IR" sz="2000" dirty="0" smtClean="0">
                <a:latin typeface="Tahoma" pitchFamily="34" charset="0"/>
                <a:ea typeface="Tahoma" pitchFamily="34" charset="0"/>
                <a:cs typeface="B Nazanin" pitchFamily="2" charset="-78"/>
              </a:rPr>
              <a:t>ﻣﻨﺘﻘﻞ ﻣﻲﺷﻮﻧﺪ ﺍﺳﺘﻔﺎﺩﻩ ﻣﻲ ﻧﻤﺎﻳﺪ. ﻫﺮ ﺩﻭ ﻣﺮﻭﺭﮔﺮ </a:t>
            </a:r>
            <a:r>
              <a:rPr lang="en-US" sz="2000" dirty="0" smtClean="0">
                <a:latin typeface="Tahoma" pitchFamily="34" charset="0"/>
                <a:ea typeface="Tahoma" pitchFamily="34" charset="0"/>
                <a:cs typeface="B Nazanin" pitchFamily="2" charset="-78"/>
              </a:rPr>
              <a:t>‪ Internet Explorer</a:t>
            </a:r>
            <a:r>
              <a:rPr lang="fa-IR" sz="2000" dirty="0" smtClean="0">
                <a:latin typeface="Tahoma" pitchFamily="34" charset="0"/>
                <a:ea typeface="Tahoma" pitchFamily="34" charset="0"/>
                <a:cs typeface="B Nazanin" pitchFamily="2" charset="-78"/>
              </a:rPr>
              <a:t>ﻭ </a:t>
            </a:r>
            <a:r>
              <a:rPr lang="en-US" sz="2000" dirty="0" smtClean="0">
                <a:latin typeface="Tahoma" pitchFamily="34" charset="0"/>
                <a:ea typeface="Tahoma" pitchFamily="34" charset="0"/>
                <a:cs typeface="B Nazanin" pitchFamily="2" charset="-78"/>
              </a:rPr>
              <a:t>Netscape Navigator</a:t>
            </a:r>
            <a:r>
              <a:rPr lang="fa-IR" sz="2000" dirty="0" smtClean="0">
                <a:latin typeface="Tahoma" pitchFamily="34" charset="0"/>
                <a:ea typeface="Tahoma" pitchFamily="34" charset="0"/>
                <a:cs typeface="B Nazanin" pitchFamily="2" charset="-78"/>
              </a:rPr>
              <a:t>ﻭ ﺍﻣﺮﻭﺯﻩ ﺗﻤﺎﻡ ﻣﺮﻭﺭﮔﺮﻫﺎﻱ ﻣﺪﺭﻥ ﺍﺯ ﺍﻳﻦ ﭘﺮﻭﺗﮑﻞ ﭘﺸﺘﻴﺒﺎﻧﻲ ﻣﻲ ﻧﻤﺎﻳﻨﺪ. </a:t>
            </a:r>
            <a:endParaRPr lang="en-US" sz="2000" dirty="0" smtClean="0">
              <a:latin typeface="Tahoma" pitchFamily="34" charset="0"/>
              <a:ea typeface="Tahoma" pitchFamily="34" charset="0"/>
              <a:cs typeface="B Nazanin" pitchFamily="2" charset="-78"/>
            </a:endParaRPr>
          </a:p>
          <a:p>
            <a:pPr>
              <a:lnSpc>
                <a:spcPct val="150000"/>
              </a:lnSpc>
            </a:pPr>
            <a:r>
              <a:rPr lang="fa-IR" sz="2000" dirty="0" smtClean="0">
                <a:latin typeface="Tahoma" pitchFamily="34" charset="0"/>
                <a:ea typeface="Tahoma" pitchFamily="34" charset="0"/>
                <a:cs typeface="B Nazanin" pitchFamily="2" charset="-78"/>
              </a:rPr>
              <a:t> </a:t>
            </a:r>
            <a:endParaRPr lang="en-US" sz="2000" dirty="0" smtClean="0">
              <a:latin typeface="Tahoma" pitchFamily="34" charset="0"/>
              <a:ea typeface="Tahoma" pitchFamily="34" charset="0"/>
              <a:cs typeface="B Nazanin" pitchFamily="2" charset="-78"/>
            </a:endParaRPr>
          </a:p>
        </p:txBody>
      </p:sp>
      <p:sp>
        <p:nvSpPr>
          <p:cNvPr id="7" name="Rectangle 6"/>
          <p:cNvSpPr/>
          <p:nvPr/>
        </p:nvSpPr>
        <p:spPr>
          <a:xfrm>
            <a:off x="5286380" y="3620160"/>
            <a:ext cx="3429210" cy="523220"/>
          </a:xfrm>
          <a:prstGeom prst="rect">
            <a:avLst/>
          </a:prstGeom>
          <a:noFill/>
        </p:spPr>
        <p:txBody>
          <a:bodyPr wrap="square" lIns="91440" tIns="45720" rIns="91440" bIns="45720">
            <a:spAutoFit/>
          </a:bodyPr>
          <a:lstStyle/>
          <a:p>
            <a:pPr algn="ctr"/>
            <a:r>
              <a:rPr lang="fa-IR" sz="28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پروتکل های قابل استفاده:</a:t>
            </a:r>
            <a:endParaRPr lang="en-US" sz="28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6500826" y="214290"/>
            <a:ext cx="2472151" cy="769441"/>
          </a:xfrm>
          <a:prstGeom prst="rect">
            <a:avLst/>
          </a:prstGeom>
          <a:noFill/>
        </p:spPr>
        <p:txBody>
          <a:bodyPr wrap="none" lIns="91440" tIns="45720" rIns="91440" bIns="45720">
            <a:spAutoFit/>
          </a:bodyPr>
          <a:lstStyle/>
          <a:p>
            <a:pPr algn="ctr"/>
            <a:r>
              <a:rPr lang="fa-IR" sz="44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تعریفSSL:</a:t>
            </a:r>
            <a:endParaRPr lang="en-US" sz="44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388" name="Rectangle 4"/>
          <p:cNvSpPr>
            <a:spLocks noChangeArrowheads="1"/>
          </p:cNvSpPr>
          <p:nvPr/>
        </p:nvSpPr>
        <p:spPr bwMode="auto">
          <a:xfrm>
            <a:off x="890519" y="4357694"/>
            <a:ext cx="7824834" cy="150810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ea typeface="Tahoma" pitchFamily="34" charset="0"/>
                <a:cs typeface="B Nazanin" pitchFamily="2" charset="-78"/>
              </a:rPr>
              <a:t>SSL</a:t>
            </a:r>
            <a:r>
              <a:rPr kumimoji="0" lang="fa-IR" sz="2000" b="0" i="0" u="none" strike="noStrike" cap="none" normalizeH="0" baseline="0" dirty="0" smtClean="0">
                <a:ln>
                  <a:noFill/>
                </a:ln>
                <a:solidFill>
                  <a:schemeClr val="tx1"/>
                </a:solidFill>
                <a:effectLst/>
                <a:latin typeface="Tahoma" pitchFamily="34" charset="0"/>
                <a:ea typeface="Tahoma" pitchFamily="34" charset="0"/>
                <a:cs typeface="B Nazanin" pitchFamily="2" charset="-78"/>
              </a:rPr>
              <a:t>ﻳﮏ ﭘﺮﻭﺗﮑﻞ ﻣﺴﺘﻘﻞ ﺍﺯ ﻻﻳﻪ ﺑﺮﻧﺎﻣﻪ ﺍﺳﺖ  (</a:t>
            </a:r>
            <a:r>
              <a:rPr kumimoji="0" lang="en-US" sz="2000" b="0" i="0" u="none" strike="noStrike" cap="none" normalizeH="0" baseline="0" dirty="0" smtClean="0">
                <a:ln>
                  <a:noFill/>
                </a:ln>
                <a:solidFill>
                  <a:schemeClr val="tx1"/>
                </a:solidFill>
                <a:effectLst/>
                <a:latin typeface="Tahoma" pitchFamily="34" charset="0"/>
                <a:ea typeface="Tahoma" pitchFamily="34" charset="0"/>
                <a:cs typeface="B Nazanin" pitchFamily="2" charset="-78"/>
              </a:rPr>
              <a:t>Application Independent</a:t>
            </a:r>
            <a:r>
              <a:rPr kumimoji="0" lang="fa-IR" sz="2000" b="0" i="0" u="none" strike="noStrike" cap="none" normalizeH="0" baseline="0" dirty="0" smtClean="0">
                <a:ln>
                  <a:noFill/>
                </a:ln>
                <a:solidFill>
                  <a:schemeClr val="tx1"/>
                </a:solidFill>
                <a:effectLst/>
                <a:latin typeface="Tahoma" pitchFamily="34" charset="0"/>
                <a:ea typeface="Tahoma" pitchFamily="34" charset="0"/>
                <a:cs typeface="B Nazanin" pitchFamily="2" charset="-78"/>
              </a:rPr>
              <a:t>)</a:t>
            </a:r>
          </a:p>
          <a:p>
            <a:pPr lvl="0" fontAlgn="base">
              <a:spcBef>
                <a:spcPct val="0"/>
              </a:spcBef>
              <a:spcAft>
                <a:spcPct val="0"/>
              </a:spcAft>
            </a:pPr>
            <a:r>
              <a:rPr lang="fa-IR" sz="3600" dirty="0" smtClean="0">
                <a:latin typeface="Tahoma" pitchFamily="34" charset="0"/>
                <a:ea typeface="Tahoma" pitchFamily="34" charset="0"/>
                <a:cs typeface="B Nazanin" pitchFamily="2" charset="-78"/>
              </a:rPr>
              <a:t>‫</a:t>
            </a:r>
            <a:r>
              <a:rPr lang="fa-IR" sz="2000" dirty="0" smtClean="0">
                <a:latin typeface="Tahoma" pitchFamily="34" charset="0"/>
                <a:ea typeface="Tahoma" pitchFamily="34" charset="0"/>
                <a:cs typeface="B Nazanin" pitchFamily="2" charset="-78"/>
              </a:rPr>
              <a:t>ﺑﻨﺎﺑﺮﺍﻳﻦ ﭘﺮﻭﺗﮑﻞ ﻫﺎﻳﻲ ﻣﺎﻧﻨﺪ ‪ </a:t>
            </a:r>
            <a:r>
              <a:rPr lang="en-US" sz="2000" dirty="0" smtClean="0">
                <a:latin typeface="Tahoma" pitchFamily="34" charset="0"/>
                <a:ea typeface="Tahoma" pitchFamily="34" charset="0"/>
                <a:cs typeface="B Nazanin" pitchFamily="2" charset="-78"/>
              </a:rPr>
              <a:t>FTP </a:t>
            </a:r>
            <a:r>
              <a:rPr lang="fa-IR" sz="2000" dirty="0" smtClean="0">
                <a:latin typeface="Tahoma" pitchFamily="34" charset="0"/>
                <a:ea typeface="Tahoma" pitchFamily="34" charset="0"/>
                <a:cs typeface="B Nazanin" pitchFamily="2" charset="-78"/>
              </a:rPr>
              <a:t>، </a:t>
            </a:r>
            <a:r>
              <a:rPr lang="en-US" sz="2000" dirty="0" smtClean="0">
                <a:latin typeface="Tahoma" pitchFamily="34" charset="0"/>
                <a:ea typeface="Tahoma" pitchFamily="34" charset="0"/>
                <a:cs typeface="B Nazanin" pitchFamily="2" charset="-78"/>
              </a:rPr>
              <a:t>HTTP</a:t>
            </a:r>
            <a:r>
              <a:rPr lang="fa-IR" sz="2000" dirty="0" smtClean="0">
                <a:latin typeface="Tahoma" pitchFamily="34" charset="0"/>
                <a:ea typeface="Tahoma" pitchFamily="34" charset="0"/>
                <a:cs typeface="B Nazanin" pitchFamily="2" charset="-78"/>
              </a:rPr>
              <a:t>ﻭ ‪ </a:t>
            </a:r>
            <a:r>
              <a:rPr lang="en-US" sz="2000" dirty="0" smtClean="0">
                <a:latin typeface="Tahoma" pitchFamily="34" charset="0"/>
                <a:ea typeface="Tahoma" pitchFamily="34" charset="0"/>
                <a:cs typeface="B Nazanin" pitchFamily="2" charset="-78"/>
              </a:rPr>
              <a:t>Telnet</a:t>
            </a:r>
            <a:r>
              <a:rPr lang="fa-IR" sz="2000" dirty="0" smtClean="0">
                <a:latin typeface="Tahoma" pitchFamily="34" charset="0"/>
                <a:ea typeface="Tahoma" pitchFamily="34" charset="0"/>
                <a:cs typeface="B Nazanin" pitchFamily="2" charset="-78"/>
              </a:rPr>
              <a:t>ﻗﺎﺑﻠﻴﺖ ﺍﺳﺘﻔﺎﺩﻩ ﺍﺯ ﺁﻥ ﺭﺍ ﺩﺍﺭﻧﺪ. ﺑﺎ ﺍﻳﻦ ﻭﺟﻮﺩ ‪ </a:t>
            </a:r>
          </a:p>
          <a:p>
            <a:pPr lvl="0" fontAlgn="base">
              <a:spcBef>
                <a:spcPct val="0"/>
              </a:spcBef>
              <a:spcAft>
                <a:spcPct val="0"/>
              </a:spcAft>
            </a:pPr>
            <a:r>
              <a:rPr lang="en-US" sz="2000" dirty="0" smtClean="0">
                <a:latin typeface="Tahoma" pitchFamily="34" charset="0"/>
                <a:ea typeface="Tahoma" pitchFamily="34" charset="0"/>
                <a:cs typeface="B Nazanin" pitchFamily="2" charset="-78"/>
              </a:rPr>
              <a:t>SSL</a:t>
            </a:r>
            <a:r>
              <a:rPr lang="fa-IR" sz="2000" dirty="0" smtClean="0">
                <a:latin typeface="Tahoma" pitchFamily="34" charset="0"/>
                <a:ea typeface="Tahoma" pitchFamily="34" charset="0"/>
                <a:cs typeface="B Nazanin" pitchFamily="2" charset="-78"/>
              </a:rPr>
              <a:t>ﺑﺮﻭﻱ ﭘﺮﻭﺗﮑﻞ‫ﻫﺎﻱ </a:t>
            </a:r>
            <a:r>
              <a:rPr lang="en-US" sz="2000" dirty="0" smtClean="0">
                <a:latin typeface="Tahoma" pitchFamily="34" charset="0"/>
                <a:ea typeface="Tahoma" pitchFamily="34" charset="0"/>
                <a:cs typeface="B Nazanin" pitchFamily="2" charset="-78"/>
              </a:rPr>
              <a:t>FTP </a:t>
            </a:r>
            <a:r>
              <a:rPr lang="fa-IR" sz="2000" dirty="0" smtClean="0">
                <a:latin typeface="Tahoma" pitchFamily="34" charset="0"/>
                <a:ea typeface="Tahoma" pitchFamily="34" charset="0"/>
                <a:cs typeface="B Nazanin" pitchFamily="2" charset="-78"/>
              </a:rPr>
              <a:t>، </a:t>
            </a:r>
            <a:r>
              <a:rPr lang="en-US" sz="2000" dirty="0" smtClean="0">
                <a:latin typeface="Tahoma" pitchFamily="34" charset="0"/>
                <a:ea typeface="Tahoma" pitchFamily="34" charset="0"/>
                <a:cs typeface="B Nazanin" pitchFamily="2" charset="-78"/>
              </a:rPr>
              <a:t>HTTP</a:t>
            </a:r>
            <a:r>
              <a:rPr lang="fa-IR" sz="2000" dirty="0" smtClean="0">
                <a:latin typeface="Tahoma" pitchFamily="34" charset="0"/>
                <a:ea typeface="Tahoma" pitchFamily="34" charset="0"/>
                <a:cs typeface="B Nazanin" pitchFamily="2" charset="-78"/>
              </a:rPr>
              <a:t>ﻭ ‪ </a:t>
            </a:r>
            <a:r>
              <a:rPr lang="en-US" sz="2000" dirty="0" smtClean="0">
                <a:latin typeface="Tahoma" pitchFamily="34" charset="0"/>
                <a:ea typeface="Tahoma" pitchFamily="34" charset="0"/>
                <a:cs typeface="B Nazanin" pitchFamily="2" charset="-78"/>
              </a:rPr>
              <a:t>IPSec</a:t>
            </a:r>
            <a:r>
              <a:rPr lang="fa-IR" sz="2000" dirty="0" smtClean="0">
                <a:latin typeface="Tahoma" pitchFamily="34" charset="0"/>
                <a:ea typeface="Tahoma" pitchFamily="34" charset="0"/>
                <a:cs typeface="B Nazanin" pitchFamily="2" charset="-78"/>
              </a:rPr>
              <a:t>ﺑﻬﻴﻨﻪ ﺷﺪﻩ ﺍﺳﺖ. </a:t>
            </a:r>
            <a:r>
              <a:rPr lang="fa-IR" sz="3600" dirty="0" smtClean="0">
                <a:latin typeface="Tahoma" pitchFamily="34" charset="0"/>
                <a:ea typeface="Tahoma" pitchFamily="34" charset="0"/>
                <a:cs typeface="B Nazanin" pitchFamily="2" charset="-78"/>
              </a:rPr>
              <a:t>‪ </a:t>
            </a:r>
            <a:endParaRPr kumimoji="0" lang="fa-IR" sz="3600" b="0" i="0" u="none" strike="noStrike" cap="none" normalizeH="0" baseline="0" dirty="0" smtClean="0">
              <a:ln>
                <a:noFill/>
              </a:ln>
              <a:solidFill>
                <a:schemeClr val="tx1"/>
              </a:solidFill>
              <a:effectLst/>
              <a:latin typeface="Tahoma" pitchFamily="34" charset="0"/>
              <a:ea typeface="Tahoma" pitchFamily="34" charset="0"/>
              <a:cs typeface="B Nazanin" pitchFamily="2" charset="-78"/>
            </a:endParaRPr>
          </a:p>
        </p:txBody>
      </p:sp>
      <p:sp>
        <p:nvSpPr>
          <p:cNvPr id="6" name="Rectangle 5"/>
          <p:cNvSpPr/>
          <p:nvPr/>
        </p:nvSpPr>
        <p:spPr>
          <a:xfrm>
            <a:off x="-214346" y="3071810"/>
            <a:ext cx="9715536" cy="400110"/>
          </a:xfrm>
          <a:prstGeom prst="rect">
            <a:avLst/>
          </a:prstGeom>
        </p:spPr>
        <p:txBody>
          <a:bodyPr wrap="square">
            <a:spAutoFit/>
          </a:bodyPr>
          <a:lstStyle/>
          <a:p>
            <a:pPr lvl="1"/>
            <a:r>
              <a:rPr lang="fa-IR" altLang="en-US" sz="2000" dirty="0" smtClean="0">
                <a:latin typeface="Tahoma" pitchFamily="34" charset="0"/>
                <a:ea typeface="Tahoma" pitchFamily="34" charset="0"/>
                <a:cs typeface="B Nazanin" pitchFamily="2" charset="-78"/>
              </a:rPr>
              <a:t>وهمچنین </a:t>
            </a:r>
            <a:r>
              <a:rPr lang="ar-SA" altLang="en-US" sz="2000" dirty="0" smtClean="0">
                <a:latin typeface="Tahoma" pitchFamily="34" charset="0"/>
                <a:ea typeface="Tahoma" pitchFamily="34" charset="0"/>
                <a:cs typeface="B Nazanin" pitchFamily="2" charset="-78"/>
              </a:rPr>
              <a:t>در حال حاضر بسياري از برنامه‌هاي لايه كاربرد از اين قرارداد براي ايجاد امنيت استفاده مي‌كنند</a:t>
            </a:r>
            <a:r>
              <a:rPr lang="en-US" altLang="en-US" sz="2000" dirty="0" smtClean="0">
                <a:latin typeface="Tahoma" pitchFamily="34" charset="0"/>
                <a:ea typeface="Tahoma" pitchFamily="34" charset="0"/>
                <a:cs typeface="B Nazanin" pitchFamily="2" charset="-78"/>
              </a:rPr>
              <a:t>.</a:t>
            </a:r>
            <a:endParaRPr lang="en-US" altLang="en-US" sz="2000" dirty="0">
              <a:latin typeface="Tahoma" pitchFamily="34" charset="0"/>
              <a:ea typeface="Tahoma" pitchFamily="34" charset="0"/>
              <a:cs typeface="B Nazanin" pitchFamily="2" charset="-78"/>
            </a:endParaRPr>
          </a:p>
        </p:txBody>
      </p:sp>
      <p:cxnSp>
        <p:nvCxnSpPr>
          <p:cNvPr id="9" name="Straight Connector 8"/>
          <p:cNvCxnSpPr/>
          <p:nvPr/>
        </p:nvCxnSpPr>
        <p:spPr>
          <a:xfrm flipV="1">
            <a:off x="500034" y="1071546"/>
            <a:ext cx="7858180" cy="0"/>
          </a:xfrm>
          <a:prstGeom prst="line">
            <a:avLst/>
          </a:prstGeom>
          <a:effectLst>
            <a:outerShdw blurRad="50800" dist="38100" dir="5400000" rotWithShape="0">
              <a:srgbClr val="000000">
                <a:alpha val="35000"/>
              </a:srgbClr>
            </a:outerShdw>
            <a:reflection blurRad="6350" stA="50000" endA="300" endPos="550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Slide Number Placeholder 9"/>
          <p:cNvSpPr>
            <a:spLocks noGrp="1"/>
          </p:cNvSpPr>
          <p:nvPr>
            <p:ph type="sldNum" sz="quarter" idx="12"/>
          </p:nvPr>
        </p:nvSpPr>
        <p:spPr/>
        <p:txBody>
          <a:bodyPr/>
          <a:lstStyle/>
          <a:p>
            <a:fld id="{9584910E-F0A1-4292-AEF9-6CB96D109FF9}" type="slidenum">
              <a:rPr lang="fa-IR" smtClean="0"/>
              <a:pPr/>
              <a:t>9</a:t>
            </a:fld>
            <a:endParaRPr lang="fa-I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388"/>
                                        </p:tgtEl>
                                        <p:attrNameLst>
                                          <p:attrName>style.visibility</p:attrName>
                                        </p:attrNameLst>
                                      </p:cBhvr>
                                      <p:to>
                                        <p:strVal val="visible"/>
                                      </p:to>
                                    </p:set>
                                    <p:animEffect transition="in" filter="checkerboard(across)">
                                      <p:cBhvr>
                                        <p:cTn id="10" dur="2000"/>
                                        <p:tgtEl>
                                          <p:spTgt spid="16388"/>
                                        </p:tgtEl>
                                      </p:cBhvr>
                                    </p:animEffect>
                                  </p:childTnLst>
                                </p:cTn>
                              </p:par>
                              <p:par>
                                <p:cTn id="11" presetID="5"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38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1114</TotalTime>
  <Words>3051</Words>
  <Application>Microsoft Office PowerPoint</Application>
  <PresentationFormat>On-screen Show (4:3)</PresentationFormat>
  <Paragraphs>379</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Concourse</vt:lpstr>
      <vt:lpstr>Bitmap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owab</dc:creator>
  <cp:lastModifiedBy>owab</cp:lastModifiedBy>
  <cp:revision>125</cp:revision>
  <dcterms:created xsi:type="dcterms:W3CDTF">2012-01-20T18:02:31Z</dcterms:created>
  <dcterms:modified xsi:type="dcterms:W3CDTF">2012-02-03T12:13:03Z</dcterms:modified>
</cp:coreProperties>
</file>