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00FF00"/>
    <a:srgbClr val="00D7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5/22/2024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5/22/2024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5/22/2024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5/22/2024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5/22/2024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5/22/2024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5/22/2024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allex.ir/blog/what-is-a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dmacourse.com/blog/best-application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349E2-1BE2-86EA-117D-0325D5E26654}"/>
              </a:ext>
            </a:extLst>
          </p:cNvPr>
          <p:cNvSpPr>
            <a:spLocks noGrp="1"/>
          </p:cNvSpPr>
          <p:nvPr>
            <p:ph type="ctrTitle"/>
          </p:nvPr>
        </p:nvSpPr>
        <p:spPr/>
        <p:txBody>
          <a:bodyPr/>
          <a:lstStyle/>
          <a:p>
            <a:r>
              <a:rPr lang="en-US" dirty="0">
                <a:solidFill>
                  <a:srgbClr val="00D7D2"/>
                </a:solidFill>
              </a:rPr>
              <a:t>Vr&amp;ar7&amp;self-driving car</a:t>
            </a:r>
          </a:p>
        </p:txBody>
      </p:sp>
      <p:sp>
        <p:nvSpPr>
          <p:cNvPr id="3" name="Subtitle 2">
            <a:extLst>
              <a:ext uri="{FF2B5EF4-FFF2-40B4-BE49-F238E27FC236}">
                <a16:creationId xmlns:a16="http://schemas.microsoft.com/office/drawing/2014/main" id="{C38BBCD7-B465-DF3B-C885-23F19CDA0D4E}"/>
              </a:ext>
            </a:extLst>
          </p:cNvPr>
          <p:cNvSpPr>
            <a:spLocks noGrp="1"/>
          </p:cNvSpPr>
          <p:nvPr>
            <p:ph type="subTitle" idx="1"/>
          </p:nvPr>
        </p:nvSpPr>
        <p:spPr>
          <a:xfrm>
            <a:off x="1371600" y="3632201"/>
            <a:ext cx="9448800" cy="1253564"/>
          </a:xfrm>
        </p:spPr>
        <p:txBody>
          <a:bodyPr>
            <a:normAutofit/>
          </a:bodyPr>
          <a:lstStyle/>
          <a:p>
            <a:pPr algn="r"/>
            <a:r>
              <a:rPr lang="fa-IR" dirty="0">
                <a:solidFill>
                  <a:srgbClr val="92D050"/>
                </a:solidFill>
              </a:rPr>
              <a:t>نام: سید مهدی نجفی</a:t>
            </a:r>
          </a:p>
          <a:p>
            <a:pPr algn="r"/>
            <a:r>
              <a:rPr lang="fa-IR" dirty="0">
                <a:solidFill>
                  <a:srgbClr val="92D050"/>
                </a:solidFill>
              </a:rPr>
              <a:t>شماره دانشجویی:40116341054551</a:t>
            </a:r>
          </a:p>
          <a:p>
            <a:pPr algn="r"/>
            <a:r>
              <a:rPr lang="fa-IR" dirty="0">
                <a:solidFill>
                  <a:srgbClr val="92D050"/>
                </a:solidFill>
              </a:rPr>
              <a:t>نام استاد:خانم دکتر عصایی</a:t>
            </a:r>
            <a:endParaRPr lang="en-US" dirty="0">
              <a:solidFill>
                <a:srgbClr val="92D050"/>
              </a:solidFill>
            </a:endParaRPr>
          </a:p>
        </p:txBody>
      </p:sp>
    </p:spTree>
    <p:extLst>
      <p:ext uri="{BB962C8B-B14F-4D97-AF65-F5344CB8AC3E}">
        <p14:creationId xmlns:p14="http://schemas.microsoft.com/office/powerpoint/2010/main" val="2481899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B04285-BF6F-231E-ECF6-661F0C39120C}"/>
              </a:ext>
            </a:extLst>
          </p:cNvPr>
          <p:cNvSpPr>
            <a:spLocks noGrp="1"/>
          </p:cNvSpPr>
          <p:nvPr>
            <p:ph idx="1"/>
          </p:nvPr>
        </p:nvSpPr>
        <p:spPr>
          <a:xfrm>
            <a:off x="685800" y="509195"/>
            <a:ext cx="10820400" cy="5533017"/>
          </a:xfrm>
        </p:spPr>
        <p:txBody>
          <a:bodyPr/>
          <a:lstStyle/>
          <a:p>
            <a:pPr algn="l"/>
            <a:r>
              <a:rPr lang="fa-IR" b="1" i="0" dirty="0">
                <a:solidFill>
                  <a:srgbClr val="92D050"/>
                </a:solidFill>
                <a:effectLst/>
                <a:latin typeface="Vazirmatn"/>
              </a:rPr>
              <a:t>هوش مصنوعی در ماشین‌های خودران</a:t>
            </a:r>
          </a:p>
          <a:p>
            <a:pPr algn="ctr"/>
            <a:r>
              <a:rPr lang="fa-IR" b="0" i="0" dirty="0">
                <a:solidFill>
                  <a:srgbClr val="92D050"/>
                </a:solidFill>
                <a:effectLst/>
                <a:latin typeface="Vazirmatn"/>
              </a:rPr>
              <a:t>اجازه دهید ببینیم که چه نوعی از هوش مصنوعی برای ماشین‌های خودران مورد نیاز است و اینکه چرا از لحاظ فنی هیجان‌انگیز است. برای اینکه یک ماشین قادر باشد بدون راننده حرکت کند، ما باید سه ستون تکنولوژیکی را در نظر بگیریم:</a:t>
            </a:r>
          </a:p>
          <a:p>
            <a:pPr algn="ctr"/>
            <a:r>
              <a:rPr lang="fa-IR" b="1" i="0" dirty="0">
                <a:effectLst/>
                <a:latin typeface="Vazirmatn"/>
              </a:rPr>
              <a:t>1. احساس</a:t>
            </a:r>
          </a:p>
          <a:p>
            <a:pPr algn="ctr"/>
            <a:r>
              <a:rPr lang="fa-IR" b="1" i="0" dirty="0">
                <a:effectLst/>
                <a:latin typeface="Vazirmatn"/>
              </a:rPr>
              <a:t>2. نقشه‌برداری</a:t>
            </a:r>
          </a:p>
          <a:p>
            <a:pPr algn="ctr"/>
            <a:r>
              <a:rPr lang="fa-IR" b="1" i="0" dirty="0">
                <a:effectLst/>
                <a:latin typeface="Vazirmatn"/>
              </a:rPr>
              <a:t>3. سیاست رانندگی</a:t>
            </a:r>
          </a:p>
          <a:p>
            <a:pPr algn="l"/>
            <a:r>
              <a:rPr lang="fa-IR" b="1" i="0" dirty="0">
                <a:solidFill>
                  <a:srgbClr val="92D050"/>
                </a:solidFill>
                <a:effectLst/>
                <a:latin typeface="Vazirmatn"/>
              </a:rPr>
              <a:t>خودران به عنوان سیستم چند عامله</a:t>
            </a:r>
          </a:p>
          <a:p>
            <a:pPr algn="just"/>
            <a:r>
              <a:rPr lang="fa-IR" b="0" i="0" dirty="0">
                <a:solidFill>
                  <a:srgbClr val="92D050"/>
                </a:solidFill>
                <a:effectLst/>
                <a:latin typeface="Vazirmatn"/>
              </a:rPr>
              <a:t>ماشین خودران را می‌توان به عنوان یک سیستم چند عاملی شناخت. در واقع این مانند یک بازی است، زیرا ما در حال پی‌ریزی استراتژی هستیم و تصمیماتی می‌گیریم که به طور بالقوه رضایت‌بخش هستند، درست مانند یک بازی شطرنج، می‌توانیم در چند حرکت با دادن امتیاز و قربانی یک مهره،‌ کمی بعد وزیر حریف را بگیریم</a:t>
            </a:r>
          </a:p>
          <a:p>
            <a:pPr algn="ctr"/>
            <a:endParaRPr lang="en-US" dirty="0">
              <a:solidFill>
                <a:srgbClr val="92D050"/>
              </a:solidFill>
            </a:endParaRPr>
          </a:p>
        </p:txBody>
      </p:sp>
    </p:spTree>
    <p:extLst>
      <p:ext uri="{BB962C8B-B14F-4D97-AF65-F5344CB8AC3E}">
        <p14:creationId xmlns:p14="http://schemas.microsoft.com/office/powerpoint/2010/main" val="3111204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694C5-84C1-3F4C-95B9-D2DA2AA0078D}"/>
              </a:ext>
            </a:extLst>
          </p:cNvPr>
          <p:cNvSpPr>
            <a:spLocks noGrp="1"/>
          </p:cNvSpPr>
          <p:nvPr>
            <p:ph type="title"/>
          </p:nvPr>
        </p:nvSpPr>
        <p:spPr/>
        <p:txBody>
          <a:bodyPr/>
          <a:lstStyle/>
          <a:p>
            <a:pPr algn="ctr"/>
            <a:r>
              <a:rPr lang="fa-IR" dirty="0">
                <a:solidFill>
                  <a:srgbClr val="FFFF00"/>
                </a:solidFill>
              </a:rPr>
              <a:t>چیست؟</a:t>
            </a:r>
            <a:r>
              <a:rPr lang="en-US" dirty="0" err="1">
                <a:solidFill>
                  <a:srgbClr val="FFFF00"/>
                </a:solidFill>
              </a:rPr>
              <a:t>vr</a:t>
            </a:r>
            <a:endParaRPr lang="en-US" dirty="0">
              <a:solidFill>
                <a:srgbClr val="FFFF00"/>
              </a:solidFill>
            </a:endParaRPr>
          </a:p>
        </p:txBody>
      </p:sp>
      <p:sp>
        <p:nvSpPr>
          <p:cNvPr id="3" name="Content Placeholder 2">
            <a:extLst>
              <a:ext uri="{FF2B5EF4-FFF2-40B4-BE49-F238E27FC236}">
                <a16:creationId xmlns:a16="http://schemas.microsoft.com/office/drawing/2014/main" id="{054340F0-833D-FF38-BCD6-187F5C8FCD4B}"/>
              </a:ext>
            </a:extLst>
          </p:cNvPr>
          <p:cNvSpPr>
            <a:spLocks noGrp="1"/>
          </p:cNvSpPr>
          <p:nvPr>
            <p:ph idx="1"/>
          </p:nvPr>
        </p:nvSpPr>
        <p:spPr>
          <a:xfrm>
            <a:off x="6517340" y="2194560"/>
            <a:ext cx="4988859" cy="4024125"/>
          </a:xfrm>
        </p:spPr>
        <p:txBody>
          <a:bodyPr>
            <a:normAutofit fontScale="85000" lnSpcReduction="10000"/>
          </a:bodyPr>
          <a:lstStyle/>
          <a:p>
            <a:r>
              <a:rPr lang="en-US" sz="3600" b="0" i="0" dirty="0">
                <a:solidFill>
                  <a:schemeClr val="accent6">
                    <a:lumMod val="60000"/>
                    <a:lumOff val="40000"/>
                  </a:schemeClr>
                </a:solidFill>
                <a:effectLst/>
                <a:latin typeface="IRANSans"/>
              </a:rPr>
              <a:t>Virtual Reality |</a:t>
            </a:r>
            <a:r>
              <a:rPr lang="fa-IR" sz="3600" b="0" i="0" dirty="0">
                <a:solidFill>
                  <a:schemeClr val="accent6">
                    <a:lumMod val="60000"/>
                    <a:lumOff val="40000"/>
                  </a:schemeClr>
                </a:solidFill>
                <a:effectLst/>
                <a:latin typeface="IRANSans"/>
              </a:rPr>
              <a:t> </a:t>
            </a:r>
            <a:r>
              <a:rPr lang="en-US" sz="3600" b="1" i="0" dirty="0">
                <a:solidFill>
                  <a:schemeClr val="accent6">
                    <a:lumMod val="60000"/>
                    <a:lumOff val="40000"/>
                  </a:schemeClr>
                </a:solidFill>
                <a:effectLst/>
                <a:latin typeface="IRANSans"/>
              </a:rPr>
              <a:t>VR</a:t>
            </a:r>
            <a:endParaRPr lang="fa-IR" sz="3600" b="1" i="0" dirty="0">
              <a:solidFill>
                <a:schemeClr val="accent6">
                  <a:lumMod val="60000"/>
                  <a:lumOff val="40000"/>
                </a:schemeClr>
              </a:solidFill>
              <a:effectLst/>
              <a:latin typeface="IRANSans"/>
            </a:endParaRPr>
          </a:p>
          <a:p>
            <a:pPr marL="0" indent="0" algn="ctr">
              <a:buNone/>
            </a:pPr>
            <a:r>
              <a:rPr lang="en-US" sz="3600" b="0" i="0" dirty="0">
                <a:solidFill>
                  <a:schemeClr val="accent6">
                    <a:lumMod val="60000"/>
                    <a:lumOff val="40000"/>
                  </a:schemeClr>
                </a:solidFill>
                <a:effectLst/>
                <a:latin typeface="IRANSans"/>
              </a:rPr>
              <a:t> </a:t>
            </a:r>
            <a:r>
              <a:rPr lang="fa-IR" sz="3600" b="1" i="0" dirty="0">
                <a:solidFill>
                  <a:schemeClr val="accent6">
                    <a:lumMod val="60000"/>
                    <a:lumOff val="40000"/>
                  </a:schemeClr>
                </a:solidFill>
                <a:effectLst/>
                <a:latin typeface="IRANSans"/>
              </a:rPr>
              <a:t>واقعیت مجازی</a:t>
            </a:r>
            <a:r>
              <a:rPr lang="fa-IR" sz="3600" b="0" i="0" dirty="0">
                <a:solidFill>
                  <a:schemeClr val="accent6">
                    <a:lumMod val="60000"/>
                    <a:lumOff val="40000"/>
                  </a:schemeClr>
                </a:solidFill>
                <a:effectLst/>
                <a:latin typeface="IRANSans"/>
              </a:rPr>
              <a:t> یا به اختصار وی ار به ما این امکان را می‌دهد که به دنیایی کاملاً خودساخته وارد شویم. جایی که خیال به حقیقت تبدیل می‌شود. واقعیت مجازی یک دستاورد بزرگ انسانی است که از بازی‌های هیجان‌انگیز گرفته تا کاربردهای پزشکی، آموزشی، مهندسی، هنر و سرگرمی را شامل می‌شود. </a:t>
            </a:r>
            <a:endParaRPr lang="en-US" sz="3600" dirty="0">
              <a:solidFill>
                <a:schemeClr val="accent6">
                  <a:lumMod val="60000"/>
                  <a:lumOff val="40000"/>
                </a:schemeClr>
              </a:solidFill>
            </a:endParaRPr>
          </a:p>
        </p:txBody>
      </p:sp>
      <p:sp>
        <p:nvSpPr>
          <p:cNvPr id="4" name="AutoShape 2" descr="تکنولوژی VR">
            <a:extLst>
              <a:ext uri="{FF2B5EF4-FFF2-40B4-BE49-F238E27FC236}">
                <a16:creationId xmlns:a16="http://schemas.microsoft.com/office/drawing/2014/main" id="{FEDF22E3-1980-5B2C-7B6D-4999460BD3AC}"/>
              </a:ext>
            </a:extLst>
          </p:cNvPr>
          <p:cNvSpPr>
            <a:spLocks noChangeAspect="1" noChangeArrowheads="1"/>
          </p:cNvSpPr>
          <p:nvPr/>
        </p:nvSpPr>
        <p:spPr bwMode="auto">
          <a:xfrm>
            <a:off x="3039035" y="372035"/>
            <a:ext cx="3209365" cy="320936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تکنولوژی VR">
            <a:extLst>
              <a:ext uri="{FF2B5EF4-FFF2-40B4-BE49-F238E27FC236}">
                <a16:creationId xmlns:a16="http://schemas.microsoft.com/office/drawing/2014/main" id="{9D875134-A3C1-401C-C56D-F3556F8595C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واقعیت مجازی چیست؟ هر آنچه که باید درباره VR بدانید - azimmedia">
            <a:extLst>
              <a:ext uri="{FF2B5EF4-FFF2-40B4-BE49-F238E27FC236}">
                <a16:creationId xmlns:a16="http://schemas.microsoft.com/office/drawing/2014/main" id="{8AF17332-16A1-1916-626B-3D0815565D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68738"/>
            <a:ext cx="6413603" cy="3749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573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5178-B878-DC90-D9E6-92898177CF49}"/>
              </a:ext>
            </a:extLst>
          </p:cNvPr>
          <p:cNvSpPr>
            <a:spLocks noGrp="1"/>
          </p:cNvSpPr>
          <p:nvPr>
            <p:ph type="title"/>
          </p:nvPr>
        </p:nvSpPr>
        <p:spPr>
          <a:xfrm>
            <a:off x="2895600" y="764373"/>
            <a:ext cx="8610600" cy="418968"/>
          </a:xfrm>
        </p:spPr>
        <p:txBody>
          <a:bodyPr>
            <a:normAutofit fontScale="90000"/>
          </a:bodyPr>
          <a:lstStyle/>
          <a:p>
            <a:r>
              <a:rPr lang="fa-IR" b="0" i="0" dirty="0">
                <a:solidFill>
                  <a:schemeClr val="accent1"/>
                </a:solidFill>
                <a:effectLst/>
                <a:latin typeface="IRANSans"/>
              </a:rPr>
              <a:t>ماهیت </a:t>
            </a:r>
            <a:r>
              <a:rPr lang="en-US" b="0" i="0" dirty="0">
                <a:solidFill>
                  <a:schemeClr val="accent1"/>
                </a:solidFill>
                <a:effectLst/>
                <a:latin typeface="IRANSans"/>
              </a:rPr>
              <a:t>Virtual Reality</a:t>
            </a:r>
            <a:br>
              <a:rPr lang="fa-IR" b="0" i="0" dirty="0">
                <a:solidFill>
                  <a:schemeClr val="accent1"/>
                </a:solidFill>
                <a:effectLst/>
                <a:latin typeface="IRANSans"/>
              </a:rPr>
            </a:br>
            <a:endParaRPr lang="en-US" dirty="0"/>
          </a:p>
        </p:txBody>
      </p:sp>
      <p:sp>
        <p:nvSpPr>
          <p:cNvPr id="3" name="Content Placeholder 2">
            <a:extLst>
              <a:ext uri="{FF2B5EF4-FFF2-40B4-BE49-F238E27FC236}">
                <a16:creationId xmlns:a16="http://schemas.microsoft.com/office/drawing/2014/main" id="{04FD563B-D0D8-C6FB-83AE-FD8B1C5549B6}"/>
              </a:ext>
            </a:extLst>
          </p:cNvPr>
          <p:cNvSpPr>
            <a:spLocks noGrp="1"/>
          </p:cNvSpPr>
          <p:nvPr>
            <p:ph idx="1"/>
          </p:nvPr>
        </p:nvSpPr>
        <p:spPr>
          <a:xfrm>
            <a:off x="685800" y="1183342"/>
            <a:ext cx="10820400" cy="5035344"/>
          </a:xfrm>
        </p:spPr>
        <p:txBody>
          <a:bodyPr/>
          <a:lstStyle/>
          <a:p>
            <a:pPr algn="ctr"/>
            <a:r>
              <a:rPr lang="fa-IR" b="0" i="0" dirty="0">
                <a:solidFill>
                  <a:schemeClr val="bg2">
                    <a:lumMod val="60000"/>
                    <a:lumOff val="40000"/>
                  </a:schemeClr>
                </a:solidFill>
                <a:effectLst/>
                <a:latin typeface="IRANSans"/>
              </a:rPr>
              <a:t>متمرکز بر ایجاد </a:t>
            </a:r>
            <a:r>
              <a:rPr lang="fa-IR" b="1" i="0" dirty="0">
                <a:solidFill>
                  <a:schemeClr val="bg2">
                    <a:lumMod val="60000"/>
                    <a:lumOff val="40000"/>
                  </a:schemeClr>
                </a:solidFill>
                <a:effectLst/>
                <a:latin typeface="IRANSans"/>
              </a:rPr>
              <a:t>تجربه‌ای واقع‌گرایانه</a:t>
            </a:r>
            <a:r>
              <a:rPr lang="fa-IR" b="0" i="0" dirty="0">
                <a:solidFill>
                  <a:schemeClr val="bg2">
                    <a:lumMod val="60000"/>
                    <a:lumOff val="40000"/>
                  </a:schemeClr>
                </a:solidFill>
                <a:effectLst/>
                <a:latin typeface="IRANSans"/>
              </a:rPr>
              <a:t> است که به کاربر احساس حضور و تعامل در یک محیط مجازی را می‌دهد. با استفاده از تجهیزات تکنولوژی </a:t>
            </a:r>
            <a:r>
              <a:rPr lang="en-US" b="0" i="0" dirty="0">
                <a:solidFill>
                  <a:schemeClr val="bg2">
                    <a:lumMod val="60000"/>
                    <a:lumOff val="40000"/>
                  </a:schemeClr>
                </a:solidFill>
                <a:effectLst/>
                <a:latin typeface="IRANSans"/>
              </a:rPr>
              <a:t>VR، </a:t>
            </a:r>
            <a:r>
              <a:rPr lang="fa-IR" b="0" i="0" dirty="0">
                <a:solidFill>
                  <a:schemeClr val="bg2">
                    <a:lumMod val="60000"/>
                    <a:lumOff val="40000"/>
                  </a:schemeClr>
                </a:solidFill>
                <a:effectLst/>
                <a:latin typeface="IRANSans"/>
              </a:rPr>
              <a:t>مانند عینک‌، کنترلر و سنسور کاربران قادرند به تعامل با عناصر مجازی در محیط ساختگی بپردازند و رویدادهایی شبیه به واقعیت را تجربه کنند. این تکنولوژی بر اساس ترکیب گرافیک رایانه‌ای، شبیه‌سازی فیزیکی، صداهای سه بعدی و واکنش‌های حسی کار می‌کند تا به کاربران احساس واقعیت شبیه‌سازی شده را القا کند.</a:t>
            </a:r>
          </a:p>
          <a:p>
            <a:pPr algn="ctr"/>
            <a:r>
              <a:rPr lang="fa-IR" b="0" i="0" dirty="0">
                <a:solidFill>
                  <a:schemeClr val="bg2">
                    <a:lumMod val="60000"/>
                    <a:lumOff val="40000"/>
                  </a:schemeClr>
                </a:solidFill>
                <a:effectLst/>
                <a:latin typeface="IRANSans"/>
              </a:rPr>
              <a:t>واقعیت مجازی یک محیط کامپیوتری با صحنه‌ها و اشیایی است که واقعی به نظر می‌رسند. این تکنولوژی باعث می‌شود کاربر احساس کند همه آنچه در تصویر می‌بیند، به‌ صورت واقعی در محیط اطراف خود وجود دارد. این محیط از طریق دستگاهی به نام </a:t>
            </a:r>
            <a:r>
              <a:rPr lang="fa-IR" b="1" i="0" dirty="0">
                <a:solidFill>
                  <a:schemeClr val="bg2">
                    <a:lumMod val="60000"/>
                    <a:lumOff val="40000"/>
                  </a:schemeClr>
                </a:solidFill>
                <a:effectLst/>
                <a:latin typeface="IRANSans"/>
              </a:rPr>
              <a:t>هدست و عینک واقعیت مجازی</a:t>
            </a:r>
            <a:r>
              <a:rPr lang="fa-IR" b="0" i="0" dirty="0">
                <a:solidFill>
                  <a:schemeClr val="bg2">
                    <a:lumMod val="60000"/>
                    <a:lumOff val="40000"/>
                  </a:schemeClr>
                </a:solidFill>
                <a:effectLst/>
                <a:latin typeface="IRANSans"/>
              </a:rPr>
              <a:t> قابل‌ درک و دیدن است. تکنولوژی وی آر به ما این امکان را می‌دهد که تجربه بهتری از بازی‌های ویدئویی داشته باشیم؛ گویی یکی از شخصیت‌های آن هستیم. برای مثال، یاد بگیریم چگونه جراحی قلب انجام دهیم یا کیفیت تمرینات ورزشی را برای به حداکثر رساندن عملکرد بدن، بهبود دهیم. تکنولوژی وی ار</a:t>
            </a:r>
            <a:r>
              <a:rPr lang="en-US" b="0" i="0" dirty="0">
                <a:solidFill>
                  <a:schemeClr val="bg2">
                    <a:lumMod val="60000"/>
                    <a:lumOff val="40000"/>
                  </a:schemeClr>
                </a:solidFill>
                <a:effectLst/>
                <a:latin typeface="IRANSans"/>
              </a:rPr>
              <a:t> </a:t>
            </a:r>
            <a:r>
              <a:rPr lang="fa-IR" b="0" i="0" dirty="0">
                <a:solidFill>
                  <a:schemeClr val="bg2">
                    <a:lumMod val="60000"/>
                    <a:lumOff val="40000"/>
                  </a:schemeClr>
                </a:solidFill>
                <a:effectLst/>
                <a:latin typeface="IRANSans"/>
              </a:rPr>
              <a:t>در واقع همه تصورات و رویاهای انسان است که به وسیله این فناوری به واقعیت تبدیل می‌شود.</a:t>
            </a:r>
            <a:endParaRPr lang="en-US" dirty="0">
              <a:solidFill>
                <a:schemeClr val="bg2">
                  <a:lumMod val="60000"/>
                  <a:lumOff val="40000"/>
                </a:schemeClr>
              </a:solidFill>
            </a:endParaRPr>
          </a:p>
        </p:txBody>
      </p:sp>
    </p:spTree>
    <p:extLst>
      <p:ext uri="{BB962C8B-B14F-4D97-AF65-F5344CB8AC3E}">
        <p14:creationId xmlns:p14="http://schemas.microsoft.com/office/powerpoint/2010/main" val="142998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2FEA7-06BA-1680-D0CF-52B33351999F}"/>
              </a:ext>
            </a:extLst>
          </p:cNvPr>
          <p:cNvSpPr>
            <a:spLocks noGrp="1"/>
          </p:cNvSpPr>
          <p:nvPr>
            <p:ph type="title"/>
          </p:nvPr>
        </p:nvSpPr>
        <p:spPr>
          <a:xfrm>
            <a:off x="2895600" y="764373"/>
            <a:ext cx="8610600" cy="544474"/>
          </a:xfrm>
        </p:spPr>
        <p:txBody>
          <a:bodyPr>
            <a:normAutofit fontScale="90000"/>
          </a:bodyPr>
          <a:lstStyle/>
          <a:p>
            <a:r>
              <a:rPr lang="fa-IR" b="1" i="0" dirty="0">
                <a:solidFill>
                  <a:schemeClr val="accent5">
                    <a:lumMod val="75000"/>
                  </a:schemeClr>
                </a:solidFill>
                <a:effectLst/>
                <a:latin typeface="IRANSans"/>
              </a:rPr>
              <a:t>تفاوت واقعیت مجازی با واقعیت افزوده</a:t>
            </a:r>
            <a:br>
              <a:rPr lang="fa-IR" b="1" i="0" dirty="0">
                <a:solidFill>
                  <a:schemeClr val="accent5">
                    <a:lumMod val="75000"/>
                  </a:schemeClr>
                </a:solidFill>
                <a:effectLst/>
                <a:latin typeface="IRANSans"/>
              </a:rPr>
            </a:br>
            <a:endParaRPr lang="en-US" dirty="0">
              <a:solidFill>
                <a:schemeClr val="accent5">
                  <a:lumMod val="75000"/>
                </a:schemeClr>
              </a:solidFill>
            </a:endParaRPr>
          </a:p>
        </p:txBody>
      </p:sp>
      <p:sp>
        <p:nvSpPr>
          <p:cNvPr id="3" name="Content Placeholder 2">
            <a:extLst>
              <a:ext uri="{FF2B5EF4-FFF2-40B4-BE49-F238E27FC236}">
                <a16:creationId xmlns:a16="http://schemas.microsoft.com/office/drawing/2014/main" id="{67FCB52B-96C2-1EAF-A5F3-68C34FC6BA90}"/>
              </a:ext>
            </a:extLst>
          </p:cNvPr>
          <p:cNvSpPr>
            <a:spLocks noGrp="1"/>
          </p:cNvSpPr>
          <p:nvPr>
            <p:ph idx="1"/>
          </p:nvPr>
        </p:nvSpPr>
        <p:spPr/>
        <p:txBody>
          <a:bodyPr/>
          <a:lstStyle/>
          <a:p>
            <a:pPr algn="just"/>
            <a:r>
              <a:rPr lang="fa-IR" b="0" i="0" dirty="0">
                <a:solidFill>
                  <a:schemeClr val="accent3">
                    <a:lumMod val="60000"/>
                    <a:lumOff val="40000"/>
                  </a:schemeClr>
                </a:solidFill>
                <a:effectLst/>
                <a:latin typeface="IRANSans"/>
              </a:rPr>
              <a:t>علی‌رغم اینکه تکنولوژی وی ار</a:t>
            </a:r>
            <a:r>
              <a:rPr lang="en-US" b="0" i="0" dirty="0">
                <a:solidFill>
                  <a:schemeClr val="accent3">
                    <a:lumMod val="60000"/>
                    <a:lumOff val="40000"/>
                  </a:schemeClr>
                </a:solidFill>
                <a:effectLst/>
                <a:latin typeface="IRANSans"/>
              </a:rPr>
              <a:t> </a:t>
            </a:r>
            <a:r>
              <a:rPr lang="fa-IR" b="0" i="0" dirty="0">
                <a:solidFill>
                  <a:schemeClr val="accent3">
                    <a:lumMod val="60000"/>
                    <a:lumOff val="40000"/>
                  </a:schemeClr>
                </a:solidFill>
                <a:effectLst/>
                <a:latin typeface="IRANSans"/>
              </a:rPr>
              <a:t>فناوری جالبی است که چندین دهه پیش ابداع شد، بسیاری از مردم هنوز با مفهوم آن آشنا نیستند. همچنین اشتباه گرفتن اصطلاح واقعیت مجازی با </a:t>
            </a:r>
            <a:r>
              <a:rPr lang="fa-IR" b="0" i="0" u="none" strike="noStrike" dirty="0">
                <a:solidFill>
                  <a:schemeClr val="accent3">
                    <a:lumMod val="60000"/>
                    <a:lumOff val="40000"/>
                  </a:schemeClr>
                </a:solidFill>
                <a:effectLst/>
                <a:latin typeface="IRANSans"/>
                <a:hlinkClick r:id="rId2">
                  <a:extLst>
                    <a:ext uri="{A12FA001-AC4F-418D-AE19-62706E023703}">
                      <ahyp:hlinkClr xmlns:ahyp="http://schemas.microsoft.com/office/drawing/2018/hyperlinkcolor" val="tx"/>
                    </a:ext>
                  </a:extLst>
                </a:hlinkClick>
              </a:rPr>
              <a:t>تکنولوژی واقعیت افزوده</a:t>
            </a:r>
            <a:r>
              <a:rPr lang="fa-IR" b="1" i="0" dirty="0">
                <a:solidFill>
                  <a:schemeClr val="accent3">
                    <a:lumMod val="60000"/>
                    <a:lumOff val="40000"/>
                  </a:schemeClr>
                </a:solidFill>
                <a:effectLst/>
                <a:latin typeface="IRANSans"/>
              </a:rPr>
              <a:t> </a:t>
            </a:r>
            <a:r>
              <a:rPr lang="fa-IR" b="0" i="0" dirty="0">
                <a:solidFill>
                  <a:schemeClr val="accent3">
                    <a:lumMod val="60000"/>
                    <a:lumOff val="40000"/>
                  </a:schemeClr>
                </a:solidFill>
                <a:effectLst/>
                <a:latin typeface="IRANSans"/>
              </a:rPr>
              <a:t>ای ار</a:t>
            </a:r>
            <a:r>
              <a:rPr lang="en-US" b="0" i="0" dirty="0">
                <a:solidFill>
                  <a:schemeClr val="accent3">
                    <a:lumMod val="60000"/>
                    <a:lumOff val="40000"/>
                  </a:schemeClr>
                </a:solidFill>
                <a:effectLst/>
                <a:latin typeface="IRANSans"/>
              </a:rPr>
              <a:t> </a:t>
            </a:r>
            <a:r>
              <a:rPr lang="fa-IR" b="0" i="0" dirty="0">
                <a:solidFill>
                  <a:schemeClr val="accent3">
                    <a:lumMod val="60000"/>
                    <a:lumOff val="40000"/>
                  </a:schemeClr>
                </a:solidFill>
                <a:effectLst/>
                <a:latin typeface="IRANSans"/>
              </a:rPr>
              <a:t>بسیار رایج است. تفاوت اصلی بین این دو، این است که</a:t>
            </a:r>
            <a:r>
              <a:rPr lang="fa-IR" b="1" i="0" dirty="0">
                <a:solidFill>
                  <a:schemeClr val="accent3">
                    <a:lumMod val="60000"/>
                    <a:lumOff val="40000"/>
                  </a:schemeClr>
                </a:solidFill>
                <a:effectLst/>
                <a:latin typeface="IRANSans"/>
              </a:rPr>
              <a:t> واقعیت مجازی وی ار</a:t>
            </a:r>
            <a:r>
              <a:rPr lang="en-US" b="0" i="0" dirty="0">
                <a:solidFill>
                  <a:schemeClr val="accent3">
                    <a:lumMod val="60000"/>
                    <a:lumOff val="40000"/>
                  </a:schemeClr>
                </a:solidFill>
                <a:effectLst/>
                <a:latin typeface="IRANSans"/>
              </a:rPr>
              <a:t> </a:t>
            </a:r>
            <a:r>
              <a:rPr lang="fa-IR" b="0" i="0" dirty="0">
                <a:solidFill>
                  <a:schemeClr val="accent3">
                    <a:lumMod val="60000"/>
                    <a:lumOff val="40000"/>
                  </a:schemeClr>
                </a:solidFill>
                <a:effectLst/>
                <a:latin typeface="IRANSans"/>
              </a:rPr>
              <a:t>دنیایی را می‌سازد که ما از طریق یک هدست یا عینک خاص وارد آن می‌شویم. دنیایی که می‌تواند هیچ شباهتی به محیط و فضایی که در آن هستیم نداشته باشد. هر چیزی که ما می‌بینیم بخشی از یک محیط است که به طور مصنوعی از طریق تصاویر، صداها و غیره ساخته شده است.</a:t>
            </a:r>
          </a:p>
          <a:p>
            <a:pPr algn="just"/>
            <a:r>
              <a:rPr lang="fa-IR" b="0" i="0" dirty="0">
                <a:solidFill>
                  <a:schemeClr val="accent3">
                    <a:lumMod val="60000"/>
                    <a:lumOff val="40000"/>
                  </a:schemeClr>
                </a:solidFill>
                <a:effectLst/>
                <a:latin typeface="IRANSans"/>
              </a:rPr>
              <a:t>از طرف دیگر در واقعیت افزوده، دنیای ما به چارچوبی تبدیل می‌شود که اشیا، تصاویر یا موارد مشابه در آن قرار می‌گیرند. هر چیزی که ما می‌بینیم در یک محیط واقعی است و ممکن است استفاده از هدست ضروری نباشد. اگر بخواهیم پاسخی برای تفاوت بین واقعیت افزوده و واقعیت مجازی چیست؟، مطمئناً این تفاوت، اصلی‌ترین موردی است که مرز تمایز بین تکنولوژی وی ار</a:t>
            </a:r>
            <a:r>
              <a:rPr lang="en-US" b="0" i="0" dirty="0">
                <a:solidFill>
                  <a:schemeClr val="accent3">
                    <a:lumMod val="60000"/>
                    <a:lumOff val="40000"/>
                  </a:schemeClr>
                </a:solidFill>
                <a:effectLst/>
                <a:latin typeface="IRANSans"/>
              </a:rPr>
              <a:t> </a:t>
            </a:r>
            <a:r>
              <a:rPr lang="fa-IR" b="0" i="0" dirty="0">
                <a:solidFill>
                  <a:schemeClr val="accent3">
                    <a:lumMod val="60000"/>
                    <a:lumOff val="40000"/>
                  </a:schemeClr>
                </a:solidFill>
                <a:effectLst/>
                <a:latin typeface="IRANSans"/>
              </a:rPr>
              <a:t>و واقعیت افزوده ای ار</a:t>
            </a:r>
            <a:r>
              <a:rPr lang="en-US" b="0" i="0" dirty="0">
                <a:solidFill>
                  <a:schemeClr val="accent3">
                    <a:lumMod val="60000"/>
                    <a:lumOff val="40000"/>
                  </a:schemeClr>
                </a:solidFill>
                <a:effectLst/>
                <a:latin typeface="IRANSans"/>
              </a:rPr>
              <a:t> </a:t>
            </a:r>
            <a:r>
              <a:rPr lang="fa-IR" b="0" i="0" dirty="0">
                <a:solidFill>
                  <a:schemeClr val="accent3">
                    <a:lumMod val="60000"/>
                    <a:lumOff val="40000"/>
                  </a:schemeClr>
                </a:solidFill>
                <a:effectLst/>
                <a:latin typeface="IRANSans"/>
              </a:rPr>
              <a:t>را تعیین می‌کند. بااین‌حال، ترکیبی از تکنولوژی و واقعیت افزوده به نام </a:t>
            </a:r>
            <a:r>
              <a:rPr lang="fa-IR" b="1" i="0" dirty="0">
                <a:solidFill>
                  <a:schemeClr val="accent3">
                    <a:lumMod val="60000"/>
                    <a:lumOff val="40000"/>
                  </a:schemeClr>
                </a:solidFill>
                <a:effectLst/>
                <a:latin typeface="IRANSans"/>
              </a:rPr>
              <a:t>واقعیت مختلط</a:t>
            </a:r>
            <a:r>
              <a:rPr lang="fa-IR" b="0" i="0" dirty="0">
                <a:solidFill>
                  <a:schemeClr val="accent3">
                    <a:lumMod val="60000"/>
                    <a:lumOff val="40000"/>
                  </a:schemeClr>
                </a:solidFill>
                <a:effectLst/>
                <a:latin typeface="IRANSans"/>
              </a:rPr>
              <a:t> هم وجود دارد. این فناوری ترکیبی، دیدن اشیاء مجازی در دنیای واقعی و ایجاد تجربه‌ای که در آن اجسام فیزیکی و دیجیتال عملاً قابل تشخیص نیستند را ممکن می‌کند.</a:t>
            </a:r>
          </a:p>
          <a:p>
            <a:endParaRPr lang="en-US" dirty="0">
              <a:solidFill>
                <a:schemeClr val="accent3">
                  <a:lumMod val="60000"/>
                  <a:lumOff val="40000"/>
                </a:schemeClr>
              </a:solidFill>
            </a:endParaRPr>
          </a:p>
        </p:txBody>
      </p:sp>
    </p:spTree>
    <p:extLst>
      <p:ext uri="{BB962C8B-B14F-4D97-AF65-F5344CB8AC3E}">
        <p14:creationId xmlns:p14="http://schemas.microsoft.com/office/powerpoint/2010/main" val="621067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82BF5-C58F-D541-6D13-60D66D79CE1D}"/>
              </a:ext>
            </a:extLst>
          </p:cNvPr>
          <p:cNvSpPr>
            <a:spLocks noGrp="1"/>
          </p:cNvSpPr>
          <p:nvPr>
            <p:ph type="title"/>
          </p:nvPr>
        </p:nvSpPr>
        <p:spPr/>
        <p:txBody>
          <a:bodyPr/>
          <a:lstStyle/>
          <a:p>
            <a:r>
              <a:rPr lang="fa-IR" b="1" i="0" dirty="0">
                <a:solidFill>
                  <a:schemeClr val="accent6">
                    <a:lumMod val="60000"/>
                    <a:lumOff val="40000"/>
                  </a:schemeClr>
                </a:solidFill>
                <a:effectLst/>
                <a:latin typeface="IRANSans"/>
              </a:rPr>
              <a:t>کاربردهای واقعیت مجازی</a:t>
            </a:r>
            <a:br>
              <a:rPr lang="fa-IR" b="1" i="0" dirty="0">
                <a:solidFill>
                  <a:schemeClr val="accent6">
                    <a:lumMod val="60000"/>
                    <a:lumOff val="40000"/>
                  </a:schemeClr>
                </a:solidFill>
                <a:effectLst/>
                <a:latin typeface="IRANSans"/>
              </a:rPr>
            </a:br>
            <a:endParaRPr lang="en-US" dirty="0">
              <a:solidFill>
                <a:schemeClr val="accent6">
                  <a:lumMod val="60000"/>
                  <a:lumOff val="40000"/>
                </a:schemeClr>
              </a:solidFill>
            </a:endParaRPr>
          </a:p>
        </p:txBody>
      </p:sp>
      <p:sp>
        <p:nvSpPr>
          <p:cNvPr id="3" name="Content Placeholder 2">
            <a:extLst>
              <a:ext uri="{FF2B5EF4-FFF2-40B4-BE49-F238E27FC236}">
                <a16:creationId xmlns:a16="http://schemas.microsoft.com/office/drawing/2014/main" id="{255CE799-19A3-1E05-2044-F6DD158B4D6D}"/>
              </a:ext>
            </a:extLst>
          </p:cNvPr>
          <p:cNvSpPr>
            <a:spLocks noGrp="1"/>
          </p:cNvSpPr>
          <p:nvPr>
            <p:ph idx="1"/>
          </p:nvPr>
        </p:nvSpPr>
        <p:spPr/>
        <p:txBody>
          <a:bodyPr/>
          <a:lstStyle/>
          <a:p>
            <a:pPr algn="just"/>
            <a:r>
              <a:rPr lang="fa-IR" b="0" i="0" dirty="0">
                <a:solidFill>
                  <a:srgbClr val="00FF00"/>
                </a:solidFill>
                <a:effectLst/>
                <a:latin typeface="IRANSans"/>
              </a:rPr>
              <a:t>این فناوری با توجه به اینکه جنبه‌های سرگرمی بسیار زیادی خلق کرده است، کاربردهای جدی‌تری نیز دارد. به عنوان مثال در حوزه آموزش، تکنولوژی وی ار</a:t>
            </a:r>
            <a:r>
              <a:rPr lang="en-US" b="0" i="0" dirty="0">
                <a:solidFill>
                  <a:srgbClr val="00FF00"/>
                </a:solidFill>
                <a:effectLst/>
                <a:latin typeface="IRANSans"/>
              </a:rPr>
              <a:t> </a:t>
            </a:r>
            <a:r>
              <a:rPr lang="fa-IR" b="0" i="0" dirty="0">
                <a:solidFill>
                  <a:srgbClr val="00FF00"/>
                </a:solidFill>
                <a:effectLst/>
                <a:latin typeface="IRANSans"/>
              </a:rPr>
              <a:t>نقش مهمی را ایفا می‌کند. این فناوری به دانشجویان و دانش‌آموزان امکان می‌دهد تا به صورت تعاملی و فعال در محیط‌های مجازی آموزشی حضور پیدا کنند. یکی دیگر از کاربردهای این تکنولوژی در حوزه پزشکی است. این فناوری برای تمرین و مطالعه بهتر در زمینه جراحی و تشخیص بیماری‌ها استفاده می‌شود. پزشکان و دانشجویان پزشکی می‌توانند در محیط مجازی عمل‌های جراحی را تمرین کنند و با تجسم سه‌بعدی اعضا و ارگان‌های بدن بیماران، به تشخیص و درمان بهتری دست یابند.</a:t>
            </a:r>
          </a:p>
          <a:p>
            <a:pPr algn="just"/>
            <a:r>
              <a:rPr lang="fa-IR" b="0" i="0" dirty="0">
                <a:solidFill>
                  <a:srgbClr val="00FF00"/>
                </a:solidFill>
                <a:effectLst/>
                <a:latin typeface="IRANSans"/>
              </a:rPr>
              <a:t>علاوه بر این موارد واقعیت مجازی در حوزه تجارت و بازاریابی نیز حضوری تاثیرگذار دارد. از طریق ایجاد فضاهای مجازی تعاملی و شبیه‌سازی محصولات و خدمات، مشتریان به طور مستقیم با محصول در ارتباط قرار می‌گیرند و سطح جدیدی از خرید آنلاین را تجربه می‌کنند. همچنین، شرکت‌ها می‌توانند از این فناوری برای توسعه نمایشگاه‌های مجازی و جلسات ویدیویی برای تعامل با مشتریان استفاده کنند.</a:t>
            </a:r>
          </a:p>
          <a:p>
            <a:pPr algn="just"/>
            <a:r>
              <a:rPr lang="fa-IR" b="0" i="0" dirty="0">
                <a:solidFill>
                  <a:srgbClr val="00FF00"/>
                </a:solidFill>
                <a:effectLst/>
                <a:latin typeface="IRANSans"/>
              </a:rPr>
              <a:t>به طور کلی وی ار</a:t>
            </a:r>
            <a:r>
              <a:rPr lang="en-US" b="0" i="0" dirty="0">
                <a:solidFill>
                  <a:srgbClr val="00FF00"/>
                </a:solidFill>
                <a:effectLst/>
                <a:latin typeface="IRANSans"/>
              </a:rPr>
              <a:t>، </a:t>
            </a:r>
            <a:r>
              <a:rPr lang="fa-IR" b="0" i="0" dirty="0">
                <a:solidFill>
                  <a:srgbClr val="00FF00"/>
                </a:solidFill>
                <a:effectLst/>
                <a:latin typeface="IRANSans"/>
              </a:rPr>
              <a:t>کاربردهای گسترده‌ای در زمینه</a:t>
            </a:r>
            <a:r>
              <a:rPr lang="fa-IR" b="1" i="0" dirty="0">
                <a:solidFill>
                  <a:srgbClr val="00FF00"/>
                </a:solidFill>
                <a:effectLst/>
                <a:latin typeface="IRANSans"/>
              </a:rPr>
              <a:t> آموزش، پزشکی، املاک و مستغلات، تمرینات ورزشی، صنعت سرگرمی و خرده فروشی </a:t>
            </a:r>
            <a:r>
              <a:rPr lang="fa-IR" b="0" i="0" dirty="0">
                <a:solidFill>
                  <a:srgbClr val="00FF00"/>
                </a:solidFill>
                <a:effectLst/>
                <a:latin typeface="IRANSans"/>
              </a:rPr>
              <a:t>دارد.</a:t>
            </a:r>
          </a:p>
          <a:p>
            <a:endParaRPr lang="en-US" dirty="0">
              <a:solidFill>
                <a:srgbClr val="00FF00"/>
              </a:solidFill>
            </a:endParaRPr>
          </a:p>
        </p:txBody>
      </p:sp>
    </p:spTree>
    <p:extLst>
      <p:ext uri="{BB962C8B-B14F-4D97-AF65-F5344CB8AC3E}">
        <p14:creationId xmlns:p14="http://schemas.microsoft.com/office/powerpoint/2010/main" val="1046310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6A9E-753F-1F23-9C18-728E3687C95C}"/>
              </a:ext>
            </a:extLst>
          </p:cNvPr>
          <p:cNvSpPr>
            <a:spLocks noGrp="1"/>
          </p:cNvSpPr>
          <p:nvPr>
            <p:ph type="title"/>
          </p:nvPr>
        </p:nvSpPr>
        <p:spPr>
          <a:xfrm>
            <a:off x="2895600" y="764373"/>
            <a:ext cx="8610600" cy="1279580"/>
          </a:xfrm>
        </p:spPr>
        <p:txBody>
          <a:bodyPr>
            <a:normAutofit/>
          </a:bodyPr>
          <a:lstStyle/>
          <a:p>
            <a:r>
              <a:rPr lang="fa-IR" sz="2800" b="1" i="0" dirty="0">
                <a:solidFill>
                  <a:srgbClr val="0070C0"/>
                </a:solidFill>
                <a:effectLst/>
                <a:latin typeface="IranSans"/>
              </a:rPr>
              <a:t>تکنولوژی واقعیت افزوده چیست؟</a:t>
            </a:r>
            <a:r>
              <a:rPr lang="en-US" sz="2800" b="1" i="0" dirty="0">
                <a:solidFill>
                  <a:srgbClr val="0070C0"/>
                </a:solidFill>
                <a:effectLst/>
                <a:latin typeface="IranSans"/>
              </a:rPr>
              <a:t>(Augmented Reality)</a:t>
            </a:r>
            <a:br>
              <a:rPr lang="fa-IR" sz="2800" b="1" i="0" dirty="0">
                <a:solidFill>
                  <a:srgbClr val="0070C0"/>
                </a:solidFill>
                <a:effectLst/>
                <a:latin typeface="IranSans"/>
              </a:rPr>
            </a:br>
            <a:endParaRPr lang="en-US" sz="2800" dirty="0">
              <a:solidFill>
                <a:srgbClr val="0070C0"/>
              </a:solidFill>
            </a:endParaRPr>
          </a:p>
        </p:txBody>
      </p:sp>
      <p:sp>
        <p:nvSpPr>
          <p:cNvPr id="3" name="Content Placeholder 2">
            <a:extLst>
              <a:ext uri="{FF2B5EF4-FFF2-40B4-BE49-F238E27FC236}">
                <a16:creationId xmlns:a16="http://schemas.microsoft.com/office/drawing/2014/main" id="{6075F0AE-4BE2-F5ED-1868-3AAFDB861DE0}"/>
              </a:ext>
            </a:extLst>
          </p:cNvPr>
          <p:cNvSpPr>
            <a:spLocks noGrp="1"/>
          </p:cNvSpPr>
          <p:nvPr>
            <p:ph idx="1"/>
          </p:nvPr>
        </p:nvSpPr>
        <p:spPr>
          <a:xfrm>
            <a:off x="6696635" y="2373854"/>
            <a:ext cx="4823012" cy="4024125"/>
          </a:xfrm>
        </p:spPr>
        <p:txBody>
          <a:bodyPr>
            <a:normAutofit lnSpcReduction="10000"/>
          </a:bodyPr>
          <a:lstStyle/>
          <a:p>
            <a:r>
              <a:rPr lang="fa-IR" b="0" i="0" dirty="0">
                <a:solidFill>
                  <a:schemeClr val="accent3">
                    <a:lumMod val="60000"/>
                    <a:lumOff val="40000"/>
                  </a:schemeClr>
                </a:solidFill>
                <a:effectLst/>
                <a:latin typeface="IranSans"/>
              </a:rPr>
              <a:t>به بیان خیلی ساده، واقعیت افزوده نوعی از تکنولوژی است که عوامل مجازی را در محیط دنیای واقعی به ما نشان می‌دهد. نمونه خیلی ساده آن در گوشی‌های تلفن همه شما وجود دارد، شاید دیده باشید فیلترهای اسنپ‌چت را که روی سر شما گوش خرگوش یا گربه می‌گذارند، و یا نمونه کاربردی‌ترین آن </a:t>
            </a:r>
            <a:r>
              <a:rPr lang="fa-IR" b="0" i="0" u="none" strike="noStrike" dirty="0">
                <a:solidFill>
                  <a:schemeClr val="accent3">
                    <a:lumMod val="60000"/>
                    <a:lumOff val="40000"/>
                  </a:schemeClr>
                </a:solidFill>
                <a:effectLst/>
                <a:latin typeface="IranSans"/>
                <a:hlinkClick r:id="rId2">
                  <a:extLst>
                    <a:ext uri="{A12FA001-AC4F-418D-AE19-62706E023703}">
                      <ahyp:hlinkClr xmlns:ahyp="http://schemas.microsoft.com/office/drawing/2018/hyperlinkcolor" val="tx"/>
                    </a:ext>
                  </a:extLst>
                </a:hlinkClick>
              </a:rPr>
              <a:t>اپلیکیشن‌</a:t>
            </a:r>
            <a:r>
              <a:rPr lang="fa-IR" b="0" i="0" dirty="0">
                <a:solidFill>
                  <a:schemeClr val="accent3">
                    <a:lumMod val="60000"/>
                    <a:lumOff val="40000"/>
                  </a:schemeClr>
                </a:solidFill>
                <a:effectLst/>
                <a:latin typeface="IranSans"/>
              </a:rPr>
              <a:t>هایی هستند که وسایل خانه را، مثلا یک میز را در فضای اتاقتان به شما نشان می‌دهند. نمونه اولیه واقعیت افزوده، بازی جذاب که در سال ۲۰۱۶ وارد بازار</a:t>
            </a:r>
            <a:r>
              <a:rPr lang="en-US" b="0" i="0" dirty="0">
                <a:solidFill>
                  <a:schemeClr val="accent3">
                    <a:lumMod val="60000"/>
                    <a:lumOff val="40000"/>
                  </a:schemeClr>
                </a:solidFill>
                <a:effectLst/>
                <a:latin typeface="IranSans"/>
              </a:rPr>
              <a:t> </a:t>
            </a:r>
            <a:r>
              <a:rPr lang="en-US" b="0" i="0" dirty="0" err="1">
                <a:solidFill>
                  <a:schemeClr val="accent3">
                    <a:lumMod val="60000"/>
                    <a:lumOff val="40000"/>
                  </a:schemeClr>
                </a:solidFill>
                <a:effectLst/>
                <a:latin typeface="IranSans"/>
              </a:rPr>
              <a:t>Pokemon</a:t>
            </a:r>
            <a:r>
              <a:rPr lang="en-US" b="0" i="0" dirty="0">
                <a:solidFill>
                  <a:schemeClr val="accent3">
                    <a:lumMod val="60000"/>
                    <a:lumOff val="40000"/>
                  </a:schemeClr>
                </a:solidFill>
                <a:effectLst/>
                <a:latin typeface="IranSans"/>
              </a:rPr>
              <a:t> Go</a:t>
            </a:r>
            <a:r>
              <a:rPr lang="fa-IR" b="0" i="0" dirty="0">
                <a:solidFill>
                  <a:schemeClr val="accent3">
                    <a:lumMod val="60000"/>
                    <a:lumOff val="40000"/>
                  </a:schemeClr>
                </a:solidFill>
                <a:effectLst/>
                <a:latin typeface="IranSans"/>
              </a:rPr>
              <a:t> شد و توسط این بازی می‌توانستید شخصیت پوکمون را در خیابان‌ها ببینید که می‌دود و حتی با وسیله‌ها یا افراد واقعی تعامل دارد.</a:t>
            </a:r>
            <a:endParaRPr lang="en-US" dirty="0">
              <a:solidFill>
                <a:schemeClr val="accent3">
                  <a:lumMod val="60000"/>
                  <a:lumOff val="40000"/>
                </a:schemeClr>
              </a:solidFill>
            </a:endParaRPr>
          </a:p>
        </p:txBody>
      </p:sp>
      <p:pic>
        <p:nvPicPr>
          <p:cNvPr id="2050" name="Picture 2" descr="واقعیت افزوده AR چیست؟ 10 کاربرد AR که از آن بی خبرید! | مستر سالار">
            <a:extLst>
              <a:ext uri="{FF2B5EF4-FFF2-40B4-BE49-F238E27FC236}">
                <a16:creationId xmlns:a16="http://schemas.microsoft.com/office/drawing/2014/main" id="{692B46A9-8EC4-AC1E-7068-586ABC2EB4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764" y="2373854"/>
            <a:ext cx="6513871" cy="402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984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C9828-4F3D-EBC6-644B-2DACA2908AED}"/>
              </a:ext>
            </a:extLst>
          </p:cNvPr>
          <p:cNvSpPr>
            <a:spLocks noGrp="1"/>
          </p:cNvSpPr>
          <p:nvPr>
            <p:ph type="title"/>
          </p:nvPr>
        </p:nvSpPr>
        <p:spPr/>
        <p:txBody>
          <a:bodyPr/>
          <a:lstStyle/>
          <a:p>
            <a:r>
              <a:rPr lang="fa-IR" b="1" i="0" dirty="0">
                <a:solidFill>
                  <a:schemeClr val="accent3">
                    <a:lumMod val="60000"/>
                    <a:lumOff val="40000"/>
                  </a:schemeClr>
                </a:solidFill>
                <a:effectLst/>
                <a:latin typeface="IranSans"/>
              </a:rPr>
              <a:t>نقش تکنولوژی </a:t>
            </a:r>
            <a:r>
              <a:rPr lang="en-US" b="1" i="0" dirty="0">
                <a:solidFill>
                  <a:schemeClr val="accent3">
                    <a:lumMod val="60000"/>
                    <a:lumOff val="40000"/>
                  </a:schemeClr>
                </a:solidFill>
                <a:effectLst/>
                <a:latin typeface="IranSans"/>
              </a:rPr>
              <a:t>AR </a:t>
            </a:r>
            <a:r>
              <a:rPr lang="fa-IR" b="1" i="0" dirty="0">
                <a:solidFill>
                  <a:schemeClr val="accent3">
                    <a:lumMod val="60000"/>
                    <a:lumOff val="40000"/>
                  </a:schemeClr>
                </a:solidFill>
                <a:effectLst/>
                <a:latin typeface="IranSans"/>
              </a:rPr>
              <a:t>در بازاریابی و تبلیغات</a:t>
            </a:r>
            <a:br>
              <a:rPr lang="fa-IR" b="1" i="0" dirty="0">
                <a:solidFill>
                  <a:schemeClr val="accent3">
                    <a:lumMod val="60000"/>
                    <a:lumOff val="40000"/>
                  </a:schemeClr>
                </a:solidFill>
                <a:effectLst/>
                <a:latin typeface="IranSans"/>
              </a:rPr>
            </a:br>
            <a:endParaRPr lang="en-US" dirty="0">
              <a:solidFill>
                <a:schemeClr val="accent3">
                  <a:lumMod val="60000"/>
                  <a:lumOff val="40000"/>
                </a:schemeClr>
              </a:solidFill>
            </a:endParaRPr>
          </a:p>
        </p:txBody>
      </p:sp>
      <p:sp>
        <p:nvSpPr>
          <p:cNvPr id="3" name="Content Placeholder 2">
            <a:extLst>
              <a:ext uri="{FF2B5EF4-FFF2-40B4-BE49-F238E27FC236}">
                <a16:creationId xmlns:a16="http://schemas.microsoft.com/office/drawing/2014/main" id="{A3BE756C-F648-210C-FA6B-E85F0798F8ED}"/>
              </a:ext>
            </a:extLst>
          </p:cNvPr>
          <p:cNvSpPr>
            <a:spLocks noGrp="1"/>
          </p:cNvSpPr>
          <p:nvPr>
            <p:ph idx="1"/>
          </p:nvPr>
        </p:nvSpPr>
        <p:spPr/>
        <p:txBody>
          <a:bodyPr/>
          <a:lstStyle/>
          <a:p>
            <a:r>
              <a:rPr lang="fa-IR" b="0" i="0" dirty="0">
                <a:solidFill>
                  <a:srgbClr val="6699FF"/>
                </a:solidFill>
                <a:effectLst/>
                <a:latin typeface="IranSans"/>
              </a:rPr>
              <a:t>با ترند شدن تکنولوژی </a:t>
            </a:r>
            <a:r>
              <a:rPr lang="fa-IR" dirty="0">
                <a:solidFill>
                  <a:srgbClr val="6699FF"/>
                </a:solidFill>
                <a:latin typeface="IranSans"/>
              </a:rPr>
              <a:t>ای ار</a:t>
            </a:r>
            <a:r>
              <a:rPr lang="en-US" b="0" i="0" dirty="0">
                <a:solidFill>
                  <a:srgbClr val="6699FF"/>
                </a:solidFill>
                <a:effectLst/>
                <a:latin typeface="IranSans"/>
              </a:rPr>
              <a:t>، </a:t>
            </a:r>
            <a:r>
              <a:rPr lang="fa-IR" b="0" i="0" dirty="0">
                <a:solidFill>
                  <a:srgbClr val="6699FF"/>
                </a:solidFill>
                <a:effectLst/>
                <a:latin typeface="IranSans"/>
              </a:rPr>
              <a:t>برندهای بزرگ به این فکر افتادند که از این تکنولوژی جذاب و سرگرم‌کننده به نفع کسب‌وکارشان استفاده کنند تا بتوانند مشتری‌های بیشتری را با برندشان درگیر کنند. بعضی از این کسب‌وکارها در تبلیغات‌شان از این تکنولوژی استفاده کردند و بعضی کسب‌وکارها هم تکنولوژی ای ار</a:t>
            </a:r>
            <a:r>
              <a:rPr lang="en-US" b="0" i="0" dirty="0">
                <a:solidFill>
                  <a:srgbClr val="6699FF"/>
                </a:solidFill>
                <a:effectLst/>
                <a:latin typeface="IranSans"/>
              </a:rPr>
              <a:t> </a:t>
            </a:r>
            <a:r>
              <a:rPr lang="fa-IR" b="0" i="0" dirty="0">
                <a:solidFill>
                  <a:srgbClr val="6699FF"/>
                </a:solidFill>
                <a:effectLst/>
                <a:latin typeface="IranSans"/>
              </a:rPr>
              <a:t>را به طور دائم بخشی از کسب‌وکارشان قرار دادند.</a:t>
            </a:r>
            <a:endParaRPr lang="en-US" b="0" i="0" dirty="0">
              <a:solidFill>
                <a:srgbClr val="6699FF"/>
              </a:solidFill>
              <a:effectLst/>
              <a:latin typeface="IranSans"/>
            </a:endParaRPr>
          </a:p>
          <a:p>
            <a:pPr algn="just"/>
            <a:r>
              <a:rPr lang="fa-IR" b="0" i="0" dirty="0">
                <a:solidFill>
                  <a:srgbClr val="6699FF"/>
                </a:solidFill>
                <a:effectLst/>
                <a:latin typeface="IranSans"/>
              </a:rPr>
              <a:t>مثلا بعضی برندهای عینک از این تکنولوژی به این صورت استفاده کردند که ابتدا مشتری بتواند به صورت مجازی و بدون اینکه حتی در مغازه حاضر شود، قبل از خرید، عینک موردنظرش را روی صورتش امتحان کند و بعد آن را سفارش بدهد. که این مسئله هم درصد رضایت مشتریان را بالا می‌برد و هم به میزان زیادی هزینه‌های مرجوعی را کاهش می‌دهد.</a:t>
            </a:r>
          </a:p>
          <a:p>
            <a:endParaRPr lang="en-US" dirty="0">
              <a:solidFill>
                <a:srgbClr val="6699FF"/>
              </a:solidFill>
            </a:endParaRPr>
          </a:p>
        </p:txBody>
      </p:sp>
    </p:spTree>
    <p:extLst>
      <p:ext uri="{BB962C8B-B14F-4D97-AF65-F5344CB8AC3E}">
        <p14:creationId xmlns:p14="http://schemas.microsoft.com/office/powerpoint/2010/main" val="2319483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326A7-636A-3A1A-F72A-0E82B5D71504}"/>
              </a:ext>
            </a:extLst>
          </p:cNvPr>
          <p:cNvSpPr>
            <a:spLocks noGrp="1"/>
          </p:cNvSpPr>
          <p:nvPr>
            <p:ph type="title"/>
          </p:nvPr>
        </p:nvSpPr>
        <p:spPr/>
        <p:txBody>
          <a:bodyPr/>
          <a:lstStyle/>
          <a:p>
            <a:r>
              <a:rPr lang="fa-IR" b="1" i="0" dirty="0">
                <a:effectLst/>
                <a:latin typeface="Vazirmatn"/>
              </a:rPr>
              <a:t>ماشین‌های خودران چگونه کار می‌کنند؟</a:t>
            </a:r>
            <a:br>
              <a:rPr lang="fa-IR" b="1" i="0" dirty="0">
                <a:effectLst/>
                <a:latin typeface="Vazirmatn"/>
              </a:rPr>
            </a:br>
            <a:endParaRPr lang="en-US" dirty="0"/>
          </a:p>
        </p:txBody>
      </p:sp>
      <p:sp>
        <p:nvSpPr>
          <p:cNvPr id="3" name="Content Placeholder 2">
            <a:extLst>
              <a:ext uri="{FF2B5EF4-FFF2-40B4-BE49-F238E27FC236}">
                <a16:creationId xmlns:a16="http://schemas.microsoft.com/office/drawing/2014/main" id="{CC9AA217-1E9C-BF24-F739-9C438BEAC594}"/>
              </a:ext>
            </a:extLst>
          </p:cNvPr>
          <p:cNvSpPr>
            <a:spLocks noGrp="1"/>
          </p:cNvSpPr>
          <p:nvPr>
            <p:ph idx="1"/>
          </p:nvPr>
        </p:nvSpPr>
        <p:spPr/>
        <p:txBody>
          <a:bodyPr/>
          <a:lstStyle/>
          <a:p>
            <a:pPr algn="ctr"/>
            <a:r>
              <a:rPr lang="fa-IR" b="0" i="0" dirty="0">
                <a:solidFill>
                  <a:schemeClr val="tx1">
                    <a:lumMod val="85000"/>
                  </a:schemeClr>
                </a:solidFill>
                <a:effectLst/>
                <a:latin typeface="Vazirmatn"/>
              </a:rPr>
              <a:t>هنگام نشستن ما انسان‌ها روی صندلی راننده، هم‌زمان با مشاهده محیط دوروبر اطلاعاتی را از محیط پیرامون به عنوان ورودی دریافت و آن‌ها را به منظور تصمیم‌گیری در مورد جهت چرخش فرمان و زمان ترمز گرفتن، پردازش می‌کنیم. یک ماشین خودران معمولا با دستگاه جی پی اس</a:t>
            </a:r>
            <a:r>
              <a:rPr lang="en-US" b="0" i="0" dirty="0">
                <a:solidFill>
                  <a:schemeClr val="tx1">
                    <a:lumMod val="85000"/>
                  </a:schemeClr>
                </a:solidFill>
                <a:effectLst/>
                <a:latin typeface="Vazirmatn"/>
              </a:rPr>
              <a:t>، </a:t>
            </a:r>
            <a:r>
              <a:rPr lang="fa-IR" b="0" i="0" dirty="0">
                <a:solidFill>
                  <a:schemeClr val="tx1">
                    <a:lumMod val="85000"/>
                  </a:schemeClr>
                </a:solidFill>
                <a:effectLst/>
                <a:latin typeface="Vazirmatn"/>
              </a:rPr>
              <a:t>یک سیستم ناوبری اینرسی و طیف وسیعی از حسگرها تجهیز شده است.</a:t>
            </a:r>
          </a:p>
          <a:p>
            <a:pPr algn="ctr"/>
            <a:r>
              <a:rPr lang="fa-IR" b="0" i="0" dirty="0">
                <a:solidFill>
                  <a:schemeClr val="tx1">
                    <a:lumMod val="85000"/>
                  </a:schemeClr>
                </a:solidFill>
                <a:effectLst/>
                <a:latin typeface="Vazirmatn"/>
              </a:rPr>
              <a:t>این ماشین‌ها اطلاعات مربوط به موقعیت جغرافیایی را از جی پی اس</a:t>
            </a:r>
            <a:r>
              <a:rPr lang="en-US" b="0" i="0" dirty="0">
                <a:solidFill>
                  <a:schemeClr val="tx1">
                    <a:lumMod val="85000"/>
                  </a:schemeClr>
                </a:solidFill>
                <a:effectLst/>
                <a:latin typeface="Vazirmatn"/>
              </a:rPr>
              <a:t> </a:t>
            </a:r>
            <a:r>
              <a:rPr lang="fa-IR" b="0" i="0" dirty="0">
                <a:solidFill>
                  <a:schemeClr val="tx1">
                    <a:lumMod val="85000"/>
                  </a:schemeClr>
                </a:solidFill>
                <a:effectLst/>
                <a:latin typeface="Vazirmatn"/>
              </a:rPr>
              <a:t>دریافت می‌کنند و برای جانمایی خود از سیستم ناوبری و از اطلاعات دریافتی از حسگرها برای ساختن نقشهای داخلی از محیط اطراف، استفاده می‌کنند. به محض دریافت اطلاعات مربوط به موقعیت خودش بر روی نقشه داخلی، می‌تواند از آن نقشه برای یافتن مسیر بهینه، ضمن دوری از هرگونه مانعی، برای رسیدن به مقصدش استفاده کند. آنچه ما در اینجا توضیح دادیم، تنها یک توصیف بسیار سطح بالا در مورد نحوه کار کردن خودروهای خودران است.</a:t>
            </a:r>
            <a:endParaRPr lang="en-US" dirty="0">
              <a:solidFill>
                <a:schemeClr val="tx1">
                  <a:lumMod val="85000"/>
                </a:schemeClr>
              </a:solidFill>
            </a:endParaRPr>
          </a:p>
        </p:txBody>
      </p:sp>
    </p:spTree>
    <p:extLst>
      <p:ext uri="{BB962C8B-B14F-4D97-AF65-F5344CB8AC3E}">
        <p14:creationId xmlns:p14="http://schemas.microsoft.com/office/powerpoint/2010/main" val="652791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C5CC67-917A-3738-5454-4E5D254A2E62}"/>
              </a:ext>
            </a:extLst>
          </p:cNvPr>
          <p:cNvSpPr>
            <a:spLocks noGrp="1"/>
          </p:cNvSpPr>
          <p:nvPr>
            <p:ph idx="1"/>
          </p:nvPr>
        </p:nvSpPr>
        <p:spPr>
          <a:xfrm>
            <a:off x="685800" y="1324984"/>
            <a:ext cx="10820400" cy="2610522"/>
          </a:xfrm>
        </p:spPr>
        <p:txBody>
          <a:bodyPr/>
          <a:lstStyle/>
          <a:p>
            <a:pPr algn="r"/>
            <a:r>
              <a:rPr lang="fa-IR" b="1" i="0" dirty="0">
                <a:effectLst/>
                <a:latin typeface="Vazirmatn"/>
              </a:rPr>
              <a:t>اصلا چرا ماشین خودران؟</a:t>
            </a:r>
          </a:p>
          <a:p>
            <a:pPr algn="r"/>
            <a:r>
              <a:rPr lang="fa-IR" b="1" i="0" dirty="0">
                <a:effectLst/>
                <a:latin typeface="Vazirmatn"/>
              </a:rPr>
              <a:t>1. دلایل اقتصادی</a:t>
            </a:r>
          </a:p>
          <a:p>
            <a:pPr algn="r"/>
            <a:r>
              <a:rPr lang="fa-IR" b="1" i="0" dirty="0">
                <a:effectLst/>
                <a:latin typeface="Vazirmatn"/>
              </a:rPr>
              <a:t>2. ضمیمه کردن خدمات</a:t>
            </a:r>
          </a:p>
          <a:p>
            <a:pPr algn="r"/>
            <a:r>
              <a:rPr lang="fa-IR" b="1" i="0" dirty="0">
                <a:effectLst/>
                <a:latin typeface="Vazirmatn"/>
              </a:rPr>
              <a:t>3. هوش مصنوعی</a:t>
            </a:r>
          </a:p>
          <a:p>
            <a:pPr algn="r"/>
            <a:endParaRPr lang="fa-IR" b="1" i="0" dirty="0">
              <a:effectLst/>
              <a:latin typeface="Vazirmatn"/>
            </a:endParaRPr>
          </a:p>
        </p:txBody>
      </p:sp>
    </p:spTree>
    <p:extLst>
      <p:ext uri="{BB962C8B-B14F-4D97-AF65-F5344CB8AC3E}">
        <p14:creationId xmlns:p14="http://schemas.microsoft.com/office/powerpoint/2010/main" val="356884901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66</TotalTime>
  <Words>1333</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IranSans</vt:lpstr>
      <vt:lpstr>IranSans</vt:lpstr>
      <vt:lpstr>Vazirmatn</vt:lpstr>
      <vt:lpstr>Vapor Trail</vt:lpstr>
      <vt:lpstr>Vr&amp;ar7&amp;self-driving car</vt:lpstr>
      <vt:lpstr>چیست؟vr</vt:lpstr>
      <vt:lpstr>ماهیت Virtual Reality </vt:lpstr>
      <vt:lpstr>تفاوت واقعیت مجازی با واقعیت افزوده </vt:lpstr>
      <vt:lpstr>کاربردهای واقعیت مجازی </vt:lpstr>
      <vt:lpstr>تکنولوژی واقعیت افزوده چیست؟(Augmented Reality) </vt:lpstr>
      <vt:lpstr>نقش تکنولوژی AR در بازاریابی و تبلیغات </vt:lpstr>
      <vt:lpstr>ماشین‌های خودران چگونه کار می‌کنند؟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Vr&amp;ar7&amp;self-driving car</dc:title>
  <dc:creator>mehdi</dc:creator>
  <cp:lastModifiedBy>mehdi</cp:lastModifiedBy>
  <cp:revision>1</cp:revision>
  <dcterms:created xsi:type="dcterms:W3CDTF">2024-05-22T11:55:36Z</dcterms:created>
  <dcterms:modified xsi:type="dcterms:W3CDTF">2024-05-22T13:02:08Z</dcterms:modified>
</cp:coreProperties>
</file>