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1DFF-8C54-4E84-BF23-286B8CB2A16C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7AEC-FC83-4B27-B8E1-80F1D8CB1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55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986-A39F-4560-8A77-1A318BD6634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C6DF-63A9-4EED-97D4-42EBCE968272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CF8E-01AC-4878-AE37-EE9BF390B810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F512-B078-4037-B17D-0C5022E7DCF5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21D0-BF88-4D8D-89FB-8F905485B527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DCBC-6D1B-4474-8BAA-9B4046F4D091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9910-94C5-451F-A67E-2460ED2593B2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35EF-F9DA-4041-92A0-949C36604232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92B-33D4-4969-8494-D6ED0A64A086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174-346B-4957-B865-5460BB94FB1A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4E86-098C-41ED-A494-CB057DB2C0FE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EE222E6A-214B-43B4-A8E2-713649AFF46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r>
              <a:rPr lang="en-US"/>
              <a:t>Mehdi Noureddine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7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6" r:id="rId7"/>
    <p:sldLayoutId id="2147483767" r:id="rId8"/>
    <p:sldLayoutId id="2147483768" r:id="rId9"/>
    <p:sldLayoutId id="2147483769" r:id="rId10"/>
    <p:sldLayoutId id="21474837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hdinoureddine/webscraping_project_marv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BBD94DD-17C7-5AE5-66C7-D8A306D9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" b="4964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6F1817-BF88-80C3-90E1-D1396D992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fr-FR" u="sng" dirty="0" err="1"/>
              <a:t>Theme</a:t>
            </a:r>
            <a:r>
              <a:rPr lang="fr-FR" dirty="0"/>
              <a:t> : Marvel </a:t>
            </a:r>
            <a:r>
              <a:rPr lang="fr-FR" dirty="0" err="1"/>
              <a:t>universe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94C25F-F7B1-DD17-A9A2-FE877CB1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fr-FR" sz="4400" dirty="0" err="1"/>
              <a:t>Webscraping</a:t>
            </a:r>
            <a:r>
              <a:rPr lang="fr-FR" sz="4400" dirty="0"/>
              <a:t> Project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5B5F5C-B735-729A-DA58-6BC0ABC7B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0" y="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EF957F45-FFAF-1C5D-4388-95B5E7D0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Mehdi Noureddine</a:t>
            </a:r>
          </a:p>
        </p:txBody>
      </p:sp>
      <p:pic>
        <p:nvPicPr>
          <p:cNvPr id="12" name="Picture 6" descr="Marvel Comics — Wikipédia">
            <a:extLst>
              <a:ext uri="{FF2B5EF4-FFF2-40B4-BE49-F238E27FC236}">
                <a16:creationId xmlns:a16="http://schemas.microsoft.com/office/drawing/2014/main" id="{74457287-6C50-D125-CA94-E4C2CDE4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1257" cy="66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098A2-0FBC-3078-850F-BFF0AA1C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09733"/>
            <a:ext cx="10668000" cy="1524000"/>
          </a:xfrm>
        </p:spPr>
        <p:txBody>
          <a:bodyPr/>
          <a:lstStyle/>
          <a:p>
            <a:r>
              <a:rPr lang="fr-FR" dirty="0" err="1"/>
              <a:t>Problematic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6A8C8-92F2-987F-150C-E906168A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868750"/>
            <a:ext cx="10668000" cy="3818083"/>
          </a:xfrm>
        </p:spPr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, the </a:t>
            </a:r>
            <a:r>
              <a:rPr lang="fr-FR" dirty="0" err="1"/>
              <a:t>problematic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look at the best </a:t>
            </a:r>
            <a:r>
              <a:rPr lang="fr-FR" dirty="0" err="1"/>
              <a:t>rated</a:t>
            </a:r>
            <a:r>
              <a:rPr lang="fr-FR" dirty="0"/>
              <a:t> Marvel/</a:t>
            </a:r>
            <a:r>
              <a:rPr lang="fr-FR" dirty="0" err="1"/>
              <a:t>Superhero</a:t>
            </a:r>
            <a:r>
              <a:rPr lang="fr-FR" dirty="0"/>
              <a:t> </a:t>
            </a:r>
            <a:r>
              <a:rPr lang="fr-FR" dirty="0" err="1"/>
              <a:t>movies</a:t>
            </a:r>
            <a:r>
              <a:rPr lang="fr-FR" dirty="0"/>
              <a:t> on IMDB, and cross </a:t>
            </a:r>
            <a:r>
              <a:rPr lang="fr-FR" dirty="0" err="1"/>
              <a:t>this</a:t>
            </a:r>
            <a:r>
              <a:rPr lang="fr-FR" dirty="0"/>
              <a:t> data </a:t>
            </a:r>
            <a:r>
              <a:rPr lang="fr-FR" dirty="0" err="1"/>
              <a:t>with</a:t>
            </a:r>
            <a:r>
              <a:rPr lang="fr-FR" dirty="0"/>
              <a:t> Amazon Data on best </a:t>
            </a:r>
            <a:r>
              <a:rPr lang="fr-FR" dirty="0" err="1"/>
              <a:t>rated</a:t>
            </a:r>
            <a:r>
              <a:rPr lang="fr-FR" dirty="0"/>
              <a:t> Marvel/</a:t>
            </a:r>
            <a:r>
              <a:rPr lang="fr-FR" dirty="0" err="1"/>
              <a:t>Superhero-related</a:t>
            </a:r>
            <a:r>
              <a:rPr lang="fr-FR" dirty="0"/>
              <a:t> </a:t>
            </a:r>
            <a:r>
              <a:rPr lang="fr-FR" dirty="0" err="1"/>
              <a:t>toys</a:t>
            </a:r>
            <a:r>
              <a:rPr lang="fr-FR" dirty="0"/>
              <a:t>,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popular</a:t>
            </a:r>
            <a:r>
              <a:rPr lang="fr-FR" dirty="0"/>
              <a:t> </a:t>
            </a:r>
            <a:r>
              <a:rPr lang="fr-FR" dirty="0" err="1"/>
              <a:t>superheroes</a:t>
            </a:r>
            <a:r>
              <a:rPr lang="fr-FR" dirty="0"/>
              <a:t> </a:t>
            </a:r>
            <a:r>
              <a:rPr lang="fr-FR" dirty="0" err="1"/>
              <a:t>nowadays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7E26C7-7734-0916-B42B-EBA08A0A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C83C8F-B92C-7690-44DB-512BA25D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7" y="4715741"/>
            <a:ext cx="3009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èche ou sourire: quel message est caché dans le logo Amazon?">
            <a:extLst>
              <a:ext uri="{FF2B5EF4-FFF2-40B4-BE49-F238E27FC236}">
                <a16:creationId xmlns:a16="http://schemas.microsoft.com/office/drawing/2014/main" id="{9234FFD0-BE83-14EC-441C-58EA8E7D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12" y="4722953"/>
            <a:ext cx="3624296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rvel Comics — Wikipédia">
            <a:extLst>
              <a:ext uri="{FF2B5EF4-FFF2-40B4-BE49-F238E27FC236}">
                <a16:creationId xmlns:a16="http://schemas.microsoft.com/office/drawing/2014/main" id="{5DA73EDD-F69E-34DD-6938-77ADB67A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07" y="4722953"/>
            <a:ext cx="378618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5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D51D1-8EB9-5C8E-16C5-B8A91516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44559"/>
            <a:ext cx="10668000" cy="1524000"/>
          </a:xfrm>
        </p:spPr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E880E-AB2E-EF66-185D-2A6F4E5FE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115290"/>
            <a:ext cx="10668000" cy="3818083"/>
          </a:xfrm>
        </p:spPr>
        <p:txBody>
          <a:bodyPr/>
          <a:lstStyle/>
          <a:p>
            <a:r>
              <a:rPr lang="fr-FR" dirty="0"/>
              <a:t>Use of Python: </a:t>
            </a:r>
            <a:r>
              <a:rPr lang="fr-FR" dirty="0" err="1"/>
              <a:t>BeautifulSoup</a:t>
            </a:r>
            <a:r>
              <a:rPr lang="fr-FR" dirty="0"/>
              <a:t>, </a:t>
            </a:r>
            <a:r>
              <a:rPr lang="fr-FR" dirty="0" err="1"/>
              <a:t>IMDbPY</a:t>
            </a:r>
            <a:endParaRPr lang="fr-FR" dirty="0"/>
          </a:p>
          <a:p>
            <a:r>
              <a:rPr lang="fr-FR" dirty="0" err="1"/>
              <a:t>Scrape</a:t>
            </a:r>
            <a:r>
              <a:rPr lang="fr-FR" dirty="0"/>
              <a:t> </a:t>
            </a:r>
            <a:r>
              <a:rPr lang="fr-FR" dirty="0" err="1"/>
              <a:t>IMDb</a:t>
            </a:r>
            <a:r>
              <a:rPr lang="fr-FR" dirty="0"/>
              <a:t> &amp; Amazon</a:t>
            </a:r>
          </a:p>
          <a:p>
            <a:r>
              <a:rPr lang="fr-FR" dirty="0"/>
              <a:t>Compare the best </a:t>
            </a:r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category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348E8F-E537-7247-78B9-C345AFB5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B6B025-AEE0-5810-CF7F-07AC65EA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186" y="753917"/>
            <a:ext cx="1387814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autiful Soup : tout savoir sur la bibliothèque Python de Data Scraping">
            <a:extLst>
              <a:ext uri="{FF2B5EF4-FFF2-40B4-BE49-F238E27FC236}">
                <a16:creationId xmlns:a16="http://schemas.microsoft.com/office/drawing/2014/main" id="{96E96434-0AC7-2752-1BD0-961860FF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789" y="2833667"/>
            <a:ext cx="3014662" cy="119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6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e Top 10 Marvel Superheroes That Have Doctorates">
            <a:extLst>
              <a:ext uri="{FF2B5EF4-FFF2-40B4-BE49-F238E27FC236}">
                <a16:creationId xmlns:a16="http://schemas.microsoft.com/office/drawing/2014/main" id="{6F0C6D89-C2FB-5661-4424-82F13667B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8" r="23805" b="-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B5AE4-6940-DD0A-16F6-3461768B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fr-FR" sz="2400" dirty="0"/>
              <a:t>The </a:t>
            </a:r>
            <a:r>
              <a:rPr lang="fr-FR" sz="2400" dirty="0" err="1"/>
              <a:t>results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were</a:t>
            </a:r>
            <a:r>
              <a:rPr lang="fr-FR" sz="2400" dirty="0"/>
              <a:t> </a:t>
            </a:r>
            <a:r>
              <a:rPr lang="fr-FR" sz="2400" dirty="0" err="1"/>
              <a:t>looking</a:t>
            </a:r>
            <a:r>
              <a:rPr lang="fr-FR" sz="2400" dirty="0"/>
              <a:t> for </a:t>
            </a:r>
            <a:r>
              <a:rPr lang="fr-FR" sz="2400" dirty="0" err="1"/>
              <a:t>were</a:t>
            </a:r>
            <a:r>
              <a:rPr lang="fr-FR" sz="2400" dirty="0"/>
              <a:t>:</a:t>
            </a:r>
          </a:p>
          <a:p>
            <a:r>
              <a:rPr lang="fr-FR" sz="2400" b="1" dirty="0"/>
              <a:t>Top50 </a:t>
            </a:r>
            <a:r>
              <a:rPr lang="fr-FR" sz="2400" b="1" dirty="0" err="1"/>
              <a:t>marvel</a:t>
            </a:r>
            <a:r>
              <a:rPr lang="fr-FR" sz="2400" b="1" dirty="0"/>
              <a:t> </a:t>
            </a:r>
            <a:r>
              <a:rPr lang="fr-FR" sz="2400" b="1" dirty="0" err="1"/>
              <a:t>movies</a:t>
            </a:r>
            <a:r>
              <a:rPr lang="fr-FR" sz="2400" b="1" dirty="0"/>
              <a:t> on </a:t>
            </a:r>
            <a:r>
              <a:rPr lang="fr-FR" sz="2400" b="1" dirty="0" err="1"/>
              <a:t>IMDb</a:t>
            </a:r>
            <a:endParaRPr lang="fr-FR" sz="2400" b="1" dirty="0"/>
          </a:p>
          <a:p>
            <a:r>
              <a:rPr lang="fr-FR" sz="2400" b="1" dirty="0"/>
              <a:t>Top20 </a:t>
            </a:r>
            <a:r>
              <a:rPr lang="fr-FR" sz="2400" b="1" dirty="0" err="1"/>
              <a:t>marvel</a:t>
            </a:r>
            <a:r>
              <a:rPr lang="fr-FR" sz="2400" b="1" dirty="0"/>
              <a:t> </a:t>
            </a:r>
            <a:r>
              <a:rPr lang="fr-FR" sz="2400" b="1" dirty="0" err="1"/>
              <a:t>toys</a:t>
            </a:r>
            <a:r>
              <a:rPr lang="fr-FR" sz="2400" b="1" dirty="0"/>
              <a:t> on Amazon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DC31C3-D2BD-C1E6-8FFA-61703DDA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Results</a:t>
            </a:r>
            <a:endParaRPr lang="fr-FR" sz="3200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A74F63-1394-5DF2-9571-C9E9B018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Mehdi Noureddine</a:t>
            </a:r>
          </a:p>
        </p:txBody>
      </p:sp>
    </p:spTree>
    <p:extLst>
      <p:ext uri="{BB962C8B-B14F-4D97-AF65-F5344CB8AC3E}">
        <p14:creationId xmlns:p14="http://schemas.microsoft.com/office/powerpoint/2010/main" val="132989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CD8F9E-B806-4878-8DBF-872BDF43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265920" cy="6858000"/>
          </a:xfrm>
          <a:custGeom>
            <a:avLst/>
            <a:gdLst>
              <a:gd name="connsiteX0" fmla="*/ 0 w 5265920"/>
              <a:gd name="connsiteY0" fmla="*/ 0 h 6858000"/>
              <a:gd name="connsiteX1" fmla="*/ 1928159 w 5265920"/>
              <a:gd name="connsiteY1" fmla="*/ 0 h 6858000"/>
              <a:gd name="connsiteX2" fmla="*/ 2086667 w 5265920"/>
              <a:gd name="connsiteY2" fmla="*/ 218181 h 6858000"/>
              <a:gd name="connsiteX3" fmla="*/ 4009669 w 5265920"/>
              <a:gd name="connsiteY3" fmla="*/ 2631787 h 6858000"/>
              <a:gd name="connsiteX4" fmla="*/ 5264921 w 5265920"/>
              <a:gd name="connsiteY4" fmla="*/ 5672947 h 6858000"/>
              <a:gd name="connsiteX5" fmla="*/ 4962842 w 5265920"/>
              <a:gd name="connsiteY5" fmla="*/ 6612444 h 6858000"/>
              <a:gd name="connsiteX6" fmla="*/ 4841527 w 5265920"/>
              <a:gd name="connsiteY6" fmla="*/ 6771753 h 6858000"/>
              <a:gd name="connsiteX7" fmla="*/ 4761563 w 5265920"/>
              <a:gd name="connsiteY7" fmla="*/ 6858000 h 6858000"/>
              <a:gd name="connsiteX8" fmla="*/ 0 w 526592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5920" h="6858000">
                <a:moveTo>
                  <a:pt x="0" y="0"/>
                </a:moveTo>
                <a:lnTo>
                  <a:pt x="1928159" y="0"/>
                </a:lnTo>
                <a:lnTo>
                  <a:pt x="2086667" y="218181"/>
                </a:lnTo>
                <a:cubicBezTo>
                  <a:pt x="2695855" y="1023180"/>
                  <a:pt x="3451053" y="1818277"/>
                  <a:pt x="4009669" y="2631787"/>
                </a:cubicBezTo>
                <a:cubicBezTo>
                  <a:pt x="4741124" y="3696928"/>
                  <a:pt x="5292624" y="4799581"/>
                  <a:pt x="5264921" y="5672947"/>
                </a:cubicBezTo>
                <a:cubicBezTo>
                  <a:pt x="5253484" y="6040467"/>
                  <a:pt x="5142900" y="6348559"/>
                  <a:pt x="4962842" y="6612444"/>
                </a:cubicBezTo>
                <a:cubicBezTo>
                  <a:pt x="4925330" y="6667420"/>
                  <a:pt x="4884802" y="6720477"/>
                  <a:pt x="4841527" y="6771753"/>
                </a:cubicBezTo>
                <a:lnTo>
                  <a:pt x="476156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A18990-A76F-CAEF-CCAA-574C2CEA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524000"/>
            <a:ext cx="6612835" cy="4572000"/>
          </a:xfrm>
        </p:spPr>
        <p:txBody>
          <a:bodyPr anchor="t">
            <a:normAutofit fontScale="90000"/>
          </a:bodyPr>
          <a:lstStyle/>
          <a:p>
            <a:r>
              <a:rPr lang="fr-FR" sz="3200" dirty="0" err="1"/>
              <a:t>Here</a:t>
            </a:r>
            <a:r>
              <a:rPr lang="fr-FR" sz="3200" dirty="0"/>
              <a:t> are the final </a:t>
            </a:r>
            <a:r>
              <a:rPr lang="fr-FR" sz="3200" dirty="0" err="1"/>
              <a:t>superheroes</a:t>
            </a:r>
            <a:r>
              <a:rPr lang="fr-FR" sz="3200" dirty="0"/>
              <a:t> </a:t>
            </a:r>
            <a:r>
              <a:rPr lang="fr-FR" sz="3200" dirty="0" err="1"/>
              <a:t>present</a:t>
            </a:r>
            <a:r>
              <a:rPr lang="fr-FR" sz="3200" dirty="0"/>
              <a:t> on </a:t>
            </a:r>
            <a:r>
              <a:rPr lang="fr-FR" sz="3200" b="1" dirty="0"/>
              <a:t>IMDB top50 </a:t>
            </a:r>
            <a:r>
              <a:rPr lang="fr-FR" sz="3200" dirty="0"/>
              <a:t>and </a:t>
            </a:r>
            <a:r>
              <a:rPr lang="fr-FR" sz="3200" b="1" dirty="0"/>
              <a:t>Amazon top20:</a:t>
            </a:r>
            <a:br>
              <a:rPr lang="fr-FR" sz="3200" dirty="0"/>
            </a:br>
            <a:br>
              <a:rPr lang="fr-FR" sz="3200" dirty="0"/>
            </a:br>
            <a:r>
              <a:rPr lang="fr-FR" sz="3200" dirty="0" err="1"/>
              <a:t>We</a:t>
            </a:r>
            <a:r>
              <a:rPr lang="fr-FR" sz="3200" dirty="0"/>
              <a:t> can </a:t>
            </a:r>
            <a:r>
              <a:rPr lang="fr-FR" sz="3200" dirty="0" err="1"/>
              <a:t>get</a:t>
            </a:r>
            <a:r>
              <a:rPr lang="fr-FR" sz="3200" dirty="0"/>
              <a:t> </a:t>
            </a:r>
            <a:r>
              <a:rPr lang="fr-FR" sz="3200" dirty="0" err="1"/>
              <a:t>rid</a:t>
            </a:r>
            <a:r>
              <a:rPr lang="fr-FR" sz="3200" dirty="0"/>
              <a:t> of Avengers and Marvel, </a:t>
            </a:r>
            <a:r>
              <a:rPr lang="fr-FR" sz="3200" dirty="0" err="1"/>
              <a:t>which</a:t>
            </a:r>
            <a:r>
              <a:rPr lang="fr-FR" sz="3200" dirty="0"/>
              <a:t> </a:t>
            </a:r>
            <a:r>
              <a:rPr lang="fr-FR" sz="3200" dirty="0" err="1"/>
              <a:t>gives</a:t>
            </a:r>
            <a:r>
              <a:rPr lang="fr-FR" sz="3200" dirty="0"/>
              <a:t> us:</a:t>
            </a:r>
            <a:br>
              <a:rPr lang="fr-FR" sz="3200" dirty="0"/>
            </a:br>
            <a:r>
              <a:rPr lang="fr-FR" sz="3200" dirty="0"/>
              <a:t>- Black Panther</a:t>
            </a:r>
            <a:br>
              <a:rPr lang="fr-FR" sz="3200" dirty="0"/>
            </a:br>
            <a:r>
              <a:rPr lang="fr-FR" sz="3200" dirty="0"/>
              <a:t>- Hulk</a:t>
            </a:r>
            <a:br>
              <a:rPr lang="fr-FR" sz="3200" dirty="0"/>
            </a:br>
            <a:r>
              <a:rPr lang="fr-FR" sz="3200" dirty="0"/>
              <a:t>- </a:t>
            </a:r>
            <a:r>
              <a:rPr lang="fr-FR" sz="3200" dirty="0" err="1"/>
              <a:t>Captain</a:t>
            </a:r>
            <a:r>
              <a:rPr lang="fr-FR" sz="3200" dirty="0"/>
              <a:t> America</a:t>
            </a:r>
            <a:br>
              <a:rPr lang="fr-FR" sz="3200" dirty="0"/>
            </a:br>
            <a:r>
              <a:rPr lang="fr-FR" sz="3200" dirty="0"/>
              <a:t>- Ironman</a:t>
            </a:r>
            <a:br>
              <a:rPr lang="fr-FR" sz="3200" dirty="0"/>
            </a:br>
            <a:r>
              <a:rPr lang="fr-FR" sz="3200" dirty="0"/>
              <a:t>- Thor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577EE58-8DD8-E2E1-7454-7F42AA93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72264"/>
            <a:ext cx="3810000" cy="211347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E027B9-7D86-1220-3D6E-26FC9DFC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Mehdi Noureddine</a:t>
            </a:r>
          </a:p>
        </p:txBody>
      </p:sp>
    </p:spTree>
    <p:extLst>
      <p:ext uri="{BB962C8B-B14F-4D97-AF65-F5344CB8AC3E}">
        <p14:creationId xmlns:p14="http://schemas.microsoft.com/office/powerpoint/2010/main" val="187984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8BBF5424-DC57-4A5D-A4B3-4580C2E83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471272D-71C5-8458-9B13-4C647577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76"/>
            <a:ext cx="2373177" cy="165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 Management selon Marvel : Captain America (Steve Rogers) - Fabrice  Lamirault">
            <a:extLst>
              <a:ext uri="{FF2B5EF4-FFF2-40B4-BE49-F238E27FC236}">
                <a16:creationId xmlns:a16="http://schemas.microsoft.com/office/drawing/2014/main" id="{B68A6D4F-B80E-5B9F-B946-C0CF5C4E1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4" r="49958"/>
          <a:stretch/>
        </p:blipFill>
        <p:spPr bwMode="auto">
          <a:xfrm>
            <a:off x="22473" y="2195863"/>
            <a:ext cx="2302644" cy="4631875"/>
          </a:xfrm>
          <a:custGeom>
            <a:avLst/>
            <a:gdLst/>
            <a:ahLst/>
            <a:cxnLst/>
            <a:rect l="l" t="t" r="r" b="b"/>
            <a:pathLst>
              <a:path w="2302664" h="4631875">
                <a:moveTo>
                  <a:pt x="663900" y="458"/>
                </a:moveTo>
                <a:cubicBezTo>
                  <a:pt x="869930" y="-6955"/>
                  <a:pt x="1089677" y="75215"/>
                  <a:pt x="1322436" y="286590"/>
                </a:cubicBezTo>
                <a:cubicBezTo>
                  <a:pt x="2056899" y="953448"/>
                  <a:pt x="2421677" y="2395335"/>
                  <a:pt x="2268001" y="3361812"/>
                </a:cubicBezTo>
                <a:cubicBezTo>
                  <a:pt x="2192405" y="3838244"/>
                  <a:pt x="1964295" y="4260476"/>
                  <a:pt x="1662790" y="4609106"/>
                </a:cubicBezTo>
                <a:lnTo>
                  <a:pt x="1641591" y="4631875"/>
                </a:lnTo>
                <a:lnTo>
                  <a:pt x="0" y="4631875"/>
                </a:lnTo>
                <a:lnTo>
                  <a:pt x="0" y="330830"/>
                </a:lnTo>
                <a:lnTo>
                  <a:pt x="87667" y="251827"/>
                </a:lnTo>
                <a:cubicBezTo>
                  <a:pt x="265557" y="104868"/>
                  <a:pt x="457870" y="7872"/>
                  <a:pt x="663900" y="4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547456-1AED-333D-2240-E9214DDB8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0" r="-2" b="-2"/>
          <a:stretch/>
        </p:blipFill>
        <p:spPr bwMode="auto">
          <a:xfrm>
            <a:off x="7158039" y="-16663"/>
            <a:ext cx="5033961" cy="3809990"/>
          </a:xfrm>
          <a:custGeom>
            <a:avLst/>
            <a:gdLst/>
            <a:ahLst/>
            <a:cxnLst/>
            <a:rect l="l" t="t" r="r" b="b"/>
            <a:pathLst>
              <a:path w="5033961" h="3810000">
                <a:moveTo>
                  <a:pt x="583093" y="0"/>
                </a:moveTo>
                <a:lnTo>
                  <a:pt x="5033961" y="0"/>
                </a:lnTo>
                <a:lnTo>
                  <a:pt x="5033961" y="2321095"/>
                </a:lnTo>
                <a:lnTo>
                  <a:pt x="4845073" y="2414418"/>
                </a:lnTo>
                <a:cubicBezTo>
                  <a:pt x="4767435" y="2452258"/>
                  <a:pt x="4692669" y="2488527"/>
                  <a:pt x="4622294" y="2523577"/>
                </a:cubicBezTo>
                <a:cubicBezTo>
                  <a:pt x="3825124" y="2921249"/>
                  <a:pt x="3026211" y="3318103"/>
                  <a:pt x="2179546" y="3649723"/>
                </a:cubicBezTo>
                <a:cubicBezTo>
                  <a:pt x="1686545" y="3843030"/>
                  <a:pt x="976417" y="3954686"/>
                  <a:pt x="440103" y="3423182"/>
                </a:cubicBezTo>
                <a:cubicBezTo>
                  <a:pt x="82045" y="3068089"/>
                  <a:pt x="-2775" y="2594897"/>
                  <a:pt x="69" y="2205071"/>
                </a:cubicBezTo>
                <a:cubicBezTo>
                  <a:pt x="5851" y="1415513"/>
                  <a:pt x="224070" y="662048"/>
                  <a:pt x="575115" y="138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vel pourrait bien être en train de préparer un film Hulk">
            <a:extLst>
              <a:ext uri="{FF2B5EF4-FFF2-40B4-BE49-F238E27FC236}">
                <a16:creationId xmlns:a16="http://schemas.microsoft.com/office/drawing/2014/main" id="{2FD98E78-07BB-3CB4-DE78-D0C2D3E7F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2" r="-1" b="25761"/>
          <a:stretch/>
        </p:blipFill>
        <p:spPr bwMode="auto">
          <a:xfrm>
            <a:off x="3293071" y="5223458"/>
            <a:ext cx="4999653" cy="1638382"/>
          </a:xfrm>
          <a:custGeom>
            <a:avLst/>
            <a:gdLst/>
            <a:ahLst/>
            <a:cxnLst/>
            <a:rect l="l" t="t" r="r" b="b"/>
            <a:pathLst>
              <a:path w="4999653" h="1638382">
                <a:moveTo>
                  <a:pt x="2812235" y="17"/>
                </a:moveTo>
                <a:cubicBezTo>
                  <a:pt x="3546129" y="-4624"/>
                  <a:pt x="4239944" y="942747"/>
                  <a:pt x="4755927" y="1434069"/>
                </a:cubicBezTo>
                <a:cubicBezTo>
                  <a:pt x="4774056" y="1451394"/>
                  <a:pt x="4803646" y="1477383"/>
                  <a:pt x="4842133" y="1510488"/>
                </a:cubicBezTo>
                <a:lnTo>
                  <a:pt x="4999653" y="1638382"/>
                </a:lnTo>
                <a:lnTo>
                  <a:pt x="0" y="1638382"/>
                </a:lnTo>
                <a:lnTo>
                  <a:pt x="45662" y="1587184"/>
                </a:lnTo>
                <a:cubicBezTo>
                  <a:pt x="269732" y="1353635"/>
                  <a:pt x="507126" y="1150971"/>
                  <a:pt x="678313" y="1003390"/>
                </a:cubicBezTo>
                <a:cubicBezTo>
                  <a:pt x="1259195" y="502475"/>
                  <a:pt x="2004539" y="5282"/>
                  <a:pt x="2812235" y="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675A7A2D-DF81-4659-AACE-3E0BB575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114846" flipH="1" flipV="1">
            <a:off x="-908074" y="2227563"/>
            <a:ext cx="3742262" cy="4141700"/>
          </a:xfrm>
          <a:custGeom>
            <a:avLst/>
            <a:gdLst>
              <a:gd name="connsiteX0" fmla="*/ 0 w 3742262"/>
              <a:gd name="connsiteY0" fmla="*/ 0 h 4804921"/>
              <a:gd name="connsiteX1" fmla="*/ 356886 w 3742262"/>
              <a:gd name="connsiteY1" fmla="*/ 122437 h 4804921"/>
              <a:gd name="connsiteX2" fmla="*/ 2751251 w 3742262"/>
              <a:gd name="connsiteY2" fmla="*/ 1353714 h 4804921"/>
              <a:gd name="connsiteX3" fmla="*/ 3639982 w 3742262"/>
              <a:gd name="connsiteY3" fmla="*/ 3958721 h 4804921"/>
              <a:gd name="connsiteX4" fmla="*/ 3583961 w 3742262"/>
              <a:gd name="connsiteY4" fmla="*/ 4135062 h 4804921"/>
              <a:gd name="connsiteX5" fmla="*/ 3581581 w 3742262"/>
              <a:gd name="connsiteY5" fmla="*/ 4141700 h 4804921"/>
              <a:gd name="connsiteX6" fmla="*/ 1932939 w 3742262"/>
              <a:gd name="connsiteY6" fmla="*/ 4804921 h 4804921"/>
              <a:gd name="connsiteX0" fmla="*/ 0 w 3742262"/>
              <a:gd name="connsiteY0" fmla="*/ 0 h 4896361"/>
              <a:gd name="connsiteX1" fmla="*/ 356886 w 3742262"/>
              <a:gd name="connsiteY1" fmla="*/ 122437 h 4896361"/>
              <a:gd name="connsiteX2" fmla="*/ 2751251 w 3742262"/>
              <a:gd name="connsiteY2" fmla="*/ 1353714 h 4896361"/>
              <a:gd name="connsiteX3" fmla="*/ 3639982 w 3742262"/>
              <a:gd name="connsiteY3" fmla="*/ 3958721 h 4896361"/>
              <a:gd name="connsiteX4" fmla="*/ 3583961 w 3742262"/>
              <a:gd name="connsiteY4" fmla="*/ 4135062 h 4896361"/>
              <a:gd name="connsiteX5" fmla="*/ 3581581 w 3742262"/>
              <a:gd name="connsiteY5" fmla="*/ 4141700 h 4896361"/>
              <a:gd name="connsiteX6" fmla="*/ 2024379 w 3742262"/>
              <a:gd name="connsiteY6" fmla="*/ 4896361 h 4896361"/>
              <a:gd name="connsiteX0" fmla="*/ 0 w 3742262"/>
              <a:gd name="connsiteY0" fmla="*/ 0 h 4141700"/>
              <a:gd name="connsiteX1" fmla="*/ 356886 w 3742262"/>
              <a:gd name="connsiteY1" fmla="*/ 122437 h 4141700"/>
              <a:gd name="connsiteX2" fmla="*/ 2751251 w 3742262"/>
              <a:gd name="connsiteY2" fmla="*/ 1353714 h 4141700"/>
              <a:gd name="connsiteX3" fmla="*/ 3639982 w 3742262"/>
              <a:gd name="connsiteY3" fmla="*/ 3958721 h 4141700"/>
              <a:gd name="connsiteX4" fmla="*/ 3583961 w 3742262"/>
              <a:gd name="connsiteY4" fmla="*/ 4135062 h 4141700"/>
              <a:gd name="connsiteX5" fmla="*/ 3581581 w 3742262"/>
              <a:gd name="connsiteY5" fmla="*/ 4141700 h 41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2262" h="4141700">
                <a:moveTo>
                  <a:pt x="0" y="0"/>
                </a:moveTo>
                <a:lnTo>
                  <a:pt x="356886" y="122437"/>
                </a:lnTo>
                <a:cubicBezTo>
                  <a:pt x="1349354" y="480584"/>
                  <a:pt x="2196577" y="911941"/>
                  <a:pt x="2751251" y="1353714"/>
                </a:cubicBezTo>
                <a:cubicBezTo>
                  <a:pt x="3704069" y="2111995"/>
                  <a:pt x="3893489" y="3063230"/>
                  <a:pt x="3639982" y="3958721"/>
                </a:cubicBezTo>
                <a:cubicBezTo>
                  <a:pt x="3625613" y="4009358"/>
                  <a:pt x="3606944" y="4068531"/>
                  <a:pt x="3583961" y="4135062"/>
                </a:cubicBezTo>
                <a:lnTo>
                  <a:pt x="3581581" y="41417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CA0B7B-1F45-D05E-1A32-4BDD73D0A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3" r="13475" b="2"/>
          <a:stretch/>
        </p:blipFill>
        <p:spPr bwMode="auto">
          <a:xfrm>
            <a:off x="9276082" y="3676934"/>
            <a:ext cx="2915898" cy="3150804"/>
          </a:xfrm>
          <a:custGeom>
            <a:avLst/>
            <a:gdLst/>
            <a:ahLst/>
            <a:cxnLst/>
            <a:rect l="l" t="t" r="r" b="b"/>
            <a:pathLst>
              <a:path w="2915898" h="3150804">
                <a:moveTo>
                  <a:pt x="1679188" y="301"/>
                </a:moveTo>
                <a:cubicBezTo>
                  <a:pt x="1852669" y="-1982"/>
                  <a:pt x="2034963" y="9003"/>
                  <a:pt x="2223043" y="25020"/>
                </a:cubicBezTo>
                <a:cubicBezTo>
                  <a:pt x="2443430" y="43808"/>
                  <a:pt x="2654700" y="63070"/>
                  <a:pt x="2843982" y="117192"/>
                </a:cubicBezTo>
                <a:lnTo>
                  <a:pt x="2915898" y="140127"/>
                </a:lnTo>
                <a:lnTo>
                  <a:pt x="2915898" y="3150804"/>
                </a:lnTo>
                <a:lnTo>
                  <a:pt x="878727" y="3150804"/>
                </a:lnTo>
                <a:lnTo>
                  <a:pt x="681875" y="2962357"/>
                </a:lnTo>
                <a:cubicBezTo>
                  <a:pt x="611511" y="2895264"/>
                  <a:pt x="541850" y="2829266"/>
                  <a:pt x="472961" y="2764887"/>
                </a:cubicBezTo>
                <a:cubicBezTo>
                  <a:pt x="280237" y="2584812"/>
                  <a:pt x="154970" y="2404372"/>
                  <a:pt x="82040" y="2223668"/>
                </a:cubicBezTo>
                <a:cubicBezTo>
                  <a:pt x="-27323" y="1952727"/>
                  <a:pt x="-18767" y="1681402"/>
                  <a:pt x="57299" y="1410695"/>
                </a:cubicBezTo>
                <a:cubicBezTo>
                  <a:pt x="133367" y="1139987"/>
                  <a:pt x="276945" y="869896"/>
                  <a:pt x="437623" y="601424"/>
                </a:cubicBezTo>
                <a:cubicBezTo>
                  <a:pt x="717635" y="133407"/>
                  <a:pt x="1158748" y="7149"/>
                  <a:pt x="1679188" y="30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C97CF3C7-A1F9-4A99-A926-6531B019C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16663"/>
            <a:ext cx="5334001" cy="3707612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0160A-A988-1307-6FF6-19D2AD8D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176" y="1438396"/>
            <a:ext cx="3810000" cy="3818083"/>
          </a:xfrm>
        </p:spPr>
        <p:txBody>
          <a:bodyPr>
            <a:normAutofit/>
          </a:bodyPr>
          <a:lstStyle/>
          <a:p>
            <a:pPr algn="ctr"/>
            <a:r>
              <a:rPr lang="fr-FR" b="1" dirty="0" err="1"/>
              <a:t>Thanks</a:t>
            </a:r>
            <a:r>
              <a:rPr lang="fr-FR" b="1" dirty="0"/>
              <a:t> to </a:t>
            </a:r>
            <a:r>
              <a:rPr lang="fr-FR" b="1" dirty="0" err="1"/>
              <a:t>scraping</a:t>
            </a:r>
            <a:r>
              <a:rPr lang="fr-FR" b="1" dirty="0"/>
              <a:t> IMDB and Amazon,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were</a:t>
            </a:r>
            <a:r>
              <a:rPr lang="fr-FR" b="1" dirty="0"/>
              <a:t> able to </a:t>
            </a:r>
            <a:r>
              <a:rPr lang="fr-FR" b="1" dirty="0" err="1"/>
              <a:t>get</a:t>
            </a:r>
            <a:r>
              <a:rPr lang="fr-FR" b="1" dirty="0"/>
              <a:t> the top 5 of the </a:t>
            </a:r>
            <a:r>
              <a:rPr lang="fr-FR" b="1" dirty="0" err="1"/>
              <a:t>most</a:t>
            </a:r>
            <a:r>
              <a:rPr lang="fr-FR" b="1" dirty="0"/>
              <a:t> </a:t>
            </a:r>
            <a:r>
              <a:rPr lang="fr-FR" b="1" dirty="0" err="1"/>
              <a:t>popular</a:t>
            </a:r>
            <a:r>
              <a:rPr lang="fr-FR" b="1" dirty="0"/>
              <a:t> Marvel </a:t>
            </a:r>
            <a:r>
              <a:rPr lang="fr-FR" b="1" dirty="0" err="1"/>
              <a:t>Superheroes</a:t>
            </a:r>
            <a:r>
              <a:rPr lang="fr-FR" b="1" dirty="0"/>
              <a:t> </a:t>
            </a:r>
            <a:r>
              <a:rPr lang="fr-FR" b="1" dirty="0" err="1"/>
              <a:t>today</a:t>
            </a:r>
            <a:r>
              <a:rPr lang="fr-FR" b="1" dirty="0"/>
              <a:t>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7B44F-067C-5961-FCE7-C0963E3C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41" y="1126332"/>
            <a:ext cx="6096000" cy="1524000"/>
          </a:xfrm>
        </p:spPr>
        <p:txBody>
          <a:bodyPr>
            <a:normAutofit/>
          </a:bodyPr>
          <a:lstStyle/>
          <a:p>
            <a:r>
              <a:rPr lang="fr-FR" sz="3600" b="1" u="sng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0C70F-658A-E901-D91C-FB028DAE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90000"/>
                  </a:srgbClr>
                </a:solidFill>
              </a:rPr>
              <a:t>Mehdi Noureddine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D1FA1291-0FB5-45AA-A3DD-38358FBA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210615" y="3676934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627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3DE08-5C69-2400-4C5C-DAF96932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Links to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86492-064A-2CBE-1F67-97BD891D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https://github.com/mehdinoureddine/webscraping_project_marvel</a:t>
            </a:r>
            <a:endParaRPr lang="fr-FR" dirty="0"/>
          </a:p>
          <a:p>
            <a:r>
              <a:rPr lang="fr-FR" dirty="0"/>
              <a:t>Sites </a:t>
            </a:r>
            <a:r>
              <a:rPr lang="fr-FR" dirty="0" err="1"/>
              <a:t>used</a:t>
            </a:r>
            <a:r>
              <a:rPr lang="fr-FR" dirty="0"/>
              <a:t>:</a:t>
            </a:r>
          </a:p>
          <a:p>
            <a:r>
              <a:rPr lang="fr-FR" dirty="0"/>
              <a:t>- amazon.com</a:t>
            </a:r>
          </a:p>
          <a:p>
            <a:r>
              <a:rPr lang="fr-FR" dirty="0"/>
              <a:t>- imdb.com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F759E9-5E7A-CCD8-8D02-1512EF51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Mehdi Noureddine</a:t>
            </a:r>
          </a:p>
        </p:txBody>
      </p:sp>
    </p:spTree>
    <p:extLst>
      <p:ext uri="{BB962C8B-B14F-4D97-AF65-F5344CB8AC3E}">
        <p14:creationId xmlns:p14="http://schemas.microsoft.com/office/powerpoint/2010/main" val="144202452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203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Webscraping Project</vt:lpstr>
      <vt:lpstr>Problematic</vt:lpstr>
      <vt:lpstr>Methodology</vt:lpstr>
      <vt:lpstr>Results</vt:lpstr>
      <vt:lpstr>Here are the final superheroes present on IMDB top50 and Amazon top20:  We can get rid of Avengers and Marvel, which gives us: - Black Panther - Hulk - Captain America - Ironman - Thor</vt:lpstr>
      <vt:lpstr>Conclusion</vt:lpstr>
      <vt:lpstr>Links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Project</dc:title>
  <dc:creator>Mehdi Noureddine</dc:creator>
  <cp:lastModifiedBy>Mehdi Noureddine</cp:lastModifiedBy>
  <cp:revision>21</cp:revision>
  <dcterms:created xsi:type="dcterms:W3CDTF">2023-01-23T15:14:25Z</dcterms:created>
  <dcterms:modified xsi:type="dcterms:W3CDTF">2023-01-23T17:11:47Z</dcterms:modified>
</cp:coreProperties>
</file>