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50AC5-AD38-46CA-8438-BD6CAD62E6FE}" v="312" dt="2021-10-05T17:25:51.5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553"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uaz mehdi" userId="330500629bed502f" providerId="Windows Live" clId="Web-{E8550AC5-AD38-46CA-8438-BD6CAD62E6FE}"/>
    <pc:docChg chg="addSld delSld modSld">
      <pc:chgData name="ouaz mehdi" userId="330500629bed502f" providerId="Windows Live" clId="Web-{E8550AC5-AD38-46CA-8438-BD6CAD62E6FE}" dt="2021-10-05T17:25:51.526" v="270" actId="20577"/>
      <pc:docMkLst>
        <pc:docMk/>
      </pc:docMkLst>
      <pc:sldChg chg="modSp">
        <pc:chgData name="ouaz mehdi" userId="330500629bed502f" providerId="Windows Live" clId="Web-{E8550AC5-AD38-46CA-8438-BD6CAD62E6FE}" dt="2021-10-05T16:40:20.342" v="24" actId="14100"/>
        <pc:sldMkLst>
          <pc:docMk/>
          <pc:sldMk cId="2526593619" sldId="256"/>
        </pc:sldMkLst>
        <pc:spChg chg="mod">
          <ac:chgData name="ouaz mehdi" userId="330500629bed502f" providerId="Windows Live" clId="Web-{E8550AC5-AD38-46CA-8438-BD6CAD62E6FE}" dt="2021-10-05T16:40:20.342" v="24" actId="14100"/>
          <ac:spMkLst>
            <pc:docMk/>
            <pc:sldMk cId="2526593619" sldId="256"/>
            <ac:spMk id="2" creationId="{00000000-0000-0000-0000-000000000000}"/>
          </ac:spMkLst>
        </pc:spChg>
      </pc:sldChg>
      <pc:sldChg chg="new del">
        <pc:chgData name="ouaz mehdi" userId="330500629bed502f" providerId="Windows Live" clId="Web-{E8550AC5-AD38-46CA-8438-BD6CAD62E6FE}" dt="2021-10-05T16:42:41.939" v="43"/>
        <pc:sldMkLst>
          <pc:docMk/>
          <pc:sldMk cId="1684076738" sldId="257"/>
        </pc:sldMkLst>
      </pc:sldChg>
      <pc:sldChg chg="modSp new">
        <pc:chgData name="ouaz mehdi" userId="330500629bed502f" providerId="Windows Live" clId="Web-{E8550AC5-AD38-46CA-8438-BD6CAD62E6FE}" dt="2021-10-05T16:43:43.316" v="58" actId="20577"/>
        <pc:sldMkLst>
          <pc:docMk/>
          <pc:sldMk cId="744659902" sldId="258"/>
        </pc:sldMkLst>
        <pc:spChg chg="mod">
          <ac:chgData name="ouaz mehdi" userId="330500629bed502f" providerId="Windows Live" clId="Web-{E8550AC5-AD38-46CA-8438-BD6CAD62E6FE}" dt="2021-10-05T16:43:43.316" v="58" actId="20577"/>
          <ac:spMkLst>
            <pc:docMk/>
            <pc:sldMk cId="744659902" sldId="258"/>
            <ac:spMk id="2" creationId="{6DD815CA-25D5-402B-B4C1-99B0E2BC7192}"/>
          </ac:spMkLst>
        </pc:spChg>
        <pc:spChg chg="mod">
          <ac:chgData name="ouaz mehdi" userId="330500629bed502f" providerId="Windows Live" clId="Web-{E8550AC5-AD38-46CA-8438-BD6CAD62E6FE}" dt="2021-10-05T16:43:18.643" v="56" actId="14100"/>
          <ac:spMkLst>
            <pc:docMk/>
            <pc:sldMk cId="744659902" sldId="258"/>
            <ac:spMk id="3" creationId="{4DB6BE27-AAB2-48F9-B145-CC08E6AA314B}"/>
          </ac:spMkLst>
        </pc:spChg>
      </pc:sldChg>
      <pc:sldChg chg="addSp delSp modSp new del">
        <pc:chgData name="ouaz mehdi" userId="330500629bed502f" providerId="Windows Live" clId="Web-{E8550AC5-AD38-46CA-8438-BD6CAD62E6FE}" dt="2021-10-05T16:43:47.269" v="59"/>
        <pc:sldMkLst>
          <pc:docMk/>
          <pc:sldMk cId="299443914" sldId="259"/>
        </pc:sldMkLst>
        <pc:spChg chg="add del">
          <ac:chgData name="ouaz mehdi" userId="330500629bed502f" providerId="Windows Live" clId="Web-{E8550AC5-AD38-46CA-8438-BD6CAD62E6FE}" dt="2021-10-05T16:41:42.860" v="41"/>
          <ac:spMkLst>
            <pc:docMk/>
            <pc:sldMk cId="299443914" sldId="259"/>
            <ac:spMk id="2" creationId="{F8BD4F5D-73A3-44F4-87A6-59632AE34FB6}"/>
          </ac:spMkLst>
        </pc:spChg>
        <pc:spChg chg="add del mod">
          <ac:chgData name="ouaz mehdi" userId="330500629bed502f" providerId="Windows Live" clId="Web-{E8550AC5-AD38-46CA-8438-BD6CAD62E6FE}" dt="2021-10-05T16:41:41.203" v="40"/>
          <ac:spMkLst>
            <pc:docMk/>
            <pc:sldMk cId="299443914" sldId="259"/>
            <ac:spMk id="3" creationId="{D0E52472-A357-4D19-8A92-B714F5807973}"/>
          </ac:spMkLst>
        </pc:spChg>
        <pc:spChg chg="add del">
          <ac:chgData name="ouaz mehdi" userId="330500629bed502f" providerId="Windows Live" clId="Web-{E8550AC5-AD38-46CA-8438-BD6CAD62E6FE}" dt="2021-10-05T16:41:38.313" v="35"/>
          <ac:spMkLst>
            <pc:docMk/>
            <pc:sldMk cId="299443914" sldId="259"/>
            <ac:spMk id="4" creationId="{C5031523-080A-44CD-945B-07C3C80BC566}"/>
          </ac:spMkLst>
        </pc:spChg>
        <pc:spChg chg="add del">
          <ac:chgData name="ouaz mehdi" userId="330500629bed502f" providerId="Windows Live" clId="Web-{E8550AC5-AD38-46CA-8438-BD6CAD62E6FE}" dt="2021-10-05T16:41:36.969" v="34"/>
          <ac:spMkLst>
            <pc:docMk/>
            <pc:sldMk cId="299443914" sldId="259"/>
            <ac:spMk id="5" creationId="{4677CD79-000F-4D3E-95AE-9B340411E4D3}"/>
          </ac:spMkLst>
        </pc:spChg>
        <pc:spChg chg="add del">
          <ac:chgData name="ouaz mehdi" userId="330500629bed502f" providerId="Windows Live" clId="Web-{E8550AC5-AD38-46CA-8438-BD6CAD62E6FE}" dt="2021-10-05T16:41:34.281" v="33"/>
          <ac:spMkLst>
            <pc:docMk/>
            <pc:sldMk cId="299443914" sldId="259"/>
            <ac:spMk id="6" creationId="{60A3FAC0-5E7C-433C-8A43-17200519EF81}"/>
          </ac:spMkLst>
        </pc:spChg>
      </pc:sldChg>
      <pc:sldChg chg="modSp new">
        <pc:chgData name="ouaz mehdi" userId="330500629bed502f" providerId="Windows Live" clId="Web-{E8550AC5-AD38-46CA-8438-BD6CAD62E6FE}" dt="2021-10-05T17:05:33.664" v="177" actId="20577"/>
        <pc:sldMkLst>
          <pc:docMk/>
          <pc:sldMk cId="2802822865" sldId="259"/>
        </pc:sldMkLst>
        <pc:spChg chg="mod">
          <ac:chgData name="ouaz mehdi" userId="330500629bed502f" providerId="Windows Live" clId="Web-{E8550AC5-AD38-46CA-8438-BD6CAD62E6FE}" dt="2021-10-05T17:05:33.664" v="177" actId="20577"/>
          <ac:spMkLst>
            <pc:docMk/>
            <pc:sldMk cId="2802822865" sldId="259"/>
            <ac:spMk id="2" creationId="{8BBD6243-3955-4EBD-B79B-53739C3E0F5C}"/>
          </ac:spMkLst>
        </pc:spChg>
        <pc:spChg chg="mod">
          <ac:chgData name="ouaz mehdi" userId="330500629bed502f" providerId="Windows Live" clId="Web-{E8550AC5-AD38-46CA-8438-BD6CAD62E6FE}" dt="2021-10-05T16:56:17.399" v="81" actId="20577"/>
          <ac:spMkLst>
            <pc:docMk/>
            <pc:sldMk cId="2802822865" sldId="259"/>
            <ac:spMk id="3" creationId="{D99B0888-F650-4050-8F52-351046542C82}"/>
          </ac:spMkLst>
        </pc:spChg>
      </pc:sldChg>
      <pc:sldChg chg="modSp new">
        <pc:chgData name="ouaz mehdi" userId="330500629bed502f" providerId="Windows Live" clId="Web-{E8550AC5-AD38-46CA-8438-BD6CAD62E6FE}" dt="2021-10-05T17:05:28.680" v="175" actId="20577"/>
        <pc:sldMkLst>
          <pc:docMk/>
          <pc:sldMk cId="649680924" sldId="260"/>
        </pc:sldMkLst>
        <pc:spChg chg="mod">
          <ac:chgData name="ouaz mehdi" userId="330500629bed502f" providerId="Windows Live" clId="Web-{E8550AC5-AD38-46CA-8438-BD6CAD62E6FE}" dt="2021-10-05T17:05:28.680" v="175" actId="20577"/>
          <ac:spMkLst>
            <pc:docMk/>
            <pc:sldMk cId="649680924" sldId="260"/>
            <ac:spMk id="2" creationId="{E872A63A-1C01-434E-9506-B3E305480EC6}"/>
          </ac:spMkLst>
        </pc:spChg>
        <pc:spChg chg="mod">
          <ac:chgData name="ouaz mehdi" userId="330500629bed502f" providerId="Windows Live" clId="Web-{E8550AC5-AD38-46CA-8438-BD6CAD62E6FE}" dt="2021-10-05T16:57:12.526" v="93" actId="20577"/>
          <ac:spMkLst>
            <pc:docMk/>
            <pc:sldMk cId="649680924" sldId="260"/>
            <ac:spMk id="3" creationId="{B4993B08-B369-4431-8E1F-A5E8212709E4}"/>
          </ac:spMkLst>
        </pc:spChg>
      </pc:sldChg>
      <pc:sldChg chg="addSp delSp modSp new del">
        <pc:chgData name="ouaz mehdi" userId="330500629bed502f" providerId="Windows Live" clId="Web-{E8550AC5-AD38-46CA-8438-BD6CAD62E6FE}" dt="2021-10-05T16:43:03.049" v="51"/>
        <pc:sldMkLst>
          <pc:docMk/>
          <pc:sldMk cId="2281660985" sldId="260"/>
        </pc:sldMkLst>
        <pc:spChg chg="add del mod">
          <ac:chgData name="ouaz mehdi" userId="330500629bed502f" providerId="Windows Live" clId="Web-{E8550AC5-AD38-46CA-8438-BD6CAD62E6FE}" dt="2021-10-05T16:43:02.174" v="50"/>
          <ac:spMkLst>
            <pc:docMk/>
            <pc:sldMk cId="2281660985" sldId="260"/>
            <ac:spMk id="2" creationId="{3013C48C-78D6-4289-B47B-CAAB466AD64B}"/>
          </ac:spMkLst>
        </pc:spChg>
        <pc:spChg chg="add del">
          <ac:chgData name="ouaz mehdi" userId="330500629bed502f" providerId="Windows Live" clId="Web-{E8550AC5-AD38-46CA-8438-BD6CAD62E6FE}" dt="2021-10-05T16:42:58.252" v="48"/>
          <ac:spMkLst>
            <pc:docMk/>
            <pc:sldMk cId="2281660985" sldId="260"/>
            <ac:spMk id="3" creationId="{5793D301-78EB-4543-AE6D-1FB12FACF81A}"/>
          </ac:spMkLst>
        </pc:spChg>
      </pc:sldChg>
      <pc:sldChg chg="addSp delSp modSp new mod modClrScheme chgLayout">
        <pc:chgData name="ouaz mehdi" userId="330500629bed502f" providerId="Windows Live" clId="Web-{E8550AC5-AD38-46CA-8438-BD6CAD62E6FE}" dt="2021-10-05T17:05:24.852" v="173" actId="20577"/>
        <pc:sldMkLst>
          <pc:docMk/>
          <pc:sldMk cId="3951342538" sldId="261"/>
        </pc:sldMkLst>
        <pc:spChg chg="del mod ord">
          <ac:chgData name="ouaz mehdi" userId="330500629bed502f" providerId="Windows Live" clId="Web-{E8550AC5-AD38-46CA-8438-BD6CAD62E6FE}" dt="2021-10-05T16:59:45.561" v="114"/>
          <ac:spMkLst>
            <pc:docMk/>
            <pc:sldMk cId="3951342538" sldId="261"/>
            <ac:spMk id="2" creationId="{21B33B3C-0D5F-488C-898E-A3B77513FEF0}"/>
          </ac:spMkLst>
        </pc:spChg>
        <pc:spChg chg="mod ord">
          <ac:chgData name="ouaz mehdi" userId="330500629bed502f" providerId="Windows Live" clId="Web-{E8550AC5-AD38-46CA-8438-BD6CAD62E6FE}" dt="2021-10-05T17:01:41.830" v="128" actId="20577"/>
          <ac:spMkLst>
            <pc:docMk/>
            <pc:sldMk cId="3951342538" sldId="261"/>
            <ac:spMk id="3" creationId="{864BDCCE-6FDD-4A91-9CCA-8FA1CEB2B3C6}"/>
          </ac:spMkLst>
        </pc:spChg>
        <pc:spChg chg="add mod">
          <ac:chgData name="ouaz mehdi" userId="330500629bed502f" providerId="Windows Live" clId="Web-{E8550AC5-AD38-46CA-8438-BD6CAD62E6FE}" dt="2021-10-05T16:59:56.061" v="118" actId="20577"/>
          <ac:spMkLst>
            <pc:docMk/>
            <pc:sldMk cId="3951342538" sldId="261"/>
            <ac:spMk id="4" creationId="{76919558-1AB3-4C66-81CD-0C342E03BC16}"/>
          </ac:spMkLst>
        </pc:spChg>
        <pc:spChg chg="add">
          <ac:chgData name="ouaz mehdi" userId="330500629bed502f" providerId="Windows Live" clId="Web-{E8550AC5-AD38-46CA-8438-BD6CAD62E6FE}" dt="2021-10-05T17:00:01.390" v="119"/>
          <ac:spMkLst>
            <pc:docMk/>
            <pc:sldMk cId="3951342538" sldId="261"/>
            <ac:spMk id="5" creationId="{10CE0D75-133A-45C9-BA46-C4E3CF4B19DA}"/>
          </ac:spMkLst>
        </pc:spChg>
        <pc:spChg chg="add mod ord">
          <ac:chgData name="ouaz mehdi" userId="330500629bed502f" providerId="Windows Live" clId="Web-{E8550AC5-AD38-46CA-8438-BD6CAD62E6FE}" dt="2021-10-05T17:05:24.852" v="173" actId="20577"/>
          <ac:spMkLst>
            <pc:docMk/>
            <pc:sldMk cId="3951342538" sldId="261"/>
            <ac:spMk id="6" creationId="{484FE03F-F175-41CF-8687-A8479CC35C93}"/>
          </ac:spMkLst>
        </pc:spChg>
      </pc:sldChg>
      <pc:sldChg chg="modSp new">
        <pc:chgData name="ouaz mehdi" userId="330500629bed502f" providerId="Windows Live" clId="Web-{E8550AC5-AD38-46CA-8438-BD6CAD62E6FE}" dt="2021-10-05T17:14:05.506" v="198" actId="20577"/>
        <pc:sldMkLst>
          <pc:docMk/>
          <pc:sldMk cId="2055800281" sldId="262"/>
        </pc:sldMkLst>
        <pc:spChg chg="mod">
          <ac:chgData name="ouaz mehdi" userId="330500629bed502f" providerId="Windows Live" clId="Web-{E8550AC5-AD38-46CA-8438-BD6CAD62E6FE}" dt="2021-10-05T17:14:05.506" v="198" actId="20577"/>
          <ac:spMkLst>
            <pc:docMk/>
            <pc:sldMk cId="2055800281" sldId="262"/>
            <ac:spMk id="2" creationId="{97DDAEBD-3177-4F34-AF15-14D505CA51F0}"/>
          </ac:spMkLst>
        </pc:spChg>
        <pc:spChg chg="mod">
          <ac:chgData name="ouaz mehdi" userId="330500629bed502f" providerId="Windows Live" clId="Web-{E8550AC5-AD38-46CA-8438-BD6CAD62E6FE}" dt="2021-10-05T17:08:57.029" v="180" actId="20577"/>
          <ac:spMkLst>
            <pc:docMk/>
            <pc:sldMk cId="2055800281" sldId="262"/>
            <ac:spMk id="3" creationId="{ECC7DA46-A677-4878-A661-92A4F949DE20}"/>
          </ac:spMkLst>
        </pc:spChg>
      </pc:sldChg>
      <pc:sldChg chg="new del">
        <pc:chgData name="ouaz mehdi" userId="330500629bed502f" providerId="Windows Live" clId="Web-{E8550AC5-AD38-46CA-8438-BD6CAD62E6FE}" dt="2021-10-05T16:58:05.808" v="103"/>
        <pc:sldMkLst>
          <pc:docMk/>
          <pc:sldMk cId="2208114686" sldId="262"/>
        </pc:sldMkLst>
      </pc:sldChg>
      <pc:sldChg chg="addSp delSp modSp new del">
        <pc:chgData name="ouaz mehdi" userId="330500629bed502f" providerId="Windows Live" clId="Web-{E8550AC5-AD38-46CA-8438-BD6CAD62E6FE}" dt="2021-10-05T16:59:18.232" v="112"/>
        <pc:sldMkLst>
          <pc:docMk/>
          <pc:sldMk cId="2329042106" sldId="262"/>
        </pc:sldMkLst>
        <pc:spChg chg="add del mod">
          <ac:chgData name="ouaz mehdi" userId="330500629bed502f" providerId="Windows Live" clId="Web-{E8550AC5-AD38-46CA-8438-BD6CAD62E6FE}" dt="2021-10-05T16:59:14.841" v="111"/>
          <ac:spMkLst>
            <pc:docMk/>
            <pc:sldMk cId="2329042106" sldId="262"/>
            <ac:spMk id="2" creationId="{1E7D6E83-BD92-41B1-8CCC-19786BFEDDE1}"/>
          </ac:spMkLst>
        </pc:spChg>
      </pc:sldChg>
      <pc:sldChg chg="addSp modSp new">
        <pc:chgData name="ouaz mehdi" userId="330500629bed502f" providerId="Windows Live" clId="Web-{E8550AC5-AD38-46CA-8438-BD6CAD62E6FE}" dt="2021-10-05T17:14:13.022" v="203" actId="20577"/>
        <pc:sldMkLst>
          <pc:docMk/>
          <pc:sldMk cId="1287229492" sldId="263"/>
        </pc:sldMkLst>
        <pc:spChg chg="mod">
          <ac:chgData name="ouaz mehdi" userId="330500629bed502f" providerId="Windows Live" clId="Web-{E8550AC5-AD38-46CA-8438-BD6CAD62E6FE}" dt="2021-10-05T17:14:13.022" v="203" actId="20577"/>
          <ac:spMkLst>
            <pc:docMk/>
            <pc:sldMk cId="1287229492" sldId="263"/>
            <ac:spMk id="2" creationId="{BD06F710-ECCE-4B4B-BE98-613E2E2FBB3E}"/>
          </ac:spMkLst>
        </pc:spChg>
        <pc:spChg chg="mod">
          <ac:chgData name="ouaz mehdi" userId="330500629bed502f" providerId="Windows Live" clId="Web-{E8550AC5-AD38-46CA-8438-BD6CAD62E6FE}" dt="2021-10-05T17:10:28.313" v="188" actId="20577"/>
          <ac:spMkLst>
            <pc:docMk/>
            <pc:sldMk cId="1287229492" sldId="263"/>
            <ac:spMk id="3" creationId="{2854FFF8-3CAD-423B-BD9D-A19F9139A3A2}"/>
          </ac:spMkLst>
        </pc:spChg>
        <pc:spChg chg="add">
          <ac:chgData name="ouaz mehdi" userId="330500629bed502f" providerId="Windows Live" clId="Web-{E8550AC5-AD38-46CA-8438-BD6CAD62E6FE}" dt="2021-10-05T17:14:06.772" v="199"/>
          <ac:spMkLst>
            <pc:docMk/>
            <pc:sldMk cId="1287229492" sldId="263"/>
            <ac:spMk id="4" creationId="{C531EC74-CCA2-4541-A8EF-1307EEF89395}"/>
          </ac:spMkLst>
        </pc:spChg>
      </pc:sldChg>
      <pc:sldChg chg="modSp new">
        <pc:chgData name="ouaz mehdi" userId="330500629bed502f" providerId="Windows Live" clId="Web-{E8550AC5-AD38-46CA-8438-BD6CAD62E6FE}" dt="2021-10-05T17:14:18.976" v="208" actId="20577"/>
        <pc:sldMkLst>
          <pc:docMk/>
          <pc:sldMk cId="2391546772" sldId="264"/>
        </pc:sldMkLst>
        <pc:spChg chg="mod">
          <ac:chgData name="ouaz mehdi" userId="330500629bed502f" providerId="Windows Live" clId="Web-{E8550AC5-AD38-46CA-8438-BD6CAD62E6FE}" dt="2021-10-05T17:14:18.976" v="208" actId="20577"/>
          <ac:spMkLst>
            <pc:docMk/>
            <pc:sldMk cId="2391546772" sldId="264"/>
            <ac:spMk id="2" creationId="{B57E92BF-E00E-46CC-9411-AF1186CBF415}"/>
          </ac:spMkLst>
        </pc:spChg>
        <pc:spChg chg="mod">
          <ac:chgData name="ouaz mehdi" userId="330500629bed502f" providerId="Windows Live" clId="Web-{E8550AC5-AD38-46CA-8438-BD6CAD62E6FE}" dt="2021-10-05T17:10:43.407" v="193" actId="20577"/>
          <ac:spMkLst>
            <pc:docMk/>
            <pc:sldMk cId="2391546772" sldId="264"/>
            <ac:spMk id="3" creationId="{45890CC7-1CC6-49F1-9EAD-F62FD8C28FA7}"/>
          </ac:spMkLst>
        </pc:spChg>
      </pc:sldChg>
      <pc:sldChg chg="modSp new">
        <pc:chgData name="ouaz mehdi" userId="330500629bed502f" providerId="Windows Live" clId="Web-{E8550AC5-AD38-46CA-8438-BD6CAD62E6FE}" dt="2021-10-05T17:14:29.945" v="217" actId="20577"/>
        <pc:sldMkLst>
          <pc:docMk/>
          <pc:sldMk cId="3940765807" sldId="265"/>
        </pc:sldMkLst>
        <pc:spChg chg="mod">
          <ac:chgData name="ouaz mehdi" userId="330500629bed502f" providerId="Windows Live" clId="Web-{E8550AC5-AD38-46CA-8438-BD6CAD62E6FE}" dt="2021-10-05T17:14:29.945" v="217" actId="20577"/>
          <ac:spMkLst>
            <pc:docMk/>
            <pc:sldMk cId="3940765807" sldId="265"/>
            <ac:spMk id="2" creationId="{A3F8720B-4F97-4B28-9E8C-899DF868D50F}"/>
          </ac:spMkLst>
        </pc:spChg>
        <pc:spChg chg="mod">
          <ac:chgData name="ouaz mehdi" userId="330500629bed502f" providerId="Windows Live" clId="Web-{E8550AC5-AD38-46CA-8438-BD6CAD62E6FE}" dt="2021-10-05T17:12:44.426" v="196" actId="20577"/>
          <ac:spMkLst>
            <pc:docMk/>
            <pc:sldMk cId="3940765807" sldId="265"/>
            <ac:spMk id="3" creationId="{609E7DFF-226D-498E-90B1-9DD6F8882297}"/>
          </ac:spMkLst>
        </pc:spChg>
      </pc:sldChg>
      <pc:sldChg chg="modSp new">
        <pc:chgData name="ouaz mehdi" userId="330500629bed502f" providerId="Windows Live" clId="Web-{E8550AC5-AD38-46CA-8438-BD6CAD62E6FE}" dt="2021-10-05T17:20:13.626" v="225" actId="20577"/>
        <pc:sldMkLst>
          <pc:docMk/>
          <pc:sldMk cId="3518315206" sldId="266"/>
        </pc:sldMkLst>
        <pc:spChg chg="mod">
          <ac:chgData name="ouaz mehdi" userId="330500629bed502f" providerId="Windows Live" clId="Web-{E8550AC5-AD38-46CA-8438-BD6CAD62E6FE}" dt="2021-10-05T17:17:39.200" v="223" actId="20577"/>
          <ac:spMkLst>
            <pc:docMk/>
            <pc:sldMk cId="3518315206" sldId="266"/>
            <ac:spMk id="2" creationId="{683AE4CB-A0FC-4494-BDFD-5904A21597D8}"/>
          </ac:spMkLst>
        </pc:spChg>
        <pc:spChg chg="mod">
          <ac:chgData name="ouaz mehdi" userId="330500629bed502f" providerId="Windows Live" clId="Web-{E8550AC5-AD38-46CA-8438-BD6CAD62E6FE}" dt="2021-10-05T17:20:13.626" v="225" actId="20577"/>
          <ac:spMkLst>
            <pc:docMk/>
            <pc:sldMk cId="3518315206" sldId="266"/>
            <ac:spMk id="3" creationId="{61DC845E-1264-47D0-BE76-35AF57945D05}"/>
          </ac:spMkLst>
        </pc:spChg>
      </pc:sldChg>
      <pc:sldChg chg="addSp delSp modSp new">
        <pc:chgData name="ouaz mehdi" userId="330500629bed502f" providerId="Windows Live" clId="Web-{E8550AC5-AD38-46CA-8438-BD6CAD62E6FE}" dt="2021-10-05T17:21:12.721" v="233" actId="20577"/>
        <pc:sldMkLst>
          <pc:docMk/>
          <pc:sldMk cId="3949500408" sldId="267"/>
        </pc:sldMkLst>
        <pc:spChg chg="mod">
          <ac:chgData name="ouaz mehdi" userId="330500629bed502f" providerId="Windows Live" clId="Web-{E8550AC5-AD38-46CA-8438-BD6CAD62E6FE}" dt="2021-10-05T17:21:02.393" v="231" actId="20577"/>
          <ac:spMkLst>
            <pc:docMk/>
            <pc:sldMk cId="3949500408" sldId="267"/>
            <ac:spMk id="2" creationId="{BBA8A612-B4CE-4895-B5B7-E24A6DDD6964}"/>
          </ac:spMkLst>
        </pc:spChg>
        <pc:spChg chg="del">
          <ac:chgData name="ouaz mehdi" userId="330500629bed502f" providerId="Windows Live" clId="Web-{E8550AC5-AD38-46CA-8438-BD6CAD62E6FE}" dt="2021-10-05T17:20:26.267" v="227"/>
          <ac:spMkLst>
            <pc:docMk/>
            <pc:sldMk cId="3949500408" sldId="267"/>
            <ac:spMk id="3" creationId="{9295D7B8-D67C-4305-8742-FA3E67DA7A46}"/>
          </ac:spMkLst>
        </pc:spChg>
        <pc:spChg chg="add mod">
          <ac:chgData name="ouaz mehdi" userId="330500629bed502f" providerId="Windows Live" clId="Web-{E8550AC5-AD38-46CA-8438-BD6CAD62E6FE}" dt="2021-10-05T17:21:12.721" v="233" actId="20577"/>
          <ac:spMkLst>
            <pc:docMk/>
            <pc:sldMk cId="3949500408" sldId="267"/>
            <ac:spMk id="6" creationId="{B09463EF-14A2-4B70-A881-D22888BDE5FE}"/>
          </ac:spMkLst>
        </pc:spChg>
        <pc:graphicFrameChg chg="add mod ord modGraphic">
          <ac:chgData name="ouaz mehdi" userId="330500629bed502f" providerId="Windows Live" clId="Web-{E8550AC5-AD38-46CA-8438-BD6CAD62E6FE}" dt="2021-10-05T17:20:26.267" v="227"/>
          <ac:graphicFrameMkLst>
            <pc:docMk/>
            <pc:sldMk cId="3949500408" sldId="267"/>
            <ac:graphicFrameMk id="5" creationId="{DB83D4A1-65CB-49A7-A64C-83F9579FC32B}"/>
          </ac:graphicFrameMkLst>
        </pc:graphicFrameChg>
      </pc:sldChg>
      <pc:sldChg chg="addSp delSp modSp new">
        <pc:chgData name="ouaz mehdi" userId="330500629bed502f" providerId="Windows Live" clId="Web-{E8550AC5-AD38-46CA-8438-BD6CAD62E6FE}" dt="2021-10-05T17:22:42.786" v="245" actId="20577"/>
        <pc:sldMkLst>
          <pc:docMk/>
          <pc:sldMk cId="3680067936" sldId="268"/>
        </pc:sldMkLst>
        <pc:spChg chg="mod">
          <ac:chgData name="ouaz mehdi" userId="330500629bed502f" providerId="Windows Live" clId="Web-{E8550AC5-AD38-46CA-8438-BD6CAD62E6FE}" dt="2021-10-05T17:22:26.551" v="241"/>
          <ac:spMkLst>
            <pc:docMk/>
            <pc:sldMk cId="3680067936" sldId="268"/>
            <ac:spMk id="2" creationId="{FFEF4324-669E-4C6A-9D1C-B544AAB207BF}"/>
          </ac:spMkLst>
        </pc:spChg>
        <pc:spChg chg="del">
          <ac:chgData name="ouaz mehdi" userId="330500629bed502f" providerId="Windows Live" clId="Web-{E8550AC5-AD38-46CA-8438-BD6CAD62E6FE}" dt="2021-10-05T17:21:39.206" v="235"/>
          <ac:spMkLst>
            <pc:docMk/>
            <pc:sldMk cId="3680067936" sldId="268"/>
            <ac:spMk id="3" creationId="{7CA2F3DB-A56A-4B5C-9E1D-F05CC4C31DBA}"/>
          </ac:spMkLst>
        </pc:spChg>
        <pc:spChg chg="add mod">
          <ac:chgData name="ouaz mehdi" userId="330500629bed502f" providerId="Windows Live" clId="Web-{E8550AC5-AD38-46CA-8438-BD6CAD62E6FE}" dt="2021-10-05T17:22:42.786" v="245" actId="20577"/>
          <ac:spMkLst>
            <pc:docMk/>
            <pc:sldMk cId="3680067936" sldId="268"/>
            <ac:spMk id="6" creationId="{C6781E73-1CFD-4159-9114-AACDD78CD778}"/>
          </ac:spMkLst>
        </pc:spChg>
        <pc:graphicFrameChg chg="add mod ord modGraphic">
          <ac:chgData name="ouaz mehdi" userId="330500629bed502f" providerId="Windows Live" clId="Web-{E8550AC5-AD38-46CA-8438-BD6CAD62E6FE}" dt="2021-10-05T17:21:58.738" v="240"/>
          <ac:graphicFrameMkLst>
            <pc:docMk/>
            <pc:sldMk cId="3680067936" sldId="268"/>
            <ac:graphicFrameMk id="5" creationId="{4B1AADBF-DF8D-4225-B350-9BF2293FD760}"/>
          </ac:graphicFrameMkLst>
        </pc:graphicFrameChg>
      </pc:sldChg>
      <pc:sldChg chg="addSp delSp modSp new del">
        <pc:chgData name="ouaz mehdi" userId="330500629bed502f" providerId="Windows Live" clId="Web-{E8550AC5-AD38-46CA-8438-BD6CAD62E6FE}" dt="2021-10-05T17:24:21.789" v="250"/>
        <pc:sldMkLst>
          <pc:docMk/>
          <pc:sldMk cId="934131228" sldId="269"/>
        </pc:sldMkLst>
        <pc:spChg chg="del">
          <ac:chgData name="ouaz mehdi" userId="330500629bed502f" providerId="Windows Live" clId="Web-{E8550AC5-AD38-46CA-8438-BD6CAD62E6FE}" dt="2021-10-05T17:23:16.834" v="247"/>
          <ac:spMkLst>
            <pc:docMk/>
            <pc:sldMk cId="934131228" sldId="269"/>
            <ac:spMk id="3" creationId="{68A2F2A3-1DF9-4587-B0E3-52B7DD7D2C09}"/>
          </ac:spMkLst>
        </pc:spChg>
        <pc:graphicFrameChg chg="add mod ord modGraphic">
          <ac:chgData name="ouaz mehdi" userId="330500629bed502f" providerId="Windows Live" clId="Web-{E8550AC5-AD38-46CA-8438-BD6CAD62E6FE}" dt="2021-10-05T17:23:37.022" v="249"/>
          <ac:graphicFrameMkLst>
            <pc:docMk/>
            <pc:sldMk cId="934131228" sldId="269"/>
            <ac:graphicFrameMk id="5" creationId="{03A7FA9B-DA54-4EA9-9824-62DDE1C47C70}"/>
          </ac:graphicFrameMkLst>
        </pc:graphicFrameChg>
      </pc:sldChg>
      <pc:sldChg chg="addSp delSp modSp new">
        <pc:chgData name="ouaz mehdi" userId="330500629bed502f" providerId="Windows Live" clId="Web-{E8550AC5-AD38-46CA-8438-BD6CAD62E6FE}" dt="2021-10-05T17:25:51.526" v="270" actId="20577"/>
        <pc:sldMkLst>
          <pc:docMk/>
          <pc:sldMk cId="3452186898" sldId="269"/>
        </pc:sldMkLst>
        <pc:spChg chg="mod">
          <ac:chgData name="ouaz mehdi" userId="330500629bed502f" providerId="Windows Live" clId="Web-{E8550AC5-AD38-46CA-8438-BD6CAD62E6FE}" dt="2021-10-05T17:25:51.526" v="270" actId="20577"/>
          <ac:spMkLst>
            <pc:docMk/>
            <pc:sldMk cId="3452186898" sldId="269"/>
            <ac:spMk id="2" creationId="{51C15B8D-5EF7-42A9-AB04-7A9D82CB55A7}"/>
          </ac:spMkLst>
        </pc:spChg>
        <pc:spChg chg="del">
          <ac:chgData name="ouaz mehdi" userId="330500629bed502f" providerId="Windows Live" clId="Web-{E8550AC5-AD38-46CA-8438-BD6CAD62E6FE}" dt="2021-10-05T17:24:26.258" v="252"/>
          <ac:spMkLst>
            <pc:docMk/>
            <pc:sldMk cId="3452186898" sldId="269"/>
            <ac:spMk id="3" creationId="{93B77B76-556B-41B0-A8C1-AED4B29BAA6E}"/>
          </ac:spMkLst>
        </pc:spChg>
        <pc:spChg chg="add mod">
          <ac:chgData name="ouaz mehdi" userId="330500629bed502f" providerId="Windows Live" clId="Web-{E8550AC5-AD38-46CA-8438-BD6CAD62E6FE}" dt="2021-10-05T17:24:33.320" v="256" actId="20577"/>
          <ac:spMkLst>
            <pc:docMk/>
            <pc:sldMk cId="3452186898" sldId="269"/>
            <ac:spMk id="6" creationId="{F6BCDB1B-D688-4B93-86D2-F7C81776FD70}"/>
          </ac:spMkLst>
        </pc:spChg>
        <pc:graphicFrameChg chg="add mod ord modGraphic">
          <ac:chgData name="ouaz mehdi" userId="330500629bed502f" providerId="Windows Live" clId="Web-{E8550AC5-AD38-46CA-8438-BD6CAD62E6FE}" dt="2021-10-05T17:24:55.837" v="260"/>
          <ac:graphicFrameMkLst>
            <pc:docMk/>
            <pc:sldMk cId="3452186898" sldId="269"/>
            <ac:graphicFrameMk id="5" creationId="{E5479EAC-14D0-4A82-B2F8-12FDE1B768D2}"/>
          </ac:graphicFrameMkLst>
        </pc:graphicFrameChg>
      </pc:sldChg>
      <pc:sldChg chg="addSp delSp modSp new">
        <pc:chgData name="ouaz mehdi" userId="330500629bed502f" providerId="Windows Live" clId="Web-{E8550AC5-AD38-46CA-8438-BD6CAD62E6FE}" dt="2021-10-05T17:25:39.744" v="269" actId="20577"/>
        <pc:sldMkLst>
          <pc:docMk/>
          <pc:sldMk cId="169871032" sldId="270"/>
        </pc:sldMkLst>
        <pc:spChg chg="mod">
          <ac:chgData name="ouaz mehdi" userId="330500629bed502f" providerId="Windows Live" clId="Web-{E8550AC5-AD38-46CA-8438-BD6CAD62E6FE}" dt="2021-10-05T17:25:39.744" v="269" actId="20577"/>
          <ac:spMkLst>
            <pc:docMk/>
            <pc:sldMk cId="169871032" sldId="270"/>
            <ac:spMk id="2" creationId="{91799A44-1FE5-43AE-A2BE-BFCC790ADF3E}"/>
          </ac:spMkLst>
        </pc:spChg>
        <pc:spChg chg="del">
          <ac:chgData name="ouaz mehdi" userId="330500629bed502f" providerId="Windows Live" clId="Web-{E8550AC5-AD38-46CA-8438-BD6CAD62E6FE}" dt="2021-10-05T17:25:20.197" v="262"/>
          <ac:spMkLst>
            <pc:docMk/>
            <pc:sldMk cId="169871032" sldId="270"/>
            <ac:spMk id="3" creationId="{AA583874-FAB3-40F7-A0AD-6BAC15C90E2C}"/>
          </ac:spMkLst>
        </pc:spChg>
        <pc:spChg chg="add mod">
          <ac:chgData name="ouaz mehdi" userId="330500629bed502f" providerId="Windows Live" clId="Web-{E8550AC5-AD38-46CA-8438-BD6CAD62E6FE}" dt="2021-10-05T17:25:36.666" v="267" actId="20577"/>
          <ac:spMkLst>
            <pc:docMk/>
            <pc:sldMk cId="169871032" sldId="270"/>
            <ac:spMk id="6" creationId="{33A1930D-F024-4397-A61C-4A523779059E}"/>
          </ac:spMkLst>
        </pc:spChg>
        <pc:graphicFrameChg chg="add mod ord modGraphic">
          <ac:chgData name="ouaz mehdi" userId="330500629bed502f" providerId="Windows Live" clId="Web-{E8550AC5-AD38-46CA-8438-BD6CAD62E6FE}" dt="2021-10-05T17:25:20.197" v="262"/>
          <ac:graphicFrameMkLst>
            <pc:docMk/>
            <pc:sldMk cId="169871032" sldId="270"/>
            <ac:graphicFrameMk id="5" creationId="{288AED81-1BE5-406E-B11B-D790018D36CB}"/>
          </ac:graphicFrameMkLst>
        </pc:graphicFrameChg>
      </pc:sldChg>
      <pc:sldChg chg="new">
        <pc:chgData name="ouaz mehdi" userId="330500629bed502f" providerId="Windows Live" clId="Web-{E8550AC5-AD38-46CA-8438-BD6CAD62E6FE}" dt="2021-10-05T17:25:28.056" v="265"/>
        <pc:sldMkLst>
          <pc:docMk/>
          <pc:sldMk cId="2330798714" sldId="2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9245BD6-03CD-4B93-AB63-64BFC0356A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CFA8CF8-27FD-4F49-8553-4EE553FA3A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8BA45-2A4D-4F91-8F54-F0D95010DD30}" type="datetime1">
              <a:rPr lang="fr-FR" smtClean="0"/>
              <a:t>05/10/2021</a:t>
            </a:fld>
            <a:endParaRPr lang="fr-FR"/>
          </a:p>
        </p:txBody>
      </p:sp>
      <p:sp>
        <p:nvSpPr>
          <p:cNvPr id="4" name="Espace réservé du pied de page 3">
            <a:extLst>
              <a:ext uri="{FF2B5EF4-FFF2-40B4-BE49-F238E27FC236}">
                <a16:creationId xmlns:a16="http://schemas.microsoft.com/office/drawing/2014/main" id="{6E079455-8852-46B4-9248-194712C3BC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EE4EF4D-6C5C-4700-BE05-DD78905BF3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46231-A390-43DC-AE7B-248A736039A8}" type="slidenum">
              <a:rPr lang="fr-FR" smtClean="0"/>
              <a:t>‹N°›</a:t>
            </a:fld>
            <a:endParaRPr lang="fr-FR"/>
          </a:p>
        </p:txBody>
      </p:sp>
    </p:spTree>
    <p:extLst>
      <p:ext uri="{BB962C8B-B14F-4D97-AF65-F5344CB8AC3E}">
        <p14:creationId xmlns:p14="http://schemas.microsoft.com/office/powerpoint/2010/main" val="1266581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80196-D3CF-42BE-B4D0-FD286C87E8D6}" type="datetime1">
              <a:rPr lang="fr-FR" smtClean="0"/>
              <a:pPr/>
              <a:t>05/10/2021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C0606-6D0B-40E5-A9B1-09CA2B3D37AE}" type="slidenum">
              <a:rPr lang="fr-FR" smtClean="0"/>
              <a:t>‹N°›</a:t>
            </a:fld>
            <a:endParaRPr lang="fr-FR" dirty="0"/>
          </a:p>
        </p:txBody>
      </p:sp>
    </p:spTree>
    <p:extLst>
      <p:ext uri="{BB962C8B-B14F-4D97-AF65-F5344CB8AC3E}">
        <p14:creationId xmlns:p14="http://schemas.microsoft.com/office/powerpoint/2010/main" val="2556163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35C0606-6D0B-40E5-A9B1-09CA2B3D37AE}" type="slidenum">
              <a:rPr lang="fr-FR" smtClean="0"/>
              <a:t>1</a:t>
            </a:fld>
            <a:endParaRPr lang="fr-FR"/>
          </a:p>
        </p:txBody>
      </p:sp>
    </p:spTree>
    <p:extLst>
      <p:ext uri="{BB962C8B-B14F-4D97-AF65-F5344CB8AC3E}">
        <p14:creationId xmlns:p14="http://schemas.microsoft.com/office/powerpoint/2010/main" val="1759947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72408838-88D0-46F0-BA1F-45748A8D5AAB}" type="datetime1">
              <a:rPr lang="fr-FR" noProof="0" smtClean="0"/>
              <a:t>05/10/2021</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D57F1E4F-1CFF-5643-939E-217C01CDF565}" type="slidenum">
              <a:rPr lang="fr-FR" noProof="0" smtClean="0"/>
              <a:pPr/>
              <a:t>‹N°›</a:t>
            </a:fld>
            <a:endParaRPr lang="fr-FR"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C1C319ED-F916-4DC7-AFC6-0869F652D451}" type="datetime1">
              <a:rPr lang="fr-FR" noProof="0" smtClean="0"/>
              <a:t>05/10/2021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E3B6F83F-9F26-4C37-B7D8-475DB7D047E1}"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Imag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Zone de texte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1" name="Zone de texte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2"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377B567-F968-4C11-9A2F-023A6F0806EA}"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7096D880-0E7F-4D4E-8284-30F61D8C0054}"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fr-FR" noProof="0"/>
              <a:t>Modifiez les styles du texte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DB2512BF-E647-417A-89C8-184AA4F982C6}"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fr-FR" noProof="0"/>
              <a:t>Modifiez les styles du texte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F0875B56-F6FC-460F-8579-1D72C2DA29E0}"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8594332F-670D-4A17-A9DF-544BC8AEE6AE}"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7D3BA71-D473-4F3E-9961-84DF85D70DFA}"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CF55324-9321-4FEB-A7AE-35FE21A42CCF}"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DA21F4BD-9E05-49AD-8001-926FB2315691}" type="datetime1">
              <a:rPr lang="fr-FR" noProof="0" smtClean="0"/>
              <a:t>05/10/2021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FD8423-4322-44F3-9DDA-FB8DAF446D75}" type="datetime1">
              <a:rPr lang="fr-FR" noProof="0" smtClean="0"/>
              <a:t>05/10/2021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5F7DDBD6-3934-47D0-AC90-1A029322E5B9}" type="datetime1">
              <a:rPr lang="fr-FR" noProof="0" smtClean="0"/>
              <a:pPr rtl="0"/>
              <a:t>05/10/2021</a:t>
            </a:fld>
            <a:r>
              <a:rPr lang="fr-FR" noProof="0"/>
              <a:t>11/9/2014</a:t>
            </a:r>
            <a:fld id="{B61BEF0D-F0BB-DE4B-95CE-6DB70DBA9567}" type="datetimeFigureOut">
              <a:rPr lang="fr-FR" noProof="0" smtClean="0"/>
              <a:pPr rtl="0"/>
              <a:t>05/10/2021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r>
              <a:rPr lang="fr-FR" noProof="0"/>
              <a:t>‹N°›</a:t>
            </a:r>
            <a:fld id="{D57F1E4F-1CFF-5643-939E-217C01CDF565}" type="slidenum">
              <a:rPr lang="fr-FR" noProof="0" smtClean="0"/>
              <a:pPr rtl="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FA20F135-A3ED-436B-AC2B-6CF2A023936B}" type="datetime1">
              <a:rPr lang="fr-FR" noProof="0" smtClean="0"/>
              <a:t>05/10/2021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751D4D0B-96A7-4568-884D-11D639750FEB}" type="datetime1">
              <a:rPr lang="fr-FR" noProof="0" smtClean="0"/>
              <a:t>05/10/2021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8D83C18E-023A-43CD-BFB4-CAE5B819AC86}" type="datetime1">
              <a:rPr lang="fr-FR" noProof="0" smtClean="0"/>
              <a:t>05/10/2021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D5473575-6F66-4E35-A12D-33A812659816}" type="datetime1">
              <a:rPr lang="fr-FR" noProof="0" smtClean="0"/>
              <a:t>05/10/2021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83A9FBA-639B-4978-BE81-133F2552C6C3}" type="datetime1">
              <a:rPr lang="fr-FR" noProof="0" smtClean="0"/>
              <a:t>05/10/2021</a:t>
            </a:fld>
            <a:endParaRPr lang="fr-FR" noProof="0" dirty="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fr-FR" noProof="0" smtClean="0"/>
              <a:pPr/>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k-tools.com/database/sql-server-best-practices-and-tools#advantages6" TargetMode="External"/><Relationship Id="rId2" Type="http://schemas.openxmlformats.org/officeDocument/2006/relationships/hyperlink" Target="https://www.tek-tools.com/database/sql-server-best-practices-and-tools#advantages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ostgresql.org/community/contributo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iven.io/blog/the-data-continuum-examin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92060" y="2136795"/>
            <a:ext cx="9268065" cy="2248936"/>
          </a:xfrm>
        </p:spPr>
        <p:txBody>
          <a:bodyPr rtlCol="0"/>
          <a:lstStyle/>
          <a:p>
            <a:r>
              <a:rPr lang="fr-FR" dirty="0">
                <a:cs typeface="Calibri Light"/>
              </a:rPr>
              <a:t>Introduction to data bases checkpoint</a:t>
            </a:r>
            <a:endParaRPr lang="fr-FR" dirty="0"/>
          </a:p>
        </p:txBody>
      </p:sp>
      <p:sp>
        <p:nvSpPr>
          <p:cNvPr id="3" name="Sous-titre 2"/>
          <p:cNvSpPr>
            <a:spLocks noGrp="1"/>
          </p:cNvSpPr>
          <p:nvPr>
            <p:ph type="subTitle" idx="1"/>
          </p:nvPr>
        </p:nvSpPr>
        <p:spPr/>
        <p:txBody>
          <a:bodyPr rtlCol="0"/>
          <a:lstStyle/>
          <a:p>
            <a:pPr rtl="0"/>
            <a:endParaRPr lang="fr-F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3AE4CB-A0FC-4494-BDFD-5904A21597D8}"/>
              </a:ext>
            </a:extLst>
          </p:cNvPr>
          <p:cNvSpPr>
            <a:spLocks noGrp="1"/>
          </p:cNvSpPr>
          <p:nvPr>
            <p:ph type="title"/>
          </p:nvPr>
        </p:nvSpPr>
        <p:spPr/>
        <p:txBody>
          <a:bodyPr/>
          <a:lstStyle/>
          <a:p>
            <a:r>
              <a:rPr lang="fr-FR" dirty="0">
                <a:cs typeface="Calibri Light"/>
              </a:rPr>
              <a:t>                                   </a:t>
            </a:r>
            <a:r>
              <a:rPr lang="fr-FR" dirty="0">
                <a:ea typeface="+mj-lt"/>
                <a:cs typeface="+mj-lt"/>
              </a:rPr>
              <a:t>   SQL SERVER</a:t>
            </a:r>
            <a:endParaRPr lang="fr-FR" dirty="0">
              <a:cs typeface="Calibri Light"/>
            </a:endParaRPr>
          </a:p>
        </p:txBody>
      </p:sp>
      <p:sp>
        <p:nvSpPr>
          <p:cNvPr id="3" name="Espace réservé du contenu 2">
            <a:extLst>
              <a:ext uri="{FF2B5EF4-FFF2-40B4-BE49-F238E27FC236}">
                <a16:creationId xmlns:a16="http://schemas.microsoft.com/office/drawing/2014/main" id="{61DC845E-1264-47D0-BE76-35AF57945D05}"/>
              </a:ext>
            </a:extLst>
          </p:cNvPr>
          <p:cNvSpPr>
            <a:spLocks noGrp="1"/>
          </p:cNvSpPr>
          <p:nvPr>
            <p:ph idx="1"/>
          </p:nvPr>
        </p:nvSpPr>
        <p:spPr/>
        <p:txBody>
          <a:bodyPr/>
          <a:lstStyle/>
          <a:p>
            <a:pPr marL="438150">
              <a:spcAft>
                <a:spcPts val="0"/>
              </a:spcAft>
              <a:buFont typeface="Arial,Sans-Serif"/>
            </a:pPr>
            <a:r>
              <a:rPr lang="en-US" dirty="0">
                <a:solidFill>
                  <a:schemeClr val="accent1"/>
                </a:solidFill>
                <a:ea typeface="+mn-lt"/>
                <a:cs typeface="+mn-lt"/>
                <a:hlinkClick r:id="rId2"/>
              </a:rPr>
              <a:t>Excellent Data Restoration and Recovery Mechanism</a:t>
            </a:r>
            <a:endParaRPr lang="en-US" dirty="0">
              <a:ea typeface="+mn-lt"/>
              <a:cs typeface="+mn-lt"/>
            </a:endParaRPr>
          </a:p>
          <a:p>
            <a:pPr>
              <a:spcAft>
                <a:spcPts val="0"/>
              </a:spcAft>
              <a:buClr>
                <a:srgbClr val="FFFFFF"/>
              </a:buClr>
            </a:pPr>
            <a:r>
              <a:rPr lang="en-US" dirty="0">
                <a:ea typeface="+mn-lt"/>
                <a:cs typeface="+mn-lt"/>
              </a:rPr>
              <a:t>SQL Server consists of several sophisticated features to help restore and recover lost or damaged data. With the help of advanced recovery tools, it’s possible to recover the complete database. The core component of SQL Server, Database Engine, controls data storage and helps to execute demands and queries of the users, including transactions, files, and indexes. Large organizations commonly use these facilities of SQL Server.</a:t>
            </a:r>
          </a:p>
          <a:p>
            <a:pPr>
              <a:spcAft>
                <a:spcPts val="0"/>
              </a:spcAft>
              <a:buClr>
                <a:srgbClr val="FFFFFF"/>
              </a:buClr>
            </a:pPr>
            <a:endParaRPr lang="en-US" dirty="0">
              <a:ea typeface="+mn-lt"/>
              <a:cs typeface="+mn-lt"/>
            </a:endParaRPr>
          </a:p>
          <a:p>
            <a:pPr marL="438150">
              <a:spcAft>
                <a:spcPts val="0"/>
              </a:spcAft>
              <a:buClr>
                <a:srgbClr val="FFFFFF"/>
              </a:buClr>
              <a:buFont typeface="Arial,Sans-Serif"/>
            </a:pPr>
            <a:r>
              <a:rPr lang="en-US" dirty="0">
                <a:solidFill>
                  <a:schemeClr val="accent1"/>
                </a:solidFill>
                <a:ea typeface="+mn-lt"/>
                <a:cs typeface="+mn-lt"/>
                <a:hlinkClick r:id="rId3"/>
              </a:rPr>
              <a:t>Lower Cost Of Ownership</a:t>
            </a:r>
            <a:endParaRPr lang="en-US" dirty="0">
              <a:ea typeface="+mn-lt"/>
              <a:cs typeface="+mn-lt"/>
            </a:endParaRPr>
          </a:p>
          <a:p>
            <a:pPr>
              <a:spcAft>
                <a:spcPts val="0"/>
              </a:spcAft>
              <a:buClr>
                <a:srgbClr val="FFFFFF"/>
              </a:buClr>
            </a:pPr>
            <a:r>
              <a:rPr lang="en-US" dirty="0">
                <a:ea typeface="+mn-lt"/>
                <a:cs typeface="+mn-lt"/>
              </a:rPr>
              <a:t>The effective data mining, disk partitioning, and data management tools of SQL server help to maintain the crucial data and make the storage space available for highly sensitive information.</a:t>
            </a:r>
          </a:p>
          <a:p>
            <a:pPr>
              <a:spcAft>
                <a:spcPts val="0"/>
              </a:spcAft>
              <a:buClr>
                <a:srgbClr val="FFFFFF"/>
              </a:buClr>
              <a:buFont typeface="Arial,Sans-Serif"/>
            </a:pPr>
            <a:endParaRPr lang="fr-FR" dirty="0">
              <a:ea typeface="+mn-lt"/>
              <a:cs typeface="+mn-lt"/>
            </a:endParaRPr>
          </a:p>
          <a:p>
            <a:pPr>
              <a:buClr>
                <a:srgbClr val="FFFFFF"/>
              </a:buClr>
            </a:pPr>
            <a:endParaRPr lang="fr-FR" dirty="0">
              <a:cs typeface="Calibri"/>
            </a:endParaRPr>
          </a:p>
        </p:txBody>
      </p:sp>
    </p:spTree>
    <p:extLst>
      <p:ext uri="{BB962C8B-B14F-4D97-AF65-F5344CB8AC3E}">
        <p14:creationId xmlns:p14="http://schemas.microsoft.com/office/powerpoint/2010/main" val="351831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8A612-B4CE-4895-B5B7-E24A6DDD6964}"/>
              </a:ext>
            </a:extLst>
          </p:cNvPr>
          <p:cNvSpPr>
            <a:spLocks noGrp="1"/>
          </p:cNvSpPr>
          <p:nvPr>
            <p:ph type="title"/>
          </p:nvPr>
        </p:nvSpPr>
        <p:spPr/>
        <p:txBody>
          <a:bodyPr/>
          <a:lstStyle/>
          <a:p>
            <a:r>
              <a:rPr lang="fr-FR" dirty="0" err="1">
                <a:ea typeface="+mj-lt"/>
                <a:cs typeface="+mj-lt"/>
              </a:rPr>
              <a:t>comparison</a:t>
            </a:r>
            <a:r>
              <a:rPr lang="fr-FR" dirty="0">
                <a:ea typeface="+mj-lt"/>
                <a:cs typeface="+mj-lt"/>
              </a:rPr>
              <a:t> </a:t>
            </a:r>
            <a:r>
              <a:rPr lang="fr-FR" dirty="0" err="1">
                <a:ea typeface="+mj-lt"/>
                <a:cs typeface="+mj-lt"/>
              </a:rPr>
              <a:t>between</a:t>
            </a:r>
            <a:r>
              <a:rPr lang="fr-FR" dirty="0">
                <a:ea typeface="+mj-lt"/>
                <a:cs typeface="+mj-lt"/>
              </a:rPr>
              <a:t> MySQL, PostgreSQL and SQL SERVER</a:t>
            </a:r>
            <a:endParaRPr lang="fr-FR" dirty="0"/>
          </a:p>
        </p:txBody>
      </p:sp>
      <p:graphicFrame>
        <p:nvGraphicFramePr>
          <p:cNvPr id="5" name="Espace réservé du contenu 4">
            <a:extLst>
              <a:ext uri="{FF2B5EF4-FFF2-40B4-BE49-F238E27FC236}">
                <a16:creationId xmlns:a16="http://schemas.microsoft.com/office/drawing/2014/main" id="{DB83D4A1-65CB-49A7-A64C-83F9579FC32B}"/>
              </a:ext>
            </a:extLst>
          </p:cNvPr>
          <p:cNvGraphicFramePr>
            <a:graphicFrameLocks noGrp="1"/>
          </p:cNvGraphicFramePr>
          <p:nvPr>
            <p:ph idx="1"/>
            <p:extLst>
              <p:ext uri="{D42A27DB-BD31-4B8C-83A1-F6EECF244321}">
                <p14:modId xmlns:p14="http://schemas.microsoft.com/office/powerpoint/2010/main" val="4222116817"/>
              </p:ext>
            </p:extLst>
          </p:nvPr>
        </p:nvGraphicFramePr>
        <p:xfrm>
          <a:off x="685800" y="2141538"/>
          <a:ext cx="10131424" cy="4968240"/>
        </p:xfrm>
        <a:graphic>
          <a:graphicData uri="http://schemas.openxmlformats.org/drawingml/2006/table">
            <a:tbl>
              <a:tblPr firstRow="1" bandRow="1">
                <a:tableStyleId>{5C22544A-7EE6-4342-B048-85BDC9FD1C3A}</a:tableStyleId>
              </a:tblPr>
              <a:tblGrid>
                <a:gridCol w="2532856">
                  <a:extLst>
                    <a:ext uri="{9D8B030D-6E8A-4147-A177-3AD203B41FA5}">
                      <a16:colId xmlns:a16="http://schemas.microsoft.com/office/drawing/2014/main" val="2407762262"/>
                    </a:ext>
                  </a:extLst>
                </a:gridCol>
                <a:gridCol w="2532856">
                  <a:extLst>
                    <a:ext uri="{9D8B030D-6E8A-4147-A177-3AD203B41FA5}">
                      <a16:colId xmlns:a16="http://schemas.microsoft.com/office/drawing/2014/main" val="2795039358"/>
                    </a:ext>
                  </a:extLst>
                </a:gridCol>
                <a:gridCol w="2532856">
                  <a:extLst>
                    <a:ext uri="{9D8B030D-6E8A-4147-A177-3AD203B41FA5}">
                      <a16:colId xmlns:a16="http://schemas.microsoft.com/office/drawing/2014/main" val="2305211096"/>
                    </a:ext>
                  </a:extLst>
                </a:gridCol>
                <a:gridCol w="2532856">
                  <a:extLst>
                    <a:ext uri="{9D8B030D-6E8A-4147-A177-3AD203B41FA5}">
                      <a16:colId xmlns:a16="http://schemas.microsoft.com/office/drawing/2014/main" val="283838015"/>
                    </a:ext>
                  </a:extLst>
                </a:gridCol>
              </a:tblGrid>
              <a:tr h="0">
                <a:tc>
                  <a:txBody>
                    <a:bodyPr/>
                    <a:lstStyle/>
                    <a:p>
                      <a:pPr algn="l"/>
                      <a:endParaRPr lang="fr-FR" b="1">
                        <a:solidFill>
                          <a:srgbClr val="222222"/>
                        </a:solidFill>
                        <a:effectLst/>
                      </a:endParaRPr>
                    </a:p>
                  </a:txBody>
                  <a:tcPr marL="38100" marR="38100" marT="38100" marB="38100" anchor="ctr"/>
                </a:tc>
                <a:tc>
                  <a:txBody>
                    <a:bodyPr/>
                    <a:lstStyle/>
                    <a:p>
                      <a:pPr algn="l"/>
                      <a:r>
                        <a:rPr lang="fr-FR">
                          <a:effectLst/>
                        </a:rPr>
                        <a:t>MySQL</a:t>
                      </a:r>
                      <a:endParaRPr lang="fr-FR" b="1">
                        <a:solidFill>
                          <a:srgbClr val="222222"/>
                        </a:solidFill>
                        <a:effectLst/>
                      </a:endParaRPr>
                    </a:p>
                  </a:txBody>
                  <a:tcPr marL="38100" marR="38100" marT="38100" marB="38100" anchor="ctr"/>
                </a:tc>
                <a:tc>
                  <a:txBody>
                    <a:bodyPr/>
                    <a:lstStyle/>
                    <a:p>
                      <a:pPr algn="l"/>
                      <a:r>
                        <a:rPr lang="fr-FR">
                          <a:effectLst/>
                        </a:rPr>
                        <a:t>PostgreSQL</a:t>
                      </a:r>
                      <a:endParaRPr lang="fr-FR" b="1">
                        <a:solidFill>
                          <a:srgbClr val="222222"/>
                        </a:solidFill>
                        <a:effectLst/>
                      </a:endParaRPr>
                    </a:p>
                  </a:txBody>
                  <a:tcPr marL="38100" marR="38100" marT="38100" marB="38100" anchor="ctr"/>
                </a:tc>
                <a:tc>
                  <a:txBody>
                    <a:bodyPr/>
                    <a:lstStyle/>
                    <a:p>
                      <a:pPr algn="l"/>
                      <a:r>
                        <a:rPr lang="fr-FR">
                          <a:effectLst/>
                        </a:rPr>
                        <a:t>SQL Server</a:t>
                      </a:r>
                      <a:endParaRPr lang="fr-FR" b="1">
                        <a:solidFill>
                          <a:srgbClr val="222222"/>
                        </a:solidFill>
                        <a:effectLst/>
                      </a:endParaRPr>
                    </a:p>
                  </a:txBody>
                  <a:tcPr marL="38100" marR="38100" marT="38100" marB="38100" anchor="ctr"/>
                </a:tc>
                <a:extLst>
                  <a:ext uri="{0D108BD9-81ED-4DB2-BD59-A6C34878D82A}">
                    <a16:rowId xmlns:a16="http://schemas.microsoft.com/office/drawing/2014/main" val="2284361612"/>
                  </a:ext>
                </a:extLst>
              </a:tr>
              <a:tr h="0">
                <a:tc>
                  <a:txBody>
                    <a:bodyPr/>
                    <a:lstStyle/>
                    <a:p>
                      <a:pPr algn="l"/>
                      <a:r>
                        <a:rPr lang="fr-FR">
                          <a:effectLst/>
                        </a:rPr>
                        <a:t>Maturity</a:t>
                      </a:r>
                      <a:endParaRPr lang="fr-FR">
                        <a:solidFill>
                          <a:srgbClr val="222222"/>
                        </a:solidFill>
                        <a:effectLst/>
                      </a:endParaRPr>
                    </a:p>
                  </a:txBody>
                  <a:tcPr marL="38100" marR="38100" marT="38100" marB="38100" anchor="ctr"/>
                </a:tc>
                <a:tc>
                  <a:txBody>
                    <a:bodyPr/>
                    <a:lstStyle/>
                    <a:p>
                      <a:pPr algn="l"/>
                      <a:r>
                        <a:rPr lang="fr-FR">
                          <a:effectLst/>
                        </a:rPr>
                        <a:t>Initial release was in 1995</a:t>
                      </a:r>
                      <a:endParaRPr lang="fr-FR">
                        <a:solidFill>
                          <a:srgbClr val="222222"/>
                        </a:solidFill>
                        <a:effectLst/>
                      </a:endParaRPr>
                    </a:p>
                  </a:txBody>
                  <a:tcPr marL="38100" marR="38100" marT="38100" marB="38100" anchor="ctr"/>
                </a:tc>
                <a:tc>
                  <a:txBody>
                    <a:bodyPr/>
                    <a:lstStyle/>
                    <a:p>
                      <a:pPr algn="l"/>
                      <a:r>
                        <a:rPr lang="fr-FR">
                          <a:effectLst/>
                        </a:rPr>
                        <a:t>Initial release was in 1989</a:t>
                      </a:r>
                      <a:endParaRPr lang="fr-FR">
                        <a:solidFill>
                          <a:srgbClr val="222222"/>
                        </a:solidFill>
                        <a:effectLst/>
                      </a:endParaRPr>
                    </a:p>
                  </a:txBody>
                  <a:tcPr marL="38100" marR="38100" marT="38100" marB="38100" anchor="ctr"/>
                </a:tc>
                <a:tc>
                  <a:txBody>
                    <a:bodyPr/>
                    <a:lstStyle/>
                    <a:p>
                      <a:pPr algn="l"/>
                      <a:r>
                        <a:rPr lang="fr-FR">
                          <a:effectLst/>
                        </a:rPr>
                        <a:t>MSMS SQL Server for OS/2 was released in 1989 (together with Sybase)</a:t>
                      </a:r>
                      <a:br>
                        <a:rPr lang="fr-FR">
                          <a:effectLst/>
                        </a:rPr>
                      </a:br>
                      <a:br>
                        <a:rPr lang="fr-FR">
                          <a:effectLst/>
                        </a:rPr>
                      </a:br>
                      <a:r>
                        <a:rPr lang="fr-FR">
                          <a:effectLst/>
                        </a:rPr>
                        <a:t>SQL Server 6.0 was released in 1995 marking the end of collaboration with Sybase.</a:t>
                      </a:r>
                      <a:endParaRPr lang="fr-FR">
                        <a:solidFill>
                          <a:srgbClr val="222222"/>
                        </a:solidFill>
                        <a:effectLst/>
                      </a:endParaRPr>
                    </a:p>
                  </a:txBody>
                  <a:tcPr marL="38100" marR="38100" marT="38100" marB="38100" anchor="ctr"/>
                </a:tc>
                <a:extLst>
                  <a:ext uri="{0D108BD9-81ED-4DB2-BD59-A6C34878D82A}">
                    <a16:rowId xmlns:a16="http://schemas.microsoft.com/office/drawing/2014/main" val="272393514"/>
                  </a:ext>
                </a:extLst>
              </a:tr>
              <a:tr h="0">
                <a:tc>
                  <a:txBody>
                    <a:bodyPr/>
                    <a:lstStyle/>
                    <a:p>
                      <a:pPr algn="l"/>
                      <a:r>
                        <a:rPr lang="fr-FR">
                          <a:effectLst/>
                        </a:rPr>
                        <a:t>Language</a:t>
                      </a:r>
                      <a:endParaRPr lang="fr-FR">
                        <a:solidFill>
                          <a:srgbClr val="222222"/>
                        </a:solidFill>
                        <a:effectLst/>
                      </a:endParaRPr>
                    </a:p>
                  </a:txBody>
                  <a:tcPr marL="38100" marR="38100" marT="38100" marB="38100" anchor="ctr"/>
                </a:tc>
                <a:tc>
                  <a:txBody>
                    <a:bodyPr/>
                    <a:lstStyle/>
                    <a:p>
                      <a:pPr algn="l"/>
                      <a:r>
                        <a:rPr lang="fr-FR">
                          <a:effectLst/>
                        </a:rPr>
                        <a:t>Written in C, has a few C++ modules</a:t>
                      </a:r>
                      <a:endParaRPr lang="fr-FR">
                        <a:solidFill>
                          <a:srgbClr val="222222"/>
                        </a:solidFill>
                        <a:effectLst/>
                      </a:endParaRPr>
                    </a:p>
                  </a:txBody>
                  <a:tcPr marL="38100" marR="38100" marT="38100" marB="38100" anchor="ctr"/>
                </a:tc>
                <a:tc>
                  <a:txBody>
                    <a:bodyPr/>
                    <a:lstStyle/>
                    <a:p>
                      <a:pPr algn="l"/>
                      <a:r>
                        <a:rPr lang="fr-FR">
                          <a:effectLst/>
                        </a:rPr>
                        <a:t>Written in C</a:t>
                      </a:r>
                      <a:endParaRPr lang="fr-FR">
                        <a:solidFill>
                          <a:srgbClr val="222222"/>
                        </a:solidFill>
                        <a:effectLst/>
                      </a:endParaRPr>
                    </a:p>
                  </a:txBody>
                  <a:tcPr marL="38100" marR="38100" marT="38100" marB="38100" anchor="ctr"/>
                </a:tc>
                <a:tc>
                  <a:txBody>
                    <a:bodyPr/>
                    <a:lstStyle/>
                    <a:p>
                      <a:pPr algn="l"/>
                      <a:r>
                        <a:rPr lang="fr-FR">
                          <a:effectLst/>
                        </a:rPr>
                        <a:t>Mostly C++ with a few exceptions</a:t>
                      </a:r>
                      <a:endParaRPr lang="fr-FR">
                        <a:solidFill>
                          <a:srgbClr val="222222"/>
                        </a:solidFill>
                        <a:effectLst/>
                      </a:endParaRPr>
                    </a:p>
                  </a:txBody>
                  <a:tcPr marL="38100" marR="38100" marT="38100" marB="38100" anchor="ctr"/>
                </a:tc>
                <a:extLst>
                  <a:ext uri="{0D108BD9-81ED-4DB2-BD59-A6C34878D82A}">
                    <a16:rowId xmlns:a16="http://schemas.microsoft.com/office/drawing/2014/main" val="1789354135"/>
                  </a:ext>
                </a:extLst>
              </a:tr>
              <a:tr h="0">
                <a:tc>
                  <a:txBody>
                    <a:bodyPr/>
                    <a:lstStyle/>
                    <a:p>
                      <a:pPr algn="l"/>
                      <a:r>
                        <a:rPr lang="fr-FR">
                          <a:effectLst/>
                        </a:rPr>
                        <a:t>Cost</a:t>
                      </a:r>
                      <a:endParaRPr lang="fr-FR">
                        <a:solidFill>
                          <a:srgbClr val="222222"/>
                        </a:solidFill>
                        <a:effectLst/>
                      </a:endParaRPr>
                    </a:p>
                  </a:txBody>
                  <a:tcPr marL="38100" marR="38100" marT="38100" marB="38100" anchor="ctr"/>
                </a:tc>
                <a:tc>
                  <a:txBody>
                    <a:bodyPr/>
                    <a:lstStyle/>
                    <a:p>
                      <a:pPr algn="l"/>
                      <a:r>
                        <a:rPr lang="fr-FR">
                          <a:effectLst/>
                        </a:rPr>
                        <a:t>Open source / Owned by Oracle and has several paid editions</a:t>
                      </a:r>
                      <a:endParaRPr lang="fr-FR">
                        <a:solidFill>
                          <a:srgbClr val="222222"/>
                        </a:solidFill>
                        <a:effectLst/>
                      </a:endParaRPr>
                    </a:p>
                  </a:txBody>
                  <a:tcPr marL="38100" marR="38100" marT="38100" marB="38100" anchor="ctr"/>
                </a:tc>
                <a:tc>
                  <a:txBody>
                    <a:bodyPr/>
                    <a:lstStyle/>
                    <a:p>
                      <a:pPr algn="l"/>
                      <a:r>
                        <a:rPr lang="fr-FR">
                          <a:effectLst/>
                        </a:rPr>
                        <a:t>Completely free / Open source</a:t>
                      </a:r>
                      <a:endParaRPr lang="fr-FR">
                        <a:solidFill>
                          <a:srgbClr val="222222"/>
                        </a:solidFill>
                        <a:effectLst/>
                      </a:endParaRPr>
                    </a:p>
                  </a:txBody>
                  <a:tcPr marL="38100" marR="38100" marT="38100" marB="38100" anchor="ctr"/>
                </a:tc>
                <a:tc>
                  <a:txBody>
                    <a:bodyPr/>
                    <a:lstStyle/>
                    <a:p>
                      <a:pPr algn="l"/>
                      <a:r>
                        <a:rPr lang="fr-FR">
                          <a:effectLst/>
                        </a:rPr>
                        <a:t>SQL Server Express is a free edition, but it is limited to using 1 processor, 1 GB memory and 10 GB database files. </a:t>
                      </a:r>
                      <a:endParaRPr lang="fr-FR">
                        <a:solidFill>
                          <a:srgbClr val="222222"/>
                        </a:solidFill>
                        <a:effectLst/>
                      </a:endParaRPr>
                    </a:p>
                  </a:txBody>
                  <a:tcPr marL="38100" marR="38100" marT="38100" marB="38100" anchor="ctr"/>
                </a:tc>
                <a:extLst>
                  <a:ext uri="{0D108BD9-81ED-4DB2-BD59-A6C34878D82A}">
                    <a16:rowId xmlns:a16="http://schemas.microsoft.com/office/drawing/2014/main" val="3484936883"/>
                  </a:ext>
                </a:extLst>
              </a:tr>
            </a:tbl>
          </a:graphicData>
        </a:graphic>
      </p:graphicFrame>
      <p:sp>
        <p:nvSpPr>
          <p:cNvPr id="6" name="ZoneTexte 5">
            <a:extLst>
              <a:ext uri="{FF2B5EF4-FFF2-40B4-BE49-F238E27FC236}">
                <a16:creationId xmlns:a16="http://schemas.microsoft.com/office/drawing/2014/main" id="{B09463EF-14A2-4B70-A881-D22888BDE5FE}"/>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CC3300"/>
              </a:solidFill>
              <a:latin typeface="Helvetica Neue"/>
            </a:endParaRPr>
          </a:p>
          <a:p>
            <a:endParaRPr lang="en-US"/>
          </a:p>
        </p:txBody>
      </p:sp>
    </p:spTree>
    <p:extLst>
      <p:ext uri="{BB962C8B-B14F-4D97-AF65-F5344CB8AC3E}">
        <p14:creationId xmlns:p14="http://schemas.microsoft.com/office/powerpoint/2010/main" val="394950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F4324-669E-4C6A-9D1C-B544AAB207BF}"/>
              </a:ext>
            </a:extLst>
          </p:cNvPr>
          <p:cNvSpPr>
            <a:spLocks noGrp="1"/>
          </p:cNvSpPr>
          <p:nvPr>
            <p:ph type="title"/>
          </p:nvPr>
        </p:nvSpPr>
        <p:spPr>
          <a:xfrm>
            <a:off x="685801" y="609600"/>
            <a:ext cx="10145802" cy="162305"/>
          </a:xfrm>
        </p:spPr>
        <p:txBody>
          <a:bodyPr>
            <a:normAutofit fontScale="90000"/>
          </a:bodyPr>
          <a:lstStyle/>
          <a:p>
            <a:r>
              <a:rPr lang="fr-FR" b="0">
                <a:solidFill>
                  <a:srgbClr val="CC3300"/>
                </a:solidFill>
                <a:latin typeface="Helvetica Neue"/>
                <a:ea typeface="Helvetica Neue"/>
                <a:cs typeface="Helvetica Neue"/>
              </a:rPr>
              <a:t>Data changes for MySQL, PostgreSQL and SQL Server</a:t>
            </a:r>
            <a:endParaRPr lang="fr-FR"/>
          </a:p>
        </p:txBody>
      </p:sp>
      <p:graphicFrame>
        <p:nvGraphicFramePr>
          <p:cNvPr id="5" name="Espace réservé du contenu 4">
            <a:extLst>
              <a:ext uri="{FF2B5EF4-FFF2-40B4-BE49-F238E27FC236}">
                <a16:creationId xmlns:a16="http://schemas.microsoft.com/office/drawing/2014/main" id="{4B1AADBF-DF8D-4225-B350-9BF2293FD760}"/>
              </a:ext>
            </a:extLst>
          </p:cNvPr>
          <p:cNvGraphicFramePr>
            <a:graphicFrameLocks noGrp="1"/>
          </p:cNvGraphicFramePr>
          <p:nvPr>
            <p:ph idx="1"/>
            <p:extLst>
              <p:ext uri="{D42A27DB-BD31-4B8C-83A1-F6EECF244321}">
                <p14:modId xmlns:p14="http://schemas.microsoft.com/office/powerpoint/2010/main" val="547150555"/>
              </p:ext>
            </p:extLst>
          </p:nvPr>
        </p:nvGraphicFramePr>
        <p:xfrm>
          <a:off x="690113" y="1322716"/>
          <a:ext cx="10131424" cy="6263640"/>
        </p:xfrm>
        <a:graphic>
          <a:graphicData uri="http://schemas.openxmlformats.org/drawingml/2006/table">
            <a:tbl>
              <a:tblPr firstRow="1" bandRow="1">
                <a:tableStyleId>{5C22544A-7EE6-4342-B048-85BDC9FD1C3A}</a:tableStyleId>
              </a:tblPr>
              <a:tblGrid>
                <a:gridCol w="2532856">
                  <a:extLst>
                    <a:ext uri="{9D8B030D-6E8A-4147-A177-3AD203B41FA5}">
                      <a16:colId xmlns:a16="http://schemas.microsoft.com/office/drawing/2014/main" val="4078811484"/>
                    </a:ext>
                  </a:extLst>
                </a:gridCol>
                <a:gridCol w="2532856">
                  <a:extLst>
                    <a:ext uri="{9D8B030D-6E8A-4147-A177-3AD203B41FA5}">
                      <a16:colId xmlns:a16="http://schemas.microsoft.com/office/drawing/2014/main" val="954628074"/>
                    </a:ext>
                  </a:extLst>
                </a:gridCol>
                <a:gridCol w="2532856">
                  <a:extLst>
                    <a:ext uri="{9D8B030D-6E8A-4147-A177-3AD203B41FA5}">
                      <a16:colId xmlns:a16="http://schemas.microsoft.com/office/drawing/2014/main" val="3390449574"/>
                    </a:ext>
                  </a:extLst>
                </a:gridCol>
                <a:gridCol w="2532856">
                  <a:extLst>
                    <a:ext uri="{9D8B030D-6E8A-4147-A177-3AD203B41FA5}">
                      <a16:colId xmlns:a16="http://schemas.microsoft.com/office/drawing/2014/main" val="448620918"/>
                    </a:ext>
                  </a:extLst>
                </a:gridCol>
              </a:tblGrid>
              <a:tr h="300794">
                <a:tc>
                  <a:txBody>
                    <a:bodyPr/>
                    <a:lstStyle/>
                    <a:p>
                      <a:pPr algn="l"/>
                      <a:endParaRPr lang="fr-FR" b="1">
                        <a:solidFill>
                          <a:srgbClr val="222222"/>
                        </a:solidFill>
                        <a:effectLst/>
                      </a:endParaRPr>
                    </a:p>
                  </a:txBody>
                  <a:tcPr marL="38100" marR="38100" marT="38100" marB="38100" anchor="ctr"/>
                </a:tc>
                <a:tc>
                  <a:txBody>
                    <a:bodyPr/>
                    <a:lstStyle/>
                    <a:p>
                      <a:pPr algn="l"/>
                      <a:r>
                        <a:rPr lang="fr-FR" dirty="0">
                          <a:effectLst/>
                        </a:rPr>
                        <a:t>MySQL</a:t>
                      </a:r>
                      <a:endParaRPr lang="fr-FR" b="1" dirty="0">
                        <a:solidFill>
                          <a:srgbClr val="222222"/>
                        </a:solidFill>
                        <a:effectLst/>
                      </a:endParaRPr>
                    </a:p>
                  </a:txBody>
                  <a:tcPr marL="38100" marR="38100" marT="38100" marB="38100" anchor="ctr"/>
                </a:tc>
                <a:tc>
                  <a:txBody>
                    <a:bodyPr/>
                    <a:lstStyle/>
                    <a:p>
                      <a:pPr algn="l"/>
                      <a:r>
                        <a:rPr lang="fr-FR" dirty="0">
                          <a:effectLst/>
                        </a:rPr>
                        <a:t>PostgreSQL</a:t>
                      </a:r>
                      <a:endParaRPr lang="fr-FR" b="1" dirty="0">
                        <a:solidFill>
                          <a:srgbClr val="222222"/>
                        </a:solidFill>
                        <a:effectLst/>
                      </a:endParaRPr>
                    </a:p>
                  </a:txBody>
                  <a:tcPr marL="38100" marR="38100" marT="38100" marB="38100" anchor="ctr"/>
                </a:tc>
                <a:tc>
                  <a:txBody>
                    <a:bodyPr/>
                    <a:lstStyle/>
                    <a:p>
                      <a:pPr algn="l"/>
                      <a:r>
                        <a:rPr lang="fr-FR" dirty="0">
                          <a:effectLst/>
                        </a:rPr>
                        <a:t>SQL Server</a:t>
                      </a:r>
                      <a:endParaRPr lang="fr-FR" b="1" dirty="0">
                        <a:solidFill>
                          <a:srgbClr val="222222"/>
                        </a:solidFill>
                        <a:effectLst/>
                      </a:endParaRPr>
                    </a:p>
                  </a:txBody>
                  <a:tcPr marL="38100" marR="38100" marT="38100" marB="38100" anchor="ctr"/>
                </a:tc>
                <a:extLst>
                  <a:ext uri="{0D108BD9-81ED-4DB2-BD59-A6C34878D82A}">
                    <a16:rowId xmlns:a16="http://schemas.microsoft.com/office/drawing/2014/main" val="3429651210"/>
                  </a:ext>
                </a:extLst>
              </a:tr>
              <a:tr h="3829354">
                <a:tc>
                  <a:txBody>
                    <a:bodyPr/>
                    <a:lstStyle/>
                    <a:p>
                      <a:pPr algn="l"/>
                      <a:r>
                        <a:rPr lang="fr-FR" dirty="0">
                          <a:effectLst/>
                        </a:rPr>
                        <a:t>Row Updates</a:t>
                      </a:r>
                      <a:endParaRPr lang="fr-FR" dirty="0">
                        <a:solidFill>
                          <a:srgbClr val="222222"/>
                        </a:solidFill>
                        <a:effectLst/>
                      </a:endParaRPr>
                    </a:p>
                  </a:txBody>
                  <a:tcPr marL="38100" marR="38100" marT="38100" marB="38100" anchor="ctr"/>
                </a:tc>
                <a:tc>
                  <a:txBody>
                    <a:bodyPr/>
                    <a:lstStyle/>
                    <a:p>
                      <a:pPr algn="l"/>
                      <a:r>
                        <a:rPr lang="fr-FR" dirty="0">
                          <a:effectLst/>
                        </a:rPr>
                        <a:t>Updates </a:t>
                      </a:r>
                      <a:r>
                        <a:rPr lang="fr-FR" dirty="0" err="1">
                          <a:effectLst/>
                        </a:rPr>
                        <a:t>happen</a:t>
                      </a:r>
                      <a:r>
                        <a:rPr lang="fr-FR" dirty="0">
                          <a:effectLst/>
                        </a:rPr>
                        <a:t> in place, </a:t>
                      </a:r>
                      <a:r>
                        <a:rPr lang="fr-FR" dirty="0" err="1">
                          <a:effectLst/>
                        </a:rPr>
                        <a:t>changed</a:t>
                      </a:r>
                      <a:r>
                        <a:rPr lang="fr-FR" dirty="0">
                          <a:effectLst/>
                        </a:rPr>
                        <a:t> data </a:t>
                      </a:r>
                      <a:r>
                        <a:rPr lang="fr-FR" dirty="0" err="1">
                          <a:effectLst/>
                        </a:rPr>
                        <a:t>is</a:t>
                      </a:r>
                      <a:r>
                        <a:rPr lang="fr-FR" dirty="0">
                          <a:effectLst/>
                        </a:rPr>
                        <a:t> </a:t>
                      </a:r>
                      <a:r>
                        <a:rPr lang="fr-FR" dirty="0" err="1">
                          <a:effectLst/>
                        </a:rPr>
                        <a:t>copied</a:t>
                      </a:r>
                      <a:r>
                        <a:rPr lang="fr-FR" dirty="0">
                          <a:effectLst/>
                        </a:rPr>
                        <a:t> to the rollback segment. This </a:t>
                      </a:r>
                      <a:r>
                        <a:rPr lang="fr-FR" dirty="0" err="1">
                          <a:effectLst/>
                        </a:rPr>
                        <a:t>makes</a:t>
                      </a:r>
                      <a:r>
                        <a:rPr lang="fr-FR" dirty="0">
                          <a:effectLst/>
                        </a:rPr>
                        <a:t> </a:t>
                      </a:r>
                      <a:r>
                        <a:rPr lang="fr-FR" dirty="0" err="1">
                          <a:effectLst/>
                        </a:rPr>
                        <a:t>vacuuming</a:t>
                      </a:r>
                      <a:r>
                        <a:rPr lang="fr-FR" dirty="0">
                          <a:effectLst/>
                        </a:rPr>
                        <a:t> and index compaction </a:t>
                      </a:r>
                      <a:r>
                        <a:rPr lang="fr-FR" dirty="0" err="1">
                          <a:effectLst/>
                        </a:rPr>
                        <a:t>very</a:t>
                      </a:r>
                      <a:r>
                        <a:rPr lang="fr-FR" dirty="0">
                          <a:effectLst/>
                        </a:rPr>
                        <a:t> efficient. MySQL </a:t>
                      </a:r>
                      <a:r>
                        <a:rPr lang="fr-FR" dirty="0" err="1">
                          <a:effectLst/>
                        </a:rPr>
                        <a:t>is</a:t>
                      </a:r>
                      <a:r>
                        <a:rPr lang="fr-FR" dirty="0">
                          <a:effectLst/>
                        </a:rPr>
                        <a:t> </a:t>
                      </a:r>
                      <a:r>
                        <a:rPr lang="fr-FR" dirty="0" err="1">
                          <a:effectLst/>
                        </a:rPr>
                        <a:t>slower</a:t>
                      </a:r>
                      <a:r>
                        <a:rPr lang="fr-FR" dirty="0">
                          <a:effectLst/>
                        </a:rPr>
                        <a:t> for </a:t>
                      </a:r>
                      <a:r>
                        <a:rPr lang="fr-FR" dirty="0" err="1">
                          <a:effectLst/>
                        </a:rPr>
                        <a:t>reads</a:t>
                      </a:r>
                      <a:r>
                        <a:rPr lang="fr-FR" dirty="0">
                          <a:effectLst/>
                        </a:rPr>
                        <a:t>, but </a:t>
                      </a:r>
                      <a:r>
                        <a:rPr lang="fr-FR" dirty="0" err="1">
                          <a:effectLst/>
                        </a:rPr>
                        <a:t>writes</a:t>
                      </a:r>
                      <a:r>
                        <a:rPr lang="fr-FR" dirty="0">
                          <a:effectLst/>
                        </a:rPr>
                        <a:t> are </a:t>
                      </a:r>
                      <a:r>
                        <a:rPr lang="fr-FR" dirty="0" err="1">
                          <a:effectLst/>
                        </a:rPr>
                        <a:t>atomic</a:t>
                      </a:r>
                      <a:r>
                        <a:rPr lang="fr-FR" dirty="0">
                          <a:effectLst/>
                        </a:rPr>
                        <a:t> and if </a:t>
                      </a:r>
                      <a:r>
                        <a:rPr lang="fr-FR" dirty="0" err="1">
                          <a:effectLst/>
                        </a:rPr>
                        <a:t>columns</a:t>
                      </a:r>
                      <a:r>
                        <a:rPr lang="fr-FR" dirty="0">
                          <a:effectLst/>
                        </a:rPr>
                        <a:t> in a </a:t>
                      </a:r>
                      <a:r>
                        <a:rPr lang="fr-FR" dirty="0" err="1">
                          <a:effectLst/>
                        </a:rPr>
                        <a:t>secondary</a:t>
                      </a:r>
                      <a:r>
                        <a:rPr lang="fr-FR" dirty="0">
                          <a:effectLst/>
                        </a:rPr>
                        <a:t> index change, </a:t>
                      </a:r>
                      <a:r>
                        <a:rPr lang="fr-FR" dirty="0" err="1">
                          <a:effectLst/>
                        </a:rPr>
                        <a:t>this</a:t>
                      </a:r>
                      <a:r>
                        <a:rPr lang="fr-FR" dirty="0">
                          <a:effectLst/>
                        </a:rPr>
                        <a:t> </a:t>
                      </a:r>
                      <a:r>
                        <a:rPr lang="fr-FR" dirty="0" err="1">
                          <a:effectLst/>
                        </a:rPr>
                        <a:t>does</a:t>
                      </a:r>
                      <a:r>
                        <a:rPr lang="fr-FR" dirty="0">
                          <a:effectLst/>
                        </a:rPr>
                        <a:t> not </a:t>
                      </a:r>
                      <a:r>
                        <a:rPr lang="fr-FR" dirty="0" err="1">
                          <a:effectLst/>
                        </a:rPr>
                        <a:t>require</a:t>
                      </a:r>
                      <a:r>
                        <a:rPr lang="fr-FR" dirty="0">
                          <a:effectLst/>
                        </a:rPr>
                        <a:t> changes to all indexes.  </a:t>
                      </a:r>
                      <a:endParaRPr lang="fr-FR" dirty="0">
                        <a:solidFill>
                          <a:srgbClr val="222222"/>
                        </a:solidFill>
                        <a:effectLst/>
                      </a:endParaRPr>
                    </a:p>
                  </a:txBody>
                  <a:tcPr marL="38100" marR="38100" marT="38100" marB="38100" anchor="ctr"/>
                </a:tc>
                <a:tc>
                  <a:txBody>
                    <a:bodyPr/>
                    <a:lstStyle/>
                    <a:p>
                      <a:pPr algn="l"/>
                      <a:r>
                        <a:rPr lang="fr-FR" dirty="0">
                          <a:effectLst/>
                        </a:rPr>
                        <a:t>Updates are </a:t>
                      </a:r>
                      <a:r>
                        <a:rPr lang="fr-FR" dirty="0" err="1">
                          <a:effectLst/>
                        </a:rPr>
                        <a:t>being</a:t>
                      </a:r>
                      <a:r>
                        <a:rPr lang="fr-FR" dirty="0">
                          <a:effectLst/>
                        </a:rPr>
                        <a:t> </a:t>
                      </a:r>
                      <a:r>
                        <a:rPr lang="fr-FR" dirty="0" err="1">
                          <a:effectLst/>
                        </a:rPr>
                        <a:t>implemented</a:t>
                      </a:r>
                      <a:r>
                        <a:rPr lang="fr-FR" dirty="0">
                          <a:effectLst/>
                        </a:rPr>
                        <a:t> as inserts + mark as </a:t>
                      </a:r>
                      <a:r>
                        <a:rPr lang="fr-FR" dirty="0" err="1">
                          <a:effectLst/>
                        </a:rPr>
                        <a:t>delete</a:t>
                      </a:r>
                      <a:r>
                        <a:rPr lang="fr-FR" dirty="0">
                          <a:effectLst/>
                        </a:rPr>
                        <a:t> for vacuum. All indexes have a </a:t>
                      </a:r>
                      <a:r>
                        <a:rPr lang="fr-FR" dirty="0" err="1">
                          <a:effectLst/>
                        </a:rPr>
                        <a:t>link</a:t>
                      </a:r>
                      <a:r>
                        <a:rPr lang="fr-FR" dirty="0">
                          <a:effectLst/>
                        </a:rPr>
                        <a:t> to the </a:t>
                      </a:r>
                      <a:r>
                        <a:rPr lang="fr-FR" dirty="0" err="1">
                          <a:effectLst/>
                        </a:rPr>
                        <a:t>physical</a:t>
                      </a:r>
                      <a:r>
                        <a:rPr lang="fr-FR" dirty="0">
                          <a:effectLst/>
                        </a:rPr>
                        <a:t> id of the </a:t>
                      </a:r>
                      <a:r>
                        <a:rPr lang="fr-FR" dirty="0" err="1">
                          <a:effectLst/>
                        </a:rPr>
                        <a:t>row</a:t>
                      </a:r>
                      <a:r>
                        <a:rPr lang="fr-FR" dirty="0">
                          <a:effectLst/>
                        </a:rPr>
                        <a:t>. This has an update </a:t>
                      </a:r>
                      <a:r>
                        <a:rPr lang="fr-FR" dirty="0" err="1">
                          <a:effectLst/>
                        </a:rPr>
                        <a:t>amplifying</a:t>
                      </a:r>
                      <a:r>
                        <a:rPr lang="fr-FR" dirty="0">
                          <a:effectLst/>
                        </a:rPr>
                        <a:t> </a:t>
                      </a:r>
                      <a:r>
                        <a:rPr lang="fr-FR" dirty="0" err="1">
                          <a:effectLst/>
                        </a:rPr>
                        <a:t>effect</a:t>
                      </a:r>
                      <a:r>
                        <a:rPr lang="fr-FR" dirty="0">
                          <a:effectLst/>
                        </a:rPr>
                        <a:t> </a:t>
                      </a:r>
                      <a:r>
                        <a:rPr lang="fr-FR" dirty="0" err="1">
                          <a:effectLst/>
                        </a:rPr>
                        <a:t>because</a:t>
                      </a:r>
                      <a:r>
                        <a:rPr lang="fr-FR" dirty="0">
                          <a:effectLst/>
                        </a:rPr>
                        <a:t> </a:t>
                      </a:r>
                      <a:r>
                        <a:rPr lang="fr-FR" dirty="0" err="1">
                          <a:effectLst/>
                        </a:rPr>
                        <a:t>when</a:t>
                      </a:r>
                      <a:r>
                        <a:rPr lang="fr-FR" dirty="0">
                          <a:effectLst/>
                        </a:rPr>
                        <a:t> the </a:t>
                      </a:r>
                      <a:r>
                        <a:rPr lang="fr-FR" dirty="0" err="1">
                          <a:effectLst/>
                        </a:rPr>
                        <a:t>column</a:t>
                      </a:r>
                      <a:r>
                        <a:rPr lang="fr-FR" dirty="0">
                          <a:effectLst/>
                        </a:rPr>
                        <a:t> </a:t>
                      </a:r>
                      <a:r>
                        <a:rPr lang="fr-FR" dirty="0" err="1">
                          <a:effectLst/>
                        </a:rPr>
                        <a:t>gets</a:t>
                      </a:r>
                      <a:r>
                        <a:rPr lang="fr-FR" dirty="0">
                          <a:effectLst/>
                        </a:rPr>
                        <a:t> </a:t>
                      </a:r>
                      <a:r>
                        <a:rPr lang="fr-FR" dirty="0" err="1">
                          <a:effectLst/>
                        </a:rPr>
                        <a:t>updated</a:t>
                      </a:r>
                      <a:r>
                        <a:rPr lang="fr-FR" dirty="0">
                          <a:effectLst/>
                        </a:rPr>
                        <a:t>, new </a:t>
                      </a:r>
                      <a:r>
                        <a:rPr lang="fr-FR" dirty="0" err="1">
                          <a:effectLst/>
                        </a:rPr>
                        <a:t>row</a:t>
                      </a:r>
                      <a:r>
                        <a:rPr lang="fr-FR" dirty="0">
                          <a:effectLst/>
                        </a:rPr>
                        <a:t> </a:t>
                      </a:r>
                      <a:r>
                        <a:rPr lang="fr-FR" dirty="0" err="1">
                          <a:effectLst/>
                        </a:rPr>
                        <a:t>with</a:t>
                      </a:r>
                      <a:r>
                        <a:rPr lang="fr-FR" dirty="0">
                          <a:effectLst/>
                        </a:rPr>
                        <a:t> new </a:t>
                      </a:r>
                      <a:r>
                        <a:rPr lang="fr-FR" dirty="0" err="1">
                          <a:effectLst/>
                        </a:rPr>
                        <a:t>physical</a:t>
                      </a:r>
                      <a:r>
                        <a:rPr lang="fr-FR" dirty="0">
                          <a:effectLst/>
                        </a:rPr>
                        <a:t> id </a:t>
                      </a:r>
                      <a:r>
                        <a:rPr lang="fr-FR" dirty="0" err="1">
                          <a:effectLst/>
                        </a:rPr>
                        <a:t>gets</a:t>
                      </a:r>
                      <a:r>
                        <a:rPr lang="fr-FR" dirty="0">
                          <a:effectLst/>
                        </a:rPr>
                        <a:t> </a:t>
                      </a:r>
                      <a:r>
                        <a:rPr lang="fr-FR" dirty="0" err="1">
                          <a:effectLst/>
                        </a:rPr>
                        <a:t>created</a:t>
                      </a:r>
                      <a:r>
                        <a:rPr lang="fr-FR" dirty="0">
                          <a:effectLst/>
                        </a:rPr>
                        <a:t> and all indexes </a:t>
                      </a:r>
                      <a:r>
                        <a:rPr lang="fr-FR" dirty="0" err="1">
                          <a:effectLst/>
                        </a:rPr>
                        <a:t>require</a:t>
                      </a:r>
                      <a:r>
                        <a:rPr lang="fr-FR" dirty="0">
                          <a:effectLst/>
                        </a:rPr>
                        <a:t> updates, </a:t>
                      </a:r>
                      <a:r>
                        <a:rPr lang="fr-FR" dirty="0" err="1">
                          <a:effectLst/>
                        </a:rPr>
                        <a:t>even</a:t>
                      </a:r>
                      <a:r>
                        <a:rPr lang="fr-FR" dirty="0">
                          <a:effectLst/>
                        </a:rPr>
                        <a:t> </a:t>
                      </a:r>
                      <a:r>
                        <a:rPr lang="fr-FR" dirty="0" err="1">
                          <a:effectLst/>
                        </a:rPr>
                        <a:t>those</a:t>
                      </a:r>
                      <a:r>
                        <a:rPr lang="fr-FR" dirty="0">
                          <a:effectLst/>
                        </a:rPr>
                        <a:t> </a:t>
                      </a:r>
                      <a:r>
                        <a:rPr lang="fr-FR" dirty="0" err="1">
                          <a:effectLst/>
                        </a:rPr>
                        <a:t>which</a:t>
                      </a:r>
                      <a:r>
                        <a:rPr lang="fr-FR" dirty="0">
                          <a:effectLst/>
                        </a:rPr>
                        <a:t> are not </a:t>
                      </a:r>
                      <a:r>
                        <a:rPr lang="fr-FR" dirty="0" err="1">
                          <a:effectLst/>
                        </a:rPr>
                        <a:t>referring</a:t>
                      </a:r>
                      <a:r>
                        <a:rPr lang="fr-FR" dirty="0">
                          <a:effectLst/>
                        </a:rPr>
                        <a:t> to the </a:t>
                      </a:r>
                      <a:r>
                        <a:rPr lang="fr-FR" dirty="0" err="1">
                          <a:effectLst/>
                        </a:rPr>
                        <a:t>changed</a:t>
                      </a:r>
                      <a:r>
                        <a:rPr lang="fr-FR" dirty="0">
                          <a:effectLst/>
                        </a:rPr>
                        <a:t> </a:t>
                      </a:r>
                      <a:r>
                        <a:rPr lang="fr-FR" dirty="0" err="1">
                          <a:effectLst/>
                        </a:rPr>
                        <a:t>column</a:t>
                      </a:r>
                      <a:r>
                        <a:rPr lang="fr-FR" dirty="0">
                          <a:effectLst/>
                        </a:rPr>
                        <a:t> to </a:t>
                      </a:r>
                      <a:r>
                        <a:rPr lang="fr-FR" dirty="0" err="1">
                          <a:effectLst/>
                        </a:rPr>
                        <a:t>get</a:t>
                      </a:r>
                      <a:r>
                        <a:rPr lang="fr-FR" dirty="0">
                          <a:effectLst/>
                        </a:rPr>
                        <a:t> a pointer to the new </a:t>
                      </a:r>
                      <a:r>
                        <a:rPr lang="fr-FR" dirty="0" err="1">
                          <a:effectLst/>
                        </a:rPr>
                        <a:t>row</a:t>
                      </a:r>
                      <a:r>
                        <a:rPr lang="fr-FR" dirty="0">
                          <a:effectLst/>
                        </a:rPr>
                        <a:t> </a:t>
                      </a:r>
                      <a:r>
                        <a:rPr lang="fr-FR" dirty="0" err="1">
                          <a:effectLst/>
                        </a:rPr>
                        <a:t>physical</a:t>
                      </a:r>
                      <a:r>
                        <a:rPr lang="fr-FR" dirty="0">
                          <a:effectLst/>
                        </a:rPr>
                        <a:t> id.</a:t>
                      </a:r>
                      <a:endParaRPr lang="fr-FR" dirty="0">
                        <a:solidFill>
                          <a:srgbClr val="222222"/>
                        </a:solidFill>
                        <a:effectLst/>
                      </a:endParaRPr>
                    </a:p>
                  </a:txBody>
                  <a:tcPr marL="38100" marR="38100" marT="38100" marB="38100" anchor="ctr"/>
                </a:tc>
                <a:tc>
                  <a:txBody>
                    <a:bodyPr/>
                    <a:lstStyle/>
                    <a:p>
                      <a:pPr algn="l"/>
                      <a:r>
                        <a:rPr lang="fr-FR" dirty="0">
                          <a:effectLst/>
                        </a:rPr>
                        <a:t>Row-Store </a:t>
                      </a:r>
                      <a:r>
                        <a:rPr lang="fr-FR" dirty="0" err="1">
                          <a:effectLst/>
                        </a:rPr>
                        <a:t>database</a:t>
                      </a:r>
                      <a:r>
                        <a:rPr lang="fr-FR" dirty="0">
                          <a:effectLst/>
                        </a:rPr>
                        <a:t> engine:</a:t>
                      </a:r>
                      <a:br>
                        <a:rPr lang="fr-FR" dirty="0">
                          <a:effectLst/>
                        </a:rPr>
                      </a:br>
                      <a:br>
                        <a:rPr lang="fr-FR" dirty="0">
                          <a:effectLst/>
                        </a:rPr>
                      </a:br>
                      <a:r>
                        <a:rPr lang="fr-FR" dirty="0">
                          <a:effectLst/>
                        </a:rPr>
                        <a:t>In-Memory </a:t>
                      </a:r>
                      <a:r>
                        <a:rPr lang="fr-FR" dirty="0" err="1">
                          <a:effectLst/>
                        </a:rPr>
                        <a:t>database</a:t>
                      </a:r>
                      <a:r>
                        <a:rPr lang="fr-FR" dirty="0">
                          <a:effectLst/>
                        </a:rPr>
                        <a:t> engine: updates </a:t>
                      </a:r>
                      <a:r>
                        <a:rPr lang="fr-FR" dirty="0" err="1">
                          <a:effectLst/>
                        </a:rPr>
                        <a:t>implemented</a:t>
                      </a:r>
                      <a:r>
                        <a:rPr lang="fr-FR" dirty="0">
                          <a:effectLst/>
                        </a:rPr>
                        <a:t> as insert + mark for </a:t>
                      </a:r>
                      <a:r>
                        <a:rPr lang="fr-FR" dirty="0" err="1">
                          <a:effectLst/>
                        </a:rPr>
                        <a:t>delete</a:t>
                      </a:r>
                      <a:r>
                        <a:rPr lang="fr-FR" dirty="0">
                          <a:effectLst/>
                        </a:rPr>
                        <a:t>. Garbage collector </a:t>
                      </a:r>
                      <a:r>
                        <a:rPr lang="fr-FR" dirty="0" err="1">
                          <a:effectLst/>
                        </a:rPr>
                        <a:t>is</a:t>
                      </a:r>
                      <a:r>
                        <a:rPr lang="fr-FR" dirty="0">
                          <a:effectLst/>
                        </a:rPr>
                        <a:t> not non-blocking and </a:t>
                      </a:r>
                      <a:r>
                        <a:rPr lang="fr-FR" dirty="0" err="1">
                          <a:effectLst/>
                        </a:rPr>
                        <a:t>parallel</a:t>
                      </a:r>
                      <a:br>
                        <a:rPr lang="fr-FR" dirty="0">
                          <a:effectLst/>
                        </a:rPr>
                      </a:br>
                      <a:br>
                        <a:rPr lang="fr-FR" dirty="0">
                          <a:effectLst/>
                        </a:rPr>
                      </a:br>
                      <a:r>
                        <a:rPr lang="fr-FR" dirty="0" err="1">
                          <a:effectLst/>
                        </a:rPr>
                        <a:t>Columnstore</a:t>
                      </a:r>
                      <a:r>
                        <a:rPr lang="fr-FR" dirty="0">
                          <a:effectLst/>
                        </a:rPr>
                        <a:t> </a:t>
                      </a:r>
                      <a:r>
                        <a:rPr lang="fr-FR" dirty="0" err="1">
                          <a:effectLst/>
                        </a:rPr>
                        <a:t>database</a:t>
                      </a:r>
                      <a:r>
                        <a:rPr lang="fr-FR" dirty="0">
                          <a:effectLst/>
                        </a:rPr>
                        <a:t> engine: </a:t>
                      </a:r>
                      <a:r>
                        <a:rPr lang="fr-FR" dirty="0" err="1">
                          <a:effectLst/>
                        </a:rPr>
                        <a:t>in-place</a:t>
                      </a:r>
                      <a:r>
                        <a:rPr lang="fr-FR" dirty="0">
                          <a:effectLst/>
                        </a:rPr>
                        <a:t> updates </a:t>
                      </a:r>
                      <a:endParaRPr lang="fr-FR" dirty="0">
                        <a:solidFill>
                          <a:srgbClr val="222222"/>
                        </a:solidFill>
                        <a:effectLst/>
                      </a:endParaRPr>
                    </a:p>
                  </a:txBody>
                  <a:tcPr marL="38100" marR="38100" marT="38100" marB="38100" anchor="ctr"/>
                </a:tc>
                <a:extLst>
                  <a:ext uri="{0D108BD9-81ED-4DB2-BD59-A6C34878D82A}">
                    <a16:rowId xmlns:a16="http://schemas.microsoft.com/office/drawing/2014/main" val="599421141"/>
                  </a:ext>
                </a:extLst>
              </a:tr>
              <a:tr h="1237887">
                <a:tc>
                  <a:txBody>
                    <a:bodyPr/>
                    <a:lstStyle/>
                    <a:p>
                      <a:pPr algn="l"/>
                      <a:r>
                        <a:rPr lang="fr-FR" dirty="0">
                          <a:effectLst/>
                        </a:rPr>
                        <a:t>Vacuum / </a:t>
                      </a:r>
                      <a:r>
                        <a:rPr lang="fr-FR" dirty="0" err="1">
                          <a:effectLst/>
                        </a:rPr>
                        <a:t>Defragmentation</a:t>
                      </a:r>
                      <a:endParaRPr lang="fr-FR" dirty="0" err="1">
                        <a:solidFill>
                          <a:srgbClr val="222222"/>
                        </a:solidFill>
                        <a:effectLst/>
                      </a:endParaRPr>
                    </a:p>
                  </a:txBody>
                  <a:tcPr marL="38100" marR="38100" marT="38100" marB="38100" anchor="ctr"/>
                </a:tc>
                <a:tc>
                  <a:txBody>
                    <a:bodyPr/>
                    <a:lstStyle/>
                    <a:p>
                      <a:pPr algn="l"/>
                      <a:r>
                        <a:rPr lang="fr-FR" dirty="0" err="1">
                          <a:effectLst/>
                        </a:rPr>
                        <a:t>Vacuuming</a:t>
                      </a:r>
                      <a:r>
                        <a:rPr lang="fr-FR" dirty="0">
                          <a:effectLst/>
                        </a:rPr>
                        <a:t> and index compaction are </a:t>
                      </a:r>
                      <a:r>
                        <a:rPr lang="fr-FR" dirty="0" err="1">
                          <a:effectLst/>
                        </a:rPr>
                        <a:t>very</a:t>
                      </a:r>
                      <a:r>
                        <a:rPr lang="fr-FR" dirty="0">
                          <a:effectLst/>
                        </a:rPr>
                        <a:t> efficient.</a:t>
                      </a:r>
                      <a:endParaRPr lang="fr-FR" dirty="0">
                        <a:solidFill>
                          <a:srgbClr val="222222"/>
                        </a:solidFill>
                        <a:effectLst/>
                      </a:endParaRPr>
                    </a:p>
                  </a:txBody>
                  <a:tcPr marL="38100" marR="38100" marT="38100" marB="38100" anchor="ctr"/>
                </a:tc>
                <a:tc>
                  <a:txBody>
                    <a:bodyPr/>
                    <a:lstStyle/>
                    <a:p>
                      <a:pPr algn="l"/>
                      <a:r>
                        <a:rPr lang="fr-FR" dirty="0">
                          <a:effectLst/>
                        </a:rPr>
                        <a:t>Vacuum </a:t>
                      </a:r>
                      <a:r>
                        <a:rPr lang="fr-FR" dirty="0" err="1">
                          <a:effectLst/>
                        </a:rPr>
                        <a:t>performs</a:t>
                      </a:r>
                      <a:r>
                        <a:rPr lang="fr-FR" dirty="0">
                          <a:effectLst/>
                        </a:rPr>
                        <a:t> full tables scans to </a:t>
                      </a:r>
                      <a:r>
                        <a:rPr lang="fr-FR" dirty="0" err="1">
                          <a:effectLst/>
                        </a:rPr>
                        <a:t>find</a:t>
                      </a:r>
                      <a:r>
                        <a:rPr lang="fr-FR" dirty="0">
                          <a:effectLst/>
                        </a:rPr>
                        <a:t> the </a:t>
                      </a:r>
                      <a:r>
                        <a:rPr lang="fr-FR" dirty="0" err="1">
                          <a:effectLst/>
                        </a:rPr>
                        <a:t>deleted</a:t>
                      </a:r>
                      <a:r>
                        <a:rPr lang="fr-FR" dirty="0">
                          <a:effectLst/>
                        </a:rPr>
                        <a:t> </a:t>
                      </a:r>
                      <a:r>
                        <a:rPr lang="fr-FR" dirty="0" err="1">
                          <a:effectLst/>
                        </a:rPr>
                        <a:t>rows</a:t>
                      </a:r>
                      <a:r>
                        <a:rPr lang="fr-FR" dirty="0">
                          <a:effectLst/>
                        </a:rPr>
                        <a:t> and </a:t>
                      </a:r>
                      <a:r>
                        <a:rPr lang="fr-FR" dirty="0" err="1">
                          <a:effectLst/>
                        </a:rPr>
                        <a:t>quite</a:t>
                      </a:r>
                      <a:r>
                        <a:rPr lang="fr-FR" dirty="0">
                          <a:effectLst/>
                        </a:rPr>
                        <a:t> </a:t>
                      </a:r>
                      <a:r>
                        <a:rPr lang="fr-FR" dirty="0" err="1">
                          <a:effectLst/>
                        </a:rPr>
                        <a:t>heavy</a:t>
                      </a:r>
                      <a:r>
                        <a:rPr lang="fr-FR" dirty="0">
                          <a:effectLst/>
                        </a:rPr>
                        <a:t> process/</a:t>
                      </a:r>
                      <a:r>
                        <a:rPr lang="fr-FR" dirty="0" err="1">
                          <a:effectLst/>
                        </a:rPr>
                        <a:t>might</a:t>
                      </a:r>
                      <a:r>
                        <a:rPr lang="fr-FR" dirty="0">
                          <a:effectLst/>
                        </a:rPr>
                        <a:t> impact </a:t>
                      </a:r>
                      <a:r>
                        <a:rPr lang="fr-FR" dirty="0" err="1">
                          <a:effectLst/>
                        </a:rPr>
                        <a:t>users</a:t>
                      </a:r>
                      <a:r>
                        <a:rPr lang="fr-FR" dirty="0">
                          <a:effectLst/>
                        </a:rPr>
                        <a:t>’ </a:t>
                      </a:r>
                      <a:r>
                        <a:rPr lang="fr-FR" dirty="0" err="1">
                          <a:effectLst/>
                        </a:rPr>
                        <a:t>workload</a:t>
                      </a:r>
                      <a:r>
                        <a:rPr lang="fr-FR" dirty="0">
                          <a:effectLst/>
                        </a:rPr>
                        <a:t>.</a:t>
                      </a:r>
                      <a:endParaRPr lang="fr-FR" dirty="0">
                        <a:solidFill>
                          <a:srgbClr val="222222"/>
                        </a:solidFill>
                        <a:effectLst/>
                      </a:endParaRPr>
                    </a:p>
                  </a:txBody>
                  <a:tcPr marL="38100" marR="38100" marT="38100" marB="38100" anchor="ctr"/>
                </a:tc>
                <a:tc>
                  <a:txBody>
                    <a:bodyPr/>
                    <a:lstStyle/>
                    <a:p>
                      <a:pPr algn="l"/>
                      <a:r>
                        <a:rPr lang="fr-FR" dirty="0">
                          <a:effectLst/>
                        </a:rPr>
                        <a:t>In-memory </a:t>
                      </a:r>
                      <a:r>
                        <a:rPr lang="fr-FR" dirty="0" err="1">
                          <a:effectLst/>
                        </a:rPr>
                        <a:t>garbage</a:t>
                      </a:r>
                      <a:r>
                        <a:rPr lang="fr-FR" dirty="0">
                          <a:effectLst/>
                        </a:rPr>
                        <a:t> collector </a:t>
                      </a:r>
                      <a:r>
                        <a:rPr lang="fr-FR" dirty="0" err="1">
                          <a:effectLst/>
                        </a:rPr>
                        <a:t>might</a:t>
                      </a:r>
                      <a:r>
                        <a:rPr lang="fr-FR" dirty="0">
                          <a:effectLst/>
                        </a:rPr>
                        <a:t> </a:t>
                      </a:r>
                      <a:r>
                        <a:rPr lang="fr-FR" dirty="0" err="1">
                          <a:effectLst/>
                        </a:rPr>
                        <a:t>add</a:t>
                      </a:r>
                      <a:r>
                        <a:rPr lang="fr-FR" dirty="0">
                          <a:effectLst/>
                        </a:rPr>
                        <a:t> max ~15% </a:t>
                      </a:r>
                      <a:r>
                        <a:rPr lang="fr-FR" dirty="0" err="1">
                          <a:effectLst/>
                        </a:rPr>
                        <a:t>overhead</a:t>
                      </a:r>
                      <a:r>
                        <a:rPr lang="fr-FR" dirty="0">
                          <a:effectLst/>
                        </a:rPr>
                        <a:t>, </a:t>
                      </a:r>
                      <a:r>
                        <a:rPr lang="fr-FR" dirty="0" err="1">
                          <a:effectLst/>
                        </a:rPr>
                        <a:t>usually</a:t>
                      </a:r>
                      <a:r>
                        <a:rPr lang="fr-FR" dirty="0">
                          <a:effectLst/>
                        </a:rPr>
                        <a:t> </a:t>
                      </a:r>
                      <a:r>
                        <a:rPr lang="fr-FR" dirty="0" err="1">
                          <a:effectLst/>
                        </a:rPr>
                        <a:t>much</a:t>
                      </a:r>
                      <a:r>
                        <a:rPr lang="fr-FR" dirty="0">
                          <a:effectLst/>
                        </a:rPr>
                        <a:t> </a:t>
                      </a:r>
                      <a:r>
                        <a:rPr lang="fr-FR" dirty="0" err="1">
                          <a:effectLst/>
                        </a:rPr>
                        <a:t>less</a:t>
                      </a:r>
                      <a:r>
                        <a:rPr lang="fr-FR" dirty="0">
                          <a:effectLst/>
                        </a:rPr>
                        <a:t>.</a:t>
                      </a:r>
                      <a:endParaRPr lang="fr-FR" dirty="0">
                        <a:solidFill>
                          <a:srgbClr val="222222"/>
                        </a:solidFill>
                        <a:effectLst/>
                      </a:endParaRPr>
                    </a:p>
                  </a:txBody>
                  <a:tcPr marL="38100" marR="38100" marT="38100" marB="38100" anchor="ctr"/>
                </a:tc>
                <a:extLst>
                  <a:ext uri="{0D108BD9-81ED-4DB2-BD59-A6C34878D82A}">
                    <a16:rowId xmlns:a16="http://schemas.microsoft.com/office/drawing/2014/main" val="2721147910"/>
                  </a:ext>
                </a:extLst>
              </a:tr>
            </a:tbl>
          </a:graphicData>
        </a:graphic>
      </p:graphicFrame>
      <p:sp>
        <p:nvSpPr>
          <p:cNvPr id="6" name="ZoneTexte 5">
            <a:extLst>
              <a:ext uri="{FF2B5EF4-FFF2-40B4-BE49-F238E27FC236}">
                <a16:creationId xmlns:a16="http://schemas.microsoft.com/office/drawing/2014/main" id="{C6781E73-1CFD-4159-9114-AACDD78CD77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CC3300"/>
              </a:solidFill>
              <a:latin typeface="Helvetica Neue"/>
            </a:endParaRPr>
          </a:p>
        </p:txBody>
      </p:sp>
    </p:spTree>
    <p:extLst>
      <p:ext uri="{BB962C8B-B14F-4D97-AF65-F5344CB8AC3E}">
        <p14:creationId xmlns:p14="http://schemas.microsoft.com/office/powerpoint/2010/main" val="368006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C15B8D-5EF7-42A9-AB04-7A9D82CB55A7}"/>
              </a:ext>
            </a:extLst>
          </p:cNvPr>
          <p:cNvSpPr>
            <a:spLocks noGrp="1"/>
          </p:cNvSpPr>
          <p:nvPr>
            <p:ph type="title"/>
          </p:nvPr>
        </p:nvSpPr>
        <p:spPr/>
        <p:txBody>
          <a:bodyPr/>
          <a:lstStyle/>
          <a:p>
            <a:r>
              <a:rPr lang="fr-FR" dirty="0">
                <a:solidFill>
                  <a:srgbClr val="C00000"/>
                </a:solidFill>
              </a:rPr>
              <a:t>JSON and Data Type Support for MySQL, PostgreSQL and SQL Server</a:t>
            </a:r>
          </a:p>
          <a:p>
            <a:endParaRPr lang="fr-FR" dirty="0">
              <a:cs typeface="Calibri Light"/>
            </a:endParaRPr>
          </a:p>
        </p:txBody>
      </p:sp>
      <p:graphicFrame>
        <p:nvGraphicFramePr>
          <p:cNvPr id="5" name="Espace réservé du contenu 4">
            <a:extLst>
              <a:ext uri="{FF2B5EF4-FFF2-40B4-BE49-F238E27FC236}">
                <a16:creationId xmlns:a16="http://schemas.microsoft.com/office/drawing/2014/main" id="{E5479EAC-14D0-4A82-B2F8-12FDE1B768D2}"/>
              </a:ext>
            </a:extLst>
          </p:cNvPr>
          <p:cNvGraphicFramePr>
            <a:graphicFrameLocks noGrp="1"/>
          </p:cNvGraphicFramePr>
          <p:nvPr>
            <p:ph idx="1"/>
            <p:extLst>
              <p:ext uri="{D42A27DB-BD31-4B8C-83A1-F6EECF244321}">
                <p14:modId xmlns:p14="http://schemas.microsoft.com/office/powerpoint/2010/main" val="3712334430"/>
              </p:ext>
            </p:extLst>
          </p:nvPr>
        </p:nvGraphicFramePr>
        <p:xfrm>
          <a:off x="690113" y="1940943"/>
          <a:ext cx="10131424" cy="5090158"/>
        </p:xfrm>
        <a:graphic>
          <a:graphicData uri="http://schemas.openxmlformats.org/drawingml/2006/table">
            <a:tbl>
              <a:tblPr firstRow="1" bandRow="1">
                <a:tableStyleId>{5C22544A-7EE6-4342-B048-85BDC9FD1C3A}</a:tableStyleId>
              </a:tblPr>
              <a:tblGrid>
                <a:gridCol w="2532856">
                  <a:extLst>
                    <a:ext uri="{9D8B030D-6E8A-4147-A177-3AD203B41FA5}">
                      <a16:colId xmlns:a16="http://schemas.microsoft.com/office/drawing/2014/main" val="4136256104"/>
                    </a:ext>
                  </a:extLst>
                </a:gridCol>
                <a:gridCol w="2532856">
                  <a:extLst>
                    <a:ext uri="{9D8B030D-6E8A-4147-A177-3AD203B41FA5}">
                      <a16:colId xmlns:a16="http://schemas.microsoft.com/office/drawing/2014/main" val="588307684"/>
                    </a:ext>
                  </a:extLst>
                </a:gridCol>
                <a:gridCol w="2532856">
                  <a:extLst>
                    <a:ext uri="{9D8B030D-6E8A-4147-A177-3AD203B41FA5}">
                      <a16:colId xmlns:a16="http://schemas.microsoft.com/office/drawing/2014/main" val="3450294051"/>
                    </a:ext>
                  </a:extLst>
                </a:gridCol>
                <a:gridCol w="2532856">
                  <a:extLst>
                    <a:ext uri="{9D8B030D-6E8A-4147-A177-3AD203B41FA5}">
                      <a16:colId xmlns:a16="http://schemas.microsoft.com/office/drawing/2014/main" val="2469580821"/>
                    </a:ext>
                  </a:extLst>
                </a:gridCol>
              </a:tblGrid>
              <a:tr h="364716">
                <a:tc>
                  <a:txBody>
                    <a:bodyPr/>
                    <a:lstStyle/>
                    <a:p>
                      <a:pPr algn="l"/>
                      <a:endParaRPr lang="fr-FR" b="1">
                        <a:solidFill>
                          <a:srgbClr val="222222"/>
                        </a:solidFill>
                        <a:effectLst/>
                      </a:endParaRPr>
                    </a:p>
                  </a:txBody>
                  <a:tcPr marL="38100" marR="38100" marT="38100" marB="38100" anchor="ctr"/>
                </a:tc>
                <a:tc>
                  <a:txBody>
                    <a:bodyPr/>
                    <a:lstStyle/>
                    <a:p>
                      <a:pPr algn="l"/>
                      <a:r>
                        <a:rPr lang="fr-FR" dirty="0">
                          <a:effectLst/>
                        </a:rPr>
                        <a:t>MySQL</a:t>
                      </a:r>
                      <a:endParaRPr lang="fr-FR" b="1" dirty="0">
                        <a:solidFill>
                          <a:srgbClr val="222222"/>
                        </a:solidFill>
                        <a:effectLst/>
                      </a:endParaRPr>
                    </a:p>
                  </a:txBody>
                  <a:tcPr marL="38100" marR="38100" marT="38100" marB="38100" anchor="ctr"/>
                </a:tc>
                <a:tc>
                  <a:txBody>
                    <a:bodyPr/>
                    <a:lstStyle/>
                    <a:p>
                      <a:pPr algn="l"/>
                      <a:r>
                        <a:rPr lang="fr-FR" dirty="0" err="1">
                          <a:effectLst/>
                        </a:rPr>
                        <a:t>Postgresql</a:t>
                      </a:r>
                      <a:endParaRPr lang="fr-FR" b="1" dirty="0" err="1">
                        <a:solidFill>
                          <a:srgbClr val="222222"/>
                        </a:solidFill>
                        <a:effectLst/>
                      </a:endParaRPr>
                    </a:p>
                  </a:txBody>
                  <a:tcPr marL="38100" marR="38100" marT="38100" marB="38100" anchor="ctr"/>
                </a:tc>
                <a:tc>
                  <a:txBody>
                    <a:bodyPr/>
                    <a:lstStyle/>
                    <a:p>
                      <a:pPr algn="l"/>
                      <a:r>
                        <a:rPr lang="fr-FR" dirty="0">
                          <a:effectLst/>
                        </a:rPr>
                        <a:t>SQL Server</a:t>
                      </a:r>
                      <a:endParaRPr lang="fr-FR" b="1" dirty="0">
                        <a:solidFill>
                          <a:srgbClr val="222222"/>
                        </a:solidFill>
                        <a:effectLst/>
                      </a:endParaRPr>
                    </a:p>
                  </a:txBody>
                  <a:tcPr marL="38100" marR="38100" marT="38100" marB="38100" anchor="ctr"/>
                </a:tc>
                <a:extLst>
                  <a:ext uri="{0D108BD9-81ED-4DB2-BD59-A6C34878D82A}">
                    <a16:rowId xmlns:a16="http://schemas.microsoft.com/office/drawing/2014/main" val="1985548016"/>
                  </a:ext>
                </a:extLst>
              </a:tr>
              <a:tr h="3219008">
                <a:tc>
                  <a:txBody>
                    <a:bodyPr/>
                    <a:lstStyle/>
                    <a:p>
                      <a:pPr algn="l"/>
                      <a:r>
                        <a:rPr lang="fr-FR" dirty="0">
                          <a:effectLst/>
                        </a:rPr>
                        <a:t>JSON data type</a:t>
                      </a:r>
                      <a:endParaRPr lang="fr-FR" dirty="0">
                        <a:solidFill>
                          <a:srgbClr val="222222"/>
                        </a:solidFill>
                        <a:effectLst/>
                      </a:endParaRPr>
                    </a:p>
                  </a:txBody>
                  <a:tcPr marL="38100" marR="38100" marT="38100" marB="38100" anchor="ctr"/>
                </a:tc>
                <a:tc>
                  <a:txBody>
                    <a:bodyPr/>
                    <a:lstStyle/>
                    <a:p>
                      <a:pPr algn="l"/>
                      <a:r>
                        <a:rPr lang="fr-FR" dirty="0">
                          <a:effectLst/>
                        </a:rPr>
                        <a:t>MySQL has JSON data type support and </a:t>
                      </a:r>
                      <a:r>
                        <a:rPr lang="fr-FR" dirty="0" err="1">
                          <a:effectLst/>
                        </a:rPr>
                        <a:t>also</a:t>
                      </a:r>
                      <a:r>
                        <a:rPr lang="fr-FR" dirty="0">
                          <a:effectLst/>
                        </a:rPr>
                        <a:t> supports in place partial updates over the JSON </a:t>
                      </a:r>
                      <a:r>
                        <a:rPr lang="fr-FR" dirty="0" err="1">
                          <a:effectLst/>
                        </a:rPr>
                        <a:t>instead</a:t>
                      </a:r>
                      <a:r>
                        <a:rPr lang="fr-FR" dirty="0">
                          <a:effectLst/>
                        </a:rPr>
                        <a:t> of </a:t>
                      </a:r>
                      <a:r>
                        <a:rPr lang="fr-FR" dirty="0" err="1">
                          <a:effectLst/>
                        </a:rPr>
                        <a:t>replacing</a:t>
                      </a:r>
                      <a:r>
                        <a:rPr lang="fr-FR" dirty="0">
                          <a:effectLst/>
                        </a:rPr>
                        <a:t> the </a:t>
                      </a:r>
                      <a:r>
                        <a:rPr lang="fr-FR" dirty="0" err="1">
                          <a:effectLst/>
                        </a:rPr>
                        <a:t>whole</a:t>
                      </a:r>
                      <a:r>
                        <a:rPr lang="fr-FR" dirty="0">
                          <a:effectLst/>
                        </a:rPr>
                        <a:t> document </a:t>
                      </a:r>
                      <a:r>
                        <a:rPr lang="fr-FR" dirty="0" err="1">
                          <a:effectLst/>
                        </a:rPr>
                        <a:t>however</a:t>
                      </a:r>
                      <a:r>
                        <a:rPr lang="fr-FR" dirty="0">
                          <a:effectLst/>
                        </a:rPr>
                        <a:t> </a:t>
                      </a:r>
                      <a:r>
                        <a:rPr lang="fr-FR" dirty="0" err="1">
                          <a:effectLst/>
                        </a:rPr>
                        <a:t>there</a:t>
                      </a:r>
                      <a:r>
                        <a:rPr lang="fr-FR" dirty="0">
                          <a:effectLst/>
                        </a:rPr>
                        <a:t> are </a:t>
                      </a:r>
                      <a:r>
                        <a:rPr lang="fr-FR" dirty="0" err="1">
                          <a:effectLst/>
                        </a:rPr>
                        <a:t>many</a:t>
                      </a:r>
                      <a:r>
                        <a:rPr lang="fr-FR" dirty="0">
                          <a:effectLst/>
                        </a:rPr>
                        <a:t> limitations. It </a:t>
                      </a:r>
                      <a:r>
                        <a:rPr lang="fr-FR" dirty="0" err="1">
                          <a:effectLst/>
                        </a:rPr>
                        <a:t>does</a:t>
                      </a:r>
                      <a:r>
                        <a:rPr lang="fr-FR" dirty="0">
                          <a:effectLst/>
                        </a:rPr>
                        <a:t> not support </a:t>
                      </a:r>
                      <a:r>
                        <a:rPr lang="fr-FR" dirty="0" err="1">
                          <a:effectLst/>
                        </a:rPr>
                        <a:t>indexing</a:t>
                      </a:r>
                      <a:r>
                        <a:rPr lang="fr-FR" dirty="0">
                          <a:effectLst/>
                        </a:rPr>
                        <a:t> for JSON but </a:t>
                      </a:r>
                      <a:r>
                        <a:rPr lang="fr-FR" dirty="0" err="1">
                          <a:effectLst/>
                        </a:rPr>
                        <a:t>there</a:t>
                      </a:r>
                      <a:r>
                        <a:rPr lang="fr-FR" dirty="0">
                          <a:effectLst/>
                        </a:rPr>
                        <a:t> are </a:t>
                      </a:r>
                      <a:r>
                        <a:rPr lang="fr-FR" dirty="0" err="1">
                          <a:effectLst/>
                        </a:rPr>
                        <a:t>workarounds</a:t>
                      </a:r>
                      <a:r>
                        <a:rPr lang="fr-FR" dirty="0">
                          <a:effectLst/>
                        </a:rPr>
                        <a:t>.</a:t>
                      </a:r>
                      <a:endParaRPr lang="fr-FR" dirty="0">
                        <a:solidFill>
                          <a:srgbClr val="222222"/>
                        </a:solidFill>
                        <a:effectLst/>
                      </a:endParaRPr>
                    </a:p>
                  </a:txBody>
                  <a:tcPr marL="38100" marR="38100" marT="38100" marB="38100" anchor="ctr"/>
                </a:tc>
                <a:tc>
                  <a:txBody>
                    <a:bodyPr/>
                    <a:lstStyle/>
                    <a:p>
                      <a:pPr algn="l"/>
                      <a:r>
                        <a:rPr lang="fr-FR" dirty="0">
                          <a:effectLst/>
                        </a:rPr>
                        <a:t>PostgreSQL supports JSON data type and supports partial updates</a:t>
                      </a:r>
                      <a:endParaRPr lang="fr-FR" dirty="0">
                        <a:solidFill>
                          <a:srgbClr val="222222"/>
                        </a:solidFill>
                        <a:effectLst/>
                      </a:endParaRPr>
                    </a:p>
                  </a:txBody>
                  <a:tcPr marL="38100" marR="38100" marT="38100" marB="38100" anchor="ctr"/>
                </a:tc>
                <a:tc>
                  <a:txBody>
                    <a:bodyPr/>
                    <a:lstStyle/>
                    <a:p>
                      <a:pPr algn="l"/>
                      <a:r>
                        <a:rPr lang="fr-FR" dirty="0">
                          <a:effectLst/>
                        </a:rPr>
                        <a:t>SQL Server supports JSON data type and supports partial updates</a:t>
                      </a:r>
                      <a:endParaRPr lang="fr-FR" dirty="0">
                        <a:solidFill>
                          <a:srgbClr val="222222"/>
                        </a:solidFill>
                        <a:effectLst/>
                      </a:endParaRPr>
                    </a:p>
                  </a:txBody>
                  <a:tcPr marL="38100" marR="38100" marT="38100" marB="38100" anchor="ctr"/>
                </a:tc>
                <a:extLst>
                  <a:ext uri="{0D108BD9-81ED-4DB2-BD59-A6C34878D82A}">
                    <a16:rowId xmlns:a16="http://schemas.microsoft.com/office/drawing/2014/main" val="2938164018"/>
                  </a:ext>
                </a:extLst>
              </a:tr>
              <a:tr h="1506434">
                <a:tc>
                  <a:txBody>
                    <a:bodyPr/>
                    <a:lstStyle/>
                    <a:p>
                      <a:pPr algn="l"/>
                      <a:r>
                        <a:rPr lang="fr-FR" dirty="0" err="1">
                          <a:effectLst/>
                        </a:rPr>
                        <a:t>Additional</a:t>
                      </a:r>
                      <a:r>
                        <a:rPr lang="fr-FR" dirty="0">
                          <a:effectLst/>
                        </a:rPr>
                        <a:t> Advanced data types</a:t>
                      </a:r>
                      <a:endParaRPr lang="fr-FR" dirty="0">
                        <a:solidFill>
                          <a:srgbClr val="222222"/>
                        </a:solidFill>
                        <a:effectLst/>
                      </a:endParaRPr>
                    </a:p>
                  </a:txBody>
                  <a:tcPr marL="38100" marR="38100" marT="38100" marB="38100" anchor="ctr"/>
                </a:tc>
                <a:tc>
                  <a:txBody>
                    <a:bodyPr/>
                    <a:lstStyle/>
                    <a:p>
                      <a:pPr algn="l"/>
                      <a:r>
                        <a:rPr lang="fr-FR" dirty="0">
                          <a:effectLst/>
                        </a:rPr>
                        <a:t>Supports </a:t>
                      </a:r>
                      <a:r>
                        <a:rPr lang="fr-FR" dirty="0" err="1">
                          <a:effectLst/>
                        </a:rPr>
                        <a:t>Geospatial</a:t>
                      </a:r>
                      <a:r>
                        <a:rPr lang="fr-FR" dirty="0">
                          <a:effectLst/>
                        </a:rPr>
                        <a:t> data type. No user-</a:t>
                      </a:r>
                      <a:r>
                        <a:rPr lang="fr-FR" dirty="0" err="1">
                          <a:effectLst/>
                        </a:rPr>
                        <a:t>defined</a:t>
                      </a:r>
                      <a:r>
                        <a:rPr lang="fr-FR" dirty="0">
                          <a:effectLst/>
                        </a:rPr>
                        <a:t> types.</a:t>
                      </a:r>
                      <a:endParaRPr lang="fr-FR" dirty="0">
                        <a:solidFill>
                          <a:srgbClr val="222222"/>
                        </a:solidFill>
                        <a:effectLst/>
                      </a:endParaRPr>
                    </a:p>
                  </a:txBody>
                  <a:tcPr marL="38100" marR="38100" marT="38100" marB="38100" anchor="ctr"/>
                </a:tc>
                <a:tc>
                  <a:txBody>
                    <a:bodyPr/>
                    <a:lstStyle/>
                    <a:p>
                      <a:pPr algn="l"/>
                      <a:r>
                        <a:rPr lang="fr-FR" dirty="0">
                          <a:effectLst/>
                        </a:rPr>
                        <a:t>Supports </a:t>
                      </a:r>
                      <a:r>
                        <a:rPr lang="fr-FR" dirty="0" err="1">
                          <a:effectLst/>
                        </a:rPr>
                        <a:t>Geospatial</a:t>
                      </a:r>
                      <a:r>
                        <a:rPr lang="fr-FR" dirty="0">
                          <a:effectLst/>
                        </a:rPr>
                        <a:t> and lots of </a:t>
                      </a:r>
                      <a:r>
                        <a:rPr lang="fr-FR" dirty="0" err="1">
                          <a:effectLst/>
                        </a:rPr>
                        <a:t>advanced</a:t>
                      </a:r>
                      <a:r>
                        <a:rPr lang="fr-FR" dirty="0">
                          <a:effectLst/>
                        </a:rPr>
                        <a:t> data types, </a:t>
                      </a:r>
                      <a:r>
                        <a:rPr lang="fr-FR" dirty="0" err="1">
                          <a:effectLst/>
                        </a:rPr>
                        <a:t>such</a:t>
                      </a:r>
                      <a:r>
                        <a:rPr lang="fr-FR" dirty="0">
                          <a:effectLst/>
                        </a:rPr>
                        <a:t> as multi-</a:t>
                      </a:r>
                      <a:r>
                        <a:rPr lang="fr-FR" dirty="0" err="1">
                          <a:effectLst/>
                        </a:rPr>
                        <a:t>dimensional</a:t>
                      </a:r>
                      <a:r>
                        <a:rPr lang="fr-FR" dirty="0">
                          <a:effectLst/>
                        </a:rPr>
                        <a:t> </a:t>
                      </a:r>
                      <a:r>
                        <a:rPr lang="fr-FR" dirty="0" err="1">
                          <a:effectLst/>
                        </a:rPr>
                        <a:t>arrays</a:t>
                      </a:r>
                      <a:r>
                        <a:rPr lang="fr-FR" dirty="0">
                          <a:effectLst/>
                        </a:rPr>
                        <a:t>, user-</a:t>
                      </a:r>
                      <a:r>
                        <a:rPr lang="fr-FR" dirty="0" err="1">
                          <a:effectLst/>
                        </a:rPr>
                        <a:t>defined</a:t>
                      </a:r>
                      <a:r>
                        <a:rPr lang="fr-FR" dirty="0">
                          <a:effectLst/>
                        </a:rPr>
                        <a:t> types, etc.</a:t>
                      </a:r>
                      <a:endParaRPr lang="fr-FR" dirty="0">
                        <a:solidFill>
                          <a:srgbClr val="222222"/>
                        </a:solidFill>
                        <a:effectLst/>
                      </a:endParaRPr>
                    </a:p>
                  </a:txBody>
                  <a:tcPr marL="38100" marR="38100" marT="38100" marB="38100" anchor="ctr"/>
                </a:tc>
                <a:tc>
                  <a:txBody>
                    <a:bodyPr/>
                    <a:lstStyle/>
                    <a:p>
                      <a:pPr algn="l"/>
                      <a:r>
                        <a:rPr lang="fr-FR" dirty="0">
                          <a:effectLst/>
                        </a:rPr>
                        <a:t>Supports </a:t>
                      </a:r>
                      <a:r>
                        <a:rPr lang="fr-FR" dirty="0" err="1">
                          <a:effectLst/>
                        </a:rPr>
                        <a:t>Geospatial</a:t>
                      </a:r>
                      <a:r>
                        <a:rPr lang="fr-FR" dirty="0">
                          <a:effectLst/>
                        </a:rPr>
                        <a:t> data type, </a:t>
                      </a:r>
                      <a:r>
                        <a:rPr lang="fr-FR" dirty="0" err="1">
                          <a:effectLst/>
                        </a:rPr>
                        <a:t>Hierarchical</a:t>
                      </a:r>
                      <a:r>
                        <a:rPr lang="fr-FR" dirty="0">
                          <a:effectLst/>
                        </a:rPr>
                        <a:t> data</a:t>
                      </a:r>
                      <a:endParaRPr lang="fr-FR" dirty="0">
                        <a:solidFill>
                          <a:srgbClr val="222222"/>
                        </a:solidFill>
                        <a:effectLst/>
                      </a:endParaRPr>
                    </a:p>
                  </a:txBody>
                  <a:tcPr marL="38100" marR="38100" marT="38100" marB="38100" anchor="ctr"/>
                </a:tc>
                <a:extLst>
                  <a:ext uri="{0D108BD9-81ED-4DB2-BD59-A6C34878D82A}">
                    <a16:rowId xmlns:a16="http://schemas.microsoft.com/office/drawing/2014/main" val="2846830474"/>
                  </a:ext>
                </a:extLst>
              </a:tr>
            </a:tbl>
          </a:graphicData>
        </a:graphic>
      </p:graphicFrame>
      <p:sp>
        <p:nvSpPr>
          <p:cNvPr id="6" name="ZoneTexte 5">
            <a:extLst>
              <a:ext uri="{FF2B5EF4-FFF2-40B4-BE49-F238E27FC236}">
                <a16:creationId xmlns:a16="http://schemas.microsoft.com/office/drawing/2014/main" id="{F6BCDB1B-D688-4B93-86D2-F7C81776FD7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CC3300"/>
              </a:solidFill>
              <a:latin typeface="Helvetica Neue"/>
            </a:endParaRPr>
          </a:p>
        </p:txBody>
      </p:sp>
    </p:spTree>
    <p:extLst>
      <p:ext uri="{BB962C8B-B14F-4D97-AF65-F5344CB8AC3E}">
        <p14:creationId xmlns:p14="http://schemas.microsoft.com/office/powerpoint/2010/main" val="345218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99A44-1FE5-43AE-A2BE-BFCC790ADF3E}"/>
              </a:ext>
            </a:extLst>
          </p:cNvPr>
          <p:cNvSpPr>
            <a:spLocks noGrp="1"/>
          </p:cNvSpPr>
          <p:nvPr>
            <p:ph type="title"/>
          </p:nvPr>
        </p:nvSpPr>
        <p:spPr/>
        <p:txBody>
          <a:bodyPr/>
          <a:lstStyle/>
          <a:p>
            <a:r>
              <a:rPr lang="en-US" dirty="0" err="1">
                <a:solidFill>
                  <a:srgbClr val="CC3300"/>
                </a:solidFill>
                <a:ea typeface="+mj-lt"/>
                <a:cs typeface="+mj-lt"/>
              </a:rPr>
              <a:t>Sharding</a:t>
            </a:r>
            <a:r>
              <a:rPr lang="en-US" dirty="0">
                <a:solidFill>
                  <a:srgbClr val="CC3300"/>
                </a:solidFill>
                <a:ea typeface="+mj-lt"/>
                <a:cs typeface="+mj-lt"/>
              </a:rPr>
              <a:t> / Partitioning / Replication for MySQL, PostgreSQL and SQL Server</a:t>
            </a:r>
            <a:endParaRPr lang="fr-FR" dirty="0">
              <a:ea typeface="+mj-lt"/>
              <a:cs typeface="+mj-lt"/>
            </a:endParaRPr>
          </a:p>
        </p:txBody>
      </p:sp>
      <p:graphicFrame>
        <p:nvGraphicFramePr>
          <p:cNvPr id="5" name="Espace réservé du contenu 4">
            <a:extLst>
              <a:ext uri="{FF2B5EF4-FFF2-40B4-BE49-F238E27FC236}">
                <a16:creationId xmlns:a16="http://schemas.microsoft.com/office/drawing/2014/main" id="{288AED81-1BE5-406E-B11B-D790018D36CB}"/>
              </a:ext>
            </a:extLst>
          </p:cNvPr>
          <p:cNvGraphicFramePr>
            <a:graphicFrameLocks noGrp="1"/>
          </p:cNvGraphicFramePr>
          <p:nvPr>
            <p:ph idx="1"/>
            <p:extLst>
              <p:ext uri="{D42A27DB-BD31-4B8C-83A1-F6EECF244321}">
                <p14:modId xmlns:p14="http://schemas.microsoft.com/office/powerpoint/2010/main" val="675478916"/>
              </p:ext>
            </p:extLst>
          </p:nvPr>
        </p:nvGraphicFramePr>
        <p:xfrm>
          <a:off x="685800" y="2141538"/>
          <a:ext cx="10131424" cy="10180320"/>
        </p:xfrm>
        <a:graphic>
          <a:graphicData uri="http://schemas.openxmlformats.org/drawingml/2006/table">
            <a:tbl>
              <a:tblPr firstRow="1" bandRow="1">
                <a:tableStyleId>{5C22544A-7EE6-4342-B048-85BDC9FD1C3A}</a:tableStyleId>
              </a:tblPr>
              <a:tblGrid>
                <a:gridCol w="2532856">
                  <a:extLst>
                    <a:ext uri="{9D8B030D-6E8A-4147-A177-3AD203B41FA5}">
                      <a16:colId xmlns:a16="http://schemas.microsoft.com/office/drawing/2014/main" val="1725699007"/>
                    </a:ext>
                  </a:extLst>
                </a:gridCol>
                <a:gridCol w="2532856">
                  <a:extLst>
                    <a:ext uri="{9D8B030D-6E8A-4147-A177-3AD203B41FA5}">
                      <a16:colId xmlns:a16="http://schemas.microsoft.com/office/drawing/2014/main" val="1512073244"/>
                    </a:ext>
                  </a:extLst>
                </a:gridCol>
                <a:gridCol w="2532856">
                  <a:extLst>
                    <a:ext uri="{9D8B030D-6E8A-4147-A177-3AD203B41FA5}">
                      <a16:colId xmlns:a16="http://schemas.microsoft.com/office/drawing/2014/main" val="3036909520"/>
                    </a:ext>
                  </a:extLst>
                </a:gridCol>
                <a:gridCol w="2532856">
                  <a:extLst>
                    <a:ext uri="{9D8B030D-6E8A-4147-A177-3AD203B41FA5}">
                      <a16:colId xmlns:a16="http://schemas.microsoft.com/office/drawing/2014/main" val="3835122691"/>
                    </a:ext>
                  </a:extLst>
                </a:gridCol>
              </a:tblGrid>
              <a:tr h="0">
                <a:tc>
                  <a:txBody>
                    <a:bodyPr/>
                    <a:lstStyle/>
                    <a:p>
                      <a:pPr algn="l"/>
                      <a:endParaRPr lang="fr-FR" b="1">
                        <a:solidFill>
                          <a:srgbClr val="222222"/>
                        </a:solidFill>
                        <a:effectLst/>
                      </a:endParaRPr>
                    </a:p>
                  </a:txBody>
                  <a:tcPr marL="38100" marR="38100" marT="38100" marB="38100" anchor="ctr"/>
                </a:tc>
                <a:tc>
                  <a:txBody>
                    <a:bodyPr/>
                    <a:lstStyle/>
                    <a:p>
                      <a:pPr algn="l"/>
                      <a:r>
                        <a:rPr lang="fr-FR">
                          <a:effectLst/>
                        </a:rPr>
                        <a:t>MySQL</a:t>
                      </a:r>
                      <a:endParaRPr lang="fr-FR" b="1">
                        <a:solidFill>
                          <a:srgbClr val="222222"/>
                        </a:solidFill>
                        <a:effectLst/>
                      </a:endParaRPr>
                    </a:p>
                  </a:txBody>
                  <a:tcPr marL="38100" marR="38100" marT="38100" marB="38100" anchor="ctr"/>
                </a:tc>
                <a:tc>
                  <a:txBody>
                    <a:bodyPr/>
                    <a:lstStyle/>
                    <a:p>
                      <a:pPr algn="l"/>
                      <a:r>
                        <a:rPr lang="fr-FR">
                          <a:effectLst/>
                        </a:rPr>
                        <a:t>PostgreSQL</a:t>
                      </a:r>
                      <a:endParaRPr lang="fr-FR" b="1">
                        <a:solidFill>
                          <a:srgbClr val="222222"/>
                        </a:solidFill>
                        <a:effectLst/>
                      </a:endParaRPr>
                    </a:p>
                  </a:txBody>
                  <a:tcPr marL="38100" marR="38100" marT="38100" marB="38100" anchor="ctr"/>
                </a:tc>
                <a:tc>
                  <a:txBody>
                    <a:bodyPr/>
                    <a:lstStyle/>
                    <a:p>
                      <a:pPr algn="l"/>
                      <a:r>
                        <a:rPr lang="fr-FR">
                          <a:effectLst/>
                        </a:rPr>
                        <a:t>SQL Server</a:t>
                      </a:r>
                      <a:endParaRPr lang="fr-FR" b="1">
                        <a:solidFill>
                          <a:srgbClr val="222222"/>
                        </a:solidFill>
                        <a:effectLst/>
                      </a:endParaRPr>
                    </a:p>
                  </a:txBody>
                  <a:tcPr marL="38100" marR="38100" marT="38100" marB="38100" anchor="ctr"/>
                </a:tc>
                <a:extLst>
                  <a:ext uri="{0D108BD9-81ED-4DB2-BD59-A6C34878D82A}">
                    <a16:rowId xmlns:a16="http://schemas.microsoft.com/office/drawing/2014/main" val="3312812342"/>
                  </a:ext>
                </a:extLst>
              </a:tr>
              <a:tr h="0">
                <a:tc>
                  <a:txBody>
                    <a:bodyPr/>
                    <a:lstStyle/>
                    <a:p>
                      <a:pPr algn="l"/>
                      <a:r>
                        <a:rPr lang="fr-FR">
                          <a:effectLst/>
                        </a:rPr>
                        <a:t>Partitioning support</a:t>
                      </a:r>
                      <a:endParaRPr lang="fr-FR">
                        <a:solidFill>
                          <a:srgbClr val="222222"/>
                        </a:solidFill>
                        <a:effectLst/>
                      </a:endParaRPr>
                    </a:p>
                  </a:txBody>
                  <a:tcPr marL="38100" marR="38100" marT="38100" marB="38100" anchor="ctr"/>
                </a:tc>
                <a:tc>
                  <a:txBody>
                    <a:bodyPr/>
                    <a:lstStyle/>
                    <a:p>
                      <a:pPr algn="l"/>
                      <a:r>
                        <a:rPr lang="fr-FR">
                          <a:effectLst/>
                        </a:rPr>
                        <a:t>Supports HASH partitioning (use HASH function on any column to split table into N partitions), RANGE or LIST partitioning that can be based on several columns and KEY partitioning which is similar to HASH but based on some auto generated number.</a:t>
                      </a:r>
                      <a:endParaRPr lang="fr-FR">
                        <a:solidFill>
                          <a:srgbClr val="222222"/>
                        </a:solidFill>
                        <a:effectLst/>
                      </a:endParaRPr>
                    </a:p>
                  </a:txBody>
                  <a:tcPr marL="38100" marR="38100" marT="38100" marB="38100" anchor="ctr"/>
                </a:tc>
                <a:tc>
                  <a:txBody>
                    <a:bodyPr/>
                    <a:lstStyle/>
                    <a:p>
                      <a:pPr algn="l"/>
                      <a:r>
                        <a:rPr lang="fr-FR">
                          <a:effectLst/>
                        </a:rPr>
                        <a:t>Supports RANGE and LIST partitioning but partitions and indexes on them must be manually created and old-style partitioning via table inheritance (when querying the parent table, all children tables are being queries as well, children tables have constraints on partitioning column. Interesting fact: Children tables can have more columns that parent table and indexes must be applied separately on children tables.)</a:t>
                      </a:r>
                      <a:endParaRPr lang="fr-FR">
                        <a:solidFill>
                          <a:srgbClr val="222222"/>
                        </a:solidFill>
                        <a:effectLst/>
                      </a:endParaRPr>
                    </a:p>
                  </a:txBody>
                  <a:tcPr marL="38100" marR="38100" marT="38100" marB="38100" anchor="ctr"/>
                </a:tc>
                <a:tc>
                  <a:txBody>
                    <a:bodyPr/>
                    <a:lstStyle/>
                    <a:p>
                      <a:pPr algn="l"/>
                      <a:r>
                        <a:rPr lang="fr-FR">
                          <a:effectLst/>
                        </a:rPr>
                        <a:t>Supports RANGE partitioning.</a:t>
                      </a:r>
                      <a:endParaRPr lang="fr-FR">
                        <a:solidFill>
                          <a:srgbClr val="222222"/>
                        </a:solidFill>
                        <a:effectLst/>
                      </a:endParaRPr>
                    </a:p>
                  </a:txBody>
                  <a:tcPr marL="38100" marR="38100" marT="38100" marB="38100" anchor="ctr"/>
                </a:tc>
                <a:extLst>
                  <a:ext uri="{0D108BD9-81ED-4DB2-BD59-A6C34878D82A}">
                    <a16:rowId xmlns:a16="http://schemas.microsoft.com/office/drawing/2014/main" val="2271503377"/>
                  </a:ext>
                </a:extLst>
              </a:tr>
              <a:tr h="0">
                <a:tc>
                  <a:txBody>
                    <a:bodyPr/>
                    <a:lstStyle/>
                    <a:p>
                      <a:pPr algn="l"/>
                      <a:r>
                        <a:rPr lang="fr-FR">
                          <a:effectLst/>
                        </a:rPr>
                        <a:t>Sharding support</a:t>
                      </a:r>
                      <a:endParaRPr lang="fr-FR">
                        <a:solidFill>
                          <a:srgbClr val="222222"/>
                        </a:solidFill>
                        <a:effectLst/>
                      </a:endParaRPr>
                    </a:p>
                  </a:txBody>
                  <a:tcPr marL="38100" marR="38100" marT="38100" marB="38100" anchor="ctr"/>
                </a:tc>
                <a:tc>
                  <a:txBody>
                    <a:bodyPr/>
                    <a:lstStyle/>
                    <a:p>
                      <a:pPr algn="l"/>
                      <a:r>
                        <a:rPr lang="fr-FR">
                          <a:effectLst/>
                        </a:rPr>
                        <a:t>No good sharding implementation (MySQL Cluster is rarely deployed due to many limitations)</a:t>
                      </a:r>
                      <a:endParaRPr lang="fr-FR">
                        <a:solidFill>
                          <a:srgbClr val="222222"/>
                        </a:solidFill>
                        <a:effectLst/>
                      </a:endParaRPr>
                    </a:p>
                  </a:txBody>
                  <a:tcPr marL="38100" marR="38100" marT="38100" marB="38100" anchor="ctr"/>
                </a:tc>
                <a:tc>
                  <a:txBody>
                    <a:bodyPr/>
                    <a:lstStyle/>
                    <a:p>
                      <a:pPr algn="l"/>
                      <a:r>
                        <a:rPr lang="fr-FR">
                          <a:effectLst/>
                        </a:rPr>
                        <a:t>There are dozens of forks of Postgres which implement sharding but none of them yet haven’t been added to the community release.</a:t>
                      </a:r>
                      <a:endParaRPr lang="fr-FR">
                        <a:solidFill>
                          <a:srgbClr val="222222"/>
                        </a:solidFill>
                        <a:effectLst/>
                      </a:endParaRPr>
                    </a:p>
                  </a:txBody>
                  <a:tcPr marL="38100" marR="38100" marT="38100" marB="38100" anchor="ctr"/>
                </a:tc>
                <a:tc>
                  <a:txBody>
                    <a:bodyPr/>
                    <a:lstStyle/>
                    <a:p>
                      <a:pPr algn="l"/>
                      <a:r>
                        <a:rPr lang="fr-FR">
                          <a:effectLst/>
                        </a:rPr>
                        <a:t>No standard sharding implementation.</a:t>
                      </a:r>
                      <a:endParaRPr lang="fr-FR">
                        <a:solidFill>
                          <a:srgbClr val="222222"/>
                        </a:solidFill>
                        <a:effectLst/>
                      </a:endParaRPr>
                    </a:p>
                  </a:txBody>
                  <a:tcPr marL="38100" marR="38100" marT="38100" marB="38100" anchor="ctr"/>
                </a:tc>
                <a:extLst>
                  <a:ext uri="{0D108BD9-81ED-4DB2-BD59-A6C34878D82A}">
                    <a16:rowId xmlns:a16="http://schemas.microsoft.com/office/drawing/2014/main" val="3868433971"/>
                  </a:ext>
                </a:extLst>
              </a:tr>
              <a:tr h="0">
                <a:tc>
                  <a:txBody>
                    <a:bodyPr/>
                    <a:lstStyle/>
                    <a:p>
                      <a:pPr algn="l"/>
                      <a:r>
                        <a:rPr lang="fr-FR">
                          <a:effectLst/>
                        </a:rPr>
                        <a:t>Replication</a:t>
                      </a:r>
                      <a:endParaRPr lang="fr-FR">
                        <a:solidFill>
                          <a:srgbClr val="222222"/>
                        </a:solidFill>
                        <a:effectLst/>
                      </a:endParaRPr>
                    </a:p>
                  </a:txBody>
                  <a:tcPr marL="38100" marR="38100" marT="38100" marB="38100" anchor="ctr"/>
                </a:tc>
                <a:tc>
                  <a:txBody>
                    <a:bodyPr/>
                    <a:lstStyle/>
                    <a:p>
                      <a:pPr algn="l"/>
                      <a:r>
                        <a:rPr lang="fr-FR">
                          <a:effectLst/>
                        </a:rPr>
                        <a:t>Master-slave replication based on statements or based on changed rows</a:t>
                      </a:r>
                      <a:br>
                        <a:rPr lang="fr-FR">
                          <a:effectLst/>
                        </a:rPr>
                      </a:br>
                      <a:br>
                        <a:rPr lang="fr-FR">
                          <a:effectLst/>
                        </a:rPr>
                      </a:br>
                      <a:r>
                        <a:rPr lang="fr-FR">
                          <a:effectLst/>
                        </a:rPr>
                        <a:t>Group replication with master server automatic election</a:t>
                      </a:r>
                      <a:endParaRPr lang="fr-FR">
                        <a:solidFill>
                          <a:srgbClr val="222222"/>
                        </a:solidFill>
                        <a:effectLst/>
                      </a:endParaRPr>
                    </a:p>
                  </a:txBody>
                  <a:tcPr marL="38100" marR="38100" marT="38100" marB="38100" anchor="ctr"/>
                </a:tc>
                <a:tc>
                  <a:txBody>
                    <a:bodyPr/>
                    <a:lstStyle/>
                    <a:p>
                      <a:pPr algn="l"/>
                      <a:r>
                        <a:rPr lang="fr-FR">
                          <a:effectLst/>
                        </a:rPr>
                        <a:t>Master - slave replication based on changed rows and log shipping.</a:t>
                      </a:r>
                      <a:endParaRPr lang="fr-FR">
                        <a:solidFill>
                          <a:srgbClr val="222222"/>
                        </a:solidFill>
                        <a:effectLst/>
                      </a:endParaRPr>
                    </a:p>
                  </a:txBody>
                  <a:tcPr marL="38100" marR="38100" marT="38100" marB="38100" anchor="ctr"/>
                </a:tc>
                <a:tc>
                  <a:txBody>
                    <a:bodyPr/>
                    <a:lstStyle/>
                    <a:p>
                      <a:pPr algn="l"/>
                      <a:r>
                        <a:rPr lang="fr-FR">
                          <a:effectLst/>
                        </a:rPr>
                        <a:t>Database level: Availability Groups master-multiple slaves</a:t>
                      </a:r>
                      <a:br>
                        <a:rPr lang="fr-FR">
                          <a:effectLst/>
                        </a:rPr>
                      </a:br>
                      <a:br>
                        <a:rPr lang="fr-FR">
                          <a:effectLst/>
                        </a:rPr>
                      </a:br>
                      <a:r>
                        <a:rPr lang="fr-FR">
                          <a:effectLst/>
                        </a:rPr>
                        <a:t>Log shipping</a:t>
                      </a:r>
                      <a:br>
                        <a:rPr lang="fr-FR">
                          <a:effectLst/>
                        </a:rPr>
                      </a:br>
                      <a:br>
                        <a:rPr lang="fr-FR">
                          <a:effectLst/>
                        </a:rPr>
                      </a:br>
                      <a:r>
                        <a:rPr lang="fr-FR">
                          <a:effectLst/>
                        </a:rPr>
                        <a:t>On data level: Master-slave / Bi-directional master-slave/ and master-master (merge) replication</a:t>
                      </a:r>
                      <a:endParaRPr lang="fr-FR">
                        <a:solidFill>
                          <a:srgbClr val="222222"/>
                        </a:solidFill>
                        <a:effectLst/>
                      </a:endParaRPr>
                    </a:p>
                  </a:txBody>
                  <a:tcPr marL="38100" marR="38100" marT="38100" marB="38100" anchor="ctr"/>
                </a:tc>
                <a:extLst>
                  <a:ext uri="{0D108BD9-81ED-4DB2-BD59-A6C34878D82A}">
                    <a16:rowId xmlns:a16="http://schemas.microsoft.com/office/drawing/2014/main" val="1195543241"/>
                  </a:ext>
                </a:extLst>
              </a:tr>
            </a:tbl>
          </a:graphicData>
        </a:graphic>
      </p:graphicFrame>
      <p:sp>
        <p:nvSpPr>
          <p:cNvPr id="6" name="ZoneTexte 5">
            <a:extLst>
              <a:ext uri="{FF2B5EF4-FFF2-40B4-BE49-F238E27FC236}">
                <a16:creationId xmlns:a16="http://schemas.microsoft.com/office/drawing/2014/main" id="{33A1930D-F024-4397-A61C-4A523779059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CC3300"/>
              </a:solidFill>
              <a:latin typeface="Helvetica Neue"/>
            </a:endParaRPr>
          </a:p>
        </p:txBody>
      </p:sp>
    </p:spTree>
    <p:extLst>
      <p:ext uri="{BB962C8B-B14F-4D97-AF65-F5344CB8AC3E}">
        <p14:creationId xmlns:p14="http://schemas.microsoft.com/office/powerpoint/2010/main" val="16987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9B065-E146-40F3-9E9C-791545D72E0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5FABEE3-9BB2-4921-8034-91166ECD743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3079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815CA-25D5-402B-B4C1-99B0E2BC7192}"/>
              </a:ext>
            </a:extLst>
          </p:cNvPr>
          <p:cNvSpPr>
            <a:spLocks noGrp="1"/>
          </p:cNvSpPr>
          <p:nvPr>
            <p:ph type="title"/>
          </p:nvPr>
        </p:nvSpPr>
        <p:spPr>
          <a:xfrm>
            <a:off x="685801" y="609600"/>
            <a:ext cx="10131425" cy="3799776"/>
          </a:xfrm>
        </p:spPr>
        <p:txBody>
          <a:bodyPr>
            <a:normAutofit/>
          </a:bodyPr>
          <a:lstStyle/>
          <a:p>
            <a:r>
              <a:rPr lang="fr-FR" dirty="0">
                <a:ea typeface="+mj-lt"/>
                <a:cs typeface="+mj-lt"/>
              </a:rPr>
              <a:t>In </a:t>
            </a:r>
            <a:r>
              <a:rPr lang="fr-FR" dirty="0" err="1">
                <a:ea typeface="+mj-lt"/>
                <a:cs typeface="+mj-lt"/>
              </a:rPr>
              <a:t>this</a:t>
            </a:r>
            <a:r>
              <a:rPr lang="fr-FR" dirty="0">
                <a:ea typeface="+mj-lt"/>
                <a:cs typeface="+mj-lt"/>
              </a:rPr>
              <a:t> checkpoint, WE are </a:t>
            </a:r>
            <a:r>
              <a:rPr lang="fr-FR" dirty="0" err="1">
                <a:ea typeface="+mj-lt"/>
                <a:cs typeface="+mj-lt"/>
              </a:rPr>
              <a:t>asked</a:t>
            </a:r>
            <a:r>
              <a:rPr lang="fr-FR" dirty="0">
                <a:ea typeface="+mj-lt"/>
                <a:cs typeface="+mj-lt"/>
              </a:rPr>
              <a:t> to </a:t>
            </a:r>
            <a:r>
              <a:rPr lang="fr-FR" dirty="0" err="1">
                <a:ea typeface="+mj-lt"/>
                <a:cs typeface="+mj-lt"/>
              </a:rPr>
              <a:t>prepare</a:t>
            </a:r>
            <a:r>
              <a:rPr lang="fr-FR" dirty="0">
                <a:ea typeface="+mj-lt"/>
                <a:cs typeface="+mj-lt"/>
              </a:rPr>
              <a:t> a </a:t>
            </a:r>
            <a:r>
              <a:rPr lang="fr-FR" dirty="0" err="1">
                <a:ea typeface="+mj-lt"/>
                <a:cs typeface="+mj-lt"/>
              </a:rPr>
              <a:t>presentation</a:t>
            </a:r>
            <a:r>
              <a:rPr lang="fr-FR" dirty="0">
                <a:ea typeface="+mj-lt"/>
                <a:cs typeface="+mj-lt"/>
              </a:rPr>
              <a:t> </a:t>
            </a:r>
            <a:r>
              <a:rPr lang="fr-FR" dirty="0" err="1">
                <a:ea typeface="+mj-lt"/>
                <a:cs typeface="+mj-lt"/>
              </a:rPr>
              <a:t>that</a:t>
            </a:r>
            <a:r>
              <a:rPr lang="fr-FR" dirty="0">
                <a:ea typeface="+mj-lt"/>
                <a:cs typeface="+mj-lt"/>
              </a:rPr>
              <a:t> deals </a:t>
            </a:r>
            <a:r>
              <a:rPr lang="fr-FR" dirty="0" err="1">
                <a:ea typeface="+mj-lt"/>
                <a:cs typeface="+mj-lt"/>
              </a:rPr>
              <a:t>with</a:t>
            </a:r>
            <a:r>
              <a:rPr lang="fr-FR" dirty="0">
                <a:ea typeface="+mj-lt"/>
                <a:cs typeface="+mj-lt"/>
              </a:rPr>
              <a:t> 3 </a:t>
            </a:r>
            <a:r>
              <a:rPr lang="fr-FR" dirty="0" err="1">
                <a:ea typeface="+mj-lt"/>
                <a:cs typeface="+mj-lt"/>
              </a:rPr>
              <a:t>well</a:t>
            </a:r>
            <a:r>
              <a:rPr lang="fr-FR" dirty="0">
                <a:ea typeface="+mj-lt"/>
                <a:cs typeface="+mj-lt"/>
              </a:rPr>
              <a:t> </a:t>
            </a:r>
            <a:r>
              <a:rPr lang="fr-FR" dirty="0" err="1">
                <a:ea typeface="+mj-lt"/>
                <a:cs typeface="+mj-lt"/>
              </a:rPr>
              <a:t>known</a:t>
            </a:r>
            <a:r>
              <a:rPr lang="fr-FR" dirty="0">
                <a:ea typeface="+mj-lt"/>
                <a:cs typeface="+mj-lt"/>
              </a:rPr>
              <a:t> </a:t>
            </a:r>
            <a:r>
              <a:rPr lang="fr-FR" dirty="0" err="1">
                <a:ea typeface="+mj-lt"/>
                <a:cs typeface="+mj-lt"/>
              </a:rPr>
              <a:t>relational</a:t>
            </a:r>
            <a:r>
              <a:rPr lang="fr-FR" dirty="0">
                <a:ea typeface="+mj-lt"/>
                <a:cs typeface="+mj-lt"/>
              </a:rPr>
              <a:t> RDBMS  </a:t>
            </a:r>
            <a:r>
              <a:rPr lang="fr-FR" dirty="0" err="1">
                <a:ea typeface="+mj-lt"/>
                <a:cs typeface="+mj-lt"/>
              </a:rPr>
              <a:t>which</a:t>
            </a:r>
            <a:r>
              <a:rPr lang="fr-FR" dirty="0">
                <a:ea typeface="+mj-lt"/>
                <a:cs typeface="+mj-lt"/>
              </a:rPr>
              <a:t> are MySQL, PostgreSQL and SQL SERVER</a:t>
            </a:r>
            <a:endParaRPr lang="fr-FR" dirty="0"/>
          </a:p>
        </p:txBody>
      </p:sp>
      <p:sp>
        <p:nvSpPr>
          <p:cNvPr id="3" name="Espace réservé du contenu 2">
            <a:extLst>
              <a:ext uri="{FF2B5EF4-FFF2-40B4-BE49-F238E27FC236}">
                <a16:creationId xmlns:a16="http://schemas.microsoft.com/office/drawing/2014/main" id="{4DB6BE27-AAB2-48F9-B145-CC08E6AA314B}"/>
              </a:ext>
            </a:extLst>
          </p:cNvPr>
          <p:cNvSpPr>
            <a:spLocks noGrp="1"/>
          </p:cNvSpPr>
          <p:nvPr>
            <p:ph idx="1"/>
          </p:nvPr>
        </p:nvSpPr>
        <p:spPr>
          <a:xfrm>
            <a:off x="685801" y="5319463"/>
            <a:ext cx="10131425" cy="471737"/>
          </a:xfrm>
        </p:spPr>
        <p:txBody>
          <a:bodyPr/>
          <a:lstStyle/>
          <a:p>
            <a:endParaRPr lang="fr-FR"/>
          </a:p>
        </p:txBody>
      </p:sp>
    </p:spTree>
    <p:extLst>
      <p:ext uri="{BB962C8B-B14F-4D97-AF65-F5344CB8AC3E}">
        <p14:creationId xmlns:p14="http://schemas.microsoft.com/office/powerpoint/2010/main" val="74465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D6243-3955-4EBD-B79B-53739C3E0F5C}"/>
              </a:ext>
            </a:extLst>
          </p:cNvPr>
          <p:cNvSpPr>
            <a:spLocks noGrp="1"/>
          </p:cNvSpPr>
          <p:nvPr>
            <p:ph type="title"/>
          </p:nvPr>
        </p:nvSpPr>
        <p:spPr/>
        <p:txBody>
          <a:bodyPr/>
          <a:lstStyle/>
          <a:p>
            <a:r>
              <a:rPr lang="fr-FR" dirty="0">
                <a:cs typeface="Calibri Light"/>
              </a:rPr>
              <a:t>                                         </a:t>
            </a:r>
            <a:r>
              <a:rPr lang="fr-FR" dirty="0" err="1">
                <a:cs typeface="Calibri Light"/>
              </a:rPr>
              <a:t>mY</a:t>
            </a:r>
            <a:r>
              <a:rPr lang="fr-FR" dirty="0">
                <a:cs typeface="Calibri Light"/>
              </a:rPr>
              <a:t> SQL</a:t>
            </a:r>
            <a:endParaRPr lang="fr-FR" dirty="0"/>
          </a:p>
        </p:txBody>
      </p:sp>
      <p:sp>
        <p:nvSpPr>
          <p:cNvPr id="3" name="Espace réservé du contenu 2">
            <a:extLst>
              <a:ext uri="{FF2B5EF4-FFF2-40B4-BE49-F238E27FC236}">
                <a16:creationId xmlns:a16="http://schemas.microsoft.com/office/drawing/2014/main" id="{D99B0888-F650-4050-8F52-351046542C82}"/>
              </a:ext>
            </a:extLst>
          </p:cNvPr>
          <p:cNvSpPr>
            <a:spLocks noGrp="1"/>
          </p:cNvSpPr>
          <p:nvPr>
            <p:ph idx="1"/>
          </p:nvPr>
        </p:nvSpPr>
        <p:spPr/>
        <p:txBody>
          <a:bodyPr/>
          <a:lstStyle/>
          <a:p>
            <a:pPr>
              <a:buClr>
                <a:srgbClr val="FFFFFF"/>
              </a:buClr>
            </a:pPr>
            <a:r>
              <a:rPr lang="fr-FR" dirty="0">
                <a:ea typeface="+mn-lt"/>
                <a:cs typeface="+mn-lt"/>
              </a:rPr>
              <a:t>! It </a:t>
            </a:r>
            <a:r>
              <a:rPr lang="fr-FR" dirty="0" err="1">
                <a:ea typeface="+mn-lt"/>
                <a:cs typeface="+mn-lt"/>
              </a:rPr>
              <a:t>is</a:t>
            </a:r>
            <a:r>
              <a:rPr lang="fr-FR" dirty="0">
                <a:ea typeface="+mn-lt"/>
                <a:cs typeface="+mn-lt"/>
              </a:rPr>
              <a:t> the </a:t>
            </a:r>
            <a:r>
              <a:rPr lang="fr-FR" dirty="0" err="1">
                <a:ea typeface="+mn-lt"/>
                <a:cs typeface="+mn-lt"/>
              </a:rPr>
              <a:t>world’s</a:t>
            </a:r>
            <a:r>
              <a:rPr lang="fr-FR" dirty="0">
                <a:ea typeface="+mn-lt"/>
                <a:cs typeface="+mn-lt"/>
              </a:rPr>
              <a:t> </a:t>
            </a:r>
            <a:r>
              <a:rPr lang="fr-FR" dirty="0" err="1">
                <a:ea typeface="+mn-lt"/>
                <a:cs typeface="+mn-lt"/>
              </a:rPr>
              <a:t>most</a:t>
            </a:r>
            <a:r>
              <a:rPr lang="fr-FR" dirty="0">
                <a:ea typeface="+mn-lt"/>
                <a:cs typeface="+mn-lt"/>
              </a:rPr>
              <a:t> </a:t>
            </a:r>
            <a:r>
              <a:rPr lang="fr-FR" dirty="0" err="1">
                <a:ea typeface="+mn-lt"/>
                <a:cs typeface="+mn-lt"/>
              </a:rPr>
              <a:t>commonly</a:t>
            </a:r>
            <a:r>
              <a:rPr lang="fr-FR" dirty="0">
                <a:ea typeface="+mn-lt"/>
                <a:cs typeface="+mn-lt"/>
              </a:rPr>
              <a:t> </a:t>
            </a:r>
            <a:r>
              <a:rPr lang="fr-FR" dirty="0" err="1">
                <a:ea typeface="+mn-lt"/>
                <a:cs typeface="+mn-lt"/>
              </a:rPr>
              <a:t>used</a:t>
            </a:r>
            <a:r>
              <a:rPr lang="fr-FR" dirty="0">
                <a:ea typeface="+mn-lt"/>
                <a:cs typeface="+mn-lt"/>
              </a:rPr>
              <a:t> RDBMS ! It </a:t>
            </a:r>
            <a:r>
              <a:rPr lang="fr-FR" dirty="0" err="1">
                <a:ea typeface="+mn-lt"/>
                <a:cs typeface="+mn-lt"/>
              </a:rPr>
              <a:t>is</a:t>
            </a:r>
            <a:r>
              <a:rPr lang="fr-FR" dirty="0">
                <a:ea typeface="+mn-lt"/>
                <a:cs typeface="+mn-lt"/>
              </a:rPr>
              <a:t> </a:t>
            </a:r>
            <a:r>
              <a:rPr lang="fr-FR" dirty="0" err="1">
                <a:ea typeface="+mn-lt"/>
                <a:cs typeface="+mn-lt"/>
              </a:rPr>
              <a:t>named</a:t>
            </a:r>
            <a:r>
              <a:rPr lang="fr-FR" dirty="0">
                <a:ea typeface="+mn-lt"/>
                <a:cs typeface="+mn-lt"/>
              </a:rPr>
              <a:t> </a:t>
            </a:r>
            <a:r>
              <a:rPr lang="fr-FR" dirty="0" err="1">
                <a:ea typeface="+mn-lt"/>
                <a:cs typeface="+mn-lt"/>
              </a:rPr>
              <a:t>after</a:t>
            </a:r>
            <a:r>
              <a:rPr lang="fr-FR" dirty="0">
                <a:ea typeface="+mn-lt"/>
                <a:cs typeface="+mn-lt"/>
              </a:rPr>
              <a:t> </a:t>
            </a:r>
            <a:r>
              <a:rPr lang="fr-FR" dirty="0" err="1">
                <a:ea typeface="+mn-lt"/>
                <a:cs typeface="+mn-lt"/>
              </a:rPr>
              <a:t>developer</a:t>
            </a:r>
            <a:r>
              <a:rPr lang="fr-FR" dirty="0">
                <a:ea typeface="+mn-lt"/>
                <a:cs typeface="+mn-lt"/>
              </a:rPr>
              <a:t> Michael </a:t>
            </a:r>
            <a:r>
              <a:rPr lang="fr-FR" dirty="0" err="1">
                <a:ea typeface="+mn-lt"/>
                <a:cs typeface="+mn-lt"/>
              </a:rPr>
              <a:t>Widenius</a:t>
            </a:r>
            <a:r>
              <a:rPr lang="fr-FR" dirty="0">
                <a:ea typeface="+mn-lt"/>
                <a:cs typeface="+mn-lt"/>
              </a:rPr>
              <a:t>; </a:t>
            </a:r>
            <a:r>
              <a:rPr lang="fr-FR" dirty="0" err="1">
                <a:ea typeface="+mn-lt"/>
                <a:cs typeface="+mn-lt"/>
              </a:rPr>
              <a:t>daughter</a:t>
            </a:r>
            <a:r>
              <a:rPr lang="fr-FR" dirty="0">
                <a:ea typeface="+mn-lt"/>
                <a:cs typeface="+mn-lt"/>
              </a:rPr>
              <a:t>, MY ! </a:t>
            </a:r>
            <a:r>
              <a:rPr lang="fr-FR" dirty="0" err="1">
                <a:ea typeface="+mn-lt"/>
                <a:cs typeface="+mn-lt"/>
              </a:rPr>
              <a:t>Its</a:t>
            </a:r>
            <a:r>
              <a:rPr lang="fr-FR" dirty="0">
                <a:ea typeface="+mn-lt"/>
                <a:cs typeface="+mn-lt"/>
              </a:rPr>
              <a:t> source code </a:t>
            </a:r>
            <a:r>
              <a:rPr lang="fr-FR" dirty="0" err="1">
                <a:ea typeface="+mn-lt"/>
                <a:cs typeface="+mn-lt"/>
              </a:rPr>
              <a:t>is</a:t>
            </a:r>
            <a:r>
              <a:rPr lang="fr-FR" dirty="0">
                <a:ea typeface="+mn-lt"/>
                <a:cs typeface="+mn-lt"/>
              </a:rPr>
              <a:t> </a:t>
            </a:r>
            <a:r>
              <a:rPr lang="fr-FR" dirty="0" err="1">
                <a:ea typeface="+mn-lt"/>
                <a:cs typeface="+mn-lt"/>
              </a:rPr>
              <a:t>available</a:t>
            </a:r>
            <a:r>
              <a:rPr lang="fr-FR" dirty="0">
                <a:ea typeface="+mn-lt"/>
                <a:cs typeface="+mn-lt"/>
              </a:rPr>
              <a:t> </a:t>
            </a:r>
            <a:r>
              <a:rPr lang="fr-FR" dirty="0" err="1">
                <a:ea typeface="+mn-lt"/>
                <a:cs typeface="+mn-lt"/>
              </a:rPr>
              <a:t>under</a:t>
            </a:r>
            <a:r>
              <a:rPr lang="fr-FR" dirty="0">
                <a:ea typeface="+mn-lt"/>
                <a:cs typeface="+mn-lt"/>
              </a:rPr>
              <a:t> the </a:t>
            </a:r>
            <a:r>
              <a:rPr lang="fr-FR" dirty="0" err="1">
                <a:ea typeface="+mn-lt"/>
                <a:cs typeface="+mn-lt"/>
              </a:rPr>
              <a:t>terms</a:t>
            </a:r>
            <a:r>
              <a:rPr lang="fr-FR" dirty="0">
                <a:ea typeface="+mn-lt"/>
                <a:cs typeface="+mn-lt"/>
              </a:rPr>
              <a:t> of the GNU General Public License. ! MySQL </a:t>
            </a:r>
            <a:r>
              <a:rPr lang="fr-FR" dirty="0" err="1">
                <a:ea typeface="+mn-lt"/>
                <a:cs typeface="+mn-lt"/>
              </a:rPr>
              <a:t>was</a:t>
            </a:r>
            <a:r>
              <a:rPr lang="fr-FR" dirty="0">
                <a:ea typeface="+mn-lt"/>
                <a:cs typeface="+mn-lt"/>
              </a:rPr>
              <a:t> </a:t>
            </a:r>
            <a:r>
              <a:rPr lang="fr-FR" dirty="0" err="1">
                <a:ea typeface="+mn-lt"/>
                <a:cs typeface="+mn-lt"/>
              </a:rPr>
              <a:t>owned</a:t>
            </a:r>
            <a:r>
              <a:rPr lang="fr-FR" dirty="0">
                <a:ea typeface="+mn-lt"/>
                <a:cs typeface="+mn-lt"/>
              </a:rPr>
              <a:t> and </a:t>
            </a:r>
            <a:r>
              <a:rPr lang="fr-FR" dirty="0" err="1">
                <a:ea typeface="+mn-lt"/>
                <a:cs typeface="+mn-lt"/>
              </a:rPr>
              <a:t>sponsored</a:t>
            </a:r>
            <a:r>
              <a:rPr lang="fr-FR" dirty="0">
                <a:ea typeface="+mn-lt"/>
                <a:cs typeface="+mn-lt"/>
              </a:rPr>
              <a:t> by a single for-profit </a:t>
            </a:r>
            <a:r>
              <a:rPr lang="fr-FR" dirty="0" err="1">
                <a:ea typeface="+mn-lt"/>
                <a:cs typeface="+mn-lt"/>
              </a:rPr>
              <a:t>firm</a:t>
            </a:r>
            <a:r>
              <a:rPr lang="fr-FR" dirty="0">
                <a:ea typeface="+mn-lt"/>
                <a:cs typeface="+mn-lt"/>
              </a:rPr>
              <a:t>, the </a:t>
            </a:r>
            <a:r>
              <a:rPr lang="fr-FR" dirty="0" err="1">
                <a:ea typeface="+mn-lt"/>
                <a:cs typeface="+mn-lt"/>
              </a:rPr>
              <a:t>Swedish</a:t>
            </a:r>
            <a:r>
              <a:rPr lang="fr-FR" dirty="0">
                <a:ea typeface="+mn-lt"/>
                <a:cs typeface="+mn-lt"/>
              </a:rPr>
              <a:t> </a:t>
            </a:r>
            <a:r>
              <a:rPr lang="fr-FR" dirty="0" err="1">
                <a:ea typeface="+mn-lt"/>
                <a:cs typeface="+mn-lt"/>
              </a:rPr>
              <a:t>company</a:t>
            </a:r>
            <a:r>
              <a:rPr lang="fr-FR" dirty="0">
                <a:ea typeface="+mn-lt"/>
                <a:cs typeface="+mn-lt"/>
              </a:rPr>
              <a:t> MySQL AB, </a:t>
            </a:r>
            <a:r>
              <a:rPr lang="fr-FR" dirty="0" err="1">
                <a:ea typeface="+mn-lt"/>
                <a:cs typeface="+mn-lt"/>
              </a:rPr>
              <a:t>now</a:t>
            </a:r>
            <a:r>
              <a:rPr lang="fr-FR" dirty="0">
                <a:ea typeface="+mn-lt"/>
                <a:cs typeface="+mn-lt"/>
              </a:rPr>
              <a:t> </a:t>
            </a:r>
            <a:r>
              <a:rPr lang="fr-FR" dirty="0" err="1">
                <a:ea typeface="+mn-lt"/>
                <a:cs typeface="+mn-lt"/>
              </a:rPr>
              <a:t>owned</a:t>
            </a:r>
            <a:r>
              <a:rPr lang="fr-FR" dirty="0">
                <a:ea typeface="+mn-lt"/>
                <a:cs typeface="+mn-lt"/>
              </a:rPr>
              <a:t> by Oracle Corporation ! MySQL </a:t>
            </a:r>
            <a:r>
              <a:rPr lang="fr-FR" dirty="0" err="1">
                <a:ea typeface="+mn-lt"/>
                <a:cs typeface="+mn-lt"/>
              </a:rPr>
              <a:t>is</a:t>
            </a:r>
            <a:r>
              <a:rPr lang="fr-FR" dirty="0">
                <a:ea typeface="+mn-lt"/>
                <a:cs typeface="+mn-lt"/>
              </a:rPr>
              <a:t> </a:t>
            </a:r>
            <a:r>
              <a:rPr lang="fr-FR" dirty="0" err="1">
                <a:ea typeface="+mn-lt"/>
                <a:cs typeface="+mn-lt"/>
              </a:rPr>
              <a:t>used</a:t>
            </a:r>
            <a:r>
              <a:rPr lang="fr-FR" dirty="0">
                <a:ea typeface="+mn-lt"/>
                <a:cs typeface="+mn-lt"/>
              </a:rPr>
              <a:t> in high-profile, large-</a:t>
            </a:r>
            <a:r>
              <a:rPr lang="fr-FR" dirty="0" err="1">
                <a:ea typeface="+mn-lt"/>
                <a:cs typeface="+mn-lt"/>
              </a:rPr>
              <a:t>scale</a:t>
            </a:r>
            <a:r>
              <a:rPr lang="fr-FR" dirty="0">
                <a:ea typeface="+mn-lt"/>
                <a:cs typeface="+mn-lt"/>
              </a:rPr>
              <a:t> World Wide Web </a:t>
            </a:r>
            <a:r>
              <a:rPr lang="fr-FR" dirty="0" err="1">
                <a:ea typeface="+mn-lt"/>
                <a:cs typeface="+mn-lt"/>
              </a:rPr>
              <a:t>products</a:t>
            </a:r>
            <a:r>
              <a:rPr lang="fr-FR" dirty="0">
                <a:ea typeface="+mn-lt"/>
                <a:cs typeface="+mn-lt"/>
              </a:rPr>
              <a:t>, </a:t>
            </a:r>
            <a:r>
              <a:rPr lang="fr-FR" dirty="0" err="1">
                <a:ea typeface="+mn-lt"/>
                <a:cs typeface="+mn-lt"/>
              </a:rPr>
              <a:t>including</a:t>
            </a:r>
            <a:r>
              <a:rPr lang="fr-FR" dirty="0">
                <a:ea typeface="+mn-lt"/>
                <a:cs typeface="+mn-lt"/>
              </a:rPr>
              <a:t> </a:t>
            </a:r>
            <a:r>
              <a:rPr lang="fr-FR" dirty="0" err="1">
                <a:ea typeface="+mn-lt"/>
                <a:cs typeface="+mn-lt"/>
              </a:rPr>
              <a:t>Wikipedia</a:t>
            </a:r>
            <a:r>
              <a:rPr lang="fr-FR" dirty="0">
                <a:ea typeface="+mn-lt"/>
                <a:cs typeface="+mn-lt"/>
              </a:rPr>
              <a:t>, Google, Facebook and Twitter.</a:t>
            </a:r>
          </a:p>
          <a:p>
            <a:pPr>
              <a:buClr>
                <a:srgbClr val="FFFFFF"/>
              </a:buClr>
            </a:pPr>
            <a:r>
              <a:rPr lang="fr-FR" dirty="0">
                <a:ea typeface="+mn-lt"/>
                <a:cs typeface="+mn-lt"/>
              </a:rPr>
              <a:t>! It </a:t>
            </a:r>
            <a:r>
              <a:rPr lang="fr-FR" dirty="0" err="1">
                <a:ea typeface="+mn-lt"/>
                <a:cs typeface="+mn-lt"/>
              </a:rPr>
              <a:t>is</a:t>
            </a:r>
            <a:r>
              <a:rPr lang="fr-FR" dirty="0">
                <a:ea typeface="+mn-lt"/>
                <a:cs typeface="+mn-lt"/>
              </a:rPr>
              <a:t> the </a:t>
            </a:r>
            <a:r>
              <a:rPr lang="fr-FR" dirty="0" err="1">
                <a:ea typeface="+mn-lt"/>
                <a:cs typeface="+mn-lt"/>
              </a:rPr>
              <a:t>most</a:t>
            </a:r>
            <a:r>
              <a:rPr lang="fr-FR" dirty="0">
                <a:ea typeface="+mn-lt"/>
                <a:cs typeface="+mn-lt"/>
              </a:rPr>
              <a:t> </a:t>
            </a:r>
            <a:r>
              <a:rPr lang="fr-FR" dirty="0" err="1">
                <a:ea typeface="+mn-lt"/>
                <a:cs typeface="+mn-lt"/>
              </a:rPr>
              <a:t>popular</a:t>
            </a:r>
            <a:r>
              <a:rPr lang="fr-FR" dirty="0">
                <a:ea typeface="+mn-lt"/>
                <a:cs typeface="+mn-lt"/>
              </a:rPr>
              <a:t> </a:t>
            </a:r>
            <a:r>
              <a:rPr lang="fr-FR" dirty="0" err="1">
                <a:ea typeface="+mn-lt"/>
                <a:cs typeface="+mn-lt"/>
              </a:rPr>
              <a:t>choice</a:t>
            </a:r>
            <a:r>
              <a:rPr lang="fr-FR" dirty="0">
                <a:ea typeface="+mn-lt"/>
                <a:cs typeface="+mn-lt"/>
              </a:rPr>
              <a:t> of </a:t>
            </a:r>
            <a:r>
              <a:rPr lang="fr-FR" dirty="0" err="1">
                <a:ea typeface="+mn-lt"/>
                <a:cs typeface="+mn-lt"/>
              </a:rPr>
              <a:t>database</a:t>
            </a:r>
            <a:r>
              <a:rPr lang="fr-FR" dirty="0">
                <a:ea typeface="+mn-lt"/>
                <a:cs typeface="+mn-lt"/>
              </a:rPr>
              <a:t> for use in web applications ! It </a:t>
            </a:r>
            <a:r>
              <a:rPr lang="fr-FR" dirty="0" err="1">
                <a:ea typeface="+mn-lt"/>
                <a:cs typeface="+mn-lt"/>
              </a:rPr>
              <a:t>is</a:t>
            </a:r>
            <a:r>
              <a:rPr lang="fr-FR" dirty="0">
                <a:ea typeface="+mn-lt"/>
                <a:cs typeface="+mn-lt"/>
              </a:rPr>
              <a:t> a central component of the </a:t>
            </a:r>
            <a:r>
              <a:rPr lang="fr-FR" dirty="0" err="1">
                <a:ea typeface="+mn-lt"/>
                <a:cs typeface="+mn-lt"/>
              </a:rPr>
              <a:t>widely</a:t>
            </a:r>
            <a:r>
              <a:rPr lang="fr-FR" dirty="0">
                <a:ea typeface="+mn-lt"/>
                <a:cs typeface="+mn-lt"/>
              </a:rPr>
              <a:t> </a:t>
            </a:r>
            <a:r>
              <a:rPr lang="fr-FR" dirty="0" err="1">
                <a:ea typeface="+mn-lt"/>
                <a:cs typeface="+mn-lt"/>
              </a:rPr>
              <a:t>used</a:t>
            </a:r>
            <a:r>
              <a:rPr lang="fr-FR" dirty="0">
                <a:ea typeface="+mn-lt"/>
                <a:cs typeface="+mn-lt"/>
              </a:rPr>
              <a:t> LAMP open source web application software stack (LAMP: Linux, Apache, MySQL, Perl/PHP/Python) </a:t>
            </a:r>
            <a:endParaRPr lang="fr-FR" dirty="0">
              <a:solidFill>
                <a:srgbClr val="FFFFFF"/>
              </a:solidFill>
              <a:cs typeface="Calibri"/>
            </a:endParaRPr>
          </a:p>
        </p:txBody>
      </p:sp>
    </p:spTree>
    <p:extLst>
      <p:ext uri="{BB962C8B-B14F-4D97-AF65-F5344CB8AC3E}">
        <p14:creationId xmlns:p14="http://schemas.microsoft.com/office/powerpoint/2010/main" val="280282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72A63A-1C01-434E-9506-B3E305480EC6}"/>
              </a:ext>
            </a:extLst>
          </p:cNvPr>
          <p:cNvSpPr>
            <a:spLocks noGrp="1"/>
          </p:cNvSpPr>
          <p:nvPr>
            <p:ph type="title"/>
          </p:nvPr>
        </p:nvSpPr>
        <p:spPr/>
        <p:txBody>
          <a:bodyPr/>
          <a:lstStyle/>
          <a:p>
            <a:r>
              <a:rPr lang="fr-FR" dirty="0">
                <a:cs typeface="Calibri Light"/>
              </a:rPr>
              <a:t>                                         </a:t>
            </a:r>
            <a:r>
              <a:rPr lang="fr-FR" dirty="0" err="1">
                <a:cs typeface="Calibri Light"/>
              </a:rPr>
              <a:t>my</a:t>
            </a:r>
            <a:r>
              <a:rPr lang="fr-FR" dirty="0">
                <a:cs typeface="Calibri Light"/>
              </a:rPr>
              <a:t> </a:t>
            </a:r>
            <a:r>
              <a:rPr lang="fr-FR" dirty="0" err="1">
                <a:cs typeface="Calibri Light"/>
              </a:rPr>
              <a:t>sql</a:t>
            </a:r>
            <a:endParaRPr lang="fr-FR" dirty="0" err="1"/>
          </a:p>
        </p:txBody>
      </p:sp>
      <p:sp>
        <p:nvSpPr>
          <p:cNvPr id="3" name="Espace réservé du contenu 2">
            <a:extLst>
              <a:ext uri="{FF2B5EF4-FFF2-40B4-BE49-F238E27FC236}">
                <a16:creationId xmlns:a16="http://schemas.microsoft.com/office/drawing/2014/main" id="{B4993B08-B369-4431-8E1F-A5E8212709E4}"/>
              </a:ext>
            </a:extLst>
          </p:cNvPr>
          <p:cNvSpPr>
            <a:spLocks noGrp="1"/>
          </p:cNvSpPr>
          <p:nvPr>
            <p:ph idx="1"/>
          </p:nvPr>
        </p:nvSpPr>
        <p:spPr/>
        <p:txBody>
          <a:bodyPr/>
          <a:lstStyle/>
          <a:p>
            <a:r>
              <a:rPr lang="fr-FR" dirty="0">
                <a:ea typeface="+mn-lt"/>
                <a:cs typeface="+mn-lt"/>
              </a:rPr>
              <a:t>MySQL </a:t>
            </a:r>
            <a:r>
              <a:rPr lang="fr-FR" dirty="0" err="1">
                <a:ea typeface="+mn-lt"/>
                <a:cs typeface="+mn-lt"/>
              </a:rPr>
              <a:t>is</a:t>
            </a:r>
            <a:r>
              <a:rPr lang="fr-FR" dirty="0">
                <a:ea typeface="+mn-lt"/>
                <a:cs typeface="+mn-lt"/>
              </a:rPr>
              <a:t> </a:t>
            </a:r>
            <a:r>
              <a:rPr lang="fr-FR" dirty="0" err="1">
                <a:ea typeface="+mn-lt"/>
                <a:cs typeface="+mn-lt"/>
              </a:rPr>
              <a:t>written</a:t>
            </a:r>
            <a:r>
              <a:rPr lang="fr-FR" dirty="0">
                <a:ea typeface="+mn-lt"/>
                <a:cs typeface="+mn-lt"/>
              </a:rPr>
              <a:t> in C and C++ ! It </a:t>
            </a:r>
            <a:r>
              <a:rPr lang="fr-FR" dirty="0" err="1">
                <a:ea typeface="+mn-lt"/>
                <a:cs typeface="+mn-lt"/>
              </a:rPr>
              <a:t>works</a:t>
            </a:r>
            <a:r>
              <a:rPr lang="fr-FR" dirty="0">
                <a:ea typeface="+mn-lt"/>
                <a:cs typeface="+mn-lt"/>
              </a:rPr>
              <a:t> on </a:t>
            </a:r>
            <a:r>
              <a:rPr lang="fr-FR" dirty="0" err="1">
                <a:ea typeface="+mn-lt"/>
                <a:cs typeface="+mn-lt"/>
              </a:rPr>
              <a:t>many</a:t>
            </a:r>
            <a:r>
              <a:rPr lang="fr-FR" dirty="0">
                <a:ea typeface="+mn-lt"/>
                <a:cs typeface="+mn-lt"/>
              </a:rPr>
              <a:t> </a:t>
            </a:r>
            <a:r>
              <a:rPr lang="fr-FR" dirty="0" err="1">
                <a:ea typeface="+mn-lt"/>
                <a:cs typeface="+mn-lt"/>
              </a:rPr>
              <a:t>different</a:t>
            </a:r>
            <a:r>
              <a:rPr lang="fr-FR" dirty="0">
                <a:ea typeface="+mn-lt"/>
                <a:cs typeface="+mn-lt"/>
              </a:rPr>
              <a:t> system platforms, </a:t>
            </a:r>
            <a:r>
              <a:rPr lang="fr-FR" dirty="0" err="1">
                <a:ea typeface="+mn-lt"/>
                <a:cs typeface="+mn-lt"/>
              </a:rPr>
              <a:t>including</a:t>
            </a:r>
            <a:r>
              <a:rPr lang="fr-FR" dirty="0">
                <a:ea typeface="+mn-lt"/>
                <a:cs typeface="+mn-lt"/>
              </a:rPr>
              <a:t> Linux, Mac OS X, Solaris, etc. ! </a:t>
            </a:r>
            <a:r>
              <a:rPr lang="fr-FR" dirty="0" err="1">
                <a:ea typeface="+mn-lt"/>
                <a:cs typeface="+mn-lt"/>
              </a:rPr>
              <a:t>Some</a:t>
            </a:r>
            <a:r>
              <a:rPr lang="fr-FR" dirty="0">
                <a:ea typeface="+mn-lt"/>
                <a:cs typeface="+mn-lt"/>
              </a:rPr>
              <a:t> </a:t>
            </a:r>
            <a:r>
              <a:rPr lang="fr-FR" dirty="0" err="1">
                <a:ea typeface="+mn-lt"/>
                <a:cs typeface="+mn-lt"/>
              </a:rPr>
              <a:t>programming</a:t>
            </a:r>
            <a:r>
              <a:rPr lang="fr-FR" dirty="0">
                <a:ea typeface="+mn-lt"/>
                <a:cs typeface="+mn-lt"/>
              </a:rPr>
              <a:t> </a:t>
            </a:r>
            <a:r>
              <a:rPr lang="fr-FR" dirty="0" err="1">
                <a:ea typeface="+mn-lt"/>
                <a:cs typeface="+mn-lt"/>
              </a:rPr>
              <a:t>languages</a:t>
            </a:r>
            <a:r>
              <a:rPr lang="fr-FR" dirty="0">
                <a:ea typeface="+mn-lt"/>
                <a:cs typeface="+mn-lt"/>
              </a:rPr>
              <a:t> </a:t>
            </a:r>
            <a:r>
              <a:rPr lang="fr-FR" dirty="0" err="1">
                <a:ea typeface="+mn-lt"/>
                <a:cs typeface="+mn-lt"/>
              </a:rPr>
              <a:t>include</a:t>
            </a:r>
            <a:r>
              <a:rPr lang="fr-FR" dirty="0">
                <a:ea typeface="+mn-lt"/>
                <a:cs typeface="+mn-lt"/>
              </a:rPr>
              <a:t> </a:t>
            </a:r>
            <a:r>
              <a:rPr lang="fr-FR" dirty="0" err="1">
                <a:ea typeface="+mn-lt"/>
                <a:cs typeface="+mn-lt"/>
              </a:rPr>
              <a:t>libraries</a:t>
            </a:r>
            <a:r>
              <a:rPr lang="fr-FR" dirty="0">
                <a:ea typeface="+mn-lt"/>
                <a:cs typeface="+mn-lt"/>
              </a:rPr>
              <a:t> for </a:t>
            </a:r>
            <a:r>
              <a:rPr lang="fr-FR" dirty="0" err="1">
                <a:ea typeface="+mn-lt"/>
                <a:cs typeface="+mn-lt"/>
              </a:rPr>
              <a:t>accessing</a:t>
            </a:r>
            <a:r>
              <a:rPr lang="fr-FR" dirty="0">
                <a:ea typeface="+mn-lt"/>
                <a:cs typeface="+mn-lt"/>
              </a:rPr>
              <a:t> MySQL </a:t>
            </a:r>
            <a:r>
              <a:rPr lang="fr-FR" dirty="0" err="1">
                <a:ea typeface="+mn-lt"/>
                <a:cs typeface="+mn-lt"/>
              </a:rPr>
              <a:t>databases</a:t>
            </a:r>
            <a:r>
              <a:rPr lang="fr-FR" dirty="0">
                <a:ea typeface="+mn-lt"/>
                <a:cs typeface="+mn-lt"/>
              </a:rPr>
              <a:t>. </a:t>
            </a:r>
            <a:r>
              <a:rPr lang="fr-FR" dirty="0" err="1">
                <a:ea typeface="+mn-lt"/>
                <a:cs typeface="+mn-lt"/>
              </a:rPr>
              <a:t>These</a:t>
            </a:r>
            <a:r>
              <a:rPr lang="fr-FR" dirty="0">
                <a:ea typeface="+mn-lt"/>
                <a:cs typeface="+mn-lt"/>
              </a:rPr>
              <a:t> </a:t>
            </a:r>
            <a:r>
              <a:rPr lang="fr-FR" dirty="0" err="1">
                <a:ea typeface="+mn-lt"/>
                <a:cs typeface="+mn-lt"/>
              </a:rPr>
              <a:t>include</a:t>
            </a:r>
            <a:r>
              <a:rPr lang="fr-FR" dirty="0">
                <a:ea typeface="+mn-lt"/>
                <a:cs typeface="+mn-lt"/>
              </a:rPr>
              <a:t> MySQL </a:t>
            </a:r>
            <a:r>
              <a:rPr lang="fr-FR" dirty="0" err="1">
                <a:ea typeface="+mn-lt"/>
                <a:cs typeface="+mn-lt"/>
              </a:rPr>
              <a:t>Connector</a:t>
            </a:r>
            <a:r>
              <a:rPr lang="fr-FR" dirty="0">
                <a:ea typeface="+mn-lt"/>
                <a:cs typeface="+mn-lt"/>
              </a:rPr>
              <a:t>/Net for </a:t>
            </a:r>
            <a:r>
              <a:rPr lang="fr-FR" dirty="0" err="1">
                <a:ea typeface="+mn-lt"/>
                <a:cs typeface="+mn-lt"/>
              </a:rPr>
              <a:t>integration</a:t>
            </a:r>
            <a:r>
              <a:rPr lang="fr-FR" dirty="0">
                <a:ea typeface="+mn-lt"/>
                <a:cs typeface="+mn-lt"/>
              </a:rPr>
              <a:t> </a:t>
            </a:r>
            <a:r>
              <a:rPr lang="fr-FR" dirty="0" err="1">
                <a:ea typeface="+mn-lt"/>
                <a:cs typeface="+mn-lt"/>
              </a:rPr>
              <a:t>with</a:t>
            </a:r>
            <a:r>
              <a:rPr lang="fr-FR" dirty="0">
                <a:ea typeface="+mn-lt"/>
                <a:cs typeface="+mn-lt"/>
              </a:rPr>
              <a:t> </a:t>
            </a:r>
            <a:r>
              <a:rPr lang="fr-FR" dirty="0" err="1">
                <a:ea typeface="+mn-lt"/>
                <a:cs typeface="+mn-lt"/>
              </a:rPr>
              <a:t>Microsoft’s</a:t>
            </a:r>
            <a:r>
              <a:rPr lang="fr-FR" dirty="0">
                <a:ea typeface="+mn-lt"/>
                <a:cs typeface="+mn-lt"/>
              </a:rPr>
              <a:t> Visual Studio and JDBC driver for Java.</a:t>
            </a:r>
          </a:p>
          <a:p>
            <a:pPr>
              <a:buClr>
                <a:srgbClr val="FFFFFF"/>
              </a:buClr>
            </a:pPr>
            <a:r>
              <a:rPr lang="fr-FR" dirty="0">
                <a:ea typeface="+mn-lt"/>
                <a:cs typeface="+mn-lt"/>
              </a:rPr>
              <a:t>! MySQL has no GUI </a:t>
            </a:r>
            <a:r>
              <a:rPr lang="fr-FR" dirty="0" err="1">
                <a:ea typeface="+mn-lt"/>
                <a:cs typeface="+mn-lt"/>
              </a:rPr>
              <a:t>tools</a:t>
            </a:r>
            <a:r>
              <a:rPr lang="fr-FR" dirty="0">
                <a:ea typeface="+mn-lt"/>
                <a:cs typeface="+mn-lt"/>
              </a:rPr>
              <a:t> to </a:t>
            </a:r>
            <a:r>
              <a:rPr lang="fr-FR" dirty="0" err="1">
                <a:ea typeface="+mn-lt"/>
                <a:cs typeface="+mn-lt"/>
              </a:rPr>
              <a:t>administer</a:t>
            </a:r>
            <a:r>
              <a:rPr lang="fr-FR" dirty="0">
                <a:ea typeface="+mn-lt"/>
                <a:cs typeface="+mn-lt"/>
              </a:rPr>
              <a:t> the </a:t>
            </a:r>
            <a:r>
              <a:rPr lang="fr-FR" dirty="0" err="1">
                <a:ea typeface="+mn-lt"/>
                <a:cs typeface="+mn-lt"/>
              </a:rPr>
              <a:t>databases</a:t>
            </a:r>
            <a:r>
              <a:rPr lang="fr-FR" dirty="0">
                <a:ea typeface="+mn-lt"/>
                <a:cs typeface="+mn-lt"/>
              </a:rPr>
              <a:t> or manage the data </a:t>
            </a:r>
            <a:r>
              <a:rPr lang="fr-FR" dirty="0" err="1">
                <a:ea typeface="+mn-lt"/>
                <a:cs typeface="+mn-lt"/>
              </a:rPr>
              <a:t>contained</a:t>
            </a:r>
            <a:r>
              <a:rPr lang="fr-FR" dirty="0">
                <a:ea typeface="+mn-lt"/>
                <a:cs typeface="+mn-lt"/>
              </a:rPr>
              <a:t> ! Official MySQL Workbench enables </a:t>
            </a:r>
            <a:r>
              <a:rPr lang="fr-FR" dirty="0" err="1">
                <a:ea typeface="+mn-lt"/>
                <a:cs typeface="+mn-lt"/>
              </a:rPr>
              <a:t>users</a:t>
            </a:r>
            <a:r>
              <a:rPr lang="fr-FR" dirty="0">
                <a:ea typeface="+mn-lt"/>
                <a:cs typeface="+mn-lt"/>
              </a:rPr>
              <a:t> to </a:t>
            </a:r>
            <a:r>
              <a:rPr lang="fr-FR" dirty="0" err="1">
                <a:ea typeface="+mn-lt"/>
                <a:cs typeface="+mn-lt"/>
              </a:rPr>
              <a:t>graphically</a:t>
            </a:r>
            <a:r>
              <a:rPr lang="fr-FR" dirty="0">
                <a:ea typeface="+mn-lt"/>
                <a:cs typeface="+mn-lt"/>
              </a:rPr>
              <a:t> </a:t>
            </a:r>
            <a:r>
              <a:rPr lang="fr-FR" dirty="0" err="1">
                <a:ea typeface="+mn-lt"/>
                <a:cs typeface="+mn-lt"/>
              </a:rPr>
              <a:t>administer</a:t>
            </a:r>
            <a:r>
              <a:rPr lang="fr-FR" dirty="0">
                <a:ea typeface="+mn-lt"/>
                <a:cs typeface="+mn-lt"/>
              </a:rPr>
              <a:t> MySQL </a:t>
            </a:r>
            <a:r>
              <a:rPr lang="fr-FR" dirty="0" err="1">
                <a:ea typeface="+mn-lt"/>
                <a:cs typeface="+mn-lt"/>
              </a:rPr>
              <a:t>databases</a:t>
            </a:r>
            <a:r>
              <a:rPr lang="fr-FR" dirty="0">
                <a:ea typeface="+mn-lt"/>
                <a:cs typeface="+mn-lt"/>
              </a:rPr>
              <a:t> and </a:t>
            </a:r>
            <a:r>
              <a:rPr lang="fr-FR" dirty="0" err="1">
                <a:ea typeface="+mn-lt"/>
                <a:cs typeface="+mn-lt"/>
              </a:rPr>
              <a:t>visually</a:t>
            </a:r>
            <a:r>
              <a:rPr lang="fr-FR" dirty="0">
                <a:ea typeface="+mn-lt"/>
                <a:cs typeface="+mn-lt"/>
              </a:rPr>
              <a:t> design </a:t>
            </a:r>
            <a:r>
              <a:rPr lang="fr-FR" dirty="0" err="1">
                <a:ea typeface="+mn-lt"/>
                <a:cs typeface="+mn-lt"/>
              </a:rPr>
              <a:t>database</a:t>
            </a:r>
            <a:r>
              <a:rPr lang="fr-FR" dirty="0">
                <a:ea typeface="+mn-lt"/>
                <a:cs typeface="+mn-lt"/>
              </a:rPr>
              <a:t> structures ! MySQL Workbench </a:t>
            </a:r>
            <a:r>
              <a:rPr lang="fr-FR" dirty="0" err="1">
                <a:ea typeface="+mn-lt"/>
                <a:cs typeface="+mn-lt"/>
              </a:rPr>
              <a:t>allows</a:t>
            </a:r>
            <a:r>
              <a:rPr lang="fr-FR" dirty="0">
                <a:ea typeface="+mn-lt"/>
                <a:cs typeface="+mn-lt"/>
              </a:rPr>
              <a:t> the </a:t>
            </a:r>
            <a:r>
              <a:rPr lang="fr-FR" dirty="0" err="1">
                <a:ea typeface="+mn-lt"/>
                <a:cs typeface="+mn-lt"/>
              </a:rPr>
              <a:t>users</a:t>
            </a:r>
            <a:r>
              <a:rPr lang="fr-FR" dirty="0">
                <a:ea typeface="+mn-lt"/>
                <a:cs typeface="+mn-lt"/>
              </a:rPr>
              <a:t> to manage the </a:t>
            </a:r>
            <a:r>
              <a:rPr lang="fr-FR" dirty="0" err="1">
                <a:ea typeface="+mn-lt"/>
                <a:cs typeface="+mn-lt"/>
              </a:rPr>
              <a:t>following</a:t>
            </a:r>
            <a:r>
              <a:rPr lang="fr-FR" dirty="0">
                <a:ea typeface="+mn-lt"/>
                <a:cs typeface="+mn-lt"/>
              </a:rPr>
              <a:t>: ! </a:t>
            </a:r>
            <a:r>
              <a:rPr lang="fr-FR" dirty="0" err="1">
                <a:ea typeface="+mn-lt"/>
                <a:cs typeface="+mn-lt"/>
              </a:rPr>
              <a:t>Database</a:t>
            </a:r>
            <a:r>
              <a:rPr lang="fr-FR" dirty="0">
                <a:ea typeface="+mn-lt"/>
                <a:cs typeface="+mn-lt"/>
              </a:rPr>
              <a:t> design &amp; modeling ! SQL </a:t>
            </a:r>
            <a:r>
              <a:rPr lang="fr-FR" dirty="0" err="1">
                <a:ea typeface="+mn-lt"/>
                <a:cs typeface="+mn-lt"/>
              </a:rPr>
              <a:t>Development</a:t>
            </a:r>
            <a:r>
              <a:rPr lang="fr-FR" dirty="0">
                <a:ea typeface="+mn-lt"/>
                <a:cs typeface="+mn-lt"/>
              </a:rPr>
              <a:t> ! </a:t>
            </a:r>
            <a:r>
              <a:rPr lang="fr-FR" dirty="0" err="1">
                <a:ea typeface="+mn-lt"/>
                <a:cs typeface="+mn-lt"/>
              </a:rPr>
              <a:t>Database</a:t>
            </a:r>
            <a:r>
              <a:rPr lang="fr-FR" dirty="0">
                <a:ea typeface="+mn-lt"/>
                <a:cs typeface="+mn-lt"/>
              </a:rPr>
              <a:t> Administration </a:t>
            </a:r>
            <a:endParaRPr lang="fr-FR" dirty="0">
              <a:cs typeface="Calibri"/>
            </a:endParaRPr>
          </a:p>
        </p:txBody>
      </p:sp>
    </p:spTree>
    <p:extLst>
      <p:ext uri="{BB962C8B-B14F-4D97-AF65-F5344CB8AC3E}">
        <p14:creationId xmlns:p14="http://schemas.microsoft.com/office/powerpoint/2010/main" val="64968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84FE03F-F175-41CF-8687-A8479CC35C93}"/>
              </a:ext>
            </a:extLst>
          </p:cNvPr>
          <p:cNvSpPr>
            <a:spLocks noGrp="1"/>
          </p:cNvSpPr>
          <p:nvPr>
            <p:ph type="title"/>
          </p:nvPr>
        </p:nvSpPr>
        <p:spPr/>
        <p:txBody>
          <a:bodyPr/>
          <a:lstStyle/>
          <a:p>
            <a:r>
              <a:rPr lang="fr-FR" dirty="0">
                <a:cs typeface="Calibri Light"/>
              </a:rPr>
              <a:t>                                         </a:t>
            </a:r>
            <a:r>
              <a:rPr lang="fr-FR" dirty="0" err="1">
                <a:cs typeface="Calibri Light"/>
              </a:rPr>
              <a:t>my</a:t>
            </a:r>
            <a:r>
              <a:rPr lang="fr-FR" dirty="0">
                <a:cs typeface="Calibri Light"/>
              </a:rPr>
              <a:t> </a:t>
            </a:r>
            <a:r>
              <a:rPr lang="fr-FR" dirty="0" err="1">
                <a:cs typeface="Calibri Light" panose="020F0302020204030204"/>
              </a:rPr>
              <a:t>sql</a:t>
            </a:r>
            <a:endParaRPr lang="fr-FR" dirty="0">
              <a:cs typeface="Calibri Light" panose="020F0302020204030204"/>
            </a:endParaRPr>
          </a:p>
        </p:txBody>
      </p:sp>
      <p:sp>
        <p:nvSpPr>
          <p:cNvPr id="3" name="Espace réservé du contenu 2">
            <a:extLst>
              <a:ext uri="{FF2B5EF4-FFF2-40B4-BE49-F238E27FC236}">
                <a16:creationId xmlns:a16="http://schemas.microsoft.com/office/drawing/2014/main" id="{864BDCCE-6FDD-4A91-9CCA-8FA1CEB2B3C6}"/>
              </a:ext>
            </a:extLst>
          </p:cNvPr>
          <p:cNvSpPr>
            <a:spLocks noGrp="1"/>
          </p:cNvSpPr>
          <p:nvPr>
            <p:ph idx="1"/>
          </p:nvPr>
        </p:nvSpPr>
        <p:spPr/>
        <p:txBody>
          <a:bodyPr/>
          <a:lstStyle/>
          <a:p>
            <a:r>
              <a:rPr lang="fr-FR" dirty="0">
                <a:ea typeface="+mn-lt"/>
                <a:cs typeface="+mn-lt"/>
              </a:rPr>
              <a:t>MYSQL has </a:t>
            </a:r>
            <a:r>
              <a:rPr lang="fr-FR" dirty="0" err="1">
                <a:ea typeface="+mn-lt"/>
                <a:cs typeface="+mn-lt"/>
              </a:rPr>
              <a:t>proven</a:t>
            </a:r>
            <a:r>
              <a:rPr lang="fr-FR" dirty="0">
                <a:ea typeface="+mn-lt"/>
                <a:cs typeface="+mn-lt"/>
              </a:rPr>
              <a:t> </a:t>
            </a:r>
            <a:r>
              <a:rPr lang="fr-FR" dirty="0" err="1">
                <a:ea typeface="+mn-lt"/>
                <a:cs typeface="+mn-lt"/>
              </a:rPr>
              <a:t>itself</a:t>
            </a:r>
            <a:r>
              <a:rPr lang="fr-FR" dirty="0">
                <a:ea typeface="+mn-lt"/>
                <a:cs typeface="+mn-lt"/>
              </a:rPr>
              <a:t> to </a:t>
            </a:r>
            <a:r>
              <a:rPr lang="fr-FR" dirty="0" err="1">
                <a:ea typeface="+mn-lt"/>
                <a:cs typeface="+mn-lt"/>
              </a:rPr>
              <a:t>be</a:t>
            </a:r>
            <a:r>
              <a:rPr lang="fr-FR" dirty="0">
                <a:ea typeface="+mn-lt"/>
                <a:cs typeface="+mn-lt"/>
              </a:rPr>
              <a:t> fast, reliable and </a:t>
            </a:r>
            <a:r>
              <a:rPr lang="fr-FR" dirty="0" err="1">
                <a:ea typeface="+mn-lt"/>
                <a:cs typeface="+mn-lt"/>
              </a:rPr>
              <a:t>cost</a:t>
            </a:r>
            <a:r>
              <a:rPr lang="fr-FR" dirty="0">
                <a:ea typeface="+mn-lt"/>
                <a:cs typeface="+mn-lt"/>
              </a:rPr>
              <a:t> effective to </a:t>
            </a:r>
            <a:r>
              <a:rPr lang="fr-FR" dirty="0" err="1">
                <a:ea typeface="+mn-lt"/>
                <a:cs typeface="+mn-lt"/>
              </a:rPr>
              <a:t>other</a:t>
            </a:r>
            <a:r>
              <a:rPr lang="fr-FR" dirty="0">
                <a:ea typeface="+mn-lt"/>
                <a:cs typeface="+mn-lt"/>
              </a:rPr>
              <a:t> </a:t>
            </a:r>
            <a:r>
              <a:rPr lang="fr-FR" dirty="0" err="1">
                <a:ea typeface="+mn-lt"/>
                <a:cs typeface="+mn-lt"/>
              </a:rPr>
              <a:t>competitors</a:t>
            </a:r>
            <a:r>
              <a:rPr lang="fr-FR" dirty="0">
                <a:ea typeface="+mn-lt"/>
                <a:cs typeface="+mn-lt"/>
              </a:rPr>
              <a:t> </a:t>
            </a:r>
            <a:r>
              <a:rPr lang="fr-FR" dirty="0" err="1">
                <a:ea typeface="+mn-lt"/>
                <a:cs typeface="+mn-lt"/>
              </a:rPr>
              <a:t>such</a:t>
            </a:r>
            <a:r>
              <a:rPr lang="fr-FR" dirty="0">
                <a:ea typeface="+mn-lt"/>
                <a:cs typeface="+mn-lt"/>
              </a:rPr>
              <a:t> as MS SQL Server and Oracle .</a:t>
            </a:r>
          </a:p>
          <a:p>
            <a:pPr>
              <a:buClr>
                <a:srgbClr val="FFFFFF"/>
              </a:buClr>
            </a:pPr>
            <a:r>
              <a:rPr lang="fr-FR" dirty="0">
                <a:ea typeface="+mn-lt"/>
                <a:cs typeface="+mn-lt"/>
              </a:rPr>
              <a:t>It </a:t>
            </a:r>
            <a:r>
              <a:rPr lang="fr-FR" dirty="0" err="1">
                <a:ea typeface="+mn-lt"/>
                <a:cs typeface="+mn-lt"/>
              </a:rPr>
              <a:t>is</a:t>
            </a:r>
            <a:r>
              <a:rPr lang="fr-FR" dirty="0">
                <a:ea typeface="+mn-lt"/>
                <a:cs typeface="+mn-lt"/>
              </a:rPr>
              <a:t> free and </a:t>
            </a:r>
            <a:r>
              <a:rPr lang="fr-FR" dirty="0" err="1">
                <a:ea typeface="+mn-lt"/>
                <a:cs typeface="+mn-lt"/>
              </a:rPr>
              <a:t>developers</a:t>
            </a:r>
            <a:r>
              <a:rPr lang="fr-FR" dirty="0">
                <a:ea typeface="+mn-lt"/>
                <a:cs typeface="+mn-lt"/>
              </a:rPr>
              <a:t> can </a:t>
            </a:r>
            <a:r>
              <a:rPr lang="fr-FR" dirty="0" err="1">
                <a:ea typeface="+mn-lt"/>
                <a:cs typeface="+mn-lt"/>
              </a:rPr>
              <a:t>amend</a:t>
            </a:r>
            <a:r>
              <a:rPr lang="fr-FR" dirty="0">
                <a:ea typeface="+mn-lt"/>
                <a:cs typeface="+mn-lt"/>
              </a:rPr>
              <a:t> </a:t>
            </a:r>
            <a:r>
              <a:rPr lang="fr-FR" dirty="0" err="1">
                <a:ea typeface="+mn-lt"/>
                <a:cs typeface="+mn-lt"/>
              </a:rPr>
              <a:t>its</a:t>
            </a:r>
            <a:r>
              <a:rPr lang="fr-FR" dirty="0">
                <a:ea typeface="+mn-lt"/>
                <a:cs typeface="+mn-lt"/>
              </a:rPr>
              <a:t> code to suit </a:t>
            </a:r>
            <a:r>
              <a:rPr lang="fr-FR" dirty="0" err="1">
                <a:ea typeface="+mn-lt"/>
                <a:cs typeface="+mn-lt"/>
              </a:rPr>
              <a:t>their</a:t>
            </a:r>
            <a:r>
              <a:rPr lang="fr-FR" dirty="0">
                <a:ea typeface="+mn-lt"/>
                <a:cs typeface="+mn-lt"/>
              </a:rPr>
              <a:t> </a:t>
            </a:r>
            <a:r>
              <a:rPr lang="fr-FR" dirty="0" err="1">
                <a:ea typeface="+mn-lt"/>
                <a:cs typeface="+mn-lt"/>
              </a:rPr>
              <a:t>requirements</a:t>
            </a:r>
            <a:r>
              <a:rPr lang="fr-FR" dirty="0">
                <a:ea typeface="+mn-lt"/>
                <a:cs typeface="+mn-lt"/>
              </a:rPr>
              <a:t>, </a:t>
            </a:r>
            <a:r>
              <a:rPr lang="fr-FR" dirty="0" err="1">
                <a:ea typeface="+mn-lt"/>
                <a:cs typeface="+mn-lt"/>
              </a:rPr>
              <a:t>which</a:t>
            </a:r>
            <a:r>
              <a:rPr lang="fr-FR" dirty="0">
                <a:ea typeface="+mn-lt"/>
                <a:cs typeface="+mn-lt"/>
              </a:rPr>
              <a:t> </a:t>
            </a:r>
            <a:r>
              <a:rPr lang="fr-FR" dirty="0" err="1">
                <a:ea typeface="+mn-lt"/>
                <a:cs typeface="+mn-lt"/>
              </a:rPr>
              <a:t>makes</a:t>
            </a:r>
            <a:r>
              <a:rPr lang="fr-FR" dirty="0">
                <a:ea typeface="+mn-lt"/>
                <a:cs typeface="+mn-lt"/>
              </a:rPr>
              <a:t> MYSQL </a:t>
            </a:r>
            <a:r>
              <a:rPr lang="fr-FR" dirty="0" err="1">
                <a:ea typeface="+mn-lt"/>
                <a:cs typeface="+mn-lt"/>
              </a:rPr>
              <a:t>highly</a:t>
            </a:r>
            <a:r>
              <a:rPr lang="fr-FR" dirty="0">
                <a:ea typeface="+mn-lt"/>
                <a:cs typeface="+mn-lt"/>
              </a:rPr>
              <a:t> </a:t>
            </a:r>
            <a:r>
              <a:rPr lang="fr-FR" dirty="0" err="1">
                <a:ea typeface="+mn-lt"/>
                <a:cs typeface="+mn-lt"/>
              </a:rPr>
              <a:t>customizable</a:t>
            </a:r>
            <a:r>
              <a:rPr lang="fr-FR" dirty="0">
                <a:ea typeface="+mn-lt"/>
                <a:cs typeface="+mn-lt"/>
              </a:rPr>
              <a:t>. </a:t>
            </a:r>
          </a:p>
          <a:p>
            <a:pPr>
              <a:buClr>
                <a:srgbClr val="FFFFFF"/>
              </a:buClr>
            </a:pPr>
            <a:r>
              <a:rPr lang="fr-FR" dirty="0">
                <a:ea typeface="+mn-lt"/>
                <a:cs typeface="+mn-lt"/>
              </a:rPr>
              <a:t>New modules are </a:t>
            </a:r>
            <a:r>
              <a:rPr lang="fr-FR" dirty="0" err="1">
                <a:ea typeface="+mn-lt"/>
                <a:cs typeface="+mn-lt"/>
              </a:rPr>
              <a:t>constantly</a:t>
            </a:r>
            <a:r>
              <a:rPr lang="fr-FR" dirty="0">
                <a:ea typeface="+mn-lt"/>
                <a:cs typeface="+mn-lt"/>
              </a:rPr>
              <a:t> </a:t>
            </a:r>
            <a:r>
              <a:rPr lang="fr-FR" dirty="0" err="1">
                <a:ea typeface="+mn-lt"/>
                <a:cs typeface="+mn-lt"/>
              </a:rPr>
              <a:t>being</a:t>
            </a:r>
            <a:r>
              <a:rPr lang="fr-FR" dirty="0">
                <a:ea typeface="+mn-lt"/>
                <a:cs typeface="+mn-lt"/>
              </a:rPr>
              <a:t> </a:t>
            </a:r>
            <a:r>
              <a:rPr lang="fr-FR" dirty="0" err="1">
                <a:ea typeface="+mn-lt"/>
                <a:cs typeface="+mn-lt"/>
              </a:rPr>
              <a:t>developed</a:t>
            </a:r>
            <a:r>
              <a:rPr lang="fr-FR" dirty="0">
                <a:ea typeface="+mn-lt"/>
                <a:cs typeface="+mn-lt"/>
              </a:rPr>
              <a:t> for </a:t>
            </a:r>
            <a:r>
              <a:rPr lang="fr-FR" dirty="0" err="1">
                <a:ea typeface="+mn-lt"/>
                <a:cs typeface="+mn-lt"/>
              </a:rPr>
              <a:t>integration</a:t>
            </a:r>
            <a:r>
              <a:rPr lang="fr-FR" dirty="0">
                <a:ea typeface="+mn-lt"/>
                <a:cs typeface="+mn-lt"/>
              </a:rPr>
              <a:t> </a:t>
            </a:r>
            <a:r>
              <a:rPr lang="fr-FR" dirty="0" err="1">
                <a:ea typeface="+mn-lt"/>
                <a:cs typeface="+mn-lt"/>
              </a:rPr>
              <a:t>with</a:t>
            </a:r>
            <a:r>
              <a:rPr lang="fr-FR" dirty="0">
                <a:ea typeface="+mn-lt"/>
                <a:cs typeface="+mn-lt"/>
              </a:rPr>
              <a:t> MYSQL. This </a:t>
            </a:r>
            <a:r>
              <a:rPr lang="fr-FR" dirty="0" err="1">
                <a:ea typeface="+mn-lt"/>
                <a:cs typeface="+mn-lt"/>
              </a:rPr>
              <a:t>presents</a:t>
            </a:r>
            <a:r>
              <a:rPr lang="fr-FR" dirty="0">
                <a:ea typeface="+mn-lt"/>
                <a:cs typeface="+mn-lt"/>
              </a:rPr>
              <a:t> a </a:t>
            </a:r>
            <a:r>
              <a:rPr lang="fr-FR" dirty="0" err="1">
                <a:ea typeface="+mn-lt"/>
                <a:cs typeface="+mn-lt"/>
              </a:rPr>
              <a:t>wider</a:t>
            </a:r>
            <a:r>
              <a:rPr lang="fr-FR" dirty="0">
                <a:ea typeface="+mn-lt"/>
                <a:cs typeface="+mn-lt"/>
              </a:rPr>
              <a:t> and </a:t>
            </a:r>
            <a:r>
              <a:rPr lang="fr-FR" dirty="0" err="1">
                <a:ea typeface="+mn-lt"/>
                <a:cs typeface="+mn-lt"/>
              </a:rPr>
              <a:t>faster</a:t>
            </a:r>
            <a:r>
              <a:rPr lang="fr-FR" dirty="0">
                <a:ea typeface="+mn-lt"/>
                <a:cs typeface="+mn-lt"/>
              </a:rPr>
              <a:t> </a:t>
            </a:r>
            <a:r>
              <a:rPr lang="fr-FR" dirty="0" err="1">
                <a:ea typeface="+mn-lt"/>
                <a:cs typeface="+mn-lt"/>
              </a:rPr>
              <a:t>circle</a:t>
            </a:r>
            <a:r>
              <a:rPr lang="fr-FR" dirty="0">
                <a:ea typeface="+mn-lt"/>
                <a:cs typeface="+mn-lt"/>
              </a:rPr>
              <a:t> of patches, upgrades and fixes </a:t>
            </a:r>
            <a:r>
              <a:rPr lang="fr-FR" dirty="0" err="1">
                <a:ea typeface="+mn-lt"/>
                <a:cs typeface="+mn-lt"/>
              </a:rPr>
              <a:t>available</a:t>
            </a:r>
            <a:r>
              <a:rPr lang="fr-FR" dirty="0">
                <a:ea typeface="+mn-lt"/>
                <a:cs typeface="+mn-lt"/>
              </a:rPr>
              <a:t>. </a:t>
            </a:r>
          </a:p>
        </p:txBody>
      </p:sp>
      <p:sp>
        <p:nvSpPr>
          <p:cNvPr id="4" name="ZoneTexte 3">
            <a:extLst>
              <a:ext uri="{FF2B5EF4-FFF2-40B4-BE49-F238E27FC236}">
                <a16:creationId xmlns:a16="http://schemas.microsoft.com/office/drawing/2014/main" id="{76919558-1AB3-4C66-81CD-0C342E03BC1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dirty="0">
              <a:cs typeface="Calibri"/>
            </a:endParaRPr>
          </a:p>
        </p:txBody>
      </p:sp>
      <p:sp>
        <p:nvSpPr>
          <p:cNvPr id="5" name="ZoneTexte 4">
            <a:extLst>
              <a:ext uri="{FF2B5EF4-FFF2-40B4-BE49-F238E27FC236}">
                <a16:creationId xmlns:a16="http://schemas.microsoft.com/office/drawing/2014/main" id="{10CE0D75-133A-45C9-BA46-C4E3CF4B19DA}"/>
              </a:ext>
            </a:extLst>
          </p:cNvPr>
          <p:cNvSpPr txBox="1"/>
          <p:nvPr/>
        </p:nvSpPr>
        <p:spPr>
          <a:xfrm>
            <a:off x="4867275" y="33432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395134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DAEBD-3177-4F34-AF15-14D505CA51F0}"/>
              </a:ext>
            </a:extLst>
          </p:cNvPr>
          <p:cNvSpPr>
            <a:spLocks noGrp="1"/>
          </p:cNvSpPr>
          <p:nvPr>
            <p:ph type="title"/>
          </p:nvPr>
        </p:nvSpPr>
        <p:spPr/>
        <p:txBody>
          <a:bodyPr/>
          <a:lstStyle/>
          <a:p>
            <a:r>
              <a:rPr lang="fr-FR" dirty="0">
                <a:cs typeface="Calibri Light"/>
              </a:rPr>
              <a:t>                                     </a:t>
            </a:r>
            <a:r>
              <a:rPr lang="fr-FR" dirty="0" err="1">
                <a:ea typeface="+mj-lt"/>
                <a:cs typeface="+mj-lt"/>
              </a:rPr>
              <a:t>Postgre</a:t>
            </a:r>
            <a:r>
              <a:rPr lang="fr-FR" dirty="0">
                <a:ea typeface="+mj-lt"/>
                <a:cs typeface="+mj-lt"/>
              </a:rPr>
              <a:t> SQL</a:t>
            </a:r>
            <a:endParaRPr lang="fr-FR" dirty="0"/>
          </a:p>
        </p:txBody>
      </p:sp>
      <p:sp>
        <p:nvSpPr>
          <p:cNvPr id="3" name="Espace réservé du contenu 2">
            <a:extLst>
              <a:ext uri="{FF2B5EF4-FFF2-40B4-BE49-F238E27FC236}">
                <a16:creationId xmlns:a16="http://schemas.microsoft.com/office/drawing/2014/main" id="{ECC7DA46-A677-4878-A661-92A4F949DE20}"/>
              </a:ext>
            </a:extLst>
          </p:cNvPr>
          <p:cNvSpPr>
            <a:spLocks noGrp="1"/>
          </p:cNvSpPr>
          <p:nvPr>
            <p:ph idx="1"/>
          </p:nvPr>
        </p:nvSpPr>
        <p:spPr/>
        <p:txBody>
          <a:bodyPr>
            <a:normAutofit fontScale="92500" lnSpcReduction="10000"/>
          </a:bodyPr>
          <a:lstStyle/>
          <a:p>
            <a:r>
              <a:rPr lang="fr-FR" dirty="0">
                <a:ea typeface="+mn-lt"/>
                <a:cs typeface="+mn-lt"/>
              </a:rPr>
              <a:t>PostgreSQL </a:t>
            </a:r>
            <a:r>
              <a:rPr lang="fr-FR" dirty="0" err="1">
                <a:ea typeface="+mn-lt"/>
                <a:cs typeface="+mn-lt"/>
              </a:rPr>
              <a:t>is</a:t>
            </a:r>
            <a:r>
              <a:rPr lang="fr-FR" dirty="0">
                <a:ea typeface="+mn-lt"/>
                <a:cs typeface="+mn-lt"/>
              </a:rPr>
              <a:t> a flexible open-source </a:t>
            </a:r>
            <a:r>
              <a:rPr lang="fr-FR" dirty="0" err="1">
                <a:ea typeface="+mn-lt"/>
                <a:cs typeface="+mn-lt"/>
              </a:rPr>
              <a:t>object</a:t>
            </a:r>
            <a:r>
              <a:rPr lang="fr-FR" dirty="0">
                <a:ea typeface="+mn-lt"/>
                <a:cs typeface="+mn-lt"/>
              </a:rPr>
              <a:t> </a:t>
            </a:r>
            <a:r>
              <a:rPr lang="fr-FR" dirty="0" err="1">
                <a:ea typeface="+mn-lt"/>
                <a:cs typeface="+mn-lt"/>
              </a:rPr>
              <a:t>relational</a:t>
            </a:r>
            <a:r>
              <a:rPr lang="fr-FR" dirty="0">
                <a:ea typeface="+mn-lt"/>
                <a:cs typeface="+mn-lt"/>
              </a:rPr>
              <a:t> </a:t>
            </a:r>
            <a:r>
              <a:rPr lang="fr-FR" dirty="0" err="1">
                <a:ea typeface="+mn-lt"/>
                <a:cs typeface="+mn-lt"/>
              </a:rPr>
              <a:t>database</a:t>
            </a:r>
            <a:r>
              <a:rPr lang="fr-FR" dirty="0">
                <a:ea typeface="+mn-lt"/>
                <a:cs typeface="+mn-lt"/>
              </a:rPr>
              <a:t> management system </a:t>
            </a:r>
            <a:r>
              <a:rPr lang="fr-FR" dirty="0" err="1">
                <a:ea typeface="+mn-lt"/>
                <a:cs typeface="+mn-lt"/>
              </a:rPr>
              <a:t>with</a:t>
            </a:r>
            <a:r>
              <a:rPr lang="fr-FR" dirty="0">
                <a:ea typeface="+mn-lt"/>
                <a:cs typeface="+mn-lt"/>
              </a:rPr>
              <a:t> </a:t>
            </a:r>
            <a:r>
              <a:rPr lang="fr-FR" dirty="0" err="1">
                <a:ea typeface="+mn-lt"/>
                <a:cs typeface="+mn-lt"/>
              </a:rPr>
              <a:t>features</a:t>
            </a:r>
            <a:r>
              <a:rPr lang="fr-FR" dirty="0">
                <a:ea typeface="+mn-lt"/>
                <a:cs typeface="+mn-lt"/>
              </a:rPr>
              <a:t> </a:t>
            </a:r>
            <a:r>
              <a:rPr lang="fr-FR" dirty="0" err="1">
                <a:ea typeface="+mn-lt"/>
                <a:cs typeface="+mn-lt"/>
              </a:rPr>
              <a:t>meant</a:t>
            </a:r>
            <a:r>
              <a:rPr lang="fr-FR" dirty="0">
                <a:ea typeface="+mn-lt"/>
                <a:cs typeface="+mn-lt"/>
              </a:rPr>
              <a:t> to </a:t>
            </a:r>
            <a:r>
              <a:rPr lang="fr-FR" dirty="0" err="1">
                <a:ea typeface="+mn-lt"/>
                <a:cs typeface="+mn-lt"/>
              </a:rPr>
              <a:t>meet</a:t>
            </a:r>
            <a:r>
              <a:rPr lang="fr-FR" dirty="0">
                <a:ea typeface="+mn-lt"/>
                <a:cs typeface="+mn-lt"/>
              </a:rPr>
              <a:t> changes in </a:t>
            </a:r>
            <a:r>
              <a:rPr lang="fr-FR" dirty="0" err="1">
                <a:ea typeface="+mn-lt"/>
                <a:cs typeface="+mn-lt"/>
              </a:rPr>
              <a:t>workloads</a:t>
            </a:r>
            <a:r>
              <a:rPr lang="fr-FR" dirty="0">
                <a:ea typeface="+mn-lt"/>
                <a:cs typeface="+mn-lt"/>
              </a:rPr>
              <a:t>, </a:t>
            </a:r>
            <a:r>
              <a:rPr lang="fr-FR" dirty="0" err="1">
                <a:ea typeface="+mn-lt"/>
                <a:cs typeface="+mn-lt"/>
              </a:rPr>
              <a:t>from</a:t>
            </a:r>
            <a:r>
              <a:rPr lang="fr-FR" dirty="0">
                <a:ea typeface="+mn-lt"/>
                <a:cs typeface="+mn-lt"/>
              </a:rPr>
              <a:t> single machines to data </a:t>
            </a:r>
            <a:r>
              <a:rPr lang="fr-FR" dirty="0" err="1">
                <a:ea typeface="+mn-lt"/>
                <a:cs typeface="+mn-lt"/>
              </a:rPr>
              <a:t>warehouses</a:t>
            </a:r>
            <a:r>
              <a:rPr lang="fr-FR" dirty="0">
                <a:ea typeface="+mn-lt"/>
                <a:cs typeface="+mn-lt"/>
              </a:rPr>
              <a:t> to web services </a:t>
            </a:r>
            <a:r>
              <a:rPr lang="fr-FR" dirty="0" err="1">
                <a:ea typeface="+mn-lt"/>
                <a:cs typeface="+mn-lt"/>
              </a:rPr>
              <a:t>with</a:t>
            </a:r>
            <a:r>
              <a:rPr lang="fr-FR" dirty="0">
                <a:ea typeface="+mn-lt"/>
                <a:cs typeface="+mn-lt"/>
              </a:rPr>
              <a:t> </a:t>
            </a:r>
            <a:r>
              <a:rPr lang="fr-FR" dirty="0" err="1">
                <a:ea typeface="+mn-lt"/>
                <a:cs typeface="+mn-lt"/>
              </a:rPr>
              <a:t>many</a:t>
            </a:r>
            <a:r>
              <a:rPr lang="fr-FR" dirty="0">
                <a:ea typeface="+mn-lt"/>
                <a:cs typeface="+mn-lt"/>
              </a:rPr>
              <a:t> concurrent </a:t>
            </a:r>
            <a:r>
              <a:rPr lang="fr-FR" dirty="0" err="1">
                <a:ea typeface="+mn-lt"/>
                <a:cs typeface="+mn-lt"/>
              </a:rPr>
              <a:t>users</a:t>
            </a:r>
            <a:r>
              <a:rPr lang="fr-FR" dirty="0">
                <a:ea typeface="+mn-lt"/>
                <a:cs typeface="+mn-lt"/>
              </a:rPr>
              <a:t>. PostgreSQL uses and </a:t>
            </a:r>
            <a:r>
              <a:rPr lang="fr-FR" dirty="0" err="1">
                <a:ea typeface="+mn-lt"/>
                <a:cs typeface="+mn-lt"/>
              </a:rPr>
              <a:t>extends</a:t>
            </a:r>
            <a:r>
              <a:rPr lang="fr-FR" dirty="0">
                <a:ea typeface="+mn-lt"/>
                <a:cs typeface="+mn-lt"/>
              </a:rPr>
              <a:t> SQL (</a:t>
            </a:r>
            <a:r>
              <a:rPr lang="fr-FR" dirty="0" err="1">
                <a:ea typeface="+mn-lt"/>
                <a:cs typeface="+mn-lt"/>
              </a:rPr>
              <a:t>hence</a:t>
            </a:r>
            <a:r>
              <a:rPr lang="fr-FR" dirty="0">
                <a:ea typeface="+mn-lt"/>
                <a:cs typeface="+mn-lt"/>
              </a:rPr>
              <a:t> the </a:t>
            </a:r>
            <a:r>
              <a:rPr lang="fr-FR" dirty="0" err="1">
                <a:ea typeface="+mn-lt"/>
                <a:cs typeface="+mn-lt"/>
              </a:rPr>
              <a:t>name</a:t>
            </a:r>
            <a:r>
              <a:rPr lang="fr-FR" dirty="0">
                <a:ea typeface="+mn-lt"/>
                <a:cs typeface="+mn-lt"/>
              </a:rPr>
              <a:t>), and </a:t>
            </a:r>
            <a:r>
              <a:rPr lang="fr-FR" dirty="0" err="1">
                <a:ea typeface="+mn-lt"/>
                <a:cs typeface="+mn-lt"/>
              </a:rPr>
              <a:t>is</a:t>
            </a:r>
            <a:r>
              <a:rPr lang="fr-FR" dirty="0">
                <a:ea typeface="+mn-lt"/>
                <a:cs typeface="+mn-lt"/>
              </a:rPr>
              <a:t> </a:t>
            </a:r>
            <a:r>
              <a:rPr lang="fr-FR" dirty="0" err="1">
                <a:ea typeface="+mn-lt"/>
                <a:cs typeface="+mn-lt"/>
              </a:rPr>
              <a:t>broadly</a:t>
            </a:r>
            <a:r>
              <a:rPr lang="fr-FR" dirty="0">
                <a:ea typeface="+mn-lt"/>
                <a:cs typeface="+mn-lt"/>
              </a:rPr>
              <a:t> extensible to a range of use cases </a:t>
            </a:r>
            <a:r>
              <a:rPr lang="fr-FR" dirty="0" err="1">
                <a:ea typeface="+mn-lt"/>
                <a:cs typeface="+mn-lt"/>
              </a:rPr>
              <a:t>beyond</a:t>
            </a:r>
            <a:r>
              <a:rPr lang="fr-FR" dirty="0">
                <a:ea typeface="+mn-lt"/>
                <a:cs typeface="+mn-lt"/>
              </a:rPr>
              <a:t> </a:t>
            </a:r>
            <a:r>
              <a:rPr lang="fr-FR" dirty="0" err="1">
                <a:ea typeface="+mn-lt"/>
                <a:cs typeface="+mn-lt"/>
              </a:rPr>
              <a:t>mere</a:t>
            </a:r>
            <a:r>
              <a:rPr lang="fr-FR" dirty="0">
                <a:ea typeface="+mn-lt"/>
                <a:cs typeface="+mn-lt"/>
              </a:rPr>
              <a:t> </a:t>
            </a:r>
            <a:r>
              <a:rPr lang="fr-FR" dirty="0" err="1">
                <a:ea typeface="+mn-lt"/>
                <a:cs typeface="+mn-lt"/>
              </a:rPr>
              <a:t>transactional</a:t>
            </a:r>
            <a:r>
              <a:rPr lang="fr-FR" dirty="0">
                <a:ea typeface="+mn-lt"/>
                <a:cs typeface="+mn-lt"/>
              </a:rPr>
              <a:t> data.</a:t>
            </a:r>
            <a:endParaRPr lang="fr-FR" dirty="0">
              <a:cs typeface="Calibri" panose="020F0502020204030204"/>
            </a:endParaRPr>
          </a:p>
          <a:p>
            <a:pPr>
              <a:buClr>
                <a:srgbClr val="FFFFFF"/>
              </a:buClr>
            </a:pPr>
            <a:r>
              <a:rPr lang="fr-FR" dirty="0">
                <a:ea typeface="+mn-lt"/>
                <a:cs typeface="+mn-lt"/>
              </a:rPr>
              <a:t>PostgreSQL </a:t>
            </a:r>
            <a:r>
              <a:rPr lang="fr-FR" dirty="0" err="1">
                <a:ea typeface="+mn-lt"/>
                <a:cs typeface="+mn-lt"/>
              </a:rPr>
              <a:t>is</a:t>
            </a:r>
            <a:r>
              <a:rPr lang="fr-FR" dirty="0">
                <a:ea typeface="+mn-lt"/>
                <a:cs typeface="+mn-lt"/>
              </a:rPr>
              <a:t> </a:t>
            </a:r>
            <a:r>
              <a:rPr lang="fr-FR" dirty="0" err="1">
                <a:ea typeface="+mn-lt"/>
                <a:cs typeface="+mn-lt"/>
              </a:rPr>
              <a:t>strongly</a:t>
            </a:r>
            <a:r>
              <a:rPr lang="fr-FR" dirty="0">
                <a:ea typeface="+mn-lt"/>
                <a:cs typeface="+mn-lt"/>
              </a:rPr>
              <a:t> </a:t>
            </a:r>
            <a:r>
              <a:rPr lang="fr-FR" dirty="0" err="1">
                <a:ea typeface="+mn-lt"/>
                <a:cs typeface="+mn-lt"/>
              </a:rPr>
              <a:t>supported</a:t>
            </a:r>
            <a:r>
              <a:rPr lang="fr-FR" dirty="0">
                <a:ea typeface="+mn-lt"/>
                <a:cs typeface="+mn-lt"/>
              </a:rPr>
              <a:t> by </a:t>
            </a:r>
            <a:r>
              <a:rPr lang="fr-FR" dirty="0" err="1">
                <a:ea typeface="+mn-lt"/>
                <a:cs typeface="+mn-lt"/>
              </a:rPr>
              <a:t>its</a:t>
            </a:r>
            <a:r>
              <a:rPr lang="fr-FR" dirty="0">
                <a:ea typeface="+mn-lt"/>
                <a:cs typeface="+mn-lt"/>
              </a:rPr>
              <a:t> </a:t>
            </a:r>
            <a:r>
              <a:rPr lang="fr-FR" dirty="0">
                <a:ea typeface="+mn-lt"/>
                <a:cs typeface="+mn-lt"/>
                <a:hlinkClick r:id="rId2"/>
              </a:rPr>
              <a:t>global development group</a:t>
            </a:r>
            <a:r>
              <a:rPr lang="fr-FR" dirty="0">
                <a:ea typeface="+mn-lt"/>
                <a:cs typeface="+mn-lt"/>
              </a:rPr>
              <a:t> of </a:t>
            </a:r>
            <a:r>
              <a:rPr lang="fr-FR" dirty="0" err="1">
                <a:ea typeface="+mn-lt"/>
                <a:cs typeface="+mn-lt"/>
              </a:rPr>
              <a:t>companies</a:t>
            </a:r>
            <a:r>
              <a:rPr lang="fr-FR" dirty="0">
                <a:ea typeface="+mn-lt"/>
                <a:cs typeface="+mn-lt"/>
              </a:rPr>
              <a:t> and </a:t>
            </a:r>
            <a:r>
              <a:rPr lang="fr-FR" dirty="0" err="1">
                <a:ea typeface="+mn-lt"/>
                <a:cs typeface="+mn-lt"/>
              </a:rPr>
              <a:t>individual</a:t>
            </a:r>
            <a:r>
              <a:rPr lang="fr-FR" dirty="0">
                <a:ea typeface="+mn-lt"/>
                <a:cs typeface="+mn-lt"/>
              </a:rPr>
              <a:t> </a:t>
            </a:r>
            <a:r>
              <a:rPr lang="fr-FR" dirty="0" err="1">
                <a:ea typeface="+mn-lt"/>
                <a:cs typeface="+mn-lt"/>
              </a:rPr>
              <a:t>contributors</a:t>
            </a:r>
            <a:r>
              <a:rPr lang="fr-FR" dirty="0">
                <a:ea typeface="+mn-lt"/>
                <a:cs typeface="+mn-lt"/>
              </a:rPr>
              <a:t>.</a:t>
            </a:r>
            <a:endParaRPr lang="fr-FR" dirty="0"/>
          </a:p>
          <a:p>
            <a:pPr>
              <a:buClr>
                <a:srgbClr val="FFFFFF"/>
              </a:buClr>
            </a:pPr>
            <a:r>
              <a:rPr lang="fr-FR" dirty="0">
                <a:ea typeface="+mn-lt"/>
                <a:cs typeface="+mn-lt"/>
              </a:rPr>
              <a:t>But </a:t>
            </a:r>
            <a:r>
              <a:rPr lang="fr-FR" dirty="0" err="1">
                <a:ea typeface="+mn-lt"/>
                <a:cs typeface="+mn-lt"/>
              </a:rPr>
              <a:t>what</a:t>
            </a:r>
            <a:r>
              <a:rPr lang="fr-FR" dirty="0">
                <a:ea typeface="+mn-lt"/>
                <a:cs typeface="+mn-lt"/>
              </a:rPr>
              <a:t> </a:t>
            </a:r>
            <a:r>
              <a:rPr lang="fr-FR" dirty="0" err="1">
                <a:ea typeface="+mn-lt"/>
                <a:cs typeface="+mn-lt"/>
              </a:rPr>
              <a:t>does</a:t>
            </a:r>
            <a:r>
              <a:rPr lang="fr-FR" dirty="0">
                <a:ea typeface="+mn-lt"/>
                <a:cs typeface="+mn-lt"/>
              </a:rPr>
              <a:t> </a:t>
            </a:r>
            <a:r>
              <a:rPr lang="fr-FR" dirty="0" err="1">
                <a:ea typeface="+mn-lt"/>
                <a:cs typeface="+mn-lt"/>
              </a:rPr>
              <a:t>it</a:t>
            </a:r>
            <a:r>
              <a:rPr lang="fr-FR" dirty="0">
                <a:ea typeface="+mn-lt"/>
                <a:cs typeface="+mn-lt"/>
              </a:rPr>
              <a:t> do?</a:t>
            </a:r>
            <a:endParaRPr lang="fr-FR" dirty="0"/>
          </a:p>
          <a:p>
            <a:pPr>
              <a:buClr>
                <a:srgbClr val="FFFFFF"/>
              </a:buClr>
            </a:pPr>
            <a:r>
              <a:rPr lang="fr-FR" dirty="0">
                <a:ea typeface="+mn-lt"/>
                <a:cs typeface="+mn-lt"/>
              </a:rPr>
              <a:t>PostgreSQL </a:t>
            </a:r>
            <a:r>
              <a:rPr lang="fr-FR" dirty="0" err="1">
                <a:ea typeface="+mn-lt"/>
                <a:cs typeface="+mn-lt"/>
              </a:rPr>
              <a:t>is</a:t>
            </a:r>
            <a:r>
              <a:rPr lang="fr-FR" dirty="0">
                <a:ea typeface="+mn-lt"/>
                <a:cs typeface="+mn-lt"/>
              </a:rPr>
              <a:t> a </a:t>
            </a:r>
            <a:r>
              <a:rPr lang="fr-FR" dirty="0" err="1">
                <a:ea typeface="+mn-lt"/>
                <a:cs typeface="+mn-lt"/>
              </a:rPr>
              <a:t>relational</a:t>
            </a:r>
            <a:r>
              <a:rPr lang="fr-FR" dirty="0">
                <a:ea typeface="+mn-lt"/>
                <a:cs typeface="+mn-lt"/>
              </a:rPr>
              <a:t> </a:t>
            </a:r>
            <a:r>
              <a:rPr lang="fr-FR" dirty="0" err="1">
                <a:ea typeface="+mn-lt"/>
                <a:cs typeface="+mn-lt"/>
              </a:rPr>
              <a:t>database</a:t>
            </a:r>
            <a:r>
              <a:rPr lang="fr-FR" dirty="0">
                <a:ea typeface="+mn-lt"/>
                <a:cs typeface="+mn-lt"/>
              </a:rPr>
              <a:t>. As </a:t>
            </a:r>
            <a:r>
              <a:rPr lang="fr-FR" dirty="0" err="1">
                <a:ea typeface="+mn-lt"/>
                <a:cs typeface="+mn-lt"/>
              </a:rPr>
              <a:t>such</a:t>
            </a:r>
            <a:r>
              <a:rPr lang="fr-FR" dirty="0">
                <a:ea typeface="+mn-lt"/>
                <a:cs typeface="+mn-lt"/>
              </a:rPr>
              <a:t>, </a:t>
            </a:r>
            <a:r>
              <a:rPr lang="fr-FR" dirty="0" err="1">
                <a:ea typeface="+mn-lt"/>
                <a:cs typeface="+mn-lt"/>
              </a:rPr>
              <a:t>it’s</a:t>
            </a:r>
            <a:r>
              <a:rPr lang="fr-FR" dirty="0">
                <a:ea typeface="+mn-lt"/>
                <a:cs typeface="+mn-lt"/>
              </a:rPr>
              <a:t> a store of relations </a:t>
            </a:r>
            <a:r>
              <a:rPr lang="fr-FR" dirty="0" err="1">
                <a:ea typeface="+mn-lt"/>
                <a:cs typeface="+mn-lt"/>
              </a:rPr>
              <a:t>between</a:t>
            </a:r>
            <a:r>
              <a:rPr lang="fr-FR" dirty="0">
                <a:ea typeface="+mn-lt"/>
                <a:cs typeface="+mn-lt"/>
              </a:rPr>
              <a:t> tuples </a:t>
            </a:r>
            <a:r>
              <a:rPr lang="fr-FR" dirty="0" err="1">
                <a:ea typeface="+mn-lt"/>
                <a:cs typeface="+mn-lt"/>
              </a:rPr>
              <a:t>representing</a:t>
            </a:r>
            <a:r>
              <a:rPr lang="fr-FR" dirty="0">
                <a:ea typeface="+mn-lt"/>
                <a:cs typeface="+mn-lt"/>
              </a:rPr>
              <a:t> </a:t>
            </a:r>
            <a:r>
              <a:rPr lang="fr-FR" dirty="0" err="1">
                <a:ea typeface="+mn-lt"/>
                <a:cs typeface="+mn-lt"/>
              </a:rPr>
              <a:t>entities</a:t>
            </a:r>
            <a:r>
              <a:rPr lang="fr-FR" dirty="0">
                <a:ea typeface="+mn-lt"/>
                <a:cs typeface="+mn-lt"/>
              </a:rPr>
              <a:t> (</a:t>
            </a:r>
            <a:r>
              <a:rPr lang="fr-FR" dirty="0" err="1">
                <a:ea typeface="+mn-lt"/>
                <a:cs typeface="+mn-lt"/>
              </a:rPr>
              <a:t>such</a:t>
            </a:r>
            <a:r>
              <a:rPr lang="fr-FR" dirty="0">
                <a:ea typeface="+mn-lt"/>
                <a:cs typeface="+mn-lt"/>
              </a:rPr>
              <a:t> as documents and people) and </a:t>
            </a:r>
            <a:r>
              <a:rPr lang="fr-FR" dirty="0" err="1">
                <a:ea typeface="+mn-lt"/>
                <a:cs typeface="+mn-lt"/>
              </a:rPr>
              <a:t>relationships</a:t>
            </a:r>
            <a:r>
              <a:rPr lang="fr-FR" dirty="0">
                <a:ea typeface="+mn-lt"/>
                <a:cs typeface="+mn-lt"/>
              </a:rPr>
              <a:t> (</a:t>
            </a:r>
            <a:r>
              <a:rPr lang="fr-FR" dirty="0" err="1">
                <a:ea typeface="+mn-lt"/>
                <a:cs typeface="+mn-lt"/>
              </a:rPr>
              <a:t>such</a:t>
            </a:r>
            <a:r>
              <a:rPr lang="fr-FR" dirty="0">
                <a:ea typeface="+mn-lt"/>
                <a:cs typeface="+mn-lt"/>
              </a:rPr>
              <a:t> as </a:t>
            </a:r>
            <a:r>
              <a:rPr lang="fr-FR" dirty="0" err="1">
                <a:ea typeface="+mn-lt"/>
                <a:cs typeface="+mn-lt"/>
              </a:rPr>
              <a:t>authorship</a:t>
            </a:r>
            <a:r>
              <a:rPr lang="fr-FR" dirty="0">
                <a:ea typeface="+mn-lt"/>
                <a:cs typeface="+mn-lt"/>
              </a:rPr>
              <a:t>). Relations </a:t>
            </a:r>
            <a:r>
              <a:rPr lang="fr-FR" dirty="0" err="1">
                <a:ea typeface="+mn-lt"/>
                <a:cs typeface="+mn-lt"/>
              </a:rPr>
              <a:t>hold</a:t>
            </a:r>
            <a:r>
              <a:rPr lang="fr-FR" dirty="0">
                <a:ea typeface="+mn-lt"/>
                <a:cs typeface="+mn-lt"/>
              </a:rPr>
              <a:t> </a:t>
            </a:r>
            <a:r>
              <a:rPr lang="fr-FR" dirty="0" err="1">
                <a:ea typeface="+mn-lt"/>
                <a:cs typeface="+mn-lt"/>
              </a:rPr>
              <a:t>fixed</a:t>
            </a:r>
            <a:r>
              <a:rPr lang="fr-FR" dirty="0">
                <a:ea typeface="+mn-lt"/>
                <a:cs typeface="+mn-lt"/>
              </a:rPr>
              <a:t>-type </a:t>
            </a:r>
            <a:r>
              <a:rPr lang="fr-FR" dirty="0" err="1">
                <a:ea typeface="+mn-lt"/>
                <a:cs typeface="+mn-lt"/>
              </a:rPr>
              <a:t>attributes</a:t>
            </a:r>
            <a:r>
              <a:rPr lang="fr-FR" dirty="0">
                <a:ea typeface="+mn-lt"/>
                <a:cs typeface="+mn-lt"/>
              </a:rPr>
              <a:t> </a:t>
            </a:r>
            <a:r>
              <a:rPr lang="fr-FR" dirty="0" err="1">
                <a:ea typeface="+mn-lt"/>
                <a:cs typeface="+mn-lt"/>
              </a:rPr>
              <a:t>representing</a:t>
            </a:r>
            <a:r>
              <a:rPr lang="fr-FR" dirty="0">
                <a:ea typeface="+mn-lt"/>
                <a:cs typeface="+mn-lt"/>
              </a:rPr>
              <a:t> </a:t>
            </a:r>
            <a:r>
              <a:rPr lang="fr-FR" dirty="0" err="1">
                <a:ea typeface="+mn-lt"/>
                <a:cs typeface="+mn-lt"/>
              </a:rPr>
              <a:t>entity</a:t>
            </a:r>
            <a:r>
              <a:rPr lang="fr-FR" dirty="0">
                <a:ea typeface="+mn-lt"/>
                <a:cs typeface="+mn-lt"/>
              </a:rPr>
              <a:t> </a:t>
            </a:r>
            <a:r>
              <a:rPr lang="fr-FR" dirty="0" err="1">
                <a:ea typeface="+mn-lt"/>
                <a:cs typeface="+mn-lt"/>
              </a:rPr>
              <a:t>properties</a:t>
            </a:r>
            <a:r>
              <a:rPr lang="fr-FR" dirty="0">
                <a:ea typeface="+mn-lt"/>
                <a:cs typeface="+mn-lt"/>
              </a:rPr>
              <a:t> (</a:t>
            </a:r>
            <a:r>
              <a:rPr lang="fr-FR" dirty="0" err="1">
                <a:ea typeface="+mn-lt"/>
                <a:cs typeface="+mn-lt"/>
              </a:rPr>
              <a:t>such</a:t>
            </a:r>
            <a:r>
              <a:rPr lang="fr-FR" dirty="0">
                <a:ea typeface="+mn-lt"/>
                <a:cs typeface="+mn-lt"/>
              </a:rPr>
              <a:t> as a </a:t>
            </a:r>
            <a:r>
              <a:rPr lang="fr-FR" dirty="0" err="1">
                <a:ea typeface="+mn-lt"/>
                <a:cs typeface="+mn-lt"/>
              </a:rPr>
              <a:t>title</a:t>
            </a:r>
            <a:r>
              <a:rPr lang="fr-FR" dirty="0">
                <a:ea typeface="+mn-lt"/>
                <a:cs typeface="+mn-lt"/>
              </a:rPr>
              <a:t>) </a:t>
            </a:r>
            <a:r>
              <a:rPr lang="fr-FR" dirty="0" err="1">
                <a:ea typeface="+mn-lt"/>
                <a:cs typeface="+mn-lt"/>
              </a:rPr>
              <a:t>along</a:t>
            </a:r>
            <a:r>
              <a:rPr lang="fr-FR" dirty="0">
                <a:ea typeface="+mn-lt"/>
                <a:cs typeface="+mn-lt"/>
              </a:rPr>
              <a:t> </a:t>
            </a:r>
            <a:r>
              <a:rPr lang="fr-FR" dirty="0" err="1">
                <a:ea typeface="+mn-lt"/>
                <a:cs typeface="+mn-lt"/>
              </a:rPr>
              <a:t>with</a:t>
            </a:r>
            <a:r>
              <a:rPr lang="fr-FR" dirty="0">
                <a:ea typeface="+mn-lt"/>
                <a:cs typeface="+mn-lt"/>
              </a:rPr>
              <a:t> a </a:t>
            </a:r>
            <a:r>
              <a:rPr lang="fr-FR" dirty="0" err="1">
                <a:ea typeface="+mn-lt"/>
                <a:cs typeface="+mn-lt"/>
              </a:rPr>
              <a:t>primary</a:t>
            </a:r>
            <a:r>
              <a:rPr lang="fr-FR" dirty="0">
                <a:ea typeface="+mn-lt"/>
                <a:cs typeface="+mn-lt"/>
              </a:rPr>
              <a:t> key. </a:t>
            </a:r>
            <a:r>
              <a:rPr lang="fr-FR" dirty="0" err="1">
                <a:ea typeface="+mn-lt"/>
                <a:cs typeface="+mn-lt"/>
              </a:rPr>
              <a:t>Attribute</a:t>
            </a:r>
            <a:r>
              <a:rPr lang="fr-FR" dirty="0">
                <a:ea typeface="+mn-lt"/>
                <a:cs typeface="+mn-lt"/>
              </a:rPr>
              <a:t> types can </a:t>
            </a:r>
            <a:r>
              <a:rPr lang="fr-FR" dirty="0" err="1">
                <a:ea typeface="+mn-lt"/>
                <a:cs typeface="+mn-lt"/>
              </a:rPr>
              <a:t>be</a:t>
            </a:r>
            <a:r>
              <a:rPr lang="fr-FR" dirty="0">
                <a:ea typeface="+mn-lt"/>
                <a:cs typeface="+mn-lt"/>
              </a:rPr>
              <a:t> </a:t>
            </a:r>
            <a:r>
              <a:rPr lang="fr-FR" dirty="0" err="1">
                <a:ea typeface="+mn-lt"/>
                <a:cs typeface="+mn-lt"/>
              </a:rPr>
              <a:t>either</a:t>
            </a:r>
            <a:r>
              <a:rPr lang="fr-FR" dirty="0">
                <a:ea typeface="+mn-lt"/>
                <a:cs typeface="+mn-lt"/>
              </a:rPr>
              <a:t> </a:t>
            </a:r>
            <a:r>
              <a:rPr lang="fr-FR" dirty="0" err="1">
                <a:ea typeface="+mn-lt"/>
                <a:cs typeface="+mn-lt"/>
              </a:rPr>
              <a:t>atomic</a:t>
            </a:r>
            <a:r>
              <a:rPr lang="fr-FR" dirty="0">
                <a:ea typeface="+mn-lt"/>
                <a:cs typeface="+mn-lt"/>
              </a:rPr>
              <a:t> (</a:t>
            </a:r>
            <a:r>
              <a:rPr lang="fr-FR" dirty="0" err="1">
                <a:ea typeface="+mn-lt"/>
                <a:cs typeface="+mn-lt"/>
              </a:rPr>
              <a:t>such</a:t>
            </a:r>
            <a:r>
              <a:rPr lang="fr-FR" dirty="0">
                <a:ea typeface="+mn-lt"/>
                <a:cs typeface="+mn-lt"/>
              </a:rPr>
              <a:t> as </a:t>
            </a:r>
            <a:r>
              <a:rPr lang="fr-FR" dirty="0" err="1">
                <a:ea typeface="+mn-lt"/>
                <a:cs typeface="+mn-lt"/>
              </a:rPr>
              <a:t>integer</a:t>
            </a:r>
            <a:r>
              <a:rPr lang="fr-FR" dirty="0">
                <a:ea typeface="+mn-lt"/>
                <a:cs typeface="+mn-lt"/>
              </a:rPr>
              <a:t>, </a:t>
            </a:r>
            <a:r>
              <a:rPr lang="fr-FR" dirty="0" err="1">
                <a:ea typeface="+mn-lt"/>
                <a:cs typeface="+mn-lt"/>
              </a:rPr>
              <a:t>floating</a:t>
            </a:r>
            <a:r>
              <a:rPr lang="fr-FR" dirty="0">
                <a:ea typeface="+mn-lt"/>
                <a:cs typeface="+mn-lt"/>
              </a:rPr>
              <a:t> point, or </a:t>
            </a:r>
            <a:r>
              <a:rPr lang="fr-FR" dirty="0" err="1">
                <a:ea typeface="+mn-lt"/>
                <a:cs typeface="+mn-lt"/>
              </a:rPr>
              <a:t>boolean</a:t>
            </a:r>
            <a:r>
              <a:rPr lang="fr-FR" dirty="0">
                <a:ea typeface="+mn-lt"/>
                <a:cs typeface="+mn-lt"/>
              </a:rPr>
              <a:t>) or </a:t>
            </a:r>
            <a:r>
              <a:rPr lang="fr-FR" dirty="0" err="1">
                <a:ea typeface="+mn-lt"/>
                <a:cs typeface="+mn-lt"/>
              </a:rPr>
              <a:t>structured</a:t>
            </a:r>
            <a:r>
              <a:rPr lang="fr-FR" dirty="0">
                <a:ea typeface="+mn-lt"/>
                <a:cs typeface="+mn-lt"/>
              </a:rPr>
              <a:t> (</a:t>
            </a:r>
            <a:r>
              <a:rPr lang="fr-FR" dirty="0" err="1">
                <a:ea typeface="+mn-lt"/>
                <a:cs typeface="+mn-lt"/>
              </a:rPr>
              <a:t>such</a:t>
            </a:r>
            <a:r>
              <a:rPr lang="fr-FR" dirty="0">
                <a:ea typeface="+mn-lt"/>
                <a:cs typeface="+mn-lt"/>
              </a:rPr>
              <a:t> as an </a:t>
            </a:r>
            <a:r>
              <a:rPr lang="fr-FR" dirty="0" err="1">
                <a:ea typeface="+mn-lt"/>
                <a:cs typeface="+mn-lt"/>
              </a:rPr>
              <a:t>array</a:t>
            </a:r>
            <a:r>
              <a:rPr lang="fr-FR" dirty="0">
                <a:ea typeface="+mn-lt"/>
                <a:cs typeface="+mn-lt"/>
              </a:rPr>
              <a:t> or a </a:t>
            </a:r>
            <a:r>
              <a:rPr lang="fr-FR" dirty="0" err="1">
                <a:ea typeface="+mn-lt"/>
                <a:cs typeface="+mn-lt"/>
              </a:rPr>
              <a:t>procedure</a:t>
            </a:r>
            <a:r>
              <a:rPr lang="fr-FR" dirty="0">
                <a:ea typeface="+mn-lt"/>
                <a:cs typeface="+mn-lt"/>
              </a:rPr>
              <a:t>).</a:t>
            </a:r>
            <a:endParaRPr lang="fr-FR" dirty="0"/>
          </a:p>
          <a:p>
            <a:pPr>
              <a:buClr>
                <a:srgbClr val="FFFFFF"/>
              </a:buClr>
            </a:pPr>
            <a:br>
              <a:rPr lang="en-US" dirty="0"/>
            </a:br>
            <a:endParaRPr lang="en-US" dirty="0"/>
          </a:p>
        </p:txBody>
      </p:sp>
    </p:spTree>
    <p:extLst>
      <p:ext uri="{BB962C8B-B14F-4D97-AF65-F5344CB8AC3E}">
        <p14:creationId xmlns:p14="http://schemas.microsoft.com/office/powerpoint/2010/main" val="205580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6F710-ECCE-4B4B-BE98-613E2E2FBB3E}"/>
              </a:ext>
            </a:extLst>
          </p:cNvPr>
          <p:cNvSpPr>
            <a:spLocks noGrp="1"/>
          </p:cNvSpPr>
          <p:nvPr>
            <p:ph type="title"/>
          </p:nvPr>
        </p:nvSpPr>
        <p:spPr/>
        <p:txBody>
          <a:bodyPr/>
          <a:lstStyle/>
          <a:p>
            <a:r>
              <a:rPr lang="fr-FR" dirty="0">
                <a:cs typeface="Calibri Light"/>
              </a:rPr>
              <a:t>                            </a:t>
            </a:r>
            <a:r>
              <a:rPr lang="fr-FR" dirty="0">
                <a:ea typeface="+mj-lt"/>
                <a:cs typeface="+mj-lt"/>
              </a:rPr>
              <a:t>         POSTGRE SQL</a:t>
            </a:r>
            <a:r>
              <a:rPr lang="fr-FR" dirty="0">
                <a:cs typeface="Calibri Light"/>
              </a:rPr>
              <a:t>       </a:t>
            </a:r>
            <a:endParaRPr lang="fr-FR" dirty="0"/>
          </a:p>
        </p:txBody>
      </p:sp>
      <p:sp>
        <p:nvSpPr>
          <p:cNvPr id="3" name="Espace réservé du contenu 2">
            <a:extLst>
              <a:ext uri="{FF2B5EF4-FFF2-40B4-BE49-F238E27FC236}">
                <a16:creationId xmlns:a16="http://schemas.microsoft.com/office/drawing/2014/main" id="{2854FFF8-3CAD-423B-BD9D-A19F9139A3A2}"/>
              </a:ext>
            </a:extLst>
          </p:cNvPr>
          <p:cNvSpPr>
            <a:spLocks noGrp="1"/>
          </p:cNvSpPr>
          <p:nvPr>
            <p:ph idx="1"/>
          </p:nvPr>
        </p:nvSpPr>
        <p:spPr/>
        <p:txBody>
          <a:bodyPr/>
          <a:lstStyle/>
          <a:p>
            <a:r>
              <a:rPr lang="fr-FR" dirty="0">
                <a:ea typeface="+mn-lt"/>
                <a:cs typeface="+mn-lt"/>
              </a:rPr>
              <a:t>PostgreSQL supports transactions </a:t>
            </a:r>
            <a:r>
              <a:rPr lang="fr-FR" dirty="0" err="1">
                <a:ea typeface="+mn-lt"/>
                <a:cs typeface="+mn-lt"/>
              </a:rPr>
              <a:t>with</a:t>
            </a:r>
            <a:r>
              <a:rPr lang="fr-FR" dirty="0">
                <a:ea typeface="+mn-lt"/>
                <a:cs typeface="+mn-lt"/>
              </a:rPr>
              <a:t> ACID </a:t>
            </a:r>
            <a:r>
              <a:rPr lang="fr-FR" dirty="0" err="1">
                <a:ea typeface="+mn-lt"/>
                <a:cs typeface="+mn-lt"/>
              </a:rPr>
              <a:t>properties</a:t>
            </a:r>
            <a:r>
              <a:rPr lang="fr-FR" dirty="0">
                <a:ea typeface="+mn-lt"/>
                <a:cs typeface="+mn-lt"/>
              </a:rPr>
              <a:t>. This </a:t>
            </a:r>
            <a:r>
              <a:rPr lang="fr-FR" dirty="0" err="1">
                <a:ea typeface="+mn-lt"/>
                <a:cs typeface="+mn-lt"/>
              </a:rPr>
              <a:t>means</a:t>
            </a:r>
            <a:r>
              <a:rPr lang="fr-FR" dirty="0">
                <a:ea typeface="+mn-lt"/>
                <a:cs typeface="+mn-lt"/>
              </a:rPr>
              <a:t> transactions must support four </a:t>
            </a:r>
            <a:r>
              <a:rPr lang="fr-FR" dirty="0" err="1">
                <a:ea typeface="+mn-lt"/>
                <a:cs typeface="+mn-lt"/>
              </a:rPr>
              <a:t>attributes</a:t>
            </a:r>
            <a:r>
              <a:rPr lang="fr-FR" dirty="0">
                <a:ea typeface="+mn-lt"/>
                <a:cs typeface="+mn-lt"/>
              </a:rPr>
              <a:t>:</a:t>
            </a:r>
            <a:endParaRPr lang="fr-FR" dirty="0">
              <a:cs typeface="Calibri" panose="020F0502020204030204"/>
            </a:endParaRPr>
          </a:p>
          <a:p>
            <a:pPr>
              <a:buClr>
                <a:srgbClr val="FFFFFF"/>
              </a:buClr>
            </a:pPr>
            <a:r>
              <a:rPr lang="fr-FR" b="1" dirty="0" err="1">
                <a:ea typeface="+mn-lt"/>
                <a:cs typeface="+mn-lt"/>
              </a:rPr>
              <a:t>Atomicity</a:t>
            </a:r>
            <a:r>
              <a:rPr lang="fr-FR" dirty="0">
                <a:ea typeface="+mn-lt"/>
                <a:cs typeface="+mn-lt"/>
              </a:rPr>
              <a:t> — transactions are </a:t>
            </a:r>
            <a:r>
              <a:rPr lang="fr-FR" dirty="0" err="1">
                <a:ea typeface="+mn-lt"/>
                <a:cs typeface="+mn-lt"/>
              </a:rPr>
              <a:t>considered</a:t>
            </a:r>
            <a:r>
              <a:rPr lang="fr-FR" dirty="0">
                <a:ea typeface="+mn-lt"/>
                <a:cs typeface="+mn-lt"/>
              </a:rPr>
              <a:t> </a:t>
            </a:r>
            <a:r>
              <a:rPr lang="fr-FR" dirty="0" err="1">
                <a:ea typeface="+mn-lt"/>
                <a:cs typeface="+mn-lt"/>
              </a:rPr>
              <a:t>complete</a:t>
            </a:r>
            <a:r>
              <a:rPr lang="fr-FR" dirty="0">
                <a:ea typeface="+mn-lt"/>
                <a:cs typeface="+mn-lt"/>
              </a:rPr>
              <a:t> </a:t>
            </a:r>
            <a:r>
              <a:rPr lang="fr-FR" dirty="0" err="1">
                <a:ea typeface="+mn-lt"/>
                <a:cs typeface="+mn-lt"/>
              </a:rPr>
              <a:t>units</a:t>
            </a:r>
            <a:r>
              <a:rPr lang="fr-FR" dirty="0">
                <a:ea typeface="+mn-lt"/>
                <a:cs typeface="+mn-lt"/>
              </a:rPr>
              <a:t>; a transaction can </a:t>
            </a:r>
            <a:r>
              <a:rPr lang="fr-FR" dirty="0" err="1">
                <a:ea typeface="+mn-lt"/>
                <a:cs typeface="+mn-lt"/>
              </a:rPr>
              <a:t>either</a:t>
            </a:r>
            <a:r>
              <a:rPr lang="fr-FR" dirty="0">
                <a:ea typeface="+mn-lt"/>
                <a:cs typeface="+mn-lt"/>
              </a:rPr>
              <a:t> </a:t>
            </a:r>
            <a:r>
              <a:rPr lang="fr-FR" dirty="0" err="1">
                <a:ea typeface="+mn-lt"/>
                <a:cs typeface="+mn-lt"/>
              </a:rPr>
              <a:t>completely</a:t>
            </a:r>
            <a:r>
              <a:rPr lang="fr-FR" dirty="0">
                <a:ea typeface="+mn-lt"/>
                <a:cs typeface="+mn-lt"/>
              </a:rPr>
              <a:t> </a:t>
            </a:r>
            <a:r>
              <a:rPr lang="fr-FR" dirty="0" err="1">
                <a:ea typeface="+mn-lt"/>
                <a:cs typeface="+mn-lt"/>
              </a:rPr>
              <a:t>succeed</a:t>
            </a:r>
            <a:r>
              <a:rPr lang="fr-FR" dirty="0">
                <a:ea typeface="+mn-lt"/>
                <a:cs typeface="+mn-lt"/>
              </a:rPr>
              <a:t> or </a:t>
            </a:r>
            <a:r>
              <a:rPr lang="fr-FR" dirty="0" err="1">
                <a:ea typeface="+mn-lt"/>
                <a:cs typeface="+mn-lt"/>
              </a:rPr>
              <a:t>completely</a:t>
            </a:r>
            <a:r>
              <a:rPr lang="fr-FR" dirty="0">
                <a:ea typeface="+mn-lt"/>
                <a:cs typeface="+mn-lt"/>
              </a:rPr>
              <a:t> fail - in the case of </a:t>
            </a:r>
            <a:r>
              <a:rPr lang="fr-FR" dirty="0" err="1">
                <a:ea typeface="+mn-lt"/>
                <a:cs typeface="+mn-lt"/>
              </a:rPr>
              <a:t>failure</a:t>
            </a:r>
            <a:r>
              <a:rPr lang="fr-FR" dirty="0">
                <a:ea typeface="+mn-lt"/>
                <a:cs typeface="+mn-lt"/>
              </a:rPr>
              <a:t>, the </a:t>
            </a:r>
            <a:r>
              <a:rPr lang="fr-FR" dirty="0" err="1">
                <a:ea typeface="+mn-lt"/>
                <a:cs typeface="+mn-lt"/>
              </a:rPr>
              <a:t>database</a:t>
            </a:r>
            <a:r>
              <a:rPr lang="fr-FR" dirty="0">
                <a:ea typeface="+mn-lt"/>
                <a:cs typeface="+mn-lt"/>
              </a:rPr>
              <a:t> state </a:t>
            </a:r>
            <a:r>
              <a:rPr lang="fr-FR" dirty="0" err="1">
                <a:ea typeface="+mn-lt"/>
                <a:cs typeface="+mn-lt"/>
              </a:rPr>
              <a:t>is</a:t>
            </a:r>
            <a:r>
              <a:rPr lang="fr-FR" dirty="0">
                <a:ea typeface="+mn-lt"/>
                <a:cs typeface="+mn-lt"/>
              </a:rPr>
              <a:t> </a:t>
            </a:r>
            <a:r>
              <a:rPr lang="fr-FR" dirty="0" err="1">
                <a:ea typeface="+mn-lt"/>
                <a:cs typeface="+mn-lt"/>
              </a:rPr>
              <a:t>left</a:t>
            </a:r>
            <a:r>
              <a:rPr lang="fr-FR" dirty="0">
                <a:ea typeface="+mn-lt"/>
                <a:cs typeface="+mn-lt"/>
              </a:rPr>
              <a:t> </a:t>
            </a:r>
            <a:r>
              <a:rPr lang="fr-FR" dirty="0" err="1">
                <a:ea typeface="+mn-lt"/>
                <a:cs typeface="+mn-lt"/>
              </a:rPr>
              <a:t>unchanged</a:t>
            </a:r>
            <a:r>
              <a:rPr lang="fr-FR" dirty="0">
                <a:ea typeface="+mn-lt"/>
                <a:cs typeface="+mn-lt"/>
              </a:rPr>
              <a:t>.</a:t>
            </a:r>
            <a:endParaRPr lang="fr-FR" dirty="0"/>
          </a:p>
          <a:p>
            <a:pPr>
              <a:buClr>
                <a:srgbClr val="FFFFFF"/>
              </a:buClr>
            </a:pPr>
            <a:r>
              <a:rPr lang="fr-FR" b="1" dirty="0" err="1">
                <a:ea typeface="+mn-lt"/>
                <a:cs typeface="+mn-lt"/>
              </a:rPr>
              <a:t>Consistency</a:t>
            </a:r>
            <a:r>
              <a:rPr lang="fr-FR" dirty="0">
                <a:ea typeface="+mn-lt"/>
                <a:cs typeface="+mn-lt"/>
              </a:rPr>
              <a:t> — a </a:t>
            </a:r>
            <a:r>
              <a:rPr lang="fr-FR" dirty="0" err="1">
                <a:ea typeface="+mn-lt"/>
                <a:cs typeface="+mn-lt"/>
              </a:rPr>
              <a:t>database</a:t>
            </a:r>
            <a:r>
              <a:rPr lang="fr-FR" dirty="0">
                <a:ea typeface="+mn-lt"/>
                <a:cs typeface="+mn-lt"/>
              </a:rPr>
              <a:t>, </a:t>
            </a:r>
            <a:r>
              <a:rPr lang="fr-FR" dirty="0" err="1">
                <a:ea typeface="+mn-lt"/>
                <a:cs typeface="+mn-lt"/>
              </a:rPr>
              <a:t>between</a:t>
            </a:r>
            <a:r>
              <a:rPr lang="fr-FR" dirty="0">
                <a:ea typeface="+mn-lt"/>
                <a:cs typeface="+mn-lt"/>
              </a:rPr>
              <a:t> transactions, can </a:t>
            </a:r>
            <a:r>
              <a:rPr lang="fr-FR" dirty="0" err="1">
                <a:ea typeface="+mn-lt"/>
                <a:cs typeface="+mn-lt"/>
              </a:rPr>
              <a:t>only</a:t>
            </a:r>
            <a:r>
              <a:rPr lang="fr-FR" dirty="0">
                <a:ea typeface="+mn-lt"/>
                <a:cs typeface="+mn-lt"/>
              </a:rPr>
              <a:t> </a:t>
            </a:r>
            <a:r>
              <a:rPr lang="fr-FR" dirty="0" err="1">
                <a:ea typeface="+mn-lt"/>
                <a:cs typeface="+mn-lt"/>
              </a:rPr>
              <a:t>exist</a:t>
            </a:r>
            <a:r>
              <a:rPr lang="fr-FR" dirty="0">
                <a:ea typeface="+mn-lt"/>
                <a:cs typeface="+mn-lt"/>
              </a:rPr>
              <a:t> in a </a:t>
            </a:r>
            <a:r>
              <a:rPr lang="fr-FR" dirty="0" err="1">
                <a:ea typeface="+mn-lt"/>
                <a:cs typeface="+mn-lt"/>
              </a:rPr>
              <a:t>valid</a:t>
            </a:r>
            <a:r>
              <a:rPr lang="fr-FR" dirty="0">
                <a:ea typeface="+mn-lt"/>
                <a:cs typeface="+mn-lt"/>
              </a:rPr>
              <a:t> state; all data </a:t>
            </a:r>
            <a:r>
              <a:rPr lang="fr-FR" dirty="0" err="1">
                <a:ea typeface="+mn-lt"/>
                <a:cs typeface="+mn-lt"/>
              </a:rPr>
              <a:t>written</a:t>
            </a:r>
            <a:r>
              <a:rPr lang="fr-FR" dirty="0">
                <a:ea typeface="+mn-lt"/>
                <a:cs typeface="+mn-lt"/>
              </a:rPr>
              <a:t> to the </a:t>
            </a:r>
            <a:r>
              <a:rPr lang="fr-FR" dirty="0" err="1">
                <a:ea typeface="+mn-lt"/>
                <a:cs typeface="+mn-lt"/>
              </a:rPr>
              <a:t>database</a:t>
            </a:r>
            <a:r>
              <a:rPr lang="fr-FR" dirty="0">
                <a:ea typeface="+mn-lt"/>
                <a:cs typeface="+mn-lt"/>
              </a:rPr>
              <a:t> must </a:t>
            </a:r>
            <a:r>
              <a:rPr lang="fr-FR" dirty="0" err="1">
                <a:ea typeface="+mn-lt"/>
                <a:cs typeface="+mn-lt"/>
              </a:rPr>
              <a:t>adhere</a:t>
            </a:r>
            <a:r>
              <a:rPr lang="fr-FR" dirty="0">
                <a:ea typeface="+mn-lt"/>
                <a:cs typeface="+mn-lt"/>
              </a:rPr>
              <a:t> to extant </a:t>
            </a:r>
            <a:r>
              <a:rPr lang="fr-FR" dirty="0" err="1">
                <a:ea typeface="+mn-lt"/>
                <a:cs typeface="+mn-lt"/>
              </a:rPr>
              <a:t>constraints</a:t>
            </a:r>
            <a:r>
              <a:rPr lang="fr-FR" dirty="0">
                <a:ea typeface="+mn-lt"/>
                <a:cs typeface="+mn-lt"/>
              </a:rPr>
              <a:t>, triggers, cascades and </a:t>
            </a:r>
            <a:r>
              <a:rPr lang="fr-FR" dirty="0" err="1">
                <a:ea typeface="+mn-lt"/>
                <a:cs typeface="+mn-lt"/>
              </a:rPr>
              <a:t>related</a:t>
            </a:r>
            <a:r>
              <a:rPr lang="fr-FR" dirty="0">
                <a:ea typeface="+mn-lt"/>
                <a:cs typeface="+mn-lt"/>
              </a:rPr>
              <a:t> combinations.</a:t>
            </a:r>
            <a:endParaRPr lang="fr-FR" dirty="0"/>
          </a:p>
          <a:p>
            <a:pPr>
              <a:buClr>
                <a:srgbClr val="FFFFFF"/>
              </a:buClr>
            </a:pPr>
            <a:r>
              <a:rPr lang="fr-FR" b="1" dirty="0">
                <a:ea typeface="+mn-lt"/>
                <a:cs typeface="+mn-lt"/>
              </a:rPr>
              <a:t>Isolation</a:t>
            </a:r>
            <a:r>
              <a:rPr lang="fr-FR" dirty="0">
                <a:ea typeface="+mn-lt"/>
                <a:cs typeface="+mn-lt"/>
              </a:rPr>
              <a:t>, — a </a:t>
            </a:r>
            <a:r>
              <a:rPr lang="fr-FR" dirty="0" err="1">
                <a:ea typeface="+mn-lt"/>
                <a:cs typeface="+mn-lt"/>
              </a:rPr>
              <a:t>function</a:t>
            </a:r>
            <a:r>
              <a:rPr lang="fr-FR" dirty="0">
                <a:ea typeface="+mn-lt"/>
                <a:cs typeface="+mn-lt"/>
              </a:rPr>
              <a:t> of </a:t>
            </a:r>
            <a:r>
              <a:rPr lang="fr-FR" i="1" dirty="0" err="1">
                <a:ea typeface="+mn-lt"/>
                <a:cs typeface="+mn-lt"/>
              </a:rPr>
              <a:t>concurrency</a:t>
            </a:r>
            <a:r>
              <a:rPr lang="fr-FR" i="1" dirty="0">
                <a:ea typeface="+mn-lt"/>
                <a:cs typeface="+mn-lt"/>
              </a:rPr>
              <a:t> control</a:t>
            </a:r>
            <a:r>
              <a:rPr lang="fr-FR" dirty="0">
                <a:ea typeface="+mn-lt"/>
                <a:cs typeface="+mn-lt"/>
              </a:rPr>
              <a:t>, </a:t>
            </a:r>
            <a:r>
              <a:rPr lang="fr-FR" dirty="0" err="1">
                <a:ea typeface="+mn-lt"/>
                <a:cs typeface="+mn-lt"/>
              </a:rPr>
              <a:t>ensures</a:t>
            </a:r>
            <a:r>
              <a:rPr lang="fr-FR" dirty="0">
                <a:ea typeface="+mn-lt"/>
                <a:cs typeface="+mn-lt"/>
              </a:rPr>
              <a:t> </a:t>
            </a:r>
            <a:r>
              <a:rPr lang="fr-FR" dirty="0" err="1">
                <a:ea typeface="+mn-lt"/>
                <a:cs typeface="+mn-lt"/>
              </a:rPr>
              <a:t>that</a:t>
            </a:r>
            <a:r>
              <a:rPr lang="fr-FR" dirty="0">
                <a:ea typeface="+mn-lt"/>
                <a:cs typeface="+mn-lt"/>
              </a:rPr>
              <a:t> data </a:t>
            </a:r>
            <a:r>
              <a:rPr lang="fr-FR" dirty="0" err="1">
                <a:ea typeface="+mn-lt"/>
                <a:cs typeface="+mn-lt"/>
              </a:rPr>
              <a:t>is</a:t>
            </a:r>
            <a:r>
              <a:rPr lang="fr-FR" dirty="0">
                <a:ea typeface="+mn-lt"/>
                <a:cs typeface="+mn-lt"/>
              </a:rPr>
              <a:t> not </a:t>
            </a:r>
            <a:r>
              <a:rPr lang="fr-FR" dirty="0" err="1">
                <a:ea typeface="+mn-lt"/>
                <a:cs typeface="+mn-lt"/>
              </a:rPr>
              <a:t>corrupted</a:t>
            </a:r>
            <a:r>
              <a:rPr lang="fr-FR" dirty="0">
                <a:ea typeface="+mn-lt"/>
                <a:cs typeface="+mn-lt"/>
              </a:rPr>
              <a:t> by </a:t>
            </a:r>
            <a:r>
              <a:rPr lang="fr-FR" dirty="0" err="1">
                <a:ea typeface="+mn-lt"/>
                <a:cs typeface="+mn-lt"/>
              </a:rPr>
              <a:t>illegal</a:t>
            </a:r>
            <a:r>
              <a:rPr lang="fr-FR" dirty="0">
                <a:ea typeface="+mn-lt"/>
                <a:cs typeface="+mn-lt"/>
              </a:rPr>
              <a:t> or concurrent transactions — as transactions are </a:t>
            </a:r>
            <a:r>
              <a:rPr lang="fr-FR" dirty="0" err="1">
                <a:ea typeface="+mn-lt"/>
                <a:cs typeface="+mn-lt"/>
              </a:rPr>
              <a:t>treated</a:t>
            </a:r>
            <a:r>
              <a:rPr lang="fr-FR" dirty="0">
                <a:ea typeface="+mn-lt"/>
                <a:cs typeface="+mn-lt"/>
              </a:rPr>
              <a:t> as if </a:t>
            </a:r>
            <a:r>
              <a:rPr lang="fr-FR" dirty="0" err="1">
                <a:ea typeface="+mn-lt"/>
                <a:cs typeface="+mn-lt"/>
              </a:rPr>
              <a:t>they</a:t>
            </a:r>
            <a:r>
              <a:rPr lang="fr-FR" dirty="0">
                <a:ea typeface="+mn-lt"/>
                <a:cs typeface="+mn-lt"/>
              </a:rPr>
              <a:t> </a:t>
            </a:r>
            <a:r>
              <a:rPr lang="fr-FR" dirty="0" err="1">
                <a:ea typeface="+mn-lt"/>
                <a:cs typeface="+mn-lt"/>
              </a:rPr>
              <a:t>happened</a:t>
            </a:r>
            <a:r>
              <a:rPr lang="fr-FR" dirty="0">
                <a:ea typeface="+mn-lt"/>
                <a:cs typeface="+mn-lt"/>
              </a:rPr>
              <a:t> </a:t>
            </a:r>
            <a:r>
              <a:rPr lang="fr-FR" dirty="0" err="1">
                <a:ea typeface="+mn-lt"/>
                <a:cs typeface="+mn-lt"/>
              </a:rPr>
              <a:t>sequentially</a:t>
            </a:r>
            <a:r>
              <a:rPr lang="fr-FR" dirty="0">
                <a:ea typeface="+mn-lt"/>
                <a:cs typeface="+mn-lt"/>
              </a:rPr>
              <a:t>.</a:t>
            </a:r>
            <a:endParaRPr lang="fr-FR" dirty="0"/>
          </a:p>
          <a:p>
            <a:pPr>
              <a:buClr>
                <a:srgbClr val="FFFFFF"/>
              </a:buClr>
            </a:pPr>
            <a:r>
              <a:rPr lang="fr-FR" b="1" dirty="0" err="1">
                <a:ea typeface="+mn-lt"/>
                <a:cs typeface="+mn-lt"/>
              </a:rPr>
              <a:t>Durability</a:t>
            </a:r>
            <a:r>
              <a:rPr lang="fr-FR" dirty="0">
                <a:ea typeface="+mn-lt"/>
                <a:cs typeface="+mn-lt"/>
              </a:rPr>
              <a:t> — </a:t>
            </a:r>
            <a:r>
              <a:rPr lang="fr-FR" dirty="0" err="1">
                <a:ea typeface="+mn-lt"/>
                <a:cs typeface="+mn-lt"/>
              </a:rPr>
              <a:t>ensures</a:t>
            </a:r>
            <a:r>
              <a:rPr lang="fr-FR" dirty="0">
                <a:ea typeface="+mn-lt"/>
                <a:cs typeface="+mn-lt"/>
              </a:rPr>
              <a:t> </a:t>
            </a:r>
            <a:r>
              <a:rPr lang="fr-FR" dirty="0" err="1">
                <a:ea typeface="+mn-lt"/>
                <a:cs typeface="+mn-lt"/>
              </a:rPr>
              <a:t>that</a:t>
            </a:r>
            <a:r>
              <a:rPr lang="fr-FR" dirty="0">
                <a:ea typeface="+mn-lt"/>
                <a:cs typeface="+mn-lt"/>
              </a:rPr>
              <a:t> a transaction </a:t>
            </a:r>
            <a:r>
              <a:rPr lang="fr-FR" dirty="0" err="1">
                <a:ea typeface="+mn-lt"/>
                <a:cs typeface="+mn-lt"/>
              </a:rPr>
              <a:t>remains</a:t>
            </a:r>
            <a:r>
              <a:rPr lang="fr-FR" dirty="0">
                <a:ea typeface="+mn-lt"/>
                <a:cs typeface="+mn-lt"/>
              </a:rPr>
              <a:t> </a:t>
            </a:r>
            <a:r>
              <a:rPr lang="fr-FR" dirty="0" err="1">
                <a:ea typeface="+mn-lt"/>
                <a:cs typeface="+mn-lt"/>
              </a:rPr>
              <a:t>committed</a:t>
            </a:r>
            <a:r>
              <a:rPr lang="fr-FR" dirty="0">
                <a:ea typeface="+mn-lt"/>
                <a:cs typeface="+mn-lt"/>
              </a:rPr>
              <a:t> </a:t>
            </a:r>
            <a:r>
              <a:rPr lang="fr-FR" dirty="0" err="1">
                <a:ea typeface="+mn-lt"/>
                <a:cs typeface="+mn-lt"/>
              </a:rPr>
              <a:t>even</a:t>
            </a:r>
            <a:r>
              <a:rPr lang="fr-FR" dirty="0">
                <a:ea typeface="+mn-lt"/>
                <a:cs typeface="+mn-lt"/>
              </a:rPr>
              <a:t> </a:t>
            </a:r>
            <a:r>
              <a:rPr lang="fr-FR" dirty="0" err="1">
                <a:ea typeface="+mn-lt"/>
                <a:cs typeface="+mn-lt"/>
              </a:rPr>
              <a:t>when</a:t>
            </a:r>
            <a:r>
              <a:rPr lang="fr-FR" dirty="0">
                <a:ea typeface="+mn-lt"/>
                <a:cs typeface="+mn-lt"/>
              </a:rPr>
              <a:t> the system fails — </a:t>
            </a:r>
            <a:r>
              <a:rPr lang="fr-FR" dirty="0" err="1">
                <a:ea typeface="+mn-lt"/>
                <a:cs typeface="+mn-lt"/>
              </a:rPr>
              <a:t>typically</a:t>
            </a:r>
            <a:r>
              <a:rPr lang="fr-FR" dirty="0">
                <a:ea typeface="+mn-lt"/>
                <a:cs typeface="+mn-lt"/>
              </a:rPr>
              <a:t>, </a:t>
            </a:r>
            <a:r>
              <a:rPr lang="fr-FR" dirty="0" err="1">
                <a:ea typeface="+mn-lt"/>
                <a:cs typeface="+mn-lt"/>
              </a:rPr>
              <a:t>completed</a:t>
            </a:r>
            <a:r>
              <a:rPr lang="fr-FR" dirty="0">
                <a:ea typeface="+mn-lt"/>
                <a:cs typeface="+mn-lt"/>
              </a:rPr>
              <a:t> transactions are </a:t>
            </a:r>
            <a:r>
              <a:rPr lang="fr-FR" dirty="0" err="1">
                <a:ea typeface="+mn-lt"/>
                <a:cs typeface="+mn-lt"/>
              </a:rPr>
              <a:t>recorded</a:t>
            </a:r>
            <a:r>
              <a:rPr lang="fr-FR" dirty="0">
                <a:ea typeface="+mn-lt"/>
                <a:cs typeface="+mn-lt"/>
              </a:rPr>
              <a:t>,</a:t>
            </a:r>
            <a:endParaRPr lang="fr-FR" dirty="0">
              <a:cs typeface="Calibri"/>
            </a:endParaRPr>
          </a:p>
          <a:p>
            <a:pPr>
              <a:buClr>
                <a:srgbClr val="FFFFFF"/>
              </a:buClr>
            </a:pPr>
            <a:endParaRPr lang="fr-FR" dirty="0">
              <a:cs typeface="Calibri"/>
            </a:endParaRPr>
          </a:p>
        </p:txBody>
      </p:sp>
      <p:sp>
        <p:nvSpPr>
          <p:cNvPr id="4" name="ZoneTexte 3">
            <a:extLst>
              <a:ext uri="{FF2B5EF4-FFF2-40B4-BE49-F238E27FC236}">
                <a16:creationId xmlns:a16="http://schemas.microsoft.com/office/drawing/2014/main" id="{C531EC74-CCA2-4541-A8EF-1307EEF89395}"/>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128722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E92BF-E00E-46CC-9411-AF1186CBF415}"/>
              </a:ext>
            </a:extLst>
          </p:cNvPr>
          <p:cNvSpPr>
            <a:spLocks noGrp="1"/>
          </p:cNvSpPr>
          <p:nvPr>
            <p:ph type="title"/>
          </p:nvPr>
        </p:nvSpPr>
        <p:spPr/>
        <p:txBody>
          <a:bodyPr/>
          <a:lstStyle/>
          <a:p>
            <a:r>
              <a:rPr lang="fr-FR" dirty="0">
                <a:cs typeface="Calibri Light"/>
              </a:rPr>
              <a:t>                                  </a:t>
            </a:r>
            <a:r>
              <a:rPr lang="fr-FR" dirty="0">
                <a:ea typeface="+mj-lt"/>
                <a:cs typeface="+mj-lt"/>
              </a:rPr>
              <a:t>POSTGRE SQL </a:t>
            </a:r>
          </a:p>
        </p:txBody>
      </p:sp>
      <p:sp>
        <p:nvSpPr>
          <p:cNvPr id="3" name="Espace réservé du contenu 2">
            <a:extLst>
              <a:ext uri="{FF2B5EF4-FFF2-40B4-BE49-F238E27FC236}">
                <a16:creationId xmlns:a16="http://schemas.microsoft.com/office/drawing/2014/main" id="{45890CC7-1CC6-49F1-9EAD-F62FD8C28FA7}"/>
              </a:ext>
            </a:extLst>
          </p:cNvPr>
          <p:cNvSpPr>
            <a:spLocks noGrp="1"/>
          </p:cNvSpPr>
          <p:nvPr>
            <p:ph idx="1"/>
          </p:nvPr>
        </p:nvSpPr>
        <p:spPr/>
        <p:txBody>
          <a:bodyPr>
            <a:normAutofit fontScale="92500" lnSpcReduction="10000"/>
          </a:bodyPr>
          <a:lstStyle/>
          <a:p>
            <a:r>
              <a:rPr lang="fr-FR" dirty="0">
                <a:ea typeface="+mn-lt"/>
                <a:cs typeface="+mn-lt"/>
              </a:rPr>
              <a:t>In addition to SQL support, PostgreSQL </a:t>
            </a:r>
            <a:r>
              <a:rPr lang="fr-FR" dirty="0" err="1">
                <a:ea typeface="+mn-lt"/>
                <a:cs typeface="+mn-lt"/>
              </a:rPr>
              <a:t>features</a:t>
            </a:r>
            <a:r>
              <a:rPr lang="fr-FR" dirty="0">
                <a:ea typeface="+mn-lt"/>
                <a:cs typeface="+mn-lt"/>
              </a:rPr>
              <a:t> </a:t>
            </a:r>
            <a:r>
              <a:rPr lang="fr-FR" b="1" dirty="0" err="1">
                <a:ea typeface="+mn-lt"/>
                <a:cs typeface="+mn-lt"/>
              </a:rPr>
              <a:t>automatically</a:t>
            </a:r>
            <a:r>
              <a:rPr lang="fr-FR" b="1" dirty="0">
                <a:ea typeface="+mn-lt"/>
                <a:cs typeface="+mn-lt"/>
              </a:rPr>
              <a:t> </a:t>
            </a:r>
            <a:r>
              <a:rPr lang="fr-FR" b="1" dirty="0" err="1">
                <a:ea typeface="+mn-lt"/>
                <a:cs typeface="+mn-lt"/>
              </a:rPr>
              <a:t>updatable</a:t>
            </a:r>
            <a:r>
              <a:rPr lang="fr-FR" b="1" dirty="0">
                <a:ea typeface="+mn-lt"/>
                <a:cs typeface="+mn-lt"/>
              </a:rPr>
              <a:t> </a:t>
            </a:r>
            <a:r>
              <a:rPr lang="fr-FR" b="1" dirty="0" err="1">
                <a:ea typeface="+mn-lt"/>
                <a:cs typeface="+mn-lt"/>
              </a:rPr>
              <a:t>views</a:t>
            </a:r>
            <a:r>
              <a:rPr lang="fr-FR" dirty="0">
                <a:ea typeface="+mn-lt"/>
                <a:cs typeface="+mn-lt"/>
              </a:rPr>
              <a:t>, </a:t>
            </a:r>
            <a:r>
              <a:rPr lang="fr-FR" dirty="0" err="1">
                <a:ea typeface="+mn-lt"/>
                <a:cs typeface="+mn-lt"/>
              </a:rPr>
              <a:t>meaning</a:t>
            </a:r>
            <a:r>
              <a:rPr lang="fr-FR" dirty="0">
                <a:ea typeface="+mn-lt"/>
                <a:cs typeface="+mn-lt"/>
              </a:rPr>
              <a:t> </a:t>
            </a:r>
            <a:r>
              <a:rPr lang="fr-FR" dirty="0" err="1">
                <a:ea typeface="+mn-lt"/>
                <a:cs typeface="+mn-lt"/>
              </a:rPr>
              <a:t>that</a:t>
            </a:r>
            <a:r>
              <a:rPr lang="fr-FR" dirty="0">
                <a:ea typeface="+mn-lt"/>
                <a:cs typeface="+mn-lt"/>
              </a:rPr>
              <a:t> a </a:t>
            </a:r>
            <a:r>
              <a:rPr lang="fr-FR" dirty="0" err="1">
                <a:ea typeface="+mn-lt"/>
                <a:cs typeface="+mn-lt"/>
              </a:rPr>
              <a:t>view</a:t>
            </a:r>
            <a:r>
              <a:rPr lang="fr-FR" dirty="0">
                <a:ea typeface="+mn-lt"/>
                <a:cs typeface="+mn-lt"/>
              </a:rPr>
              <a:t> </a:t>
            </a:r>
            <a:r>
              <a:rPr lang="fr-FR" dirty="0" err="1">
                <a:ea typeface="+mn-lt"/>
                <a:cs typeface="+mn-lt"/>
              </a:rPr>
              <a:t>resulting</a:t>
            </a:r>
            <a:r>
              <a:rPr lang="fr-FR" dirty="0">
                <a:ea typeface="+mn-lt"/>
                <a:cs typeface="+mn-lt"/>
              </a:rPr>
              <a:t> </a:t>
            </a:r>
            <a:r>
              <a:rPr lang="fr-FR" dirty="0" err="1">
                <a:ea typeface="+mn-lt"/>
                <a:cs typeface="+mn-lt"/>
              </a:rPr>
              <a:t>from</a:t>
            </a:r>
            <a:r>
              <a:rPr lang="fr-FR" dirty="0">
                <a:ea typeface="+mn-lt"/>
                <a:cs typeface="+mn-lt"/>
              </a:rPr>
              <a:t> a </a:t>
            </a:r>
            <a:r>
              <a:rPr lang="fr-FR" dirty="0" err="1">
                <a:ea typeface="+mn-lt"/>
                <a:cs typeface="+mn-lt"/>
              </a:rPr>
              <a:t>query</a:t>
            </a:r>
            <a:r>
              <a:rPr lang="fr-FR" dirty="0">
                <a:ea typeface="+mn-lt"/>
                <a:cs typeface="+mn-lt"/>
              </a:rPr>
              <a:t> </a:t>
            </a:r>
            <a:r>
              <a:rPr lang="fr-FR" dirty="0" err="1">
                <a:ea typeface="+mn-lt"/>
                <a:cs typeface="+mn-lt"/>
              </a:rPr>
              <a:t>will</a:t>
            </a:r>
            <a:r>
              <a:rPr lang="fr-FR" dirty="0">
                <a:ea typeface="+mn-lt"/>
                <a:cs typeface="+mn-lt"/>
              </a:rPr>
              <a:t> </a:t>
            </a:r>
            <a:r>
              <a:rPr lang="fr-FR" dirty="0" err="1">
                <a:ea typeface="+mn-lt"/>
                <a:cs typeface="+mn-lt"/>
              </a:rPr>
              <a:t>automatically</a:t>
            </a:r>
            <a:r>
              <a:rPr lang="fr-FR" dirty="0">
                <a:ea typeface="+mn-lt"/>
                <a:cs typeface="+mn-lt"/>
              </a:rPr>
              <a:t> update </a:t>
            </a:r>
            <a:r>
              <a:rPr lang="fr-FR" dirty="0" err="1">
                <a:ea typeface="+mn-lt"/>
                <a:cs typeface="+mn-lt"/>
              </a:rPr>
              <a:t>when</a:t>
            </a:r>
            <a:r>
              <a:rPr lang="fr-FR" dirty="0">
                <a:ea typeface="+mn-lt"/>
                <a:cs typeface="+mn-lt"/>
              </a:rPr>
              <a:t> a transaction updates the data </a:t>
            </a:r>
            <a:r>
              <a:rPr lang="fr-FR" dirty="0" err="1">
                <a:ea typeface="+mn-lt"/>
                <a:cs typeface="+mn-lt"/>
              </a:rPr>
              <a:t>serving</a:t>
            </a:r>
            <a:r>
              <a:rPr lang="fr-FR" dirty="0">
                <a:ea typeface="+mn-lt"/>
                <a:cs typeface="+mn-lt"/>
              </a:rPr>
              <a:t> </a:t>
            </a:r>
            <a:r>
              <a:rPr lang="fr-FR" dirty="0" err="1">
                <a:ea typeface="+mn-lt"/>
                <a:cs typeface="+mn-lt"/>
              </a:rPr>
              <a:t>that</a:t>
            </a:r>
            <a:r>
              <a:rPr lang="fr-FR" dirty="0">
                <a:ea typeface="+mn-lt"/>
                <a:cs typeface="+mn-lt"/>
              </a:rPr>
              <a:t> </a:t>
            </a:r>
            <a:r>
              <a:rPr lang="fr-FR" dirty="0" err="1">
                <a:ea typeface="+mn-lt"/>
                <a:cs typeface="+mn-lt"/>
              </a:rPr>
              <a:t>view</a:t>
            </a:r>
            <a:r>
              <a:rPr lang="fr-FR" dirty="0">
                <a:ea typeface="+mn-lt"/>
                <a:cs typeface="+mn-lt"/>
              </a:rPr>
              <a:t>. A </a:t>
            </a:r>
            <a:r>
              <a:rPr lang="fr-FR" b="1" dirty="0" err="1">
                <a:ea typeface="+mn-lt"/>
                <a:cs typeface="+mn-lt"/>
              </a:rPr>
              <a:t>materialized</a:t>
            </a:r>
            <a:r>
              <a:rPr lang="fr-FR" b="1" dirty="0">
                <a:ea typeface="+mn-lt"/>
                <a:cs typeface="+mn-lt"/>
              </a:rPr>
              <a:t> </a:t>
            </a:r>
            <a:r>
              <a:rPr lang="fr-FR" b="1" dirty="0" err="1">
                <a:ea typeface="+mn-lt"/>
                <a:cs typeface="+mn-lt"/>
              </a:rPr>
              <a:t>view</a:t>
            </a:r>
            <a:r>
              <a:rPr lang="fr-FR" dirty="0">
                <a:ea typeface="+mn-lt"/>
                <a:cs typeface="+mn-lt"/>
              </a:rPr>
              <a:t> </a:t>
            </a:r>
            <a:r>
              <a:rPr lang="fr-FR" dirty="0" err="1">
                <a:ea typeface="+mn-lt"/>
                <a:cs typeface="+mn-lt"/>
              </a:rPr>
              <a:t>is</a:t>
            </a:r>
            <a:r>
              <a:rPr lang="fr-FR" dirty="0">
                <a:ea typeface="+mn-lt"/>
                <a:cs typeface="+mn-lt"/>
              </a:rPr>
              <a:t> a data </a:t>
            </a:r>
            <a:r>
              <a:rPr lang="fr-FR" dirty="0" err="1">
                <a:ea typeface="+mn-lt"/>
                <a:cs typeface="+mn-lt"/>
              </a:rPr>
              <a:t>object</a:t>
            </a:r>
            <a:r>
              <a:rPr lang="fr-FR" dirty="0">
                <a:ea typeface="+mn-lt"/>
                <a:cs typeface="+mn-lt"/>
              </a:rPr>
              <a:t> </a:t>
            </a:r>
            <a:r>
              <a:rPr lang="fr-FR" dirty="0" err="1">
                <a:ea typeface="+mn-lt"/>
                <a:cs typeface="+mn-lt"/>
              </a:rPr>
              <a:t>containing</a:t>
            </a:r>
            <a:r>
              <a:rPr lang="fr-FR" dirty="0">
                <a:ea typeface="+mn-lt"/>
                <a:cs typeface="+mn-lt"/>
              </a:rPr>
              <a:t> a </a:t>
            </a:r>
            <a:r>
              <a:rPr lang="fr-FR" dirty="0" err="1">
                <a:ea typeface="+mn-lt"/>
                <a:cs typeface="+mn-lt"/>
              </a:rPr>
              <a:t>given</a:t>
            </a:r>
            <a:r>
              <a:rPr lang="fr-FR" dirty="0">
                <a:ea typeface="+mn-lt"/>
                <a:cs typeface="+mn-lt"/>
              </a:rPr>
              <a:t> </a:t>
            </a:r>
            <a:r>
              <a:rPr lang="fr-FR" dirty="0" err="1">
                <a:ea typeface="+mn-lt"/>
                <a:cs typeface="+mn-lt"/>
              </a:rPr>
              <a:t>query’s</a:t>
            </a:r>
            <a:r>
              <a:rPr lang="fr-FR" dirty="0">
                <a:ea typeface="+mn-lt"/>
                <a:cs typeface="+mn-lt"/>
              </a:rPr>
              <a:t> </a:t>
            </a:r>
            <a:r>
              <a:rPr lang="fr-FR" dirty="0" err="1">
                <a:ea typeface="+mn-lt"/>
                <a:cs typeface="+mn-lt"/>
              </a:rPr>
              <a:t>results</a:t>
            </a:r>
            <a:r>
              <a:rPr lang="fr-FR" dirty="0">
                <a:ea typeface="+mn-lt"/>
                <a:cs typeface="+mn-lt"/>
              </a:rPr>
              <a:t>: </a:t>
            </a:r>
            <a:r>
              <a:rPr lang="fr-FR" dirty="0" err="1">
                <a:ea typeface="+mn-lt"/>
                <a:cs typeface="+mn-lt"/>
              </a:rPr>
              <a:t>it's</a:t>
            </a:r>
            <a:r>
              <a:rPr lang="fr-FR" dirty="0">
                <a:ea typeface="+mn-lt"/>
                <a:cs typeface="+mn-lt"/>
              </a:rPr>
              <a:t> possible to </a:t>
            </a:r>
            <a:r>
              <a:rPr lang="fr-FR" dirty="0" err="1">
                <a:ea typeface="+mn-lt"/>
                <a:cs typeface="+mn-lt"/>
              </a:rPr>
              <a:t>query</a:t>
            </a:r>
            <a:r>
              <a:rPr lang="fr-FR" dirty="0">
                <a:ea typeface="+mn-lt"/>
                <a:cs typeface="+mn-lt"/>
              </a:rPr>
              <a:t> a </a:t>
            </a:r>
            <a:r>
              <a:rPr lang="fr-FR" dirty="0" err="1">
                <a:ea typeface="+mn-lt"/>
                <a:cs typeface="+mn-lt"/>
              </a:rPr>
              <a:t>materialized</a:t>
            </a:r>
            <a:r>
              <a:rPr lang="fr-FR" dirty="0">
                <a:ea typeface="+mn-lt"/>
                <a:cs typeface="+mn-lt"/>
              </a:rPr>
              <a:t> </a:t>
            </a:r>
            <a:r>
              <a:rPr lang="fr-FR" dirty="0" err="1">
                <a:ea typeface="+mn-lt"/>
                <a:cs typeface="+mn-lt"/>
              </a:rPr>
              <a:t>view</a:t>
            </a:r>
            <a:r>
              <a:rPr lang="fr-FR" dirty="0">
                <a:ea typeface="+mn-lt"/>
                <a:cs typeface="+mn-lt"/>
              </a:rPr>
              <a:t> </a:t>
            </a:r>
            <a:r>
              <a:rPr lang="fr-FR" dirty="0" err="1">
                <a:ea typeface="+mn-lt"/>
                <a:cs typeface="+mn-lt"/>
              </a:rPr>
              <a:t>just</a:t>
            </a:r>
            <a:r>
              <a:rPr lang="fr-FR" dirty="0">
                <a:ea typeface="+mn-lt"/>
                <a:cs typeface="+mn-lt"/>
              </a:rPr>
              <a:t> as </a:t>
            </a:r>
            <a:r>
              <a:rPr lang="fr-FR" dirty="0" err="1">
                <a:ea typeface="+mn-lt"/>
                <a:cs typeface="+mn-lt"/>
              </a:rPr>
              <a:t>you</a:t>
            </a:r>
            <a:r>
              <a:rPr lang="fr-FR" dirty="0">
                <a:ea typeface="+mn-lt"/>
                <a:cs typeface="+mn-lt"/>
              </a:rPr>
              <a:t> </a:t>
            </a:r>
            <a:r>
              <a:rPr lang="fr-FR" dirty="0" err="1">
                <a:ea typeface="+mn-lt"/>
                <a:cs typeface="+mn-lt"/>
              </a:rPr>
              <a:t>would</a:t>
            </a:r>
            <a:r>
              <a:rPr lang="fr-FR" dirty="0">
                <a:ea typeface="+mn-lt"/>
                <a:cs typeface="+mn-lt"/>
              </a:rPr>
              <a:t> a </a:t>
            </a:r>
            <a:r>
              <a:rPr lang="fr-FR" dirty="0" err="1">
                <a:ea typeface="+mn-lt"/>
                <a:cs typeface="+mn-lt"/>
              </a:rPr>
              <a:t>database</a:t>
            </a:r>
            <a:r>
              <a:rPr lang="fr-FR" dirty="0">
                <a:ea typeface="+mn-lt"/>
                <a:cs typeface="+mn-lt"/>
              </a:rPr>
              <a:t> table </a:t>
            </a:r>
            <a:r>
              <a:rPr lang="fr-FR" dirty="0" err="1">
                <a:ea typeface="+mn-lt"/>
                <a:cs typeface="+mn-lt"/>
              </a:rPr>
              <a:t>directly</a:t>
            </a:r>
            <a:r>
              <a:rPr lang="fr-FR" dirty="0">
                <a:ea typeface="+mn-lt"/>
                <a:cs typeface="+mn-lt"/>
              </a:rPr>
              <a:t>.</a:t>
            </a:r>
            <a:endParaRPr lang="fr-FR" dirty="0">
              <a:cs typeface="Calibri" panose="020F0502020204030204"/>
            </a:endParaRPr>
          </a:p>
          <a:p>
            <a:pPr>
              <a:buClr>
                <a:srgbClr val="FFFFFF"/>
              </a:buClr>
            </a:pPr>
            <a:r>
              <a:rPr lang="fr-FR" b="1" dirty="0">
                <a:ea typeface="+mn-lt"/>
                <a:cs typeface="+mn-lt"/>
              </a:rPr>
              <a:t>Triggers</a:t>
            </a:r>
            <a:r>
              <a:rPr lang="fr-FR" dirty="0">
                <a:ea typeface="+mn-lt"/>
                <a:cs typeface="+mn-lt"/>
              </a:rPr>
              <a:t> </a:t>
            </a:r>
            <a:r>
              <a:rPr lang="fr-FR" dirty="0" err="1">
                <a:ea typeface="+mn-lt"/>
                <a:cs typeface="+mn-lt"/>
              </a:rPr>
              <a:t>execute</a:t>
            </a:r>
            <a:r>
              <a:rPr lang="fr-FR" dirty="0">
                <a:ea typeface="+mn-lt"/>
                <a:cs typeface="+mn-lt"/>
              </a:rPr>
              <a:t> code in </a:t>
            </a:r>
            <a:r>
              <a:rPr lang="fr-FR" dirty="0" err="1">
                <a:ea typeface="+mn-lt"/>
                <a:cs typeface="+mn-lt"/>
              </a:rPr>
              <a:t>response</a:t>
            </a:r>
            <a:r>
              <a:rPr lang="fr-FR" dirty="0">
                <a:ea typeface="+mn-lt"/>
                <a:cs typeface="+mn-lt"/>
              </a:rPr>
              <a:t> to </a:t>
            </a:r>
            <a:r>
              <a:rPr lang="fr-FR" dirty="0" err="1">
                <a:ea typeface="+mn-lt"/>
                <a:cs typeface="+mn-lt"/>
              </a:rPr>
              <a:t>transactional</a:t>
            </a:r>
            <a:r>
              <a:rPr lang="fr-FR" dirty="0">
                <a:ea typeface="+mn-lt"/>
                <a:cs typeface="+mn-lt"/>
              </a:rPr>
              <a:t> or </a:t>
            </a:r>
            <a:r>
              <a:rPr lang="fr-FR" dirty="0" err="1">
                <a:ea typeface="+mn-lt"/>
                <a:cs typeface="+mn-lt"/>
              </a:rPr>
              <a:t>other</a:t>
            </a:r>
            <a:r>
              <a:rPr lang="fr-FR" dirty="0">
                <a:ea typeface="+mn-lt"/>
                <a:cs typeface="+mn-lt"/>
              </a:rPr>
              <a:t> changes to a table or </a:t>
            </a:r>
            <a:r>
              <a:rPr lang="fr-FR" dirty="0" err="1">
                <a:ea typeface="+mn-lt"/>
                <a:cs typeface="+mn-lt"/>
              </a:rPr>
              <a:t>view</a:t>
            </a:r>
            <a:r>
              <a:rPr lang="fr-FR" dirty="0">
                <a:ea typeface="+mn-lt"/>
                <a:cs typeface="+mn-lt"/>
              </a:rPr>
              <a:t>: </a:t>
            </a:r>
            <a:r>
              <a:rPr lang="fr-FR" dirty="0" err="1">
                <a:ea typeface="+mn-lt"/>
                <a:cs typeface="+mn-lt"/>
              </a:rPr>
              <a:t>when</a:t>
            </a:r>
            <a:r>
              <a:rPr lang="fr-FR" dirty="0">
                <a:ea typeface="+mn-lt"/>
                <a:cs typeface="+mn-lt"/>
              </a:rPr>
              <a:t> a new item </a:t>
            </a:r>
            <a:r>
              <a:rPr lang="fr-FR" dirty="0" err="1">
                <a:ea typeface="+mn-lt"/>
                <a:cs typeface="+mn-lt"/>
              </a:rPr>
              <a:t>is</a:t>
            </a:r>
            <a:r>
              <a:rPr lang="fr-FR" dirty="0">
                <a:ea typeface="+mn-lt"/>
                <a:cs typeface="+mn-lt"/>
              </a:rPr>
              <a:t> </a:t>
            </a:r>
            <a:r>
              <a:rPr lang="fr-FR" dirty="0" err="1">
                <a:ea typeface="+mn-lt"/>
                <a:cs typeface="+mn-lt"/>
              </a:rPr>
              <a:t>entered</a:t>
            </a:r>
            <a:r>
              <a:rPr lang="fr-FR" dirty="0">
                <a:ea typeface="+mn-lt"/>
                <a:cs typeface="+mn-lt"/>
              </a:rPr>
              <a:t> to an </a:t>
            </a:r>
            <a:r>
              <a:rPr lang="fr-FR" dirty="0" err="1">
                <a:ea typeface="+mn-lt"/>
                <a:cs typeface="+mn-lt"/>
              </a:rPr>
              <a:t>inventory</a:t>
            </a:r>
            <a:r>
              <a:rPr lang="fr-FR" dirty="0">
                <a:ea typeface="+mn-lt"/>
                <a:cs typeface="+mn-lt"/>
              </a:rPr>
              <a:t> table, a </a:t>
            </a:r>
            <a:r>
              <a:rPr lang="fr-FR" dirty="0" err="1">
                <a:ea typeface="+mn-lt"/>
                <a:cs typeface="+mn-lt"/>
              </a:rPr>
              <a:t>similar</a:t>
            </a:r>
            <a:r>
              <a:rPr lang="fr-FR" dirty="0">
                <a:ea typeface="+mn-lt"/>
                <a:cs typeface="+mn-lt"/>
              </a:rPr>
              <a:t> item </a:t>
            </a:r>
            <a:r>
              <a:rPr lang="fr-FR" dirty="0" err="1">
                <a:ea typeface="+mn-lt"/>
                <a:cs typeface="+mn-lt"/>
              </a:rPr>
              <a:t>could</a:t>
            </a:r>
            <a:r>
              <a:rPr lang="fr-FR" dirty="0">
                <a:ea typeface="+mn-lt"/>
                <a:cs typeface="+mn-lt"/>
              </a:rPr>
              <a:t> </a:t>
            </a:r>
            <a:r>
              <a:rPr lang="fr-FR" dirty="0" err="1">
                <a:ea typeface="+mn-lt"/>
                <a:cs typeface="+mn-lt"/>
              </a:rPr>
              <a:t>be</a:t>
            </a:r>
            <a:r>
              <a:rPr lang="fr-FR" dirty="0">
                <a:ea typeface="+mn-lt"/>
                <a:cs typeface="+mn-lt"/>
              </a:rPr>
              <a:t> </a:t>
            </a:r>
            <a:r>
              <a:rPr lang="fr-FR" dirty="0" err="1">
                <a:ea typeface="+mn-lt"/>
                <a:cs typeface="+mn-lt"/>
              </a:rPr>
              <a:t>entered</a:t>
            </a:r>
            <a:r>
              <a:rPr lang="fr-FR" dirty="0">
                <a:ea typeface="+mn-lt"/>
                <a:cs typeface="+mn-lt"/>
              </a:rPr>
              <a:t> </a:t>
            </a:r>
            <a:r>
              <a:rPr lang="fr-FR" dirty="0" err="1">
                <a:ea typeface="+mn-lt"/>
                <a:cs typeface="+mn-lt"/>
              </a:rPr>
              <a:t>automatically</a:t>
            </a:r>
            <a:r>
              <a:rPr lang="fr-FR" dirty="0">
                <a:ea typeface="+mn-lt"/>
                <a:cs typeface="+mn-lt"/>
              </a:rPr>
              <a:t> to </a:t>
            </a:r>
            <a:r>
              <a:rPr lang="fr-FR" dirty="0" err="1">
                <a:ea typeface="+mn-lt"/>
                <a:cs typeface="+mn-lt"/>
              </a:rPr>
              <a:t>each</a:t>
            </a:r>
            <a:r>
              <a:rPr lang="fr-FR" dirty="0">
                <a:ea typeface="+mn-lt"/>
                <a:cs typeface="+mn-lt"/>
              </a:rPr>
              <a:t> of the </a:t>
            </a:r>
            <a:r>
              <a:rPr lang="fr-FR" dirty="0" err="1">
                <a:latin typeface="Consolas"/>
              </a:rPr>
              <a:t>prices</a:t>
            </a:r>
            <a:r>
              <a:rPr lang="fr-FR" dirty="0">
                <a:ea typeface="+mn-lt"/>
                <a:cs typeface="+mn-lt"/>
              </a:rPr>
              <a:t>, </a:t>
            </a:r>
            <a:r>
              <a:rPr lang="fr-FR" dirty="0" err="1">
                <a:latin typeface="Consolas"/>
              </a:rPr>
              <a:t>reviews</a:t>
            </a:r>
            <a:r>
              <a:rPr lang="fr-FR" dirty="0">
                <a:ea typeface="+mn-lt"/>
                <a:cs typeface="+mn-lt"/>
              </a:rPr>
              <a:t>, and </a:t>
            </a:r>
            <a:r>
              <a:rPr lang="fr-FR" dirty="0" err="1">
                <a:latin typeface="Consolas"/>
              </a:rPr>
              <a:t>orders</a:t>
            </a:r>
            <a:r>
              <a:rPr lang="fr-FR" dirty="0">
                <a:ea typeface="+mn-lt"/>
                <a:cs typeface="+mn-lt"/>
              </a:rPr>
              <a:t> tables.</a:t>
            </a:r>
            <a:endParaRPr lang="fr-FR" dirty="0"/>
          </a:p>
          <a:p>
            <a:pPr>
              <a:buClr>
                <a:srgbClr val="FFFFFF"/>
              </a:buClr>
            </a:pPr>
            <a:r>
              <a:rPr lang="fr-FR" b="1" dirty="0" err="1">
                <a:ea typeface="+mn-lt"/>
                <a:cs typeface="+mn-lt"/>
              </a:rPr>
              <a:t>Foreign</a:t>
            </a:r>
            <a:r>
              <a:rPr lang="fr-FR" b="1" dirty="0">
                <a:ea typeface="+mn-lt"/>
                <a:cs typeface="+mn-lt"/>
              </a:rPr>
              <a:t> keys</a:t>
            </a:r>
            <a:r>
              <a:rPr lang="fr-FR" dirty="0">
                <a:ea typeface="+mn-lt"/>
                <a:cs typeface="+mn-lt"/>
              </a:rPr>
              <a:t> </a:t>
            </a:r>
            <a:r>
              <a:rPr lang="fr-FR" dirty="0" err="1">
                <a:ea typeface="+mn-lt"/>
                <a:cs typeface="+mn-lt"/>
              </a:rPr>
              <a:t>exist</a:t>
            </a:r>
            <a:r>
              <a:rPr lang="fr-FR" dirty="0">
                <a:ea typeface="+mn-lt"/>
                <a:cs typeface="+mn-lt"/>
              </a:rPr>
              <a:t> to </a:t>
            </a:r>
            <a:r>
              <a:rPr lang="fr-FR" dirty="0" err="1">
                <a:ea typeface="+mn-lt"/>
                <a:cs typeface="+mn-lt"/>
              </a:rPr>
              <a:t>ensure</a:t>
            </a:r>
            <a:r>
              <a:rPr lang="fr-FR" dirty="0">
                <a:ea typeface="+mn-lt"/>
                <a:cs typeface="+mn-lt"/>
              </a:rPr>
              <a:t> inclusion </a:t>
            </a:r>
            <a:r>
              <a:rPr lang="fr-FR" dirty="0" err="1">
                <a:ea typeface="+mn-lt"/>
                <a:cs typeface="+mn-lt"/>
              </a:rPr>
              <a:t>dependencies</a:t>
            </a:r>
            <a:r>
              <a:rPr lang="fr-FR" dirty="0">
                <a:ea typeface="+mn-lt"/>
                <a:cs typeface="+mn-lt"/>
              </a:rPr>
              <a:t> or </a:t>
            </a:r>
            <a:r>
              <a:rPr lang="fr-FR" dirty="0" err="1">
                <a:ea typeface="+mn-lt"/>
                <a:cs typeface="+mn-lt"/>
              </a:rPr>
              <a:t>members</a:t>
            </a:r>
            <a:r>
              <a:rPr lang="fr-FR" dirty="0">
                <a:ea typeface="+mn-lt"/>
                <a:cs typeface="+mn-lt"/>
              </a:rPr>
              <a:t> </a:t>
            </a:r>
            <a:r>
              <a:rPr lang="fr-FR" dirty="0" err="1">
                <a:ea typeface="+mn-lt"/>
                <a:cs typeface="+mn-lt"/>
              </a:rPr>
              <a:t>shared</a:t>
            </a:r>
            <a:r>
              <a:rPr lang="fr-FR" dirty="0">
                <a:ea typeface="+mn-lt"/>
                <a:cs typeface="+mn-lt"/>
              </a:rPr>
              <a:t> </a:t>
            </a:r>
            <a:r>
              <a:rPr lang="fr-FR" dirty="0" err="1">
                <a:ea typeface="+mn-lt"/>
                <a:cs typeface="+mn-lt"/>
              </a:rPr>
              <a:t>between</a:t>
            </a:r>
            <a:r>
              <a:rPr lang="fr-FR" dirty="0">
                <a:ea typeface="+mn-lt"/>
                <a:cs typeface="+mn-lt"/>
              </a:rPr>
              <a:t> parent and </a:t>
            </a:r>
            <a:r>
              <a:rPr lang="fr-FR" dirty="0" err="1">
                <a:ea typeface="+mn-lt"/>
                <a:cs typeface="+mn-lt"/>
              </a:rPr>
              <a:t>child</a:t>
            </a:r>
            <a:r>
              <a:rPr lang="fr-FR" dirty="0">
                <a:ea typeface="+mn-lt"/>
                <a:cs typeface="+mn-lt"/>
              </a:rPr>
              <a:t> tables; for </a:t>
            </a:r>
            <a:r>
              <a:rPr lang="fr-FR" dirty="0" err="1">
                <a:ea typeface="+mn-lt"/>
                <a:cs typeface="+mn-lt"/>
              </a:rPr>
              <a:t>example</a:t>
            </a:r>
            <a:r>
              <a:rPr lang="fr-FR" dirty="0">
                <a:ea typeface="+mn-lt"/>
                <a:cs typeface="+mn-lt"/>
              </a:rPr>
              <a:t>, a </a:t>
            </a:r>
            <a:r>
              <a:rPr lang="fr-FR" dirty="0" err="1">
                <a:ea typeface="+mn-lt"/>
                <a:cs typeface="+mn-lt"/>
              </a:rPr>
              <a:t>member</a:t>
            </a:r>
            <a:r>
              <a:rPr lang="fr-FR" dirty="0">
                <a:ea typeface="+mn-lt"/>
                <a:cs typeface="+mn-lt"/>
              </a:rPr>
              <a:t> of the </a:t>
            </a:r>
            <a:r>
              <a:rPr lang="fr-FR" dirty="0">
                <a:latin typeface="Consolas"/>
                <a:cs typeface="Calibri"/>
              </a:rPr>
              <a:t>managers</a:t>
            </a:r>
            <a:r>
              <a:rPr lang="fr-FR" dirty="0">
                <a:ea typeface="+mn-lt"/>
                <a:cs typeface="+mn-lt"/>
              </a:rPr>
              <a:t> table </a:t>
            </a:r>
            <a:r>
              <a:rPr lang="fr-FR" dirty="0" err="1">
                <a:ea typeface="+mn-lt"/>
                <a:cs typeface="+mn-lt"/>
              </a:rPr>
              <a:t>might</a:t>
            </a:r>
            <a:r>
              <a:rPr lang="fr-FR" dirty="0">
                <a:ea typeface="+mn-lt"/>
                <a:cs typeface="+mn-lt"/>
              </a:rPr>
              <a:t> </a:t>
            </a:r>
            <a:r>
              <a:rPr lang="fr-FR" dirty="0" err="1">
                <a:ea typeface="+mn-lt"/>
                <a:cs typeface="+mn-lt"/>
              </a:rPr>
              <a:t>share</a:t>
            </a:r>
            <a:r>
              <a:rPr lang="fr-FR" dirty="0">
                <a:ea typeface="+mn-lt"/>
                <a:cs typeface="+mn-lt"/>
              </a:rPr>
              <a:t> the </a:t>
            </a:r>
            <a:r>
              <a:rPr lang="fr-FR" dirty="0" err="1">
                <a:latin typeface="Consolas"/>
                <a:cs typeface="Calibri"/>
              </a:rPr>
              <a:t>employee_name</a:t>
            </a:r>
            <a:r>
              <a:rPr lang="fr-FR" dirty="0">
                <a:ea typeface="+mn-lt"/>
                <a:cs typeface="+mn-lt"/>
              </a:rPr>
              <a:t> </a:t>
            </a:r>
            <a:r>
              <a:rPr lang="fr-FR" dirty="0" err="1">
                <a:ea typeface="+mn-lt"/>
                <a:cs typeface="+mn-lt"/>
              </a:rPr>
              <a:t>column</a:t>
            </a:r>
            <a:r>
              <a:rPr lang="fr-FR" dirty="0">
                <a:ea typeface="+mn-lt"/>
                <a:cs typeface="+mn-lt"/>
              </a:rPr>
              <a:t> </a:t>
            </a:r>
            <a:r>
              <a:rPr lang="fr-FR" dirty="0" err="1">
                <a:ea typeface="+mn-lt"/>
                <a:cs typeface="+mn-lt"/>
              </a:rPr>
              <a:t>with</a:t>
            </a:r>
            <a:r>
              <a:rPr lang="fr-FR" dirty="0">
                <a:ea typeface="+mn-lt"/>
                <a:cs typeface="+mn-lt"/>
              </a:rPr>
              <a:t> an </a:t>
            </a:r>
            <a:r>
              <a:rPr lang="fr-FR" dirty="0" err="1">
                <a:latin typeface="Consolas"/>
                <a:cs typeface="Calibri"/>
              </a:rPr>
              <a:t>employees</a:t>
            </a:r>
            <a:r>
              <a:rPr lang="fr-FR" dirty="0">
                <a:ea typeface="+mn-lt"/>
                <a:cs typeface="+mn-lt"/>
              </a:rPr>
              <a:t> table.</a:t>
            </a:r>
            <a:endParaRPr lang="fr-FR" dirty="0">
              <a:cs typeface="Calibri"/>
            </a:endParaRPr>
          </a:p>
          <a:p>
            <a:pPr>
              <a:buClr>
                <a:srgbClr val="FFFFFF"/>
              </a:buClr>
            </a:pPr>
            <a:r>
              <a:rPr lang="fr-FR" b="1" dirty="0" err="1">
                <a:ea typeface="+mn-lt"/>
                <a:cs typeface="+mn-lt"/>
              </a:rPr>
              <a:t>Stored</a:t>
            </a:r>
            <a:r>
              <a:rPr lang="fr-FR" b="1" dirty="0">
                <a:ea typeface="+mn-lt"/>
                <a:cs typeface="+mn-lt"/>
              </a:rPr>
              <a:t> </a:t>
            </a:r>
            <a:r>
              <a:rPr lang="fr-FR" b="1" dirty="0" err="1">
                <a:ea typeface="+mn-lt"/>
                <a:cs typeface="+mn-lt"/>
              </a:rPr>
              <a:t>procedures</a:t>
            </a:r>
            <a:r>
              <a:rPr lang="fr-FR" dirty="0">
                <a:ea typeface="+mn-lt"/>
                <a:cs typeface="+mn-lt"/>
              </a:rPr>
              <a:t>, </a:t>
            </a:r>
            <a:r>
              <a:rPr lang="fr-FR" dirty="0" err="1">
                <a:ea typeface="+mn-lt"/>
                <a:cs typeface="+mn-lt"/>
              </a:rPr>
              <a:t>maintained</a:t>
            </a:r>
            <a:r>
              <a:rPr lang="fr-FR" dirty="0">
                <a:ea typeface="+mn-lt"/>
                <a:cs typeface="+mn-lt"/>
              </a:rPr>
              <a:t> in the data </a:t>
            </a:r>
            <a:r>
              <a:rPr lang="fr-FR" dirty="0" err="1">
                <a:ea typeface="+mn-lt"/>
                <a:cs typeface="+mn-lt"/>
              </a:rPr>
              <a:t>dictionary</a:t>
            </a:r>
            <a:r>
              <a:rPr lang="fr-FR" dirty="0">
                <a:ea typeface="+mn-lt"/>
                <a:cs typeface="+mn-lt"/>
              </a:rPr>
              <a:t> of a </a:t>
            </a:r>
            <a:r>
              <a:rPr lang="fr-FR" dirty="0" err="1">
                <a:ea typeface="+mn-lt"/>
                <a:cs typeface="+mn-lt"/>
              </a:rPr>
              <a:t>database</a:t>
            </a:r>
            <a:r>
              <a:rPr lang="fr-FR" dirty="0">
                <a:ea typeface="+mn-lt"/>
                <a:cs typeface="+mn-lt"/>
              </a:rPr>
              <a:t>, </a:t>
            </a:r>
            <a:r>
              <a:rPr lang="fr-FR" dirty="0" err="1">
                <a:ea typeface="+mn-lt"/>
                <a:cs typeface="+mn-lt"/>
              </a:rPr>
              <a:t>may</a:t>
            </a:r>
            <a:r>
              <a:rPr lang="fr-FR" dirty="0">
                <a:ea typeface="+mn-lt"/>
                <a:cs typeface="+mn-lt"/>
              </a:rPr>
              <a:t> </a:t>
            </a:r>
            <a:r>
              <a:rPr lang="fr-FR" dirty="0" err="1">
                <a:ea typeface="+mn-lt"/>
                <a:cs typeface="+mn-lt"/>
              </a:rPr>
              <a:t>contain</a:t>
            </a:r>
            <a:r>
              <a:rPr lang="fr-FR" dirty="0">
                <a:ea typeface="+mn-lt"/>
                <a:cs typeface="+mn-lt"/>
              </a:rPr>
              <a:t> </a:t>
            </a:r>
            <a:r>
              <a:rPr lang="fr-FR" dirty="0" err="1">
                <a:ea typeface="+mn-lt"/>
                <a:cs typeface="+mn-lt"/>
              </a:rPr>
              <a:t>several</a:t>
            </a:r>
            <a:r>
              <a:rPr lang="fr-FR" dirty="0">
                <a:ea typeface="+mn-lt"/>
                <a:cs typeface="+mn-lt"/>
              </a:rPr>
              <a:t> </a:t>
            </a:r>
            <a:r>
              <a:rPr lang="fr-FR" dirty="0" err="1">
                <a:ea typeface="+mn-lt"/>
                <a:cs typeface="+mn-lt"/>
              </a:rPr>
              <a:t>combined</a:t>
            </a:r>
            <a:r>
              <a:rPr lang="fr-FR" dirty="0">
                <a:ea typeface="+mn-lt"/>
                <a:cs typeface="+mn-lt"/>
              </a:rPr>
              <a:t> SQL </a:t>
            </a:r>
            <a:r>
              <a:rPr lang="fr-FR" dirty="0" err="1">
                <a:ea typeface="+mn-lt"/>
                <a:cs typeface="+mn-lt"/>
              </a:rPr>
              <a:t>procedures</a:t>
            </a:r>
            <a:r>
              <a:rPr lang="fr-FR" dirty="0">
                <a:ea typeface="+mn-lt"/>
                <a:cs typeface="+mn-lt"/>
              </a:rPr>
              <a:t> to </a:t>
            </a:r>
            <a:r>
              <a:rPr lang="fr-FR" dirty="0" err="1">
                <a:ea typeface="+mn-lt"/>
                <a:cs typeface="+mn-lt"/>
              </a:rPr>
              <a:t>provide</a:t>
            </a:r>
            <a:r>
              <a:rPr lang="fr-FR" dirty="0">
                <a:ea typeface="+mn-lt"/>
                <a:cs typeface="+mn-lt"/>
              </a:rPr>
              <a:t> applications </a:t>
            </a:r>
            <a:r>
              <a:rPr lang="fr-FR" dirty="0" err="1">
                <a:ea typeface="+mn-lt"/>
                <a:cs typeface="+mn-lt"/>
              </a:rPr>
              <a:t>access</a:t>
            </a:r>
            <a:r>
              <a:rPr lang="fr-FR" dirty="0">
                <a:ea typeface="+mn-lt"/>
                <a:cs typeface="+mn-lt"/>
              </a:rPr>
              <a:t> to </a:t>
            </a:r>
            <a:r>
              <a:rPr lang="fr-FR" dirty="0" err="1">
                <a:ea typeface="+mn-lt"/>
                <a:cs typeface="+mn-lt"/>
              </a:rPr>
              <a:t>commonly-used</a:t>
            </a:r>
            <a:r>
              <a:rPr lang="fr-FR" dirty="0">
                <a:ea typeface="+mn-lt"/>
                <a:cs typeface="+mn-lt"/>
              </a:rPr>
              <a:t> data validation, </a:t>
            </a:r>
            <a:r>
              <a:rPr lang="fr-FR" dirty="0" err="1">
                <a:ea typeface="+mn-lt"/>
                <a:cs typeface="+mn-lt"/>
              </a:rPr>
              <a:t>access</a:t>
            </a:r>
            <a:r>
              <a:rPr lang="fr-FR" dirty="0">
                <a:ea typeface="+mn-lt"/>
                <a:cs typeface="+mn-lt"/>
              </a:rPr>
              <a:t> control, or </a:t>
            </a:r>
            <a:r>
              <a:rPr lang="fr-FR" dirty="0" err="1">
                <a:ea typeface="+mn-lt"/>
                <a:cs typeface="+mn-lt"/>
              </a:rPr>
              <a:t>other</a:t>
            </a:r>
            <a:r>
              <a:rPr lang="fr-FR" dirty="0">
                <a:ea typeface="+mn-lt"/>
                <a:cs typeface="+mn-lt"/>
              </a:rPr>
              <a:t> </a:t>
            </a:r>
            <a:r>
              <a:rPr lang="fr-FR" dirty="0" err="1">
                <a:ea typeface="+mn-lt"/>
                <a:cs typeface="+mn-lt"/>
              </a:rPr>
              <a:t>methods</a:t>
            </a:r>
            <a:r>
              <a:rPr lang="fr-FR" dirty="0">
                <a:ea typeface="+mn-lt"/>
                <a:cs typeface="+mn-lt"/>
              </a:rPr>
              <a:t>.</a:t>
            </a:r>
            <a:endParaRPr lang="fr-FR" dirty="0"/>
          </a:p>
          <a:p>
            <a:pPr>
              <a:buClr>
                <a:srgbClr val="FFFFFF"/>
              </a:buClr>
            </a:pPr>
            <a:endParaRPr lang="fr-FR" dirty="0">
              <a:cs typeface="Calibri"/>
            </a:endParaRPr>
          </a:p>
        </p:txBody>
      </p:sp>
    </p:spTree>
    <p:extLst>
      <p:ext uri="{BB962C8B-B14F-4D97-AF65-F5344CB8AC3E}">
        <p14:creationId xmlns:p14="http://schemas.microsoft.com/office/powerpoint/2010/main" val="23915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F8720B-4F97-4B28-9E8C-899DF868D50F}"/>
              </a:ext>
            </a:extLst>
          </p:cNvPr>
          <p:cNvSpPr>
            <a:spLocks noGrp="1"/>
          </p:cNvSpPr>
          <p:nvPr>
            <p:ph type="title"/>
          </p:nvPr>
        </p:nvSpPr>
        <p:spPr/>
        <p:txBody>
          <a:bodyPr/>
          <a:lstStyle/>
          <a:p>
            <a:r>
              <a:rPr lang="fr-FR" dirty="0">
                <a:cs typeface="Calibri Light"/>
              </a:rPr>
              <a:t>                             </a:t>
            </a:r>
            <a:r>
              <a:rPr lang="fr-FR" dirty="0">
                <a:ea typeface="+mj-lt"/>
                <a:cs typeface="+mj-lt"/>
              </a:rPr>
              <a:t>       POSTGRE SQL </a:t>
            </a:r>
          </a:p>
        </p:txBody>
      </p:sp>
      <p:sp>
        <p:nvSpPr>
          <p:cNvPr id="3" name="Espace réservé du contenu 2">
            <a:extLst>
              <a:ext uri="{FF2B5EF4-FFF2-40B4-BE49-F238E27FC236}">
                <a16:creationId xmlns:a16="http://schemas.microsoft.com/office/drawing/2014/main" id="{609E7DFF-226D-498E-90B1-9DD6F8882297}"/>
              </a:ext>
            </a:extLst>
          </p:cNvPr>
          <p:cNvSpPr>
            <a:spLocks noGrp="1"/>
          </p:cNvSpPr>
          <p:nvPr>
            <p:ph idx="1"/>
          </p:nvPr>
        </p:nvSpPr>
        <p:spPr/>
        <p:txBody>
          <a:bodyPr/>
          <a:lstStyle/>
          <a:p>
            <a:r>
              <a:rPr lang="fr-FR" dirty="0" err="1">
                <a:ea typeface="+mn-lt"/>
                <a:cs typeface="+mn-lt"/>
              </a:rPr>
              <a:t>Core</a:t>
            </a:r>
            <a:r>
              <a:rPr lang="fr-FR" dirty="0">
                <a:ea typeface="+mn-lt"/>
                <a:cs typeface="+mn-lt"/>
              </a:rPr>
              <a:t> PostgreSQL mandates </a:t>
            </a:r>
            <a:r>
              <a:rPr lang="fr-FR" dirty="0" err="1">
                <a:ea typeface="+mn-lt"/>
                <a:cs typeface="+mn-lt"/>
              </a:rPr>
              <a:t>that</a:t>
            </a:r>
            <a:r>
              <a:rPr lang="fr-FR" dirty="0">
                <a:ea typeface="+mn-lt"/>
                <a:cs typeface="+mn-lt"/>
              </a:rPr>
              <a:t> data </a:t>
            </a:r>
            <a:r>
              <a:rPr lang="fr-FR" dirty="0" err="1">
                <a:ea typeface="+mn-lt"/>
                <a:cs typeface="+mn-lt"/>
              </a:rPr>
              <a:t>be</a:t>
            </a:r>
            <a:r>
              <a:rPr lang="fr-FR" dirty="0">
                <a:ea typeface="+mn-lt"/>
                <a:cs typeface="+mn-lt"/>
              </a:rPr>
              <a:t> </a:t>
            </a:r>
            <a:r>
              <a:rPr lang="fr-FR" dirty="0" err="1">
                <a:ea typeface="+mn-lt"/>
                <a:cs typeface="+mn-lt"/>
              </a:rPr>
              <a:t>fully-structured</a:t>
            </a:r>
            <a:r>
              <a:rPr lang="fr-FR" dirty="0">
                <a:ea typeface="+mn-lt"/>
                <a:cs typeface="+mn-lt"/>
              </a:rPr>
              <a:t>, </a:t>
            </a:r>
            <a:r>
              <a:rPr lang="fr-FR" dirty="0" err="1">
                <a:ea typeface="+mn-lt"/>
                <a:cs typeface="+mn-lt"/>
              </a:rPr>
              <a:t>requiring</a:t>
            </a:r>
            <a:r>
              <a:rPr lang="fr-FR" dirty="0">
                <a:ea typeface="+mn-lt"/>
                <a:cs typeface="+mn-lt"/>
              </a:rPr>
              <a:t> </a:t>
            </a:r>
            <a:r>
              <a:rPr lang="fr-FR" dirty="0" err="1">
                <a:ea typeface="+mn-lt"/>
                <a:cs typeface="+mn-lt"/>
              </a:rPr>
              <a:t>that</a:t>
            </a:r>
            <a:r>
              <a:rPr lang="fr-FR" dirty="0">
                <a:ea typeface="+mn-lt"/>
                <a:cs typeface="+mn-lt"/>
              </a:rPr>
              <a:t> </a:t>
            </a:r>
            <a:r>
              <a:rPr lang="fr-FR" dirty="0" err="1">
                <a:ea typeface="+mn-lt"/>
                <a:cs typeface="+mn-lt"/>
              </a:rPr>
              <a:t>it</a:t>
            </a:r>
            <a:r>
              <a:rPr lang="fr-FR" dirty="0">
                <a:ea typeface="+mn-lt"/>
                <a:cs typeface="+mn-lt"/>
              </a:rPr>
              <a:t> </a:t>
            </a:r>
            <a:r>
              <a:rPr lang="fr-FR" dirty="0" err="1">
                <a:ea typeface="+mn-lt"/>
                <a:cs typeface="+mn-lt"/>
              </a:rPr>
              <a:t>adheres</a:t>
            </a:r>
            <a:r>
              <a:rPr lang="fr-FR" dirty="0">
                <a:ea typeface="+mn-lt"/>
                <a:cs typeface="+mn-lt"/>
              </a:rPr>
              <a:t> to a </a:t>
            </a:r>
            <a:r>
              <a:rPr lang="fr-FR" dirty="0" err="1">
                <a:ea typeface="+mn-lt"/>
                <a:cs typeface="+mn-lt"/>
              </a:rPr>
              <a:t>specific</a:t>
            </a:r>
            <a:r>
              <a:rPr lang="fr-FR" dirty="0">
                <a:ea typeface="+mn-lt"/>
                <a:cs typeface="+mn-lt"/>
              </a:rPr>
              <a:t> </a:t>
            </a:r>
            <a:r>
              <a:rPr lang="fr-FR" dirty="0" err="1">
                <a:ea typeface="+mn-lt"/>
                <a:cs typeface="+mn-lt"/>
              </a:rPr>
              <a:t>schema</a:t>
            </a:r>
            <a:r>
              <a:rPr lang="fr-FR" dirty="0">
                <a:ea typeface="+mn-lt"/>
                <a:cs typeface="+mn-lt"/>
              </a:rPr>
              <a:t>; records </a:t>
            </a:r>
            <a:r>
              <a:rPr lang="fr-FR" dirty="0" err="1">
                <a:ea typeface="+mn-lt"/>
                <a:cs typeface="+mn-lt"/>
              </a:rPr>
              <a:t>added</a:t>
            </a:r>
            <a:r>
              <a:rPr lang="fr-FR" dirty="0">
                <a:ea typeface="+mn-lt"/>
                <a:cs typeface="+mn-lt"/>
              </a:rPr>
              <a:t> to a </a:t>
            </a:r>
            <a:r>
              <a:rPr lang="fr-FR" dirty="0" err="1">
                <a:ea typeface="+mn-lt"/>
                <a:cs typeface="+mn-lt"/>
              </a:rPr>
              <a:t>database</a:t>
            </a:r>
            <a:r>
              <a:rPr lang="fr-FR" dirty="0">
                <a:ea typeface="+mn-lt"/>
                <a:cs typeface="+mn-lt"/>
              </a:rPr>
              <a:t> </a:t>
            </a:r>
            <a:r>
              <a:rPr lang="fr-FR" dirty="0" err="1">
                <a:ea typeface="+mn-lt"/>
                <a:cs typeface="+mn-lt"/>
              </a:rPr>
              <a:t>that</a:t>
            </a:r>
            <a:r>
              <a:rPr lang="fr-FR" dirty="0">
                <a:ea typeface="+mn-lt"/>
                <a:cs typeface="+mn-lt"/>
              </a:rPr>
              <a:t> do not </a:t>
            </a:r>
            <a:r>
              <a:rPr lang="fr-FR" dirty="0" err="1">
                <a:ea typeface="+mn-lt"/>
                <a:cs typeface="+mn-lt"/>
              </a:rPr>
              <a:t>comply</a:t>
            </a:r>
            <a:r>
              <a:rPr lang="fr-FR" dirty="0">
                <a:ea typeface="+mn-lt"/>
                <a:cs typeface="+mn-lt"/>
              </a:rPr>
              <a:t> </a:t>
            </a:r>
            <a:r>
              <a:rPr lang="fr-FR" dirty="0" err="1">
                <a:ea typeface="+mn-lt"/>
                <a:cs typeface="+mn-lt"/>
              </a:rPr>
              <a:t>will</a:t>
            </a:r>
            <a:r>
              <a:rPr lang="fr-FR" dirty="0">
                <a:ea typeface="+mn-lt"/>
                <a:cs typeface="+mn-lt"/>
              </a:rPr>
              <a:t> </a:t>
            </a:r>
            <a:r>
              <a:rPr lang="fr-FR" dirty="0" err="1">
                <a:ea typeface="+mn-lt"/>
                <a:cs typeface="+mn-lt"/>
              </a:rPr>
              <a:t>be</a:t>
            </a:r>
            <a:r>
              <a:rPr lang="fr-FR" dirty="0">
                <a:ea typeface="+mn-lt"/>
                <a:cs typeface="+mn-lt"/>
              </a:rPr>
              <a:t> </a:t>
            </a:r>
            <a:r>
              <a:rPr lang="fr-FR" dirty="0" err="1">
                <a:ea typeface="+mn-lt"/>
                <a:cs typeface="+mn-lt"/>
              </a:rPr>
              <a:t>rejected</a:t>
            </a:r>
            <a:r>
              <a:rPr lang="fr-FR" dirty="0">
                <a:ea typeface="+mn-lt"/>
                <a:cs typeface="+mn-lt"/>
              </a:rPr>
              <a:t>. This places PostgreSQL </a:t>
            </a:r>
            <a:r>
              <a:rPr lang="fr-FR" dirty="0" err="1">
                <a:ea typeface="+mn-lt"/>
                <a:cs typeface="+mn-lt"/>
              </a:rPr>
              <a:t>historically</a:t>
            </a:r>
            <a:r>
              <a:rPr lang="fr-FR" dirty="0">
                <a:ea typeface="+mn-lt"/>
                <a:cs typeface="+mn-lt"/>
              </a:rPr>
              <a:t> on the far </a:t>
            </a:r>
            <a:r>
              <a:rPr lang="fr-FR" dirty="0" err="1">
                <a:ea typeface="+mn-lt"/>
                <a:cs typeface="+mn-lt"/>
              </a:rPr>
              <a:t>left</a:t>
            </a:r>
            <a:r>
              <a:rPr lang="fr-FR" dirty="0">
                <a:ea typeface="+mn-lt"/>
                <a:cs typeface="+mn-lt"/>
              </a:rPr>
              <a:t> of a </a:t>
            </a:r>
            <a:r>
              <a:rPr lang="fr-FR" dirty="0">
                <a:ea typeface="+mn-lt"/>
                <a:cs typeface="+mn-lt"/>
                <a:hlinkClick r:id="rId2"/>
              </a:rPr>
              <a:t>data-structure continuum</a:t>
            </a:r>
            <a:r>
              <a:rPr lang="fr-FR" dirty="0">
                <a:ea typeface="+mn-lt"/>
                <a:cs typeface="+mn-lt"/>
              </a:rPr>
              <a:t> </a:t>
            </a:r>
            <a:r>
              <a:rPr lang="fr-FR" dirty="0" err="1">
                <a:ea typeface="+mn-lt"/>
                <a:cs typeface="+mn-lt"/>
              </a:rPr>
              <a:t>ranging</a:t>
            </a:r>
            <a:r>
              <a:rPr lang="fr-FR" dirty="0">
                <a:ea typeface="+mn-lt"/>
                <a:cs typeface="+mn-lt"/>
              </a:rPr>
              <a:t> </a:t>
            </a:r>
            <a:r>
              <a:rPr lang="fr-FR" dirty="0" err="1">
                <a:ea typeface="+mn-lt"/>
                <a:cs typeface="+mn-lt"/>
              </a:rPr>
              <a:t>from</a:t>
            </a:r>
            <a:r>
              <a:rPr lang="fr-FR" dirty="0">
                <a:ea typeface="+mn-lt"/>
                <a:cs typeface="+mn-lt"/>
              </a:rPr>
              <a:t> </a:t>
            </a:r>
            <a:r>
              <a:rPr lang="fr-FR" dirty="0" err="1">
                <a:ea typeface="+mn-lt"/>
                <a:cs typeface="+mn-lt"/>
              </a:rPr>
              <a:t>fully</a:t>
            </a:r>
            <a:r>
              <a:rPr lang="fr-FR" dirty="0">
                <a:ea typeface="+mn-lt"/>
                <a:cs typeface="+mn-lt"/>
              </a:rPr>
              <a:t> </a:t>
            </a:r>
            <a:r>
              <a:rPr lang="fr-FR" dirty="0" err="1">
                <a:ea typeface="+mn-lt"/>
                <a:cs typeface="+mn-lt"/>
              </a:rPr>
              <a:t>structured</a:t>
            </a:r>
            <a:r>
              <a:rPr lang="fr-FR" dirty="0">
                <a:ea typeface="+mn-lt"/>
                <a:cs typeface="+mn-lt"/>
              </a:rPr>
              <a:t> to </a:t>
            </a:r>
            <a:r>
              <a:rPr lang="fr-FR" dirty="0" err="1">
                <a:ea typeface="+mn-lt"/>
                <a:cs typeface="+mn-lt"/>
              </a:rPr>
              <a:t>relatively</a:t>
            </a:r>
            <a:r>
              <a:rPr lang="fr-FR" dirty="0">
                <a:ea typeface="+mn-lt"/>
                <a:cs typeface="+mn-lt"/>
              </a:rPr>
              <a:t> </a:t>
            </a:r>
            <a:r>
              <a:rPr lang="fr-FR" dirty="0" err="1">
                <a:ea typeface="+mn-lt"/>
                <a:cs typeface="+mn-lt"/>
              </a:rPr>
              <a:t>unstructured</a:t>
            </a:r>
            <a:r>
              <a:rPr lang="fr-FR" dirty="0">
                <a:ea typeface="+mn-lt"/>
                <a:cs typeface="+mn-lt"/>
              </a:rPr>
              <a:t> data:</a:t>
            </a:r>
            <a:endParaRPr lang="fr-FR" dirty="0"/>
          </a:p>
        </p:txBody>
      </p:sp>
    </p:spTree>
    <p:extLst>
      <p:ext uri="{BB962C8B-B14F-4D97-AF65-F5344CB8AC3E}">
        <p14:creationId xmlns:p14="http://schemas.microsoft.com/office/powerpoint/2010/main" val="3940765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1</Words>
  <Application>Microsoft Office PowerPoint</Application>
  <PresentationFormat>Grand écran</PresentationFormat>
  <Paragraphs>1</Paragraphs>
  <Slides>15</Slides>
  <Notes>1</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Céleste</vt:lpstr>
      <vt:lpstr>Introduction to data bases checkpoint</vt:lpstr>
      <vt:lpstr>In this checkpoint, WE are asked to prepare a presentation that deals with 3 well known relational RDBMS  which are MySQL, PostgreSQL and SQL SERVER</vt:lpstr>
      <vt:lpstr>                                         mY SQL</vt:lpstr>
      <vt:lpstr>                                         my sql</vt:lpstr>
      <vt:lpstr>                                         my sql</vt:lpstr>
      <vt:lpstr>                                     Postgre SQL</vt:lpstr>
      <vt:lpstr>                                     POSTGRE SQL       </vt:lpstr>
      <vt:lpstr>                                  POSTGRE SQL </vt:lpstr>
      <vt:lpstr>                                    POSTGRE SQL </vt:lpstr>
      <vt:lpstr>                                      SQL SERVER</vt:lpstr>
      <vt:lpstr>comparison between MySQL, PostgreSQL and SQL SERVER</vt:lpstr>
      <vt:lpstr>Data changes for MySQL, PostgreSQL and SQL Server</vt:lpstr>
      <vt:lpstr>JSON and Data Type Support for MySQL, PostgreSQL and SQL Server </vt:lpstr>
      <vt:lpstr>Sharding / Partitioning / Replication for MySQL, PostgreSQL and SQL Server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117</cp:revision>
  <dcterms:created xsi:type="dcterms:W3CDTF">2021-10-05T16:39:08Z</dcterms:created>
  <dcterms:modified xsi:type="dcterms:W3CDTF">2021-10-05T17:25:55Z</dcterms:modified>
</cp:coreProperties>
</file>