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9" r:id="rId3"/>
    <p:sldId id="257" r:id="rId4"/>
    <p:sldId id="305" r:id="rId5"/>
    <p:sldId id="292" r:id="rId6"/>
    <p:sldId id="258" r:id="rId7"/>
    <p:sldId id="291" r:id="rId8"/>
    <p:sldId id="302" r:id="rId9"/>
  </p:sldIdLst>
  <p:sldSz cx="9144000" cy="5143500" type="screen16x9"/>
  <p:notesSz cx="6858000" cy="9144000"/>
  <p:embeddedFontLst>
    <p:embeddedFont>
      <p:font typeface="Fira Sans Condensed Light" panose="020B0604020202020204" charset="0"/>
      <p:regular r:id="rId11"/>
      <p:italic r:id="rId12"/>
    </p:embeddedFont>
    <p:embeddedFont>
      <p:font typeface="Roboto Condensed Light" panose="020B0604020202020204" charset="0"/>
      <p:regular r:id="rId13"/>
      <p:italic r:id="rId14"/>
    </p:embeddedFont>
    <p:embeddedFont>
      <p:font typeface="Fira Sans Condensed" panose="020B0604020202020204" charset="0"/>
      <p:regular r:id="rId15"/>
      <p:bold r:id="rId16"/>
      <p:italic r:id="rId17"/>
      <p:boldItalic r:id="rId18"/>
    </p:embeddedFont>
    <p:embeddedFont>
      <p:font typeface="Rajdhani" panose="020B0604020202020204" charset="0"/>
      <p:regular r:id="rId19"/>
      <p:bold r:id="rId20"/>
    </p:embeddedFont>
    <p:embeddedFont>
      <p:font typeface="Bahnschrift" panose="020B0502040204020203"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335B6-A75F-7CC6-B18D-85B3E448C051}" v="175" dt="2023-01-12T00:47:24.292"/>
    <p1510:client id="{5C01BC12-92F1-5D8B-4354-5B546E956F34}" v="327" dt="2023-01-12T01:14:58.539"/>
    <p1510:client id="{92D4DCED-DB37-B9AA-E481-D26B2E31477A}" v="5" dt="2023-01-12T08:45:18.513"/>
    <p1510:client id="{9735A075-8BD8-0787-B32F-864F90A1B97F}" v="2117" dt="2023-01-11T22:58:02.554"/>
    <p1510:client id="{ABF27A8E-533D-996E-21A6-9FDC23ED932B}" v="4" dt="2023-01-12T09:54:35.927"/>
    <p1510:client id="{E27E123F-0252-2B02-B391-5276E1D58004}" v="1" dt="2023-01-12T00:48:42.026"/>
    <p1510:client id="{FC508F23-E9D8-AB0C-E023-FD8C85C619CE}" v="778" dt="2023-01-12T04:11:01.677"/>
  </p1510:revLst>
</p1510:revInfo>
</file>

<file path=ppt/tableStyles.xml><?xml version="1.0" encoding="utf-8"?>
<a:tblStyleLst xmlns:a="http://schemas.openxmlformats.org/drawingml/2006/main" def="{79E1B657-9033-4585-8874-B6EBD71B02C4}">
  <a:tblStyle styleId="{79E1B657-9033-4585-8874-B6EBD71B02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86" y="96"/>
      </p:cViewPr>
      <p:guideLst>
        <p:guide orient="horz" pos="62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6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31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81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pic>
        <p:nvPicPr>
          <p:cNvPr id="59" name="Google Shape;59;p15"/>
          <p:cNvPicPr preferRelativeResize="0"/>
          <p:nvPr/>
        </p:nvPicPr>
        <p:blipFill rotWithShape="1">
          <a:blip r:embed="rId4">
            <a:alphaModFix/>
          </a:blip>
          <a:srcRect l="25302" r="25297"/>
          <a:stretch/>
        </p:blipFill>
        <p:spPr>
          <a:xfrm>
            <a:off x="4158516" y="1321109"/>
            <a:ext cx="2359337" cy="2674381"/>
          </a:xfrm>
          <a:prstGeom prst="rect">
            <a:avLst/>
          </a:prstGeom>
          <a:noFill/>
          <a:ln>
            <a:noFill/>
          </a:ln>
        </p:spPr>
      </p:pic>
      <p:sp>
        <p:nvSpPr>
          <p:cNvPr id="57" name="Google Shape;57;p15"/>
          <p:cNvSpPr txBox="1">
            <a:spLocks noGrp="1"/>
          </p:cNvSpPr>
          <p:nvPr>
            <p:ph type="ctrTitle"/>
          </p:nvPr>
        </p:nvSpPr>
        <p:spPr>
          <a:xfrm>
            <a:off x="-168309" y="1560712"/>
            <a:ext cx="4601719" cy="2421850"/>
          </a:xfrm>
          <a:prstGeom prst="rect">
            <a:avLst/>
          </a:prstGeom>
        </p:spPr>
        <p:txBody>
          <a:bodyPr spcFirstLastPara="1" wrap="square" lIns="91425" tIns="91425" rIns="91425" bIns="91425" anchor="b" anchorCtr="0">
            <a:noAutofit/>
          </a:bodyPr>
          <a:lstStyle/>
          <a:p>
            <a:pPr algn="ctr"/>
            <a:r>
              <a:rPr lang="en" sz="3700" dirty="0"/>
              <a:t>Developpement d'une application de la reconnaissance des visages</a:t>
            </a:r>
            <a:endParaRPr lang="en-US" dirty="0"/>
          </a:p>
        </p:txBody>
      </p:sp>
      <p:pic>
        <p:nvPicPr>
          <p:cNvPr id="7" name="Picture 7">
            <a:extLst>
              <a:ext uri="{FF2B5EF4-FFF2-40B4-BE49-F238E27FC236}">
                <a16:creationId xmlns:a16="http://schemas.microsoft.com/office/drawing/2014/main" id="{E3526E2C-8529-A327-F8B6-B6260EDABABF}"/>
              </a:ext>
            </a:extLst>
          </p:cNvPr>
          <p:cNvPicPr>
            <a:picLocks noChangeAspect="1"/>
          </p:cNvPicPr>
          <p:nvPr/>
        </p:nvPicPr>
        <p:blipFill>
          <a:blip r:embed="rId5"/>
          <a:stretch>
            <a:fillRect/>
          </a:stretch>
        </p:blipFill>
        <p:spPr>
          <a:xfrm>
            <a:off x="450" y="-2538"/>
            <a:ext cx="1077405" cy="751038"/>
          </a:xfrm>
          <a:prstGeom prst="rect">
            <a:avLst/>
          </a:prstGeom>
        </p:spPr>
      </p:pic>
      <p:pic>
        <p:nvPicPr>
          <p:cNvPr id="9" name="Picture 9">
            <a:extLst>
              <a:ext uri="{FF2B5EF4-FFF2-40B4-BE49-F238E27FC236}">
                <a16:creationId xmlns:a16="http://schemas.microsoft.com/office/drawing/2014/main" id="{AE2C9C9E-1543-76A1-E8EB-E8FCBE05F06E}"/>
              </a:ext>
            </a:extLst>
          </p:cNvPr>
          <p:cNvPicPr>
            <a:picLocks noChangeAspect="1"/>
          </p:cNvPicPr>
          <p:nvPr/>
        </p:nvPicPr>
        <p:blipFill rotWithShape="1">
          <a:blip r:embed="rId6"/>
          <a:srcRect l="12563" t="19811" r="12060" b="13636"/>
          <a:stretch/>
        </p:blipFill>
        <p:spPr>
          <a:xfrm>
            <a:off x="8260174" y="2125"/>
            <a:ext cx="882177" cy="779328"/>
          </a:xfrm>
          <a:prstGeom prst="rect">
            <a:avLst/>
          </a:prstGeom>
        </p:spPr>
      </p:pic>
      <p:pic>
        <p:nvPicPr>
          <p:cNvPr id="10" name="Picture 10">
            <a:extLst>
              <a:ext uri="{FF2B5EF4-FFF2-40B4-BE49-F238E27FC236}">
                <a16:creationId xmlns:a16="http://schemas.microsoft.com/office/drawing/2014/main" id="{C8A29243-8877-54F8-8927-F7B7057755EE}"/>
              </a:ext>
            </a:extLst>
          </p:cNvPr>
          <p:cNvPicPr>
            <a:picLocks noChangeAspect="1"/>
          </p:cNvPicPr>
          <p:nvPr/>
        </p:nvPicPr>
        <p:blipFill>
          <a:blip r:embed="rId7"/>
          <a:stretch>
            <a:fillRect/>
          </a:stretch>
        </p:blipFill>
        <p:spPr>
          <a:xfrm>
            <a:off x="6606590" y="1104425"/>
            <a:ext cx="2311879" cy="2882669"/>
          </a:xfrm>
          <a:prstGeom prst="rect">
            <a:avLst/>
          </a:prstGeom>
        </p:spPr>
      </p:pic>
      <p:sp>
        <p:nvSpPr>
          <p:cNvPr id="3" name="Google Shape;126;p18">
            <a:extLst>
              <a:ext uri="{FF2B5EF4-FFF2-40B4-BE49-F238E27FC236}">
                <a16:creationId xmlns:a16="http://schemas.microsoft.com/office/drawing/2014/main" id="{414E5720-0163-1AE5-AAEE-FEA13DB6011B}"/>
              </a:ext>
            </a:extLst>
          </p:cNvPr>
          <p:cNvSpPr txBox="1"/>
          <p:nvPr/>
        </p:nvSpPr>
        <p:spPr>
          <a:xfrm>
            <a:off x="613394" y="3995490"/>
            <a:ext cx="3252267" cy="712552"/>
          </a:xfrm>
          <a:prstGeom prst="rect">
            <a:avLst/>
          </a:prstGeom>
          <a:noFill/>
          <a:ln>
            <a:noFill/>
          </a:ln>
        </p:spPr>
        <p:txBody>
          <a:bodyPr spcFirstLastPara="1" wrap="square" lIns="91425" tIns="91425" rIns="91425" bIns="91425" anchor="t" anchorCtr="0">
            <a:noAutofit/>
          </a:bodyPr>
          <a:lstStyle/>
          <a:p>
            <a:r>
              <a:rPr lang="en" sz="1600" dirty="0">
                <a:solidFill>
                  <a:schemeClr val="lt2"/>
                </a:solidFill>
              </a:rPr>
              <a:t>Réalisé par : </a:t>
            </a:r>
            <a:endParaRPr lang="en-US" sz="1600" dirty="0">
              <a:solidFill>
                <a:schemeClr val="lt2"/>
              </a:solidFill>
            </a:endParaRPr>
          </a:p>
          <a:p>
            <a:r>
              <a:rPr lang="en" sz="1600" dirty="0">
                <a:solidFill>
                  <a:schemeClr val="lt2"/>
                </a:solidFill>
              </a:rPr>
              <a:t>EL BOUKHARI Mehdi</a:t>
            </a:r>
          </a:p>
          <a:p>
            <a:pPr marL="285750" indent="-285750">
              <a:buChar char="•"/>
            </a:pPr>
            <a:endParaRPr lang="en" dirty="0">
              <a:solidFill>
                <a:schemeClr val="lt2"/>
              </a:solidFill>
              <a:latin typeface="Fira Sans Condensed"/>
            </a:endParaRPr>
          </a:p>
        </p:txBody>
      </p:sp>
      <p:sp>
        <p:nvSpPr>
          <p:cNvPr id="4" name="Google Shape;126;p18">
            <a:extLst>
              <a:ext uri="{FF2B5EF4-FFF2-40B4-BE49-F238E27FC236}">
                <a16:creationId xmlns:a16="http://schemas.microsoft.com/office/drawing/2014/main" id="{DBA17B91-06D7-7A35-792C-A9170D93A1A7}"/>
              </a:ext>
            </a:extLst>
          </p:cNvPr>
          <p:cNvSpPr txBox="1"/>
          <p:nvPr/>
        </p:nvSpPr>
        <p:spPr>
          <a:xfrm>
            <a:off x="2958009" y="205598"/>
            <a:ext cx="3757824" cy="785372"/>
          </a:xfrm>
          <a:prstGeom prst="rect">
            <a:avLst/>
          </a:prstGeom>
          <a:noFill/>
          <a:ln>
            <a:noFill/>
          </a:ln>
        </p:spPr>
        <p:txBody>
          <a:bodyPr spcFirstLastPara="1" wrap="square" lIns="91425" tIns="91425" rIns="91425" bIns="91425" anchor="t" anchorCtr="0">
            <a:noAutofit/>
          </a:bodyPr>
          <a:lstStyle/>
          <a:p>
            <a:pPr algn="ctr"/>
            <a:r>
              <a:rPr lang="en" sz="2000" b="1" dirty="0">
                <a:solidFill>
                  <a:schemeClr val="lt2"/>
                </a:solidFill>
              </a:rPr>
              <a:t>Technologies Industrielles pour l'Usine de </a:t>
            </a:r>
            <a:r>
              <a:rPr lang="en" sz="2000" b="1" dirty="0" err="1">
                <a:solidFill>
                  <a:schemeClr val="lt2"/>
                </a:solidFill>
              </a:rPr>
              <a:t>Futur</a:t>
            </a:r>
            <a:endParaRPr lang="en" sz="2000" b="1"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654158" y="275731"/>
            <a:ext cx="7704000" cy="572700"/>
          </a:xfrm>
          <a:prstGeom prst="rect">
            <a:avLst/>
          </a:prstGeom>
        </p:spPr>
        <p:txBody>
          <a:bodyPr spcFirstLastPara="1" wrap="square" lIns="91425" tIns="91425" rIns="91425" bIns="91425" anchor="t" anchorCtr="0">
            <a:noAutofit/>
          </a:bodyPr>
          <a:lstStyle/>
          <a:p>
            <a:r>
              <a:rPr lang="en" sz="4400"/>
              <a:t>Plan de la </a:t>
            </a:r>
            <a:r>
              <a:rPr lang="en" sz="4400" err="1"/>
              <a:t>présentation</a:t>
            </a:r>
            <a:endParaRPr lang="en-US" sz="4400" err="1"/>
          </a:p>
        </p:txBody>
      </p:sp>
      <p:sp>
        <p:nvSpPr>
          <p:cNvPr id="93" name="Google Shape;93;p18"/>
          <p:cNvSpPr/>
          <p:nvPr/>
        </p:nvSpPr>
        <p:spPr>
          <a:xfrm>
            <a:off x="1594712" y="2690825"/>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3529885" y="2725891"/>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5472652" y="2809920"/>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7422612" y="2667176"/>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18"/>
          <p:cNvCxnSpPr>
            <a:cxnSpLocks/>
          </p:cNvCxnSpPr>
          <p:nvPr/>
        </p:nvCxnSpPr>
        <p:spPr>
          <a:xfrm flipV="1">
            <a:off x="1658162" y="2796110"/>
            <a:ext cx="1871723" cy="14653"/>
          </a:xfrm>
          <a:prstGeom prst="straightConnector1">
            <a:avLst/>
          </a:prstGeom>
          <a:noFill/>
          <a:ln w="19050" cap="flat" cmpd="sng">
            <a:solidFill>
              <a:schemeClr val="lt2"/>
            </a:solidFill>
            <a:prstDash val="solid"/>
            <a:round/>
            <a:headEnd type="none" w="med" len="med"/>
            <a:tailEnd type="none" w="med" len="med"/>
          </a:ln>
        </p:spPr>
      </p:cxnSp>
      <p:cxnSp>
        <p:nvCxnSpPr>
          <p:cNvPr id="98" name="Google Shape;98;p18"/>
          <p:cNvCxnSpPr>
            <a:cxnSpLocks/>
          </p:cNvCxnSpPr>
          <p:nvPr/>
        </p:nvCxnSpPr>
        <p:spPr>
          <a:xfrm>
            <a:off x="3664247" y="2789341"/>
            <a:ext cx="2299175" cy="29306"/>
          </a:xfrm>
          <a:prstGeom prst="straightConnector1">
            <a:avLst/>
          </a:prstGeom>
          <a:noFill/>
          <a:ln w="19050" cap="flat" cmpd="sng">
            <a:solidFill>
              <a:schemeClr val="lt2"/>
            </a:solidFill>
            <a:prstDash val="solid"/>
            <a:round/>
            <a:headEnd type="none" w="med" len="med"/>
            <a:tailEnd type="none" w="med" len="med"/>
          </a:ln>
        </p:spPr>
      </p:cxnSp>
      <p:cxnSp>
        <p:nvCxnSpPr>
          <p:cNvPr id="99" name="Google Shape;99;p18"/>
          <p:cNvCxnSpPr>
            <a:cxnSpLocks/>
          </p:cNvCxnSpPr>
          <p:nvPr/>
        </p:nvCxnSpPr>
        <p:spPr>
          <a:xfrm flipV="1">
            <a:off x="5965899" y="2803993"/>
            <a:ext cx="2394426" cy="14653"/>
          </a:xfrm>
          <a:prstGeom prst="straightConnector1">
            <a:avLst/>
          </a:prstGeom>
          <a:noFill/>
          <a:ln w="19050" cap="flat" cmpd="sng">
            <a:solidFill>
              <a:schemeClr val="lt2"/>
            </a:solidFill>
            <a:prstDash val="solid"/>
            <a:round/>
            <a:headEnd type="none" w="med" len="med"/>
            <a:tailEnd type="none" w="med" len="med"/>
          </a:ln>
        </p:spPr>
      </p:cxnSp>
      <p:cxnSp>
        <p:nvCxnSpPr>
          <p:cNvPr id="102" name="Google Shape;102;p18"/>
          <p:cNvCxnSpPr>
            <a:cxnSpLocks/>
            <a:stCxn id="94" idx="4"/>
          </p:cNvCxnSpPr>
          <p:nvPr/>
        </p:nvCxnSpPr>
        <p:spPr>
          <a:xfrm>
            <a:off x="3593335" y="2852791"/>
            <a:ext cx="0" cy="323700"/>
          </a:xfrm>
          <a:prstGeom prst="straightConnector1">
            <a:avLst/>
          </a:prstGeom>
          <a:noFill/>
          <a:ln w="19050" cap="flat" cmpd="sng">
            <a:solidFill>
              <a:schemeClr val="lt2"/>
            </a:solidFill>
            <a:prstDash val="solid"/>
            <a:round/>
            <a:headEnd type="none" w="med" len="med"/>
            <a:tailEnd type="none" w="med" len="med"/>
          </a:ln>
        </p:spPr>
      </p:cxnSp>
      <p:cxnSp>
        <p:nvCxnSpPr>
          <p:cNvPr id="104" name="Google Shape;104;p18"/>
          <p:cNvCxnSpPr>
            <a:cxnSpLocks/>
            <a:stCxn id="95" idx="4"/>
          </p:cNvCxnSpPr>
          <p:nvPr/>
        </p:nvCxnSpPr>
        <p:spPr>
          <a:xfrm>
            <a:off x="5536102" y="2936820"/>
            <a:ext cx="0" cy="323700"/>
          </a:xfrm>
          <a:prstGeom prst="straightConnector1">
            <a:avLst/>
          </a:prstGeom>
          <a:noFill/>
          <a:ln w="19050" cap="flat" cmpd="sng">
            <a:solidFill>
              <a:schemeClr val="lt2"/>
            </a:solidFill>
            <a:prstDash val="solid"/>
            <a:round/>
            <a:headEnd type="none" w="med" len="med"/>
            <a:tailEnd type="none" w="med" len="med"/>
          </a:ln>
        </p:spPr>
      </p:cxnSp>
      <p:cxnSp>
        <p:nvCxnSpPr>
          <p:cNvPr id="106" name="Google Shape;106;p18"/>
          <p:cNvCxnSpPr>
            <a:cxnSpLocks/>
          </p:cNvCxnSpPr>
          <p:nvPr/>
        </p:nvCxnSpPr>
        <p:spPr>
          <a:xfrm>
            <a:off x="7486062" y="2360511"/>
            <a:ext cx="0" cy="323700"/>
          </a:xfrm>
          <a:prstGeom prst="straightConnector1">
            <a:avLst/>
          </a:prstGeom>
          <a:noFill/>
          <a:ln w="19050" cap="flat" cmpd="sng">
            <a:solidFill>
              <a:schemeClr val="lt2"/>
            </a:solidFill>
            <a:prstDash val="solid"/>
            <a:round/>
            <a:headEnd type="none" w="med" len="med"/>
            <a:tailEnd type="none" w="med" len="med"/>
          </a:ln>
        </p:spPr>
      </p:cxnSp>
      <p:grpSp>
        <p:nvGrpSpPr>
          <p:cNvPr id="109" name="Google Shape;109;p18"/>
          <p:cNvGrpSpPr/>
          <p:nvPr/>
        </p:nvGrpSpPr>
        <p:grpSpPr>
          <a:xfrm>
            <a:off x="5471115" y="4316931"/>
            <a:ext cx="65829" cy="64495"/>
            <a:chOff x="908191" y="3026302"/>
            <a:chExt cx="65829" cy="64495"/>
          </a:xfrm>
        </p:grpSpPr>
        <p:sp>
          <p:nvSpPr>
            <p:cNvPr id="110" name="Google Shape;110;p18"/>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8"/>
          <p:cNvSpPr txBox="1"/>
          <p:nvPr/>
        </p:nvSpPr>
        <p:spPr>
          <a:xfrm>
            <a:off x="716600" y="1790299"/>
            <a:ext cx="2395984" cy="457200"/>
          </a:xfrm>
          <a:prstGeom prst="rect">
            <a:avLst/>
          </a:prstGeom>
          <a:noFill/>
          <a:ln>
            <a:noFill/>
          </a:ln>
        </p:spPr>
        <p:txBody>
          <a:bodyPr spcFirstLastPara="1" wrap="square" lIns="91425" tIns="91425" rIns="91425" bIns="91425" anchor="b" anchorCtr="0">
            <a:noAutofit/>
          </a:bodyPr>
          <a:lstStyle/>
          <a:p>
            <a:pPr algn="ctr"/>
            <a:r>
              <a:rPr lang="en" sz="2800" b="1" dirty="0">
                <a:solidFill>
                  <a:schemeClr val="lt2"/>
                </a:solidFill>
                <a:latin typeface="Rajdhani"/>
                <a:cs typeface="Rajdhani"/>
                <a:sym typeface="Rajdhani"/>
              </a:rPr>
              <a:t>01 Introduction</a:t>
            </a:r>
            <a:endParaRPr lang="en-US" sz="2800" b="1" dirty="0">
              <a:solidFill>
                <a:schemeClr val="lt2"/>
              </a:solidFill>
            </a:endParaRPr>
          </a:p>
        </p:txBody>
      </p:sp>
      <p:sp>
        <p:nvSpPr>
          <p:cNvPr id="124" name="Google Shape;124;p18"/>
          <p:cNvSpPr txBox="1"/>
          <p:nvPr/>
        </p:nvSpPr>
        <p:spPr>
          <a:xfrm>
            <a:off x="3534179" y="1788917"/>
            <a:ext cx="2359349" cy="457200"/>
          </a:xfrm>
          <a:prstGeom prst="rect">
            <a:avLst/>
          </a:prstGeom>
          <a:noFill/>
          <a:ln>
            <a:noFill/>
          </a:ln>
        </p:spPr>
        <p:txBody>
          <a:bodyPr spcFirstLastPara="1" wrap="square" lIns="91425" tIns="91425" rIns="91425" bIns="91425" anchor="b" anchorCtr="0">
            <a:noAutofit/>
          </a:bodyPr>
          <a:lstStyle/>
          <a:p>
            <a:pPr algn="ctr"/>
            <a:r>
              <a:rPr lang="en" sz="2800" b="1" dirty="0">
                <a:solidFill>
                  <a:schemeClr val="lt2"/>
                </a:solidFill>
                <a:latin typeface="Rajdhani"/>
                <a:cs typeface="Rajdhani"/>
                <a:sym typeface="Rajdhani"/>
              </a:rPr>
              <a:t>03 Étapes de </a:t>
            </a:r>
            <a:r>
              <a:rPr lang="en" sz="2800" b="1" dirty="0" err="1">
                <a:solidFill>
                  <a:schemeClr val="lt2"/>
                </a:solidFill>
                <a:latin typeface="Rajdhani"/>
                <a:cs typeface="Rajdhani"/>
                <a:sym typeface="Rajdhani"/>
              </a:rPr>
              <a:t>réalisation</a:t>
            </a:r>
            <a:endParaRPr lang="en-US" sz="2800" dirty="0" err="1">
              <a:solidFill>
                <a:schemeClr val="lt2"/>
              </a:solidFill>
            </a:endParaRPr>
          </a:p>
        </p:txBody>
      </p:sp>
      <p:sp>
        <p:nvSpPr>
          <p:cNvPr id="127" name="Google Shape;127;p18"/>
          <p:cNvSpPr txBox="1"/>
          <p:nvPr/>
        </p:nvSpPr>
        <p:spPr>
          <a:xfrm>
            <a:off x="4601867" y="1790299"/>
            <a:ext cx="1883100" cy="457200"/>
          </a:xfrm>
          <a:prstGeom prst="rect">
            <a:avLst/>
          </a:prstGeom>
          <a:noFill/>
          <a:ln>
            <a:noFill/>
          </a:ln>
        </p:spPr>
        <p:txBody>
          <a:bodyPr spcFirstLastPara="1" wrap="square" lIns="91425" tIns="91425" rIns="91425" bIns="91425" anchor="b" anchorCtr="0">
            <a:noAutofit/>
          </a:bodyPr>
          <a:lstStyle/>
          <a:p>
            <a:pPr marL="0" lvl="0" indent="0" algn="ctr">
              <a:spcBef>
                <a:spcPts val="0"/>
              </a:spcBef>
              <a:spcAft>
                <a:spcPts val="0"/>
              </a:spcAft>
              <a:buNone/>
            </a:pPr>
            <a:endParaRPr lang="en" sz="2400" b="1" dirty="0">
              <a:solidFill>
                <a:schemeClr val="lt2"/>
              </a:solidFill>
              <a:latin typeface="Rajdhani"/>
              <a:cs typeface="Rajdhani"/>
            </a:endParaRPr>
          </a:p>
        </p:txBody>
      </p:sp>
      <p:sp>
        <p:nvSpPr>
          <p:cNvPr id="131" name="Google Shape;131;p18"/>
          <p:cNvSpPr txBox="1"/>
          <p:nvPr/>
        </p:nvSpPr>
        <p:spPr>
          <a:xfrm>
            <a:off x="6670302" y="1993931"/>
            <a:ext cx="2161523" cy="457200"/>
          </a:xfrm>
          <a:prstGeom prst="rect">
            <a:avLst/>
          </a:prstGeom>
          <a:noFill/>
          <a:ln>
            <a:noFill/>
          </a:ln>
        </p:spPr>
        <p:txBody>
          <a:bodyPr spcFirstLastPara="1" wrap="square" lIns="91425" tIns="91425" rIns="91425" bIns="91425" anchor="b" anchorCtr="0">
            <a:noAutofit/>
          </a:bodyPr>
          <a:lstStyle/>
          <a:p>
            <a:pPr algn="ctr"/>
            <a:r>
              <a:rPr lang="en" sz="2800" b="1" dirty="0">
                <a:solidFill>
                  <a:schemeClr val="lt2"/>
                </a:solidFill>
                <a:latin typeface="Rajdhani"/>
                <a:ea typeface="Rajdhani"/>
                <a:cs typeface="Rajdhani"/>
                <a:sym typeface="Rajdhani"/>
              </a:rPr>
              <a:t>05 Conclusion</a:t>
            </a:r>
            <a:endParaRPr sz="2800" b="1" dirty="0">
              <a:solidFill>
                <a:schemeClr val="lt2"/>
              </a:solidFill>
              <a:latin typeface="Rajdhani"/>
              <a:ea typeface="Rajdhani"/>
              <a:cs typeface="Rajdhani"/>
              <a:sym typeface="Rajdhani"/>
            </a:endParaRPr>
          </a:p>
        </p:txBody>
      </p:sp>
      <p:cxnSp>
        <p:nvCxnSpPr>
          <p:cNvPr id="132" name="Google Shape;132;p18"/>
          <p:cNvCxnSpPr>
            <a:stCxn id="93" idx="0"/>
          </p:cNvCxnSpPr>
          <p:nvPr/>
        </p:nvCxnSpPr>
        <p:spPr>
          <a:xfrm flipV="1">
            <a:off x="1658162" y="2372245"/>
            <a:ext cx="0" cy="318580"/>
          </a:xfrm>
          <a:prstGeom prst="straightConnector1">
            <a:avLst/>
          </a:prstGeom>
          <a:noFill/>
          <a:ln w="19050" cap="flat" cmpd="sng">
            <a:solidFill>
              <a:schemeClr val="lt2"/>
            </a:solidFill>
            <a:prstDash val="solid"/>
            <a:round/>
            <a:headEnd type="none" w="med" len="med"/>
            <a:tailEnd type="none" w="med" len="med"/>
          </a:ln>
        </p:spPr>
      </p:cxnSp>
      <p:sp>
        <p:nvSpPr>
          <p:cNvPr id="2" name="Google Shape;121;p18">
            <a:extLst>
              <a:ext uri="{FF2B5EF4-FFF2-40B4-BE49-F238E27FC236}">
                <a16:creationId xmlns:a16="http://schemas.microsoft.com/office/drawing/2014/main" id="{71039E5F-C445-BC1B-BB33-08C31628BA84}"/>
              </a:ext>
            </a:extLst>
          </p:cNvPr>
          <p:cNvSpPr txBox="1"/>
          <p:nvPr/>
        </p:nvSpPr>
        <p:spPr>
          <a:xfrm>
            <a:off x="4717100" y="3563413"/>
            <a:ext cx="2623118" cy="457200"/>
          </a:xfrm>
          <a:prstGeom prst="rect">
            <a:avLst/>
          </a:prstGeom>
          <a:noFill/>
          <a:ln>
            <a:noFill/>
          </a:ln>
        </p:spPr>
        <p:txBody>
          <a:bodyPr spcFirstLastPara="1" wrap="square" lIns="91425" tIns="91425" rIns="91425" bIns="91425" anchor="b" anchorCtr="0">
            <a:noAutofit/>
          </a:bodyPr>
          <a:lstStyle/>
          <a:p>
            <a:pPr algn="ctr"/>
            <a:r>
              <a:rPr lang="en" sz="2800" b="1" dirty="0">
                <a:solidFill>
                  <a:schemeClr val="lt2"/>
                </a:solidFill>
                <a:latin typeface="Rajdhani"/>
                <a:cs typeface="Rajdhani"/>
              </a:rPr>
              <a:t>04 Code et Test</a:t>
            </a:r>
          </a:p>
        </p:txBody>
      </p:sp>
      <p:sp>
        <p:nvSpPr>
          <p:cNvPr id="3" name="Google Shape;121;p18">
            <a:extLst>
              <a:ext uri="{FF2B5EF4-FFF2-40B4-BE49-F238E27FC236}">
                <a16:creationId xmlns:a16="http://schemas.microsoft.com/office/drawing/2014/main" id="{A50957A0-693D-DF5F-A9D9-E64BF4BE6C7D}"/>
              </a:ext>
            </a:extLst>
          </p:cNvPr>
          <p:cNvSpPr txBox="1"/>
          <p:nvPr/>
        </p:nvSpPr>
        <p:spPr>
          <a:xfrm>
            <a:off x="1786330" y="3922432"/>
            <a:ext cx="2395984" cy="457200"/>
          </a:xfrm>
          <a:prstGeom prst="rect">
            <a:avLst/>
          </a:prstGeom>
          <a:noFill/>
          <a:ln>
            <a:noFill/>
          </a:ln>
        </p:spPr>
        <p:txBody>
          <a:bodyPr spcFirstLastPara="1" wrap="square" lIns="91425" tIns="91425" rIns="91425" bIns="91425" anchor="b" anchorCtr="0">
            <a:noAutofit/>
          </a:bodyPr>
          <a:lstStyle/>
          <a:p>
            <a:pPr algn="ctr"/>
            <a:r>
              <a:rPr lang="en" sz="2800" b="1" dirty="0">
                <a:solidFill>
                  <a:schemeClr val="lt2"/>
                </a:solidFill>
                <a:latin typeface="Rajdhani"/>
                <a:cs typeface="Rajdhani"/>
              </a:rPr>
              <a:t>02 </a:t>
            </a:r>
            <a:r>
              <a:rPr lang="en" sz="2800" b="1" dirty="0" err="1">
                <a:solidFill>
                  <a:schemeClr val="lt2"/>
                </a:solidFill>
                <a:latin typeface="Rajdhani"/>
                <a:cs typeface="Rajdhani"/>
              </a:rPr>
              <a:t>Problèmatique</a:t>
            </a:r>
            <a:r>
              <a:rPr lang="en" sz="2800" b="1" dirty="0">
                <a:solidFill>
                  <a:schemeClr val="lt2"/>
                </a:solidFill>
                <a:latin typeface="Rajdhani"/>
                <a:cs typeface="Rajdhani"/>
              </a:rPr>
              <a:t> et solution</a:t>
            </a:r>
            <a:endParaRPr lang="en" sz="2800" b="1" dirty="0" err="1">
              <a:solidFill>
                <a:schemeClr val="lt2"/>
              </a:solidFill>
              <a:latin typeface="Rajdhani"/>
              <a:cs typeface="Rajdhani"/>
            </a:endParaRPr>
          </a:p>
        </p:txBody>
      </p:sp>
      <p:cxnSp>
        <p:nvCxnSpPr>
          <p:cNvPr id="4" name="Google Shape;106;p18">
            <a:extLst>
              <a:ext uri="{FF2B5EF4-FFF2-40B4-BE49-F238E27FC236}">
                <a16:creationId xmlns:a16="http://schemas.microsoft.com/office/drawing/2014/main" id="{D452AFEB-2AA2-E3B3-E2E8-4C8422B600E1}"/>
              </a:ext>
            </a:extLst>
          </p:cNvPr>
          <p:cNvCxnSpPr>
            <a:cxnSpLocks/>
          </p:cNvCxnSpPr>
          <p:nvPr/>
        </p:nvCxnSpPr>
        <p:spPr>
          <a:xfrm>
            <a:off x="4438062" y="2372091"/>
            <a:ext cx="0" cy="323700"/>
          </a:xfrm>
          <a:prstGeom prst="straightConnector1">
            <a:avLst/>
          </a:prstGeom>
          <a:noFill/>
          <a:ln w="19050" cap="flat" cmpd="sng">
            <a:solidFill>
              <a:schemeClr val="lt2"/>
            </a:solidFill>
            <a:prstDash val="solid"/>
            <a:round/>
            <a:headEnd type="none" w="med" len="med"/>
            <a:tailEnd type="none" w="med" len="med"/>
          </a:ln>
        </p:spPr>
      </p:cxnSp>
      <p:sp>
        <p:nvSpPr>
          <p:cNvPr id="32" name="Google Shape;94;p18"/>
          <p:cNvSpPr/>
          <p:nvPr/>
        </p:nvSpPr>
        <p:spPr>
          <a:xfrm>
            <a:off x="4375989" y="2681216"/>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268404"/>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500"/>
              <a:t>Introduction</a:t>
            </a:r>
            <a:endParaRPr lang="en-US" sz="4500"/>
          </a:p>
        </p:txBody>
      </p:sp>
      <p:pic>
        <p:nvPicPr>
          <p:cNvPr id="3" name="Google Shape;59;p15">
            <a:extLst>
              <a:ext uri="{FF2B5EF4-FFF2-40B4-BE49-F238E27FC236}">
                <a16:creationId xmlns:a16="http://schemas.microsoft.com/office/drawing/2014/main" id="{CF11D432-62EF-298B-9137-6828782469FE}"/>
              </a:ext>
            </a:extLst>
          </p:cNvPr>
          <p:cNvPicPr preferRelativeResize="0"/>
          <p:nvPr/>
        </p:nvPicPr>
        <p:blipFill rotWithShape="1">
          <a:blip r:embed="rId4">
            <a:alphaModFix/>
          </a:blip>
          <a:srcRect l="25302" r="25297"/>
          <a:stretch/>
        </p:blipFill>
        <p:spPr>
          <a:xfrm>
            <a:off x="5965363" y="1463637"/>
            <a:ext cx="2359337" cy="2674381"/>
          </a:xfrm>
          <a:prstGeom prst="rect">
            <a:avLst/>
          </a:prstGeom>
          <a:noFill/>
          <a:ln>
            <a:noFill/>
          </a:ln>
        </p:spPr>
      </p:pic>
      <p:sp>
        <p:nvSpPr>
          <p:cNvPr id="6" name="TextBox 5">
            <a:extLst>
              <a:ext uri="{FF2B5EF4-FFF2-40B4-BE49-F238E27FC236}">
                <a16:creationId xmlns:a16="http://schemas.microsoft.com/office/drawing/2014/main" id="{029F5DA6-3ADF-2C93-96A0-F59CCEAAED33}"/>
              </a:ext>
            </a:extLst>
          </p:cNvPr>
          <p:cNvSpPr txBox="1"/>
          <p:nvPr/>
        </p:nvSpPr>
        <p:spPr>
          <a:xfrm>
            <a:off x="487169" y="1297531"/>
            <a:ext cx="5006252" cy="2949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dirty="0">
                <a:ea typeface="+mn-lt"/>
                <a:cs typeface="+mn-lt"/>
              </a:rPr>
              <a:t>La reconnaissance </a:t>
            </a:r>
            <a:r>
              <a:rPr lang="en-US" sz="1800" dirty="0" err="1">
                <a:ea typeface="+mn-lt"/>
                <a:cs typeface="+mn-lt"/>
              </a:rPr>
              <a:t>faciale</a:t>
            </a:r>
            <a:r>
              <a:rPr lang="en-US" sz="1800" dirty="0">
                <a:ea typeface="+mn-lt"/>
                <a:cs typeface="+mn-lt"/>
              </a:rPr>
              <a:t> </a:t>
            </a:r>
            <a:r>
              <a:rPr lang="en-US" sz="1800" dirty="0" err="1">
                <a:ea typeface="+mn-lt"/>
                <a:cs typeface="+mn-lt"/>
              </a:rPr>
              <a:t>est</a:t>
            </a:r>
            <a:r>
              <a:rPr lang="en-US" sz="1800" dirty="0">
                <a:ea typeface="+mn-lt"/>
                <a:cs typeface="+mn-lt"/>
              </a:rPr>
              <a:t> </a:t>
            </a:r>
            <a:r>
              <a:rPr lang="en-US" sz="1800" dirty="0" err="1">
                <a:ea typeface="+mn-lt"/>
                <a:cs typeface="+mn-lt"/>
              </a:rPr>
              <a:t>une</a:t>
            </a:r>
            <a:r>
              <a:rPr lang="en-US" sz="1800" dirty="0">
                <a:ea typeface="+mn-lt"/>
                <a:cs typeface="+mn-lt"/>
              </a:rPr>
              <a:t> </a:t>
            </a:r>
            <a:r>
              <a:rPr lang="en-US" sz="1800" dirty="0" err="1">
                <a:ea typeface="+mn-lt"/>
                <a:cs typeface="+mn-lt"/>
              </a:rPr>
              <a:t>technologie</a:t>
            </a:r>
            <a:r>
              <a:rPr lang="en-US" sz="1800" dirty="0">
                <a:ea typeface="+mn-lt"/>
                <a:cs typeface="+mn-lt"/>
              </a:rPr>
              <a:t> </a:t>
            </a:r>
            <a:r>
              <a:rPr lang="en-US" sz="1800" dirty="0" err="1">
                <a:ea typeface="+mn-lt"/>
                <a:cs typeface="+mn-lt"/>
              </a:rPr>
              <a:t>biométrique</a:t>
            </a:r>
            <a:r>
              <a:rPr lang="en-US" sz="1800" dirty="0">
                <a:ea typeface="+mn-lt"/>
                <a:cs typeface="+mn-lt"/>
              </a:rPr>
              <a:t> qui </a:t>
            </a:r>
            <a:r>
              <a:rPr lang="en-US" sz="1800" dirty="0" err="1">
                <a:ea typeface="+mn-lt"/>
                <a:cs typeface="+mn-lt"/>
              </a:rPr>
              <a:t>consiste</a:t>
            </a:r>
            <a:r>
              <a:rPr lang="en-US" sz="1800" dirty="0">
                <a:ea typeface="+mn-lt"/>
                <a:cs typeface="+mn-lt"/>
              </a:rPr>
              <a:t> à identifier un </a:t>
            </a:r>
            <a:r>
              <a:rPr lang="en-US" sz="1800" dirty="0" err="1">
                <a:ea typeface="+mn-lt"/>
                <a:cs typeface="+mn-lt"/>
              </a:rPr>
              <a:t>individu</a:t>
            </a:r>
            <a:r>
              <a:rPr lang="en-US" sz="1800" dirty="0">
                <a:ea typeface="+mn-lt"/>
                <a:cs typeface="+mn-lt"/>
              </a:rPr>
              <a:t> </a:t>
            </a:r>
            <a:r>
              <a:rPr lang="en-US" sz="1800" dirty="0" err="1">
                <a:ea typeface="+mn-lt"/>
                <a:cs typeface="+mn-lt"/>
              </a:rPr>
              <a:t>en</a:t>
            </a:r>
            <a:r>
              <a:rPr lang="en-US" sz="1800" dirty="0">
                <a:ea typeface="+mn-lt"/>
                <a:cs typeface="+mn-lt"/>
              </a:rPr>
              <a:t> </a:t>
            </a:r>
            <a:r>
              <a:rPr lang="en-US" sz="1800" dirty="0" err="1">
                <a:ea typeface="+mn-lt"/>
                <a:cs typeface="+mn-lt"/>
              </a:rPr>
              <a:t>fonction</a:t>
            </a:r>
            <a:r>
              <a:rPr lang="en-US" sz="1800" dirty="0">
                <a:ea typeface="+mn-lt"/>
                <a:cs typeface="+mn-lt"/>
              </a:rPr>
              <a:t> des </a:t>
            </a:r>
            <a:r>
              <a:rPr lang="en-US" sz="1800" dirty="0" err="1">
                <a:ea typeface="+mn-lt"/>
                <a:cs typeface="+mn-lt"/>
              </a:rPr>
              <a:t>caractéristiques</a:t>
            </a:r>
            <a:r>
              <a:rPr lang="en-US" sz="1800" dirty="0">
                <a:ea typeface="+mn-lt"/>
                <a:cs typeface="+mn-lt"/>
              </a:rPr>
              <a:t> de son visage, </a:t>
            </a:r>
            <a:r>
              <a:rPr lang="en-US" sz="1800" dirty="0" err="1">
                <a:ea typeface="+mn-lt"/>
                <a:cs typeface="+mn-lt"/>
              </a:rPr>
              <a:t>elle</a:t>
            </a:r>
            <a:r>
              <a:rPr lang="en-US" sz="1800" dirty="0">
                <a:ea typeface="+mn-lt"/>
                <a:cs typeface="+mn-lt"/>
              </a:rPr>
              <a:t> </a:t>
            </a:r>
            <a:r>
              <a:rPr lang="en-US" sz="1800" dirty="0" err="1">
                <a:ea typeface="+mn-lt"/>
                <a:cs typeface="+mn-lt"/>
              </a:rPr>
              <a:t>est</a:t>
            </a:r>
            <a:r>
              <a:rPr lang="en-US" sz="1800" dirty="0">
                <a:ea typeface="+mn-lt"/>
                <a:cs typeface="+mn-lt"/>
              </a:rPr>
              <a:t> </a:t>
            </a:r>
            <a:r>
              <a:rPr lang="en-US" sz="1800" dirty="0" err="1">
                <a:ea typeface="+mn-lt"/>
                <a:cs typeface="+mn-lt"/>
              </a:rPr>
              <a:t>installée</a:t>
            </a:r>
            <a:r>
              <a:rPr lang="en-US" sz="1800" dirty="0">
                <a:ea typeface="+mn-lt"/>
                <a:cs typeface="+mn-lt"/>
              </a:rPr>
              <a:t> dans </a:t>
            </a:r>
            <a:r>
              <a:rPr lang="en-US" sz="1800" dirty="0" err="1">
                <a:ea typeface="+mn-lt"/>
                <a:cs typeface="+mn-lt"/>
              </a:rPr>
              <a:t>nombreux</a:t>
            </a:r>
            <a:r>
              <a:rPr lang="en-US" sz="1800" dirty="0">
                <a:ea typeface="+mn-lt"/>
                <a:cs typeface="+mn-lt"/>
              </a:rPr>
              <a:t> </a:t>
            </a:r>
            <a:r>
              <a:rPr lang="en-US" sz="1800" dirty="0" err="1">
                <a:ea typeface="+mn-lt"/>
                <a:cs typeface="+mn-lt"/>
              </a:rPr>
              <a:t>lieux</a:t>
            </a:r>
            <a:r>
              <a:rPr lang="en-US" sz="1800" dirty="0">
                <a:ea typeface="+mn-lt"/>
                <a:cs typeface="+mn-lt"/>
              </a:rPr>
              <a:t> </a:t>
            </a:r>
            <a:r>
              <a:rPr lang="en-US" sz="1800" dirty="0" err="1">
                <a:ea typeface="+mn-lt"/>
                <a:cs typeface="+mn-lt"/>
              </a:rPr>
              <a:t>afin</a:t>
            </a:r>
            <a:r>
              <a:rPr lang="en-US" sz="1800" dirty="0">
                <a:ea typeface="+mn-lt"/>
                <a:cs typeface="+mn-lt"/>
              </a:rPr>
              <a:t> </a:t>
            </a:r>
            <a:r>
              <a:rPr lang="en-US" sz="1800" dirty="0" err="1">
                <a:ea typeface="+mn-lt"/>
                <a:cs typeface="+mn-lt"/>
              </a:rPr>
              <a:t>d'assurer</a:t>
            </a:r>
            <a:r>
              <a:rPr lang="en-US" sz="1800" dirty="0">
                <a:ea typeface="+mn-lt"/>
                <a:cs typeface="+mn-lt"/>
              </a:rPr>
              <a:t> la </a:t>
            </a:r>
            <a:r>
              <a:rPr lang="en-US" sz="1800" dirty="0" err="1">
                <a:ea typeface="+mn-lt"/>
                <a:cs typeface="+mn-lt"/>
              </a:rPr>
              <a:t>sécurité</a:t>
            </a:r>
            <a:r>
              <a:rPr lang="en-US" sz="1800" dirty="0">
                <a:ea typeface="+mn-lt"/>
                <a:cs typeface="+mn-lt"/>
              </a:rPr>
              <a:t>, la </a:t>
            </a:r>
            <a:r>
              <a:rPr lang="en-US" sz="1800" dirty="0" err="1">
                <a:ea typeface="+mn-lt"/>
                <a:cs typeface="+mn-lt"/>
              </a:rPr>
              <a:t>confiance</a:t>
            </a:r>
            <a:r>
              <a:rPr lang="en-US" sz="1800" dirty="0">
                <a:ea typeface="+mn-lt"/>
                <a:cs typeface="+mn-lt"/>
              </a:rPr>
              <a:t> et la </a:t>
            </a:r>
            <a:r>
              <a:rPr lang="en-US" sz="1800" dirty="0" err="1">
                <a:ea typeface="+mn-lt"/>
                <a:cs typeface="+mn-lt"/>
              </a:rPr>
              <a:t>sûreté</a:t>
            </a:r>
            <a:r>
              <a:rPr lang="en-US" sz="1800" dirty="0">
                <a:ea typeface="+mn-lt"/>
                <a:cs typeface="+mn-lt"/>
              </a:rPr>
              <a:t>. Il </a:t>
            </a:r>
            <a:r>
              <a:rPr lang="en-US" sz="1800" dirty="0" err="1">
                <a:ea typeface="+mn-lt"/>
                <a:cs typeface="+mn-lt"/>
              </a:rPr>
              <a:t>s'agit</a:t>
            </a:r>
            <a:r>
              <a:rPr lang="en-US" sz="1800" dirty="0">
                <a:ea typeface="+mn-lt"/>
                <a:cs typeface="+mn-lt"/>
              </a:rPr>
              <a:t> </a:t>
            </a:r>
            <a:r>
              <a:rPr lang="en-US" sz="1800" dirty="0" err="1">
                <a:ea typeface="+mn-lt"/>
                <a:cs typeface="+mn-lt"/>
              </a:rPr>
              <a:t>alors</a:t>
            </a:r>
            <a:r>
              <a:rPr lang="en-US" sz="1800" dirty="0">
                <a:ea typeface="+mn-lt"/>
                <a:cs typeface="+mn-lt"/>
              </a:rPr>
              <a:t> </a:t>
            </a:r>
            <a:r>
              <a:rPr lang="en-US" sz="1800" dirty="0" err="1">
                <a:ea typeface="+mn-lt"/>
                <a:cs typeface="+mn-lt"/>
              </a:rPr>
              <a:t>d'une</a:t>
            </a:r>
            <a:r>
              <a:rPr lang="en-US" sz="1800" dirty="0">
                <a:ea typeface="+mn-lt"/>
                <a:cs typeface="+mn-lt"/>
              </a:rPr>
              <a:t> </a:t>
            </a:r>
            <a:r>
              <a:rPr lang="en-US" sz="1800" dirty="0" err="1">
                <a:ea typeface="+mn-lt"/>
                <a:cs typeface="+mn-lt"/>
              </a:rPr>
              <a:t>technologie</a:t>
            </a:r>
            <a:r>
              <a:rPr lang="en-US" sz="1800" dirty="0">
                <a:ea typeface="+mn-lt"/>
                <a:cs typeface="+mn-lt"/>
              </a:rPr>
              <a:t> qui a </a:t>
            </a:r>
            <a:r>
              <a:rPr lang="en-US" sz="1800" dirty="0" err="1">
                <a:ea typeface="+mn-lt"/>
                <a:cs typeface="+mn-lt"/>
              </a:rPr>
              <a:t>marqué</a:t>
            </a:r>
            <a:r>
              <a:rPr lang="en-US" sz="1800" dirty="0">
                <a:ea typeface="+mn-lt"/>
                <a:cs typeface="+mn-lt"/>
              </a:rPr>
              <a:t> le monde </a:t>
            </a:r>
            <a:r>
              <a:rPr lang="en-US" sz="1800" dirty="0" err="1">
                <a:ea typeface="+mn-lt"/>
                <a:cs typeface="+mn-lt"/>
              </a:rPr>
              <a:t>aujourd'hui</a:t>
            </a:r>
            <a:r>
              <a:rPr lang="en-US" sz="1800" dirty="0">
                <a:ea typeface="+mn-lt"/>
                <a:cs typeface="+mn-lt"/>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78715" y="312365"/>
            <a:ext cx="7704000" cy="572700"/>
          </a:xfrm>
          <a:prstGeom prst="rect">
            <a:avLst/>
          </a:prstGeom>
        </p:spPr>
        <p:txBody>
          <a:bodyPr spcFirstLastPara="1" wrap="square" lIns="91425" tIns="91425" rIns="91425" bIns="91425" anchor="t" anchorCtr="0">
            <a:noAutofit/>
          </a:bodyPr>
          <a:lstStyle/>
          <a:p>
            <a:r>
              <a:rPr lang="en" sz="4400" dirty="0" err="1"/>
              <a:t>Problèmatique</a:t>
            </a:r>
            <a:r>
              <a:rPr lang="en" sz="4400" dirty="0"/>
              <a:t> et solution</a:t>
            </a:r>
            <a:endParaRPr lang="en-US" sz="4400" dirty="0"/>
          </a:p>
        </p:txBody>
      </p:sp>
      <p:sp>
        <p:nvSpPr>
          <p:cNvPr id="65" name="Google Shape;65;p16"/>
          <p:cNvSpPr txBox="1">
            <a:spLocks noGrp="1"/>
          </p:cNvSpPr>
          <p:nvPr>
            <p:ph type="body" idx="1"/>
          </p:nvPr>
        </p:nvSpPr>
        <p:spPr>
          <a:xfrm>
            <a:off x="1177586" y="2018572"/>
            <a:ext cx="6913800" cy="1866059"/>
          </a:xfrm>
          <a:prstGeom prst="rect">
            <a:avLst/>
          </a:prstGeom>
        </p:spPr>
        <p:txBody>
          <a:bodyPr spcFirstLastPara="1" wrap="square" lIns="91425" tIns="91425" rIns="91425" bIns="91425" anchor="t" anchorCtr="0">
            <a:noAutofit/>
          </a:bodyPr>
          <a:lstStyle/>
          <a:p>
            <a:pPr>
              <a:buClr>
                <a:schemeClr val="lt2"/>
              </a:buClr>
              <a:buFont typeface="Wingdings"/>
              <a:buChar char="v"/>
            </a:pPr>
            <a:r>
              <a:rPr lang="en" sz="2000" dirty="0" err="1"/>
              <a:t>Difficulté</a:t>
            </a:r>
            <a:r>
              <a:rPr lang="en" sz="2000" dirty="0"/>
              <a:t> de gestion de la </a:t>
            </a:r>
            <a:r>
              <a:rPr lang="en" sz="2000" dirty="0" err="1"/>
              <a:t>sécurisation</a:t>
            </a:r>
            <a:r>
              <a:rPr lang="en" sz="2000" dirty="0"/>
              <a:t> </a:t>
            </a:r>
            <a:r>
              <a:rPr lang="en" sz="2000" dirty="0" err="1"/>
              <a:t>d'accés</a:t>
            </a:r>
            <a:r>
              <a:rPr lang="en" sz="2000" dirty="0"/>
              <a:t> à la </a:t>
            </a:r>
            <a:r>
              <a:rPr lang="en" sz="2000" dirty="0" err="1"/>
              <a:t>bibliothéque</a:t>
            </a:r>
            <a:r>
              <a:rPr lang="en" sz="2000" dirty="0"/>
              <a:t> de l'UM6P</a:t>
            </a:r>
          </a:p>
          <a:p>
            <a:pPr>
              <a:buClr>
                <a:schemeClr val="lt2"/>
              </a:buClr>
              <a:buFont typeface="Wingdings"/>
              <a:buChar char="v"/>
            </a:pPr>
            <a:endParaRPr lang="en" sz="2000" dirty="0">
              <a:solidFill>
                <a:schemeClr val="lt2"/>
              </a:solidFill>
            </a:endParaRPr>
          </a:p>
          <a:p>
            <a:pPr>
              <a:buClr>
                <a:schemeClr val="lt2"/>
              </a:buClr>
              <a:buFont typeface="Wingdings"/>
              <a:buChar char="v"/>
            </a:pPr>
            <a:r>
              <a:rPr lang="en" sz="2000" dirty="0">
                <a:solidFill>
                  <a:schemeClr val="lt2"/>
                </a:solidFill>
              </a:rPr>
              <a:t>Développement </a:t>
            </a:r>
            <a:r>
              <a:rPr lang="en" sz="2000" dirty="0" err="1">
                <a:solidFill>
                  <a:schemeClr val="lt2"/>
                </a:solidFill>
              </a:rPr>
              <a:t>d'une</a:t>
            </a:r>
            <a:r>
              <a:rPr lang="en" sz="2000" dirty="0">
                <a:solidFill>
                  <a:schemeClr val="lt2"/>
                </a:solidFill>
              </a:rPr>
              <a:t> application pour la reconnaissance de visages </a:t>
            </a:r>
          </a:p>
          <a:p>
            <a:pPr marL="139700" indent="0">
              <a:buClr>
                <a:schemeClr val="lt2"/>
              </a:buClr>
              <a:buNone/>
            </a:pPr>
            <a:endParaRPr lang="en" sz="2000" dirty="0">
              <a:solidFill>
                <a:schemeClr val="lt2"/>
              </a:solidFill>
            </a:endParaRPr>
          </a:p>
          <a:p>
            <a:pPr marL="139700" indent="0">
              <a:buClr>
                <a:schemeClr val="lt2"/>
              </a:buClr>
              <a:buNone/>
            </a:pPr>
            <a:endParaRPr lang="en" sz="2500" dirty="0">
              <a:solidFill>
                <a:schemeClr val="lt2"/>
              </a:solidFill>
            </a:endParaRPr>
          </a:p>
          <a:p>
            <a:pPr>
              <a:buClr>
                <a:schemeClr val="lt2"/>
              </a:buClr>
              <a:buFont typeface="Wingdings"/>
              <a:buChar char="q"/>
            </a:pPr>
            <a:endParaRPr lang="en" sz="2500">
              <a:solidFill>
                <a:schemeClr val="lt2"/>
              </a:solidFill>
            </a:endParaRPr>
          </a:p>
        </p:txBody>
      </p:sp>
    </p:spTree>
    <p:extLst>
      <p:ext uri="{BB962C8B-B14F-4D97-AF65-F5344CB8AC3E}">
        <p14:creationId xmlns:p14="http://schemas.microsoft.com/office/powerpoint/2010/main" val="78954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78715" y="312365"/>
            <a:ext cx="7704000" cy="572700"/>
          </a:xfrm>
          <a:prstGeom prst="rect">
            <a:avLst/>
          </a:prstGeom>
        </p:spPr>
        <p:txBody>
          <a:bodyPr spcFirstLastPara="1" wrap="square" lIns="91425" tIns="91425" rIns="91425" bIns="91425" anchor="t" anchorCtr="0">
            <a:noAutofit/>
          </a:bodyPr>
          <a:lstStyle/>
          <a:p>
            <a:r>
              <a:rPr lang="en" sz="4400">
                <a:latin typeface="Bahnschrift"/>
              </a:rPr>
              <a:t>Les étapes de </a:t>
            </a:r>
            <a:r>
              <a:rPr lang="en" sz="4400" err="1">
                <a:latin typeface="Bahnschrift"/>
              </a:rPr>
              <a:t>réalisation</a:t>
            </a:r>
            <a:endParaRPr lang="en-US" sz="4400">
              <a:latin typeface="Bahnschrift"/>
            </a:endParaRPr>
          </a:p>
        </p:txBody>
      </p:sp>
      <p:sp>
        <p:nvSpPr>
          <p:cNvPr id="65" name="Google Shape;65;p16"/>
          <p:cNvSpPr txBox="1">
            <a:spLocks noGrp="1"/>
          </p:cNvSpPr>
          <p:nvPr>
            <p:ph type="body" idx="1"/>
          </p:nvPr>
        </p:nvSpPr>
        <p:spPr>
          <a:xfrm>
            <a:off x="1316798" y="1776784"/>
            <a:ext cx="6913800" cy="2598751"/>
          </a:xfrm>
          <a:prstGeom prst="rect">
            <a:avLst/>
          </a:prstGeom>
        </p:spPr>
        <p:txBody>
          <a:bodyPr spcFirstLastPara="1" wrap="square" lIns="91425" tIns="91425" rIns="91425" bIns="91425" anchor="t" anchorCtr="0">
            <a:noAutofit/>
          </a:bodyPr>
          <a:lstStyle/>
          <a:p>
            <a:pPr>
              <a:buClr>
                <a:schemeClr val="lt2"/>
              </a:buClr>
              <a:buFont typeface="Wingdings"/>
              <a:buChar char="q"/>
            </a:pPr>
            <a:r>
              <a:rPr lang="en" sz="2000" dirty="0"/>
              <a:t>La </a:t>
            </a:r>
            <a:r>
              <a:rPr lang="en" sz="2000" dirty="0" err="1"/>
              <a:t>création</a:t>
            </a:r>
            <a:r>
              <a:rPr lang="en" sz="2000" dirty="0"/>
              <a:t> de la base de </a:t>
            </a:r>
            <a:r>
              <a:rPr lang="en" sz="2000" err="1"/>
              <a:t>données</a:t>
            </a:r>
            <a:r>
              <a:rPr lang="en" sz="2000"/>
              <a:t> d'images;</a:t>
            </a:r>
            <a:endParaRPr lang="en" sz="2000" dirty="0"/>
          </a:p>
          <a:p>
            <a:pPr>
              <a:buClr>
                <a:schemeClr val="lt2"/>
              </a:buClr>
              <a:buFont typeface="Wingdings"/>
              <a:buChar char="q"/>
            </a:pPr>
            <a:endParaRPr lang="en" sz="2000" dirty="0">
              <a:solidFill>
                <a:schemeClr val="lt2"/>
              </a:solidFill>
            </a:endParaRPr>
          </a:p>
          <a:p>
            <a:pPr>
              <a:buClr>
                <a:schemeClr val="lt2"/>
              </a:buClr>
              <a:buFont typeface="Wingdings"/>
              <a:buChar char="q"/>
            </a:pPr>
            <a:r>
              <a:rPr lang="en" sz="2000" dirty="0"/>
              <a:t>Elaboration du </a:t>
            </a:r>
            <a:r>
              <a:rPr lang="en" sz="2000" dirty="0" err="1"/>
              <a:t>modèle</a:t>
            </a:r>
            <a:r>
              <a:rPr lang="en" sz="2000" dirty="0"/>
              <a:t> de reconnaissance </a:t>
            </a:r>
            <a:r>
              <a:rPr lang="en" sz="2000"/>
              <a:t>de visages;</a:t>
            </a:r>
            <a:endParaRPr lang="en" sz="2000" dirty="0">
              <a:solidFill>
                <a:schemeClr val="lt2"/>
              </a:solidFill>
            </a:endParaRPr>
          </a:p>
          <a:p>
            <a:pPr>
              <a:buClr>
                <a:schemeClr val="lt2"/>
              </a:buClr>
              <a:buFont typeface="Wingdings"/>
              <a:buChar char="q"/>
            </a:pPr>
            <a:endParaRPr lang="en" sz="2000" dirty="0">
              <a:solidFill>
                <a:schemeClr val="lt2"/>
              </a:solidFill>
            </a:endParaRPr>
          </a:p>
          <a:p>
            <a:pPr>
              <a:buClr>
                <a:schemeClr val="lt2"/>
              </a:buClr>
              <a:buFont typeface="Wingdings"/>
              <a:buChar char="q"/>
            </a:pPr>
            <a:r>
              <a:rPr lang="en" sz="2000" dirty="0">
                <a:solidFill>
                  <a:schemeClr val="lt2"/>
                </a:solidFill>
              </a:rPr>
              <a:t>Le test : </a:t>
            </a:r>
            <a:r>
              <a:rPr lang="en" sz="2000" dirty="0" err="1">
                <a:solidFill>
                  <a:schemeClr val="lt2"/>
                </a:solidFill>
              </a:rPr>
              <a:t>C</a:t>
            </a:r>
            <a:r>
              <a:rPr lang="en" sz="2000" dirty="0" err="1"/>
              <a:t>omparaison</a:t>
            </a:r>
            <a:r>
              <a:rPr lang="en" sz="2000" dirty="0"/>
              <a:t> entre les </a:t>
            </a:r>
            <a:r>
              <a:rPr lang="en" sz="2000" dirty="0" err="1"/>
              <a:t>caractéristiques</a:t>
            </a:r>
            <a:r>
              <a:rPr lang="en" sz="2000" dirty="0"/>
              <a:t> de </a:t>
            </a:r>
            <a:r>
              <a:rPr lang="en" sz="2000" dirty="0" err="1"/>
              <a:t>l'image</a:t>
            </a:r>
            <a:r>
              <a:rPr lang="en" sz="2000" dirty="0"/>
              <a:t> à tester (new </a:t>
            </a:r>
            <a:r>
              <a:rPr lang="en" sz="2000" dirty="0" err="1"/>
              <a:t>étudiant</a:t>
            </a:r>
            <a:r>
              <a:rPr lang="en" sz="2000" dirty="0"/>
              <a:t>) avec les images </a:t>
            </a:r>
            <a:r>
              <a:rPr lang="en" sz="2000" dirty="0" err="1"/>
              <a:t>stockées</a:t>
            </a:r>
            <a:r>
              <a:rPr lang="en" sz="2000" dirty="0"/>
              <a:t> dans la base de </a:t>
            </a:r>
            <a:r>
              <a:rPr lang="en" sz="2000" dirty="0" err="1"/>
              <a:t>données</a:t>
            </a:r>
            <a:r>
              <a:rPr lang="en" sz="2000" dirty="0"/>
              <a:t> pour la </a:t>
            </a:r>
            <a:r>
              <a:rPr lang="en" sz="2000" dirty="0" err="1"/>
              <a:t>prise</a:t>
            </a:r>
            <a:r>
              <a:rPr lang="en" sz="2000" dirty="0"/>
              <a:t> de </a:t>
            </a:r>
            <a:r>
              <a:rPr lang="en" sz="2000" dirty="0" err="1"/>
              <a:t>décision</a:t>
            </a:r>
            <a:r>
              <a:rPr lang="en" sz="2500" dirty="0"/>
              <a:t>.</a:t>
            </a:r>
            <a:endParaRPr lang="en" sz="2500" dirty="0">
              <a:solidFill>
                <a:schemeClr val="lt2"/>
              </a:solidFill>
            </a:endParaRPr>
          </a:p>
          <a:p>
            <a:pPr>
              <a:buClr>
                <a:schemeClr val="lt2"/>
              </a:buClr>
              <a:buFont typeface="Wingdings"/>
              <a:buChar char="q"/>
            </a:pPr>
            <a:endParaRPr lang="en" sz="2500">
              <a:solidFill>
                <a:schemeClr val="lt2"/>
              </a:solidFill>
            </a:endParaRPr>
          </a:p>
        </p:txBody>
      </p:sp>
    </p:spTree>
    <p:extLst>
      <p:ext uri="{BB962C8B-B14F-4D97-AF65-F5344CB8AC3E}">
        <p14:creationId xmlns:p14="http://schemas.microsoft.com/office/powerpoint/2010/main" val="66389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r>
              <a:rPr lang="en" sz="3500" dirty="0"/>
              <a:t>Les </a:t>
            </a:r>
            <a:r>
              <a:rPr lang="fr-FR" sz="3500" dirty="0"/>
              <a:t>outils</a:t>
            </a:r>
            <a:r>
              <a:rPr lang="en" sz="3500" dirty="0"/>
              <a:t> </a:t>
            </a:r>
            <a:r>
              <a:rPr lang="fr-FR" sz="3500" dirty="0"/>
              <a:t>utilisés</a:t>
            </a:r>
            <a:r>
              <a:rPr lang="en" dirty="0"/>
              <a:t> </a:t>
            </a:r>
            <a:endParaRPr lang="en-US" dirty="0"/>
          </a:p>
        </p:txBody>
      </p:sp>
      <p:sp>
        <p:nvSpPr>
          <p:cNvPr id="72" name="Google Shape;72;p17"/>
          <p:cNvSpPr txBox="1"/>
          <p:nvPr/>
        </p:nvSpPr>
        <p:spPr>
          <a:xfrm>
            <a:off x="5699116" y="1676451"/>
            <a:ext cx="2155200" cy="453300"/>
          </a:xfrm>
          <a:prstGeom prst="rect">
            <a:avLst/>
          </a:prstGeom>
          <a:noFill/>
          <a:ln>
            <a:noFill/>
          </a:ln>
        </p:spPr>
        <p:txBody>
          <a:bodyPr spcFirstLastPara="1" wrap="square" lIns="91425" tIns="91425" rIns="91425" bIns="91425" anchor="b" anchorCtr="0">
            <a:noAutofit/>
          </a:bodyPr>
          <a:lstStyle/>
          <a:p>
            <a:r>
              <a:rPr lang="en" sz="2400" b="1" dirty="0">
                <a:solidFill>
                  <a:schemeClr val="lt2"/>
                </a:solidFill>
                <a:latin typeface="Rajdhani"/>
                <a:cs typeface="Rajdhani"/>
                <a:sym typeface="Rajdhani"/>
              </a:rPr>
              <a:t>Open cv</a:t>
            </a:r>
            <a:endParaRPr lang="en-US" dirty="0"/>
          </a:p>
        </p:txBody>
      </p:sp>
      <p:sp>
        <p:nvSpPr>
          <p:cNvPr id="73" name="Google Shape;73;p17"/>
          <p:cNvSpPr txBox="1"/>
          <p:nvPr/>
        </p:nvSpPr>
        <p:spPr>
          <a:xfrm>
            <a:off x="5699118" y="1934389"/>
            <a:ext cx="2155200" cy="544200"/>
          </a:xfrm>
          <a:prstGeom prst="rect">
            <a:avLst/>
          </a:prstGeom>
          <a:noFill/>
          <a:ln>
            <a:noFill/>
          </a:ln>
        </p:spPr>
        <p:txBody>
          <a:bodyPr spcFirstLastPara="1" wrap="square" lIns="91425" tIns="91425" rIns="91425" bIns="91425" anchor="t" anchorCtr="0">
            <a:noAutofit/>
          </a:bodyPr>
          <a:lstStyle/>
          <a:p>
            <a:r>
              <a:rPr lang="en" dirty="0">
                <a:solidFill>
                  <a:schemeClr val="lt2"/>
                </a:solidFill>
                <a:latin typeface="Fira Sans Condensed"/>
                <a:sym typeface="Fira Sans Condensed"/>
              </a:rPr>
              <a:t>Bibliothèque libre pour le traitement d'image en temps réel</a:t>
            </a:r>
            <a:endParaRPr lang="en" dirty="0">
              <a:solidFill>
                <a:schemeClr val="lt2"/>
              </a:solidFill>
              <a:latin typeface="Fira Sans Condensed"/>
            </a:endParaRPr>
          </a:p>
        </p:txBody>
      </p:sp>
      <p:sp>
        <p:nvSpPr>
          <p:cNvPr id="75" name="Google Shape;75;p17"/>
          <p:cNvSpPr txBox="1"/>
          <p:nvPr/>
        </p:nvSpPr>
        <p:spPr>
          <a:xfrm>
            <a:off x="2313750" y="3499044"/>
            <a:ext cx="2155200" cy="453000"/>
          </a:xfrm>
          <a:prstGeom prst="rect">
            <a:avLst/>
          </a:prstGeom>
          <a:noFill/>
          <a:ln>
            <a:noFill/>
          </a:ln>
        </p:spPr>
        <p:txBody>
          <a:bodyPr spcFirstLastPara="1" wrap="square" lIns="91425" tIns="91425" rIns="91425" bIns="91425" anchor="b" anchorCtr="0">
            <a:noAutofit/>
          </a:bodyPr>
          <a:lstStyle/>
          <a:p>
            <a:r>
              <a:rPr lang="en" sz="2400" b="1" dirty="0">
                <a:solidFill>
                  <a:schemeClr val="lt2"/>
                </a:solidFill>
                <a:latin typeface="Rajdhani"/>
                <a:cs typeface="Rajdhani"/>
                <a:sym typeface="Rajdhani"/>
              </a:rPr>
              <a:t>Google drive</a:t>
            </a:r>
            <a:endParaRPr lang="en-US" dirty="0"/>
          </a:p>
        </p:txBody>
      </p:sp>
      <p:sp>
        <p:nvSpPr>
          <p:cNvPr id="76" name="Google Shape;76;p17"/>
          <p:cNvSpPr txBox="1"/>
          <p:nvPr/>
        </p:nvSpPr>
        <p:spPr>
          <a:xfrm>
            <a:off x="2313756" y="3752718"/>
            <a:ext cx="2155200" cy="548700"/>
          </a:xfrm>
          <a:prstGeom prst="rect">
            <a:avLst/>
          </a:prstGeom>
          <a:noFill/>
          <a:ln>
            <a:noFill/>
          </a:ln>
        </p:spPr>
        <p:txBody>
          <a:bodyPr spcFirstLastPara="1" wrap="square" lIns="91425" tIns="91425" rIns="91425" bIns="91425" anchor="t" anchorCtr="0">
            <a:noAutofit/>
          </a:bodyPr>
          <a:lstStyle/>
          <a:p>
            <a:r>
              <a:rPr lang="en">
                <a:solidFill>
                  <a:schemeClr val="lt2"/>
                </a:solidFill>
                <a:latin typeface="Fira Sans Condensed"/>
                <a:sym typeface="Fira Sans Condensed"/>
              </a:rPr>
              <a:t>Service de stockage et partage de </a:t>
            </a:r>
            <a:r>
              <a:rPr lang="en" err="1">
                <a:solidFill>
                  <a:schemeClr val="lt2"/>
                </a:solidFill>
                <a:latin typeface="Fira Sans Condensed"/>
                <a:sym typeface="Fira Sans Condensed"/>
              </a:rPr>
              <a:t>fichiers</a:t>
            </a:r>
            <a:r>
              <a:rPr lang="en">
                <a:solidFill>
                  <a:schemeClr val="lt2"/>
                </a:solidFill>
                <a:latin typeface="Fira Sans Condensed"/>
                <a:sym typeface="Fira Sans Condensed"/>
              </a:rPr>
              <a:t> dans le cloud</a:t>
            </a:r>
            <a:endParaRPr lang="en">
              <a:solidFill>
                <a:schemeClr val="lt2"/>
              </a:solidFill>
              <a:latin typeface="Fira Sans Condensed"/>
            </a:endParaRPr>
          </a:p>
        </p:txBody>
      </p:sp>
      <p:sp>
        <p:nvSpPr>
          <p:cNvPr id="78" name="Google Shape;78;p17"/>
          <p:cNvSpPr txBox="1"/>
          <p:nvPr/>
        </p:nvSpPr>
        <p:spPr>
          <a:xfrm>
            <a:off x="5893210" y="3650007"/>
            <a:ext cx="2155200" cy="4530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pPr>
            <a:r>
              <a:rPr lang="en" sz="2400" b="1" dirty="0">
                <a:solidFill>
                  <a:schemeClr val="lt2"/>
                </a:solidFill>
                <a:latin typeface="Rajdhani"/>
                <a:cs typeface="Rajdhani"/>
                <a:sym typeface="Rajdhani"/>
              </a:rPr>
              <a:t>Camera</a:t>
            </a:r>
            <a:endParaRPr lang="en-US" dirty="0">
              <a:solidFill>
                <a:schemeClr val="lt2"/>
              </a:solidFill>
            </a:endParaRPr>
          </a:p>
        </p:txBody>
      </p:sp>
      <p:sp>
        <p:nvSpPr>
          <p:cNvPr id="81" name="Google Shape;81;p17"/>
          <p:cNvSpPr txBox="1"/>
          <p:nvPr/>
        </p:nvSpPr>
        <p:spPr>
          <a:xfrm>
            <a:off x="2313750" y="1675492"/>
            <a:ext cx="2155200" cy="4533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pPr>
            <a:r>
              <a:rPr lang="en" sz="2400" b="1" dirty="0">
                <a:solidFill>
                  <a:schemeClr val="lt2"/>
                </a:solidFill>
                <a:latin typeface="Rajdhani"/>
                <a:cs typeface="Rajdhani"/>
                <a:sym typeface="Rajdhani"/>
              </a:rPr>
              <a:t>Python</a:t>
            </a:r>
            <a:endParaRPr lang="en-US" dirty="0"/>
          </a:p>
        </p:txBody>
      </p:sp>
      <p:sp>
        <p:nvSpPr>
          <p:cNvPr id="82" name="Google Shape;82;p17"/>
          <p:cNvSpPr txBox="1"/>
          <p:nvPr/>
        </p:nvSpPr>
        <p:spPr>
          <a:xfrm>
            <a:off x="2313756" y="1935348"/>
            <a:ext cx="2155200" cy="544200"/>
          </a:xfrm>
          <a:prstGeom prst="rect">
            <a:avLst/>
          </a:prstGeom>
          <a:noFill/>
          <a:ln>
            <a:noFill/>
          </a:ln>
        </p:spPr>
        <p:txBody>
          <a:bodyPr spcFirstLastPara="1" wrap="square" lIns="91425" tIns="91425" rIns="91425" bIns="91425" anchor="t" anchorCtr="0">
            <a:noAutofit/>
          </a:bodyPr>
          <a:lstStyle/>
          <a:p>
            <a:r>
              <a:rPr lang="en" dirty="0">
                <a:solidFill>
                  <a:schemeClr val="lt2"/>
                </a:solidFill>
                <a:latin typeface="Fira Sans Condensed"/>
                <a:sym typeface="Fira Sans Condensed"/>
              </a:rPr>
              <a:t>Langage de programmation</a:t>
            </a:r>
            <a:endParaRPr lang="en-US" dirty="0">
              <a:solidFill>
                <a:schemeClr val="lt2"/>
              </a:solidFill>
            </a:endParaRPr>
          </a:p>
        </p:txBody>
      </p:sp>
      <p:pic>
        <p:nvPicPr>
          <p:cNvPr id="2" name="Picture 2">
            <a:extLst>
              <a:ext uri="{FF2B5EF4-FFF2-40B4-BE49-F238E27FC236}">
                <a16:creationId xmlns:a16="http://schemas.microsoft.com/office/drawing/2014/main" id="{3C0274E4-A5D0-F163-F09A-D9E7003B4B0C}"/>
              </a:ext>
            </a:extLst>
          </p:cNvPr>
          <p:cNvPicPr>
            <a:picLocks noChangeAspect="1"/>
          </p:cNvPicPr>
          <p:nvPr/>
        </p:nvPicPr>
        <p:blipFill rotWithShape="1">
          <a:blip r:embed="rId3"/>
          <a:srcRect l="22446" r="24040" b="1149"/>
          <a:stretch/>
        </p:blipFill>
        <p:spPr>
          <a:xfrm>
            <a:off x="1287139" y="1562999"/>
            <a:ext cx="885174" cy="917747"/>
          </a:xfrm>
          <a:prstGeom prst="rect">
            <a:avLst/>
          </a:prstGeom>
        </p:spPr>
      </p:pic>
      <p:pic>
        <p:nvPicPr>
          <p:cNvPr id="3" name="Picture 3">
            <a:extLst>
              <a:ext uri="{FF2B5EF4-FFF2-40B4-BE49-F238E27FC236}">
                <a16:creationId xmlns:a16="http://schemas.microsoft.com/office/drawing/2014/main" id="{5E0D5175-1000-58A1-6731-1F95B47D2709}"/>
              </a:ext>
            </a:extLst>
          </p:cNvPr>
          <p:cNvPicPr>
            <a:picLocks noChangeAspect="1"/>
          </p:cNvPicPr>
          <p:nvPr/>
        </p:nvPicPr>
        <p:blipFill>
          <a:blip r:embed="rId4"/>
          <a:stretch>
            <a:fillRect/>
          </a:stretch>
        </p:blipFill>
        <p:spPr>
          <a:xfrm>
            <a:off x="4710023" y="1560583"/>
            <a:ext cx="845389" cy="1008730"/>
          </a:xfrm>
          <a:prstGeom prst="rect">
            <a:avLst/>
          </a:prstGeom>
        </p:spPr>
      </p:pic>
      <p:pic>
        <p:nvPicPr>
          <p:cNvPr id="6" name="Picture 6">
            <a:extLst>
              <a:ext uri="{FF2B5EF4-FFF2-40B4-BE49-F238E27FC236}">
                <a16:creationId xmlns:a16="http://schemas.microsoft.com/office/drawing/2014/main" id="{6DF73E13-46E2-7DD1-3CF9-D764ABAF2244}"/>
              </a:ext>
            </a:extLst>
          </p:cNvPr>
          <p:cNvPicPr>
            <a:picLocks noChangeAspect="1"/>
          </p:cNvPicPr>
          <p:nvPr/>
        </p:nvPicPr>
        <p:blipFill>
          <a:blip r:embed="rId5"/>
          <a:stretch>
            <a:fillRect/>
          </a:stretch>
        </p:blipFill>
        <p:spPr>
          <a:xfrm>
            <a:off x="1289469" y="3391978"/>
            <a:ext cx="957892" cy="861204"/>
          </a:xfrm>
          <a:prstGeom prst="rect">
            <a:avLst/>
          </a:prstGeom>
        </p:spPr>
      </p:pic>
      <p:pic>
        <p:nvPicPr>
          <p:cNvPr id="4" name="Picture 4">
            <a:extLst>
              <a:ext uri="{FF2B5EF4-FFF2-40B4-BE49-F238E27FC236}">
                <a16:creationId xmlns:a16="http://schemas.microsoft.com/office/drawing/2014/main" id="{5288FE2C-FD2D-0E95-2832-2DF031F1878D}"/>
              </a:ext>
            </a:extLst>
          </p:cNvPr>
          <p:cNvPicPr>
            <a:picLocks noChangeAspect="1"/>
          </p:cNvPicPr>
          <p:nvPr/>
        </p:nvPicPr>
        <p:blipFill>
          <a:blip r:embed="rId6"/>
          <a:stretch>
            <a:fillRect/>
          </a:stretch>
        </p:blipFill>
        <p:spPr>
          <a:xfrm>
            <a:off x="4462013" y="3395573"/>
            <a:ext cx="1837427" cy="9079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323840"/>
            <a:ext cx="7704000" cy="572700"/>
          </a:xfrm>
          <a:prstGeom prst="rect">
            <a:avLst/>
          </a:prstGeom>
        </p:spPr>
        <p:txBody>
          <a:bodyPr spcFirstLastPara="1" wrap="square" lIns="91425" tIns="91425" rIns="91425" bIns="91425" anchor="t" anchorCtr="0">
            <a:noAutofit/>
          </a:bodyPr>
          <a:lstStyle/>
          <a:p>
            <a:r>
              <a:rPr lang="en" sz="3500"/>
              <a:t>La base de </a:t>
            </a:r>
            <a:r>
              <a:rPr lang="en" sz="3500" err="1"/>
              <a:t>données</a:t>
            </a:r>
            <a:endParaRPr lang="en-US" sz="3500" err="1"/>
          </a:p>
        </p:txBody>
      </p:sp>
      <p:sp>
        <p:nvSpPr>
          <p:cNvPr id="65" name="Google Shape;65;p16"/>
          <p:cNvSpPr txBox="1">
            <a:spLocks noGrp="1"/>
          </p:cNvSpPr>
          <p:nvPr>
            <p:ph type="body" idx="1"/>
          </p:nvPr>
        </p:nvSpPr>
        <p:spPr>
          <a:xfrm>
            <a:off x="608298" y="1174041"/>
            <a:ext cx="3571066" cy="3542264"/>
          </a:xfrm>
          <a:prstGeom prst="rect">
            <a:avLst/>
          </a:prstGeom>
        </p:spPr>
        <p:txBody>
          <a:bodyPr spcFirstLastPara="1" wrap="square" lIns="91425" tIns="91425" rIns="91425" bIns="91425" anchor="t" anchorCtr="0">
            <a:noAutofit/>
          </a:bodyPr>
          <a:lstStyle/>
          <a:p>
            <a:pPr algn="just">
              <a:buClr>
                <a:schemeClr val="lt2"/>
              </a:buClr>
              <a:buFont typeface="Courier New"/>
              <a:buChar char="o"/>
            </a:pPr>
            <a:r>
              <a:rPr lang="en" dirty="0">
                <a:solidFill>
                  <a:schemeClr val="lt2"/>
                </a:solidFill>
              </a:rPr>
              <a:t>Le but du programme étant de comparer les images des étudiants acquis en temps réel avec les images déjà présentes dans la base de données, nous avons créer une base de données pour 4 étudiants sur google drive.</a:t>
            </a:r>
            <a:endParaRPr lang="en-US" dirty="0">
              <a:solidFill>
                <a:schemeClr val="lt2"/>
              </a:solidFill>
            </a:endParaRPr>
          </a:p>
          <a:p>
            <a:pPr algn="just">
              <a:buClr>
                <a:schemeClr val="lt2"/>
              </a:buClr>
              <a:buFont typeface="Courier New"/>
              <a:buChar char="o"/>
            </a:pPr>
            <a:endParaRPr lang="en" dirty="0">
              <a:solidFill>
                <a:schemeClr val="lt2"/>
              </a:solidFill>
            </a:endParaRPr>
          </a:p>
          <a:p>
            <a:pPr algn="just">
              <a:buClr>
                <a:schemeClr val="lt2"/>
              </a:buClr>
              <a:buFont typeface="Courier New"/>
              <a:buChar char="o"/>
            </a:pPr>
            <a:r>
              <a:rPr lang="en" dirty="0">
                <a:solidFill>
                  <a:schemeClr val="lt2"/>
                </a:solidFill>
              </a:rPr>
              <a:t>Chacun des dossiers portant le nom d'un étudiant contient 7 images de l'étudiant. Ces images serviront de données apprentissage au programme</a:t>
            </a:r>
          </a:p>
          <a:p>
            <a:pPr algn="just">
              <a:buClr>
                <a:schemeClr val="lt2"/>
              </a:buClr>
              <a:buFont typeface="Courier New"/>
              <a:buChar char="o"/>
            </a:pPr>
            <a:endParaRPr lang="en" dirty="0">
              <a:solidFill>
                <a:schemeClr val="lt2"/>
              </a:solidFill>
            </a:endParaRPr>
          </a:p>
          <a:p>
            <a:pPr algn="just">
              <a:buClr>
                <a:schemeClr val="lt2"/>
              </a:buClr>
              <a:buFont typeface="Courier New"/>
              <a:buChar char="o"/>
            </a:pPr>
            <a:r>
              <a:rPr lang="en" dirty="0">
                <a:solidFill>
                  <a:schemeClr val="lt2"/>
                </a:solidFill>
              </a:rPr>
              <a:t>C'est avec ces images que l'application comparera les images acquises.</a:t>
            </a:r>
            <a:endParaRPr lang="en-US" dirty="0">
              <a:solidFill>
                <a:schemeClr val="lt2"/>
              </a:solidFill>
            </a:endParaRPr>
          </a:p>
        </p:txBody>
      </p:sp>
      <p:pic>
        <p:nvPicPr>
          <p:cNvPr id="2" name="Picture 2">
            <a:extLst>
              <a:ext uri="{FF2B5EF4-FFF2-40B4-BE49-F238E27FC236}">
                <a16:creationId xmlns:a16="http://schemas.microsoft.com/office/drawing/2014/main" id="{DF16685B-FBB9-A830-AF39-8EAE5CE7A56E}"/>
              </a:ext>
            </a:extLst>
          </p:cNvPr>
          <p:cNvPicPr>
            <a:picLocks noChangeAspect="1"/>
          </p:cNvPicPr>
          <p:nvPr/>
        </p:nvPicPr>
        <p:blipFill rotWithShape="1">
          <a:blip r:embed="rId4"/>
          <a:srcRect r="69521" b="313"/>
          <a:stretch/>
        </p:blipFill>
        <p:spPr>
          <a:xfrm>
            <a:off x="4882552" y="1228943"/>
            <a:ext cx="3222161" cy="3429674"/>
          </a:xfrm>
          <a:prstGeom prst="rect">
            <a:avLst/>
          </a:prstGeom>
        </p:spPr>
      </p:pic>
    </p:spTree>
    <p:extLst>
      <p:ext uri="{BB962C8B-B14F-4D97-AF65-F5344CB8AC3E}">
        <p14:creationId xmlns:p14="http://schemas.microsoft.com/office/powerpoint/2010/main" val="381492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353477" y="216009"/>
            <a:ext cx="8598990" cy="863841"/>
          </a:xfrm>
          <a:prstGeom prst="rect">
            <a:avLst/>
          </a:prstGeom>
        </p:spPr>
        <p:txBody>
          <a:bodyPr spcFirstLastPara="1" wrap="square" lIns="91425" tIns="91425" rIns="91425" bIns="91425" anchor="t" anchorCtr="0">
            <a:noAutofit/>
          </a:bodyPr>
          <a:lstStyle/>
          <a:p>
            <a:r>
              <a:rPr lang="en" sz="4200"/>
              <a:t>Conclusion</a:t>
            </a:r>
            <a:endParaRPr lang="en-US" sz="4200"/>
          </a:p>
        </p:txBody>
      </p:sp>
      <p:sp>
        <p:nvSpPr>
          <p:cNvPr id="3" name="Google Shape;65;p16">
            <a:extLst>
              <a:ext uri="{FF2B5EF4-FFF2-40B4-BE49-F238E27FC236}">
                <a16:creationId xmlns:a16="http://schemas.microsoft.com/office/drawing/2014/main" id="{1770F39B-0129-ACE2-E6A6-B402017168AE}"/>
              </a:ext>
            </a:extLst>
          </p:cNvPr>
          <p:cNvSpPr txBox="1">
            <a:spLocks/>
          </p:cNvSpPr>
          <p:nvPr/>
        </p:nvSpPr>
        <p:spPr>
          <a:xfrm>
            <a:off x="4080432" y="1583797"/>
            <a:ext cx="4757194" cy="319720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err="1">
                <a:solidFill>
                  <a:schemeClr val="accent4"/>
                </a:solidFill>
              </a:rPr>
              <a:t>L'application</a:t>
            </a:r>
            <a:r>
              <a:rPr lang="en-US" sz="1600" dirty="0">
                <a:solidFill>
                  <a:schemeClr val="accent4"/>
                </a:solidFill>
              </a:rPr>
              <a:t> de reconnaissance de visages </a:t>
            </a:r>
            <a:r>
              <a:rPr lang="en-US" sz="1600" dirty="0" err="1">
                <a:solidFill>
                  <a:schemeClr val="accent4"/>
                </a:solidFill>
              </a:rPr>
              <a:t>est</a:t>
            </a:r>
            <a:r>
              <a:rPr lang="en-US" sz="1600" dirty="0">
                <a:solidFill>
                  <a:schemeClr val="accent4"/>
                </a:solidFill>
              </a:rPr>
              <a:t> </a:t>
            </a:r>
            <a:r>
              <a:rPr lang="en-US" sz="1600" dirty="0" err="1">
                <a:solidFill>
                  <a:schemeClr val="accent4"/>
                </a:solidFill>
              </a:rPr>
              <a:t>une</a:t>
            </a:r>
            <a:r>
              <a:rPr lang="en-US" sz="1600" dirty="0">
                <a:solidFill>
                  <a:schemeClr val="accent4"/>
                </a:solidFill>
              </a:rPr>
              <a:t> solution </a:t>
            </a:r>
            <a:r>
              <a:rPr lang="en-US" sz="1600" dirty="0" err="1">
                <a:solidFill>
                  <a:schemeClr val="accent4"/>
                </a:solidFill>
              </a:rPr>
              <a:t>efficace</a:t>
            </a:r>
            <a:r>
              <a:rPr lang="en-US" sz="1600" dirty="0">
                <a:solidFill>
                  <a:schemeClr val="accent4"/>
                </a:solidFill>
              </a:rPr>
              <a:t> pour </a:t>
            </a:r>
            <a:r>
              <a:rPr lang="en-US" sz="1600" dirty="0" err="1">
                <a:solidFill>
                  <a:schemeClr val="accent4"/>
                </a:solidFill>
              </a:rPr>
              <a:t>sécuriser</a:t>
            </a:r>
            <a:r>
              <a:rPr lang="en-US" sz="1600" dirty="0">
                <a:solidFill>
                  <a:schemeClr val="accent4"/>
                </a:solidFill>
              </a:rPr>
              <a:t> </a:t>
            </a:r>
            <a:r>
              <a:rPr lang="en-US" sz="1600" dirty="0" err="1">
                <a:solidFill>
                  <a:schemeClr val="accent4"/>
                </a:solidFill>
              </a:rPr>
              <a:t>l'accès</a:t>
            </a:r>
            <a:r>
              <a:rPr lang="en-US" sz="1600" dirty="0">
                <a:solidFill>
                  <a:schemeClr val="accent4"/>
                </a:solidFill>
              </a:rPr>
              <a:t> à des </a:t>
            </a:r>
            <a:r>
              <a:rPr lang="en-US" sz="1600" dirty="0" err="1">
                <a:solidFill>
                  <a:schemeClr val="accent4"/>
                </a:solidFill>
              </a:rPr>
              <a:t>bâtiments</a:t>
            </a:r>
            <a:r>
              <a:rPr lang="en-US" sz="1600" dirty="0">
                <a:solidFill>
                  <a:schemeClr val="accent4"/>
                </a:solidFill>
              </a:rPr>
              <a:t> </a:t>
            </a:r>
            <a:r>
              <a:rPr lang="en-US" sz="1600" dirty="0" err="1">
                <a:solidFill>
                  <a:schemeClr val="accent4"/>
                </a:solidFill>
              </a:rPr>
              <a:t>ou</a:t>
            </a:r>
            <a:r>
              <a:rPr lang="en-US" sz="1600" dirty="0">
                <a:solidFill>
                  <a:schemeClr val="accent4"/>
                </a:solidFill>
              </a:rPr>
              <a:t> des zones </a:t>
            </a:r>
            <a:r>
              <a:rPr lang="en-US" sz="1600" dirty="0" err="1" smtClean="0">
                <a:solidFill>
                  <a:schemeClr val="accent4"/>
                </a:solidFill>
              </a:rPr>
              <a:t>réservées</a:t>
            </a:r>
            <a:r>
              <a:rPr lang="en-US" sz="1600" dirty="0" smtClean="0">
                <a:solidFill>
                  <a:schemeClr val="accent4"/>
                </a:solidFill>
              </a:rPr>
              <a:t>.</a:t>
            </a:r>
            <a:endParaRPr lang="en-US" dirty="0">
              <a:solidFill>
                <a:schemeClr val="accent4"/>
              </a:solidFill>
            </a:endParaRPr>
          </a:p>
          <a:p>
            <a:r>
              <a:rPr lang="en-US" sz="1600" dirty="0">
                <a:solidFill>
                  <a:schemeClr val="accent4"/>
                </a:solidFill>
              </a:rPr>
              <a:t>Elle </a:t>
            </a:r>
            <a:r>
              <a:rPr lang="en-US" sz="1600" dirty="0" err="1">
                <a:solidFill>
                  <a:schemeClr val="accent4"/>
                </a:solidFill>
              </a:rPr>
              <a:t>offre</a:t>
            </a:r>
            <a:r>
              <a:rPr lang="en-US" sz="1600" dirty="0">
                <a:solidFill>
                  <a:schemeClr val="accent4"/>
                </a:solidFill>
              </a:rPr>
              <a:t> </a:t>
            </a:r>
            <a:r>
              <a:rPr lang="en-US" sz="1600" dirty="0" err="1">
                <a:solidFill>
                  <a:schemeClr val="accent4"/>
                </a:solidFill>
              </a:rPr>
              <a:t>une</a:t>
            </a:r>
            <a:r>
              <a:rPr lang="en-US" sz="1600" dirty="0">
                <a:solidFill>
                  <a:schemeClr val="accent4"/>
                </a:solidFill>
              </a:rPr>
              <a:t> </a:t>
            </a:r>
            <a:r>
              <a:rPr lang="en-US" sz="1600" dirty="0" err="1">
                <a:solidFill>
                  <a:schemeClr val="accent4"/>
                </a:solidFill>
              </a:rPr>
              <a:t>sécurité</a:t>
            </a:r>
            <a:r>
              <a:rPr lang="en-US" sz="1600" dirty="0">
                <a:solidFill>
                  <a:schemeClr val="accent4"/>
                </a:solidFill>
              </a:rPr>
              <a:t> accrue, un </a:t>
            </a:r>
            <a:r>
              <a:rPr lang="en-US" sz="1600" dirty="0" err="1">
                <a:solidFill>
                  <a:schemeClr val="accent4"/>
                </a:solidFill>
              </a:rPr>
              <a:t>accès</a:t>
            </a:r>
            <a:r>
              <a:rPr lang="en-US" sz="1600" dirty="0">
                <a:solidFill>
                  <a:schemeClr val="accent4"/>
                </a:solidFill>
              </a:rPr>
              <a:t> plus </a:t>
            </a:r>
            <a:r>
              <a:rPr lang="en-US" sz="1600" dirty="0" err="1">
                <a:solidFill>
                  <a:schemeClr val="accent4"/>
                </a:solidFill>
              </a:rPr>
              <a:t>rapide</a:t>
            </a:r>
            <a:r>
              <a:rPr lang="en-US" sz="1600" dirty="0">
                <a:solidFill>
                  <a:schemeClr val="accent4"/>
                </a:solidFill>
              </a:rPr>
              <a:t> et </a:t>
            </a:r>
            <a:r>
              <a:rPr lang="en-US" sz="1600" dirty="0" err="1">
                <a:solidFill>
                  <a:schemeClr val="accent4"/>
                </a:solidFill>
              </a:rPr>
              <a:t>une</a:t>
            </a:r>
            <a:r>
              <a:rPr lang="en-US" sz="1600" dirty="0">
                <a:solidFill>
                  <a:schemeClr val="accent4"/>
                </a:solidFill>
              </a:rPr>
              <a:t> </a:t>
            </a:r>
            <a:r>
              <a:rPr lang="en-US" sz="1600" dirty="0" err="1">
                <a:solidFill>
                  <a:schemeClr val="accent4"/>
                </a:solidFill>
              </a:rPr>
              <a:t>précision</a:t>
            </a:r>
            <a:r>
              <a:rPr lang="en-US" sz="1600" dirty="0">
                <a:solidFill>
                  <a:schemeClr val="accent4"/>
                </a:solidFill>
              </a:rPr>
              <a:t> </a:t>
            </a:r>
            <a:r>
              <a:rPr lang="en-US" sz="1600" dirty="0" err="1">
                <a:solidFill>
                  <a:schemeClr val="accent4"/>
                </a:solidFill>
              </a:rPr>
              <a:t>élevée</a:t>
            </a:r>
            <a:endParaRPr lang="en-US" dirty="0">
              <a:solidFill>
                <a:schemeClr val="accent4"/>
              </a:solidFill>
            </a:endParaRPr>
          </a:p>
          <a:p>
            <a:r>
              <a:rPr lang="en-US" sz="1600" dirty="0">
                <a:solidFill>
                  <a:schemeClr val="accent4"/>
                </a:solidFill>
              </a:rPr>
              <a:t>Elle </a:t>
            </a:r>
            <a:r>
              <a:rPr lang="en-US" sz="1600" dirty="0" err="1">
                <a:solidFill>
                  <a:schemeClr val="accent4"/>
                </a:solidFill>
              </a:rPr>
              <a:t>peut</a:t>
            </a:r>
            <a:r>
              <a:rPr lang="en-US" sz="1600" dirty="0">
                <a:solidFill>
                  <a:schemeClr val="accent4"/>
                </a:solidFill>
              </a:rPr>
              <a:t> </a:t>
            </a:r>
            <a:r>
              <a:rPr lang="en-US" sz="1600" dirty="0" err="1">
                <a:solidFill>
                  <a:schemeClr val="accent4"/>
                </a:solidFill>
              </a:rPr>
              <a:t>être</a:t>
            </a:r>
            <a:r>
              <a:rPr lang="en-US" sz="1600" dirty="0">
                <a:solidFill>
                  <a:schemeClr val="accent4"/>
                </a:solidFill>
              </a:rPr>
              <a:t> </a:t>
            </a:r>
            <a:r>
              <a:rPr lang="en-US" sz="1600" dirty="0" err="1">
                <a:solidFill>
                  <a:schemeClr val="accent4"/>
                </a:solidFill>
              </a:rPr>
              <a:t>utilisée</a:t>
            </a:r>
            <a:r>
              <a:rPr lang="en-US" sz="1600" dirty="0">
                <a:solidFill>
                  <a:schemeClr val="accent4"/>
                </a:solidFill>
              </a:rPr>
              <a:t> </a:t>
            </a:r>
            <a:r>
              <a:rPr lang="en-US" sz="1600" dirty="0" err="1">
                <a:solidFill>
                  <a:schemeClr val="accent4"/>
                </a:solidFill>
              </a:rPr>
              <a:t>dans</a:t>
            </a:r>
            <a:r>
              <a:rPr lang="en-US" sz="1600" dirty="0">
                <a:solidFill>
                  <a:schemeClr val="accent4"/>
                </a:solidFill>
              </a:rPr>
              <a:t> divers </a:t>
            </a:r>
            <a:r>
              <a:rPr lang="en-US" sz="1600" dirty="0" err="1">
                <a:solidFill>
                  <a:schemeClr val="accent4"/>
                </a:solidFill>
              </a:rPr>
              <a:t>contextes</a:t>
            </a:r>
            <a:r>
              <a:rPr lang="en-US" sz="1600" dirty="0">
                <a:solidFill>
                  <a:schemeClr val="accent4"/>
                </a:solidFill>
              </a:rPr>
              <a:t>, </a:t>
            </a:r>
            <a:r>
              <a:rPr lang="en-US" sz="1600" dirty="0" err="1">
                <a:solidFill>
                  <a:schemeClr val="accent4"/>
                </a:solidFill>
              </a:rPr>
              <a:t>tels</a:t>
            </a:r>
            <a:r>
              <a:rPr lang="en-US" sz="1600" dirty="0">
                <a:solidFill>
                  <a:schemeClr val="accent4"/>
                </a:solidFill>
              </a:rPr>
              <a:t> que </a:t>
            </a:r>
            <a:r>
              <a:rPr lang="en-US" sz="1600" dirty="0" err="1">
                <a:solidFill>
                  <a:schemeClr val="accent4"/>
                </a:solidFill>
              </a:rPr>
              <a:t>l'accès</a:t>
            </a:r>
            <a:r>
              <a:rPr lang="en-US" sz="1600" dirty="0">
                <a:solidFill>
                  <a:schemeClr val="accent4"/>
                </a:solidFill>
              </a:rPr>
              <a:t> à </a:t>
            </a:r>
            <a:r>
              <a:rPr lang="en-US" sz="1600" dirty="0" err="1">
                <a:solidFill>
                  <a:schemeClr val="accent4"/>
                </a:solidFill>
              </a:rPr>
              <a:t>une</a:t>
            </a:r>
            <a:r>
              <a:rPr lang="en-US" sz="1600" dirty="0">
                <a:solidFill>
                  <a:schemeClr val="accent4"/>
                </a:solidFill>
              </a:rPr>
              <a:t> </a:t>
            </a:r>
            <a:r>
              <a:rPr lang="en-US" sz="1600" dirty="0" err="1">
                <a:solidFill>
                  <a:schemeClr val="accent4"/>
                </a:solidFill>
              </a:rPr>
              <a:t>bibliothèque</a:t>
            </a:r>
            <a:r>
              <a:rPr lang="en-US" sz="1600" dirty="0">
                <a:solidFill>
                  <a:schemeClr val="accent4"/>
                </a:solidFill>
              </a:rPr>
              <a:t> </a:t>
            </a:r>
            <a:r>
              <a:rPr lang="en-US" sz="1600" dirty="0" err="1">
                <a:solidFill>
                  <a:schemeClr val="accent4"/>
                </a:solidFill>
              </a:rPr>
              <a:t>ou</a:t>
            </a:r>
            <a:r>
              <a:rPr lang="en-US" sz="1600" dirty="0">
                <a:solidFill>
                  <a:schemeClr val="accent4"/>
                </a:solidFill>
              </a:rPr>
              <a:t> le </a:t>
            </a:r>
            <a:r>
              <a:rPr lang="en-US" sz="1600" dirty="0" err="1">
                <a:solidFill>
                  <a:schemeClr val="accent4"/>
                </a:solidFill>
              </a:rPr>
              <a:t>contrôle</a:t>
            </a:r>
            <a:r>
              <a:rPr lang="en-US" sz="1600" dirty="0">
                <a:solidFill>
                  <a:schemeClr val="accent4"/>
                </a:solidFill>
              </a:rPr>
              <a:t> de </a:t>
            </a:r>
            <a:r>
              <a:rPr lang="en-US" sz="1600" dirty="0" err="1">
                <a:solidFill>
                  <a:schemeClr val="accent4"/>
                </a:solidFill>
              </a:rPr>
              <a:t>conformité</a:t>
            </a:r>
            <a:r>
              <a:rPr lang="en-US" sz="1600" dirty="0">
                <a:solidFill>
                  <a:schemeClr val="accent4"/>
                </a:solidFill>
              </a:rPr>
              <a:t> des </a:t>
            </a:r>
            <a:r>
              <a:rPr lang="en-US" sz="1600" dirty="0" err="1">
                <a:solidFill>
                  <a:schemeClr val="accent4"/>
                </a:solidFill>
              </a:rPr>
              <a:t>pièces</a:t>
            </a:r>
            <a:r>
              <a:rPr lang="en-US" sz="1600" dirty="0">
                <a:solidFill>
                  <a:schemeClr val="accent4"/>
                </a:solidFill>
              </a:rPr>
              <a:t> </a:t>
            </a:r>
            <a:r>
              <a:rPr lang="en-US" sz="1600" dirty="0" err="1">
                <a:solidFill>
                  <a:schemeClr val="accent4"/>
                </a:solidFill>
              </a:rPr>
              <a:t>mécaniques</a:t>
            </a:r>
            <a:r>
              <a:rPr lang="en-US" sz="1600" dirty="0">
                <a:solidFill>
                  <a:schemeClr val="accent4"/>
                </a:solidFill>
              </a:rPr>
              <a:t>.</a:t>
            </a:r>
            <a:endParaRPr lang="en-US" dirty="0">
              <a:solidFill>
                <a:schemeClr val="accent4"/>
              </a:solidFill>
            </a:endParaRPr>
          </a:p>
          <a:p>
            <a:pPr marL="139700"/>
            <a:endParaRPr lang="en-US" sz="1600" dirty="0">
              <a:solidFill>
                <a:schemeClr val="tx2"/>
              </a:solidFill>
            </a:endParaRPr>
          </a:p>
          <a:p>
            <a:pPr marL="139700"/>
            <a:endParaRPr lang="en-US" sz="1600" dirty="0">
              <a:solidFill>
                <a:schemeClr val="tx2"/>
              </a:solidFill>
            </a:endParaRPr>
          </a:p>
        </p:txBody>
      </p:sp>
      <p:pic>
        <p:nvPicPr>
          <p:cNvPr id="5" name="Google Shape;59;p15">
            <a:extLst>
              <a:ext uri="{FF2B5EF4-FFF2-40B4-BE49-F238E27FC236}">
                <a16:creationId xmlns:a16="http://schemas.microsoft.com/office/drawing/2014/main" id="{CD1EB3C4-167E-0C5C-FFB0-5F3C1974B4FF}"/>
              </a:ext>
            </a:extLst>
          </p:cNvPr>
          <p:cNvPicPr preferRelativeResize="0"/>
          <p:nvPr/>
        </p:nvPicPr>
        <p:blipFill rotWithShape="1">
          <a:blip r:embed="rId3">
            <a:alphaModFix/>
          </a:blip>
          <a:srcRect l="25302" r="25297"/>
          <a:stretch/>
        </p:blipFill>
        <p:spPr>
          <a:xfrm>
            <a:off x="940477" y="1398939"/>
            <a:ext cx="2359337" cy="2674381"/>
          </a:xfrm>
          <a:prstGeom prst="rect">
            <a:avLst/>
          </a:prstGeom>
          <a:noFill/>
          <a:ln>
            <a:noFill/>
          </a:ln>
        </p:spPr>
      </p:pic>
    </p:spTree>
    <p:extLst>
      <p:ext uri="{BB962C8B-B14F-4D97-AF65-F5344CB8AC3E}">
        <p14:creationId xmlns:p14="http://schemas.microsoft.com/office/powerpoint/2010/main" val="1068892096"/>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342</Words>
  <Application>Microsoft Office PowerPoint</Application>
  <PresentationFormat>Affichage à l'écran (16:9)</PresentationFormat>
  <Paragraphs>41</Paragraphs>
  <Slides>8</Slides>
  <Notes>8</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Fira Sans Condensed Light</vt:lpstr>
      <vt:lpstr>Roboto Condensed Light</vt:lpstr>
      <vt:lpstr>Arial</vt:lpstr>
      <vt:lpstr>Fira Sans Condensed</vt:lpstr>
      <vt:lpstr>Wingdings</vt:lpstr>
      <vt:lpstr>Anaheim</vt:lpstr>
      <vt:lpstr>Rajdhani</vt:lpstr>
      <vt:lpstr>Bahnschrift</vt:lpstr>
      <vt:lpstr>Courier New</vt:lpstr>
      <vt:lpstr>AI Tech Agency Infographics by Slidesgo</vt:lpstr>
      <vt:lpstr>Developpement d'une application de la reconnaissance des visages</vt:lpstr>
      <vt:lpstr>Plan de la présentation</vt:lpstr>
      <vt:lpstr>Introduction</vt:lpstr>
      <vt:lpstr>Problèmatique et solution</vt:lpstr>
      <vt:lpstr>Les étapes de réalisation</vt:lpstr>
      <vt:lpstr>Les outils utilisés </vt:lpstr>
      <vt:lpstr>La base de données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INFOGRAPHICS</dc:title>
  <dc:creator>PC</dc:creator>
  <cp:lastModifiedBy>Mehdi EL BOUKHARI</cp:lastModifiedBy>
  <cp:revision>198</cp:revision>
  <dcterms:modified xsi:type="dcterms:W3CDTF">2024-04-11T19:44:40Z</dcterms:modified>
</cp:coreProperties>
</file>