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embeddedFontLst>
    <p:embeddedFont>
      <p:font typeface="Nanum Gothic" panose="020B0604020202020204" charset="-127"/>
      <p:regular r:id="rId27"/>
      <p:bold r:id="rId28"/>
    </p:embeddedFont>
    <p:embeddedFont>
      <p:font typeface="Oswald" panose="020B0604020202020204" charset="0"/>
      <p:regular r:id="rId29"/>
      <p:bold r:id="rId30"/>
    </p:embeddedFont>
    <p:embeddedFont>
      <p:font typeface="Nunito" panose="020B0604020202020204" charset="0"/>
      <p:regular r:id="rId31"/>
      <p:bold r:id="rId32"/>
      <p:italic r:id="rId33"/>
      <p:boldItalic r:id="rId34"/>
    </p:embeddedFont>
    <p:embeddedFont>
      <p:font typeface="NanumGothic ExtraBold" panose="020B0604020202020204" charset="-127"/>
      <p:bold r:id="rId35"/>
    </p:embeddedFont>
    <p:embeddedFont>
      <p:font typeface="Average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02D1A7-D886-49E7-9458-0890116FB247}">
  <a:tblStyle styleId="{9102D1A7-D886-49E7-9458-0890116FB2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76293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384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0a310b2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0a310b2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297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00b7be36e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00b7be36e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304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0a310b2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0a310b2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080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f394b51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f394b51b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999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394b51b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f394b51b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5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e0a310b2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e0a310b2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6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61081931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61081931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https://youtu.be/Ecd9OhMf73k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6437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e0a310b2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e0a310b2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D:\MinutesOfMeeting\meeting-transcript-data-text-parser\venv\data_meeting_text_amazon.csv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6254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e0a310b2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e0a310b2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259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0a310b2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0a310b2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D:\MinutesOfMeeting\meeting-transcript-data-text-parser\venv\data_meeting_text_amazon.csv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320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00b7be36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00b7be36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823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e0a310b2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e0a310b2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D:\MinutesOfMeeting\meeting-transcript-data-text-parser\venv\data_meeting_text_amazon.csv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2187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0afd548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0afd548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576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00b7be36e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00b7be36e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415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00b7be36e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00b7be36e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6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61081931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61081931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80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1081931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1081931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211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61081931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61081931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597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fb2e5a8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efb2e5a8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357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fb2e5a8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fb2e5a8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961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efb2e5a8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efb2e5a8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6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e0a310b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e0a310b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02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cd9OhMf73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43D59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MINUTES OF MEETING</a:t>
            </a:r>
            <a:endParaRPr sz="6000">
              <a:solidFill>
                <a:srgbClr val="143D59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AI-Powered Enterprise Meeting Assistant</a:t>
            </a:r>
            <a:endParaRPr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06" name="Google Shape;1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/>
        </p:nvSpPr>
        <p:spPr>
          <a:xfrm>
            <a:off x="681550" y="1585125"/>
            <a:ext cx="728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Extractive Summarization</a:t>
            </a:r>
            <a:endParaRPr b="1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Rely on extracting several parts, such as phrases and sentences, from a piece of text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stack them together to create a summary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Identifying the right sentences for summarization is of utmost importance in an extractive method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Sentences containing the value in words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Generate an entirely new summary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Some parts of this summary may not even appear in the original text.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xfrm>
            <a:off x="283100" y="3311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Types of Text Summarization</a:t>
            </a:r>
            <a:endParaRPr sz="40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>
            <a:spLocks noGrp="1"/>
          </p:cNvSpPr>
          <p:nvPr>
            <p:ph type="title"/>
          </p:nvPr>
        </p:nvSpPr>
        <p:spPr>
          <a:xfrm>
            <a:off x="283100" y="4835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TextRank Algorithm</a:t>
            </a:r>
            <a:endParaRPr sz="4000"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5" name="Google Shape;165;p35"/>
          <p:cNvSpPr txBox="1"/>
          <p:nvPr/>
        </p:nvSpPr>
        <p:spPr>
          <a:xfrm>
            <a:off x="681550" y="1585125"/>
            <a:ext cx="728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TextRank is an extractive and unsupervised text summarization technique.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rPr>
              <a:t>The working of TextRank Algorithm is as following: 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AutoNum type="arabicPeriod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Concatenate all the text contained in the articles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AutoNum type="arabicPeriod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Split the text into individual sentences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AutoNum type="arabicPeriod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Find vector representation (word embeddings) for each and every sentence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AutoNum type="arabicPeriod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Similarities between sentence vectors are then calculated and stored in a matrix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AutoNum type="arabicPeriod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The similarity matrix is then converted into a graph, with sentences as vertices and similarity scores as edges, for sentence rank calculation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AutoNum type="arabicPeriod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Finally, a certain number of top-ranked sentences form the final summary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>
            <a:spLocks noGrp="1"/>
          </p:cNvSpPr>
          <p:nvPr>
            <p:ph type="title"/>
          </p:nvPr>
        </p:nvSpPr>
        <p:spPr>
          <a:xfrm>
            <a:off x="283100" y="4835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TextRank Algorithm</a:t>
            </a:r>
            <a:endParaRPr sz="4000"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71" name="Google Shape;1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600" y="1541500"/>
            <a:ext cx="63246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title"/>
          </p:nvPr>
        </p:nvSpPr>
        <p:spPr>
          <a:xfrm>
            <a:off x="283100" y="4835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Interrogative Sentence Detection</a:t>
            </a:r>
            <a:endParaRPr sz="3800"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7" name="Google Shape;177;p37"/>
          <p:cNvSpPr txBox="1"/>
          <p:nvPr/>
        </p:nvSpPr>
        <p:spPr>
          <a:xfrm>
            <a:off x="681550" y="1585125"/>
            <a:ext cx="728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S - simple declarative clause, i.e. one that is not introduced by a (possible empty) subordinating conjunction or a wh-word and that does not exhibit subject-verb inversion.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anum Gothic"/>
              <a:buChar char="❏"/>
            </a:pPr>
            <a:r>
              <a:rPr lang="en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rPr>
              <a:t>SBAR - Clause introduced by a (possibly empty) subordinating conjunction.</a:t>
            </a:r>
            <a:endParaRPr>
              <a:solidFill>
                <a:schemeClr val="accent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49632"/>
              </a:buClr>
              <a:buSzPts val="1400"/>
              <a:buFont typeface="Nanum Gothic"/>
              <a:buChar char="❏"/>
            </a:pPr>
            <a:r>
              <a:rPr lang="en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SBARQ - Direct question introduced by a wh-word or a wh-phrase. Indirect questions and relative clauses should be bracketed as SBAR, not SBARQ.</a:t>
            </a:r>
            <a:endParaRPr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anum Gothic"/>
              <a:buChar char="❏"/>
            </a:pPr>
            <a:r>
              <a:rPr lang="en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rPr>
              <a:t>SINV - Inverted declarative sentence, i.e. one in which the subject follows the tensed verb or modal.</a:t>
            </a:r>
            <a:endParaRPr>
              <a:solidFill>
                <a:schemeClr val="accent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49632"/>
              </a:buClr>
              <a:buSzPts val="1400"/>
              <a:buFont typeface="Nanum Gothic"/>
              <a:buChar char="❏"/>
            </a:pPr>
            <a:r>
              <a:rPr lang="en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SQ - Inverted yes/no question, or main clause of a wh-question, following the wh-phrase in SBARQ.</a:t>
            </a:r>
            <a:endParaRPr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>
            <a:spLocks noGrp="1"/>
          </p:cNvSpPr>
          <p:nvPr>
            <p:ph type="title"/>
          </p:nvPr>
        </p:nvSpPr>
        <p:spPr>
          <a:xfrm>
            <a:off x="283100" y="4835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Interrogative Sentence Classification</a:t>
            </a:r>
            <a:endParaRPr sz="3800"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3" name="Google Shape;183;p38"/>
          <p:cNvSpPr txBox="1"/>
          <p:nvPr/>
        </p:nvSpPr>
        <p:spPr>
          <a:xfrm>
            <a:off x="681550" y="1585125"/>
            <a:ext cx="728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Types of Interrogative Sentences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AutoNum type="arabicPeriod"/>
            </a:pPr>
            <a:r>
              <a:rPr lang="en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rPr>
              <a:t>Affirmation (YES or NO)</a:t>
            </a:r>
            <a:endParaRPr>
              <a:solidFill>
                <a:schemeClr val="accent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anum Gothic"/>
              <a:buAutoNum type="arabicPeriod"/>
            </a:pPr>
            <a:r>
              <a:rPr lang="en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rPr>
              <a:t>What</a:t>
            </a:r>
            <a:endParaRPr>
              <a:solidFill>
                <a:schemeClr val="accent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anum Gothic"/>
              <a:buAutoNum type="arabicPeriod"/>
            </a:pPr>
            <a:r>
              <a:rPr lang="en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rPr>
              <a:t>When (Time)</a:t>
            </a:r>
            <a:endParaRPr>
              <a:solidFill>
                <a:schemeClr val="accent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anum Gothic"/>
              <a:buAutoNum type="arabicPeriod"/>
            </a:pPr>
            <a:r>
              <a:rPr lang="en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rPr>
              <a:t>Who (Person)</a:t>
            </a:r>
            <a:endParaRPr>
              <a:solidFill>
                <a:schemeClr val="accen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DC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>
            <a:spLocks noGrp="1"/>
          </p:cNvSpPr>
          <p:nvPr>
            <p:ph type="title"/>
          </p:nvPr>
        </p:nvSpPr>
        <p:spPr>
          <a:xfrm>
            <a:off x="-150" y="15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All Work Done till </a:t>
            </a:r>
            <a:r>
              <a:rPr lang="en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TODAY</a:t>
            </a:r>
            <a:endParaRPr sz="24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40" descr="The Video is the property of OUP&#10;&#10;Some people complain that their regular meeting usually involve a lot of talk but no decisions are made. &#10;So, what is important to consider to make a team meeting effective and productive? &#10;What do you as a leader have to consider to engage everyone into the decision-making process?&#10;When was the last time you participated in a meeting? How was it? Why? See more ideas and the script here; https://englishtrainingweb.wordpress.com/2016/10/26/decision-making-meetings/" title="Team meeting updat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9086" y="1246750"/>
            <a:ext cx="4879625" cy="36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0"/>
          <p:cNvSpPr txBox="1">
            <a:spLocks noGrp="1"/>
          </p:cNvSpPr>
          <p:nvPr>
            <p:ph type="title"/>
          </p:nvPr>
        </p:nvSpPr>
        <p:spPr>
          <a:xfrm>
            <a:off x="283100" y="3311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Sample Video</a:t>
            </a:r>
            <a:endParaRPr sz="36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41"/>
          <p:cNvGraphicFramePr/>
          <p:nvPr/>
        </p:nvGraphicFramePr>
        <p:xfrm>
          <a:off x="972588" y="1399150"/>
          <a:ext cx="7198825" cy="3550610"/>
        </p:xfrm>
        <a:graphic>
          <a:graphicData uri="http://schemas.openxmlformats.org/drawingml/2006/table">
            <a:tbl>
              <a:tblPr>
                <a:noFill/>
                <a:tableStyleId>{9102D1A7-D886-49E7-9458-0890116FB247}</a:tableStyleId>
              </a:tblPr>
              <a:tblGrid>
                <a:gridCol w="5165575"/>
                <a:gridCol w="886050"/>
                <a:gridCol w="11472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43D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sentence</a:t>
                      </a:r>
                      <a:endParaRPr b="1">
                        <a:solidFill>
                          <a:srgbClr val="143D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96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43D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speaker</a:t>
                      </a:r>
                      <a:endParaRPr b="1">
                        <a:solidFill>
                          <a:srgbClr val="143D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96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43D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dialogue_id</a:t>
                      </a:r>
                      <a:endParaRPr b="1">
                        <a:solidFill>
                          <a:srgbClr val="143D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96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Shall we start with an update from everyone?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spk_1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6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Can we try and keep this to 20 minutes, though?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spk_1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7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So we have time for the main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spk_1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7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item afterwards.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spk_5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8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Maria?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spk_1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11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What's happening in the training department this week?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spk_1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12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So far, so good.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spk_3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13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We have to external trainers in this week.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spk_3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13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p41"/>
          <p:cNvSpPr txBox="1">
            <a:spLocks noGrp="1"/>
          </p:cNvSpPr>
          <p:nvPr>
            <p:ph type="title"/>
          </p:nvPr>
        </p:nvSpPr>
        <p:spPr>
          <a:xfrm>
            <a:off x="283100" y="4835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Result of Speech Transcriber</a:t>
            </a:r>
            <a:endParaRPr sz="4000"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42"/>
          <p:cNvGraphicFramePr/>
          <p:nvPr/>
        </p:nvGraphicFramePr>
        <p:xfrm>
          <a:off x="972588" y="1399150"/>
          <a:ext cx="7257150" cy="3550610"/>
        </p:xfrm>
        <a:graphic>
          <a:graphicData uri="http://schemas.openxmlformats.org/drawingml/2006/table">
            <a:tbl>
              <a:tblPr>
                <a:noFill/>
                <a:tableStyleId>{9102D1A7-D886-49E7-9458-0890116FB247}</a:tableStyleId>
              </a:tblPr>
              <a:tblGrid>
                <a:gridCol w="5868775"/>
                <a:gridCol w="13883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43D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sentence</a:t>
                      </a:r>
                      <a:endParaRPr b="1">
                        <a:solidFill>
                          <a:srgbClr val="143D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96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43D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Cluster Index</a:t>
                      </a:r>
                      <a:endParaRPr b="1">
                        <a:solidFill>
                          <a:srgbClr val="143D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96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Shall we start with an update from everyone?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Can we try and keep this to 20 minutes, though?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So we have time for the main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item afterwards.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Maria?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What's happening in the training department this week?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So far, so good.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We have to external trainers in this week.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5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42"/>
          <p:cNvSpPr txBox="1">
            <a:spLocks noGrp="1"/>
          </p:cNvSpPr>
          <p:nvPr>
            <p:ph type="title"/>
          </p:nvPr>
        </p:nvSpPr>
        <p:spPr>
          <a:xfrm>
            <a:off x="283100" y="4835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Agenda Clustering</a:t>
            </a:r>
            <a:endParaRPr sz="4000"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43"/>
          <p:cNvGraphicFramePr/>
          <p:nvPr/>
        </p:nvGraphicFramePr>
        <p:xfrm>
          <a:off x="972588" y="1399150"/>
          <a:ext cx="7264500" cy="3550610"/>
        </p:xfrm>
        <a:graphic>
          <a:graphicData uri="http://schemas.openxmlformats.org/drawingml/2006/table">
            <a:tbl>
              <a:tblPr>
                <a:noFill/>
                <a:tableStyleId>{9102D1A7-D886-49E7-9458-0890116FB247}</a:tableStyleId>
              </a:tblPr>
              <a:tblGrid>
                <a:gridCol w="5174175"/>
                <a:gridCol w="20903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43D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sentence</a:t>
                      </a:r>
                      <a:endParaRPr b="1">
                        <a:solidFill>
                          <a:srgbClr val="143D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96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43D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type</a:t>
                      </a:r>
                      <a:endParaRPr b="1">
                        <a:solidFill>
                          <a:srgbClr val="143D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96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Shall we start with an update from everyone?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INTERROGATIVE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Can we try and keep this to 20 minutes, though?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INTERROGATIVE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So we have time for the main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NORMAL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item afterwards.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NORMAL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Maria?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INTERROGATIVE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What's happening in the training department this week?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INTERROGATIVE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So far, so good.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NORMAL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It's not really their decision to go or not.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SUGGESTION</a:t>
                      </a:r>
                      <a:endParaRPr sz="11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43"/>
          <p:cNvSpPr txBox="1">
            <a:spLocks noGrp="1"/>
          </p:cNvSpPr>
          <p:nvPr>
            <p:ph type="title"/>
          </p:nvPr>
        </p:nvSpPr>
        <p:spPr>
          <a:xfrm>
            <a:off x="283100" y="4835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Sentence Type Classification</a:t>
            </a:r>
            <a:endParaRPr sz="4000"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/>
        </p:nvSpPr>
        <p:spPr>
          <a:xfrm>
            <a:off x="283100" y="407350"/>
            <a:ext cx="8631600" cy="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FYP-II</a:t>
            </a:r>
            <a:r>
              <a:rPr lang="en" sz="4800" b="1">
                <a:solidFill>
                  <a:srgbClr val="145082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 sz="4800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Deliverables</a:t>
            </a:r>
            <a:r>
              <a:rPr lang="en" sz="48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?</a:t>
            </a:r>
            <a:endParaRPr sz="48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443525" y="1780150"/>
            <a:ext cx="7686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Nanum Gothic"/>
              <a:buChar char="❏"/>
            </a:pPr>
            <a:r>
              <a:rPr lang="en" sz="20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Important Features Selection </a:t>
            </a:r>
            <a:endParaRPr sz="20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Nanum Gothic"/>
              <a:buChar char="❏"/>
            </a:pPr>
            <a:r>
              <a:rPr lang="en" sz="20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Text Summarization</a:t>
            </a:r>
            <a:endParaRPr sz="20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Nanum Gothic"/>
              <a:buChar char="❏"/>
            </a:pPr>
            <a:r>
              <a:rPr lang="en" sz="20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Web UI</a:t>
            </a:r>
            <a:endParaRPr sz="20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Nanum Gothic"/>
              <a:buChar char="❏"/>
            </a:pPr>
            <a:r>
              <a:rPr lang="en" sz="20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Whole as a System</a:t>
            </a:r>
            <a:endParaRPr sz="20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44"/>
          <p:cNvGraphicFramePr/>
          <p:nvPr/>
        </p:nvGraphicFramePr>
        <p:xfrm>
          <a:off x="283138" y="1399150"/>
          <a:ext cx="8631600" cy="3532342"/>
        </p:xfrm>
        <a:graphic>
          <a:graphicData uri="http://schemas.openxmlformats.org/drawingml/2006/table">
            <a:tbl>
              <a:tblPr>
                <a:noFill/>
                <a:tableStyleId>{9102D1A7-D886-49E7-9458-0890116FB247}</a:tableStyleId>
              </a:tblPr>
              <a:tblGrid>
                <a:gridCol w="3492875"/>
                <a:gridCol w="1035800"/>
                <a:gridCol w="955400"/>
                <a:gridCol w="1005625"/>
                <a:gridCol w="1096100"/>
                <a:gridCol w="10458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43D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sentence</a:t>
                      </a:r>
                      <a:endParaRPr b="1">
                        <a:solidFill>
                          <a:srgbClr val="143D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96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43D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Not-word</a:t>
                      </a:r>
                      <a:endParaRPr b="1">
                        <a:solidFill>
                          <a:srgbClr val="143D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43D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found</a:t>
                      </a:r>
                      <a:endParaRPr b="1">
                        <a:solidFill>
                          <a:srgbClr val="143D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96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43D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figure </a:t>
                      </a:r>
                      <a:endParaRPr b="1">
                        <a:solidFill>
                          <a:srgbClr val="143D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43D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found</a:t>
                      </a:r>
                      <a:endParaRPr b="1">
                        <a:solidFill>
                          <a:srgbClr val="143D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96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43D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Date</a:t>
                      </a:r>
                      <a:endParaRPr b="1">
                        <a:solidFill>
                          <a:srgbClr val="143D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43D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found</a:t>
                      </a:r>
                      <a:endParaRPr b="1">
                        <a:solidFill>
                          <a:srgbClr val="143D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96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43D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Sentiment</a:t>
                      </a:r>
                      <a:endParaRPr b="1">
                        <a:solidFill>
                          <a:srgbClr val="143D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43D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type</a:t>
                      </a:r>
                      <a:endParaRPr b="1">
                        <a:solidFill>
                          <a:srgbClr val="143D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96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43D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Sentiment</a:t>
                      </a:r>
                      <a:endParaRPr b="1">
                        <a:solidFill>
                          <a:srgbClr val="143D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43D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score</a:t>
                      </a:r>
                      <a:endParaRPr b="1">
                        <a:solidFill>
                          <a:srgbClr val="143D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96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Shall we start with an update from everyone?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FALSE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FALSE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FALSE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Neutral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Can we try and keep this to 20 minutes, though?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FALSE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FALSE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TRUE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Negative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So we have time for the main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FALSE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FALSE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FALSE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Neutral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item afterwards.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FALSE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FALSE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FALSE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Neutral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be careful with that one, maria.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FALSE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TRUE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FALSE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Positive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So far, so good.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FALSE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FALSE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FALSE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Positive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It's not really their decision to go or not.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TRUE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FALSE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FALSE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Negative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1616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 sz="1200">
                        <a:solidFill>
                          <a:srgbClr val="61616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96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44"/>
          <p:cNvSpPr txBox="1">
            <a:spLocks noGrp="1"/>
          </p:cNvSpPr>
          <p:nvPr>
            <p:ph type="title"/>
          </p:nvPr>
        </p:nvSpPr>
        <p:spPr>
          <a:xfrm>
            <a:off x="283100" y="4835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IMPORTANT FEATURE EXTRACTION</a:t>
            </a:r>
            <a:endParaRPr sz="3600" b="1" dirty="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283100" y="4835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FYP II </a:t>
            </a:r>
            <a:r>
              <a:rPr lang="en" sz="4000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Remaining Deliverables</a:t>
            </a:r>
            <a:endParaRPr sz="4000"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24" name="Google Shape;224;p45"/>
          <p:cNvSpPr txBox="1"/>
          <p:nvPr/>
        </p:nvSpPr>
        <p:spPr>
          <a:xfrm>
            <a:off x="681550" y="1661325"/>
            <a:ext cx="728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Complete UI Frontend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Generation of Minutes of Meeting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Integrating Frontend with Backend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Integration and Testing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Documentation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DC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46"/>
          <p:cNvGrpSpPr/>
          <p:nvPr/>
        </p:nvGrpSpPr>
        <p:grpSpPr>
          <a:xfrm>
            <a:off x="174951" y="150923"/>
            <a:ext cx="3152392" cy="2217965"/>
            <a:chOff x="6803287" y="395363"/>
            <a:chExt cx="2212050" cy="2217965"/>
          </a:xfrm>
        </p:grpSpPr>
        <p:pic>
          <p:nvPicPr>
            <p:cNvPr id="230" name="Google Shape;230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87" y="427452"/>
              <a:ext cx="2212050" cy="2185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46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46"/>
            <p:cNvSpPr txBox="1"/>
            <p:nvPr/>
          </p:nvSpPr>
          <p:spPr>
            <a:xfrm>
              <a:off x="6944812" y="1373553"/>
              <a:ext cx="1929000" cy="10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D49632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(FYP SUPERVISOR)</a:t>
              </a:r>
              <a:endParaRPr sz="1200">
                <a:solidFill>
                  <a:srgbClr val="D49632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Email Address: muhammad.rafi@nu.edu.pk</a:t>
              </a:r>
              <a:endParaRPr sz="12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LinkedIn: </a:t>
              </a:r>
              <a:r>
                <a:rPr lang="en" sz="11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muhammad-rafi-34339219</a:t>
              </a:r>
              <a:endParaRPr sz="11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</p:grpSp>
      <p:sp>
        <p:nvSpPr>
          <p:cNvPr id="233" name="Google Shape;233;p46"/>
          <p:cNvSpPr txBox="1"/>
          <p:nvPr/>
        </p:nvSpPr>
        <p:spPr>
          <a:xfrm>
            <a:off x="376663" y="616618"/>
            <a:ext cx="2748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solidFill>
                  <a:srgbClr val="143D59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Dr. MUHAMMAD RAFI</a:t>
            </a:r>
            <a:endParaRPr sz="1600">
              <a:solidFill>
                <a:srgbClr val="143D59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34" name="Google Shape;234;p46"/>
          <p:cNvSpPr/>
          <p:nvPr/>
        </p:nvSpPr>
        <p:spPr>
          <a:xfrm>
            <a:off x="3287100" y="2193300"/>
            <a:ext cx="2569800" cy="756900"/>
          </a:xfrm>
          <a:prstGeom prst="roundRect">
            <a:avLst>
              <a:gd name="adj" fmla="val 50000"/>
            </a:avLst>
          </a:prstGeom>
          <a:solidFill>
            <a:srgbClr val="D49632"/>
          </a:solidFill>
          <a:ln w="28575" cap="flat" cmpd="sng">
            <a:solidFill>
              <a:srgbClr val="143D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TEAM MEMBERS</a:t>
            </a:r>
            <a:endParaRPr sz="20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5" name="Google Shape;235;p46"/>
          <p:cNvSpPr txBox="1"/>
          <p:nvPr/>
        </p:nvSpPr>
        <p:spPr>
          <a:xfrm>
            <a:off x="298025" y="3241575"/>
            <a:ext cx="2913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Hussain Yousuf</a:t>
            </a:r>
            <a:endParaRPr sz="16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pSp>
        <p:nvGrpSpPr>
          <p:cNvPr id="236" name="Google Shape;236;p46"/>
          <p:cNvGrpSpPr/>
          <p:nvPr/>
        </p:nvGrpSpPr>
        <p:grpSpPr>
          <a:xfrm>
            <a:off x="5748551" y="2828948"/>
            <a:ext cx="3152392" cy="2217965"/>
            <a:chOff x="6803287" y="395363"/>
            <a:chExt cx="2212050" cy="2217965"/>
          </a:xfrm>
        </p:grpSpPr>
        <p:pic>
          <p:nvPicPr>
            <p:cNvPr id="237" name="Google Shape;237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87" y="427452"/>
              <a:ext cx="2212050" cy="2185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46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46"/>
            <p:cNvSpPr txBox="1"/>
            <p:nvPr/>
          </p:nvSpPr>
          <p:spPr>
            <a:xfrm>
              <a:off x="6944812" y="1373553"/>
              <a:ext cx="1929000" cy="10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Email Address: k163950@nu.edu.pk</a:t>
              </a:r>
              <a:endParaRPr sz="12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GitHub: shehryarnaeem</a:t>
              </a:r>
              <a:endParaRPr sz="12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LinkedIn: </a:t>
              </a:r>
              <a:r>
                <a:rPr lang="en" sz="11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shehryar-naeem-291a3016b</a:t>
              </a:r>
              <a:endParaRPr sz="11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</p:grpSp>
      <p:sp>
        <p:nvSpPr>
          <p:cNvPr id="240" name="Google Shape;240;p46"/>
          <p:cNvSpPr txBox="1"/>
          <p:nvPr/>
        </p:nvSpPr>
        <p:spPr>
          <a:xfrm>
            <a:off x="5871625" y="3294650"/>
            <a:ext cx="2913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Shehryar Naeem</a:t>
            </a:r>
            <a:endParaRPr sz="16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pSp>
        <p:nvGrpSpPr>
          <p:cNvPr id="241" name="Google Shape;241;p46"/>
          <p:cNvGrpSpPr/>
          <p:nvPr/>
        </p:nvGrpSpPr>
        <p:grpSpPr>
          <a:xfrm>
            <a:off x="5748551" y="150923"/>
            <a:ext cx="3152392" cy="2217965"/>
            <a:chOff x="6803287" y="395363"/>
            <a:chExt cx="2212050" cy="2217965"/>
          </a:xfrm>
        </p:grpSpPr>
        <p:pic>
          <p:nvPicPr>
            <p:cNvPr id="242" name="Google Shape;242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87" y="427452"/>
              <a:ext cx="2212050" cy="2185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46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46"/>
            <p:cNvSpPr txBox="1"/>
            <p:nvPr/>
          </p:nvSpPr>
          <p:spPr>
            <a:xfrm>
              <a:off x="6944812" y="1297353"/>
              <a:ext cx="1929000" cy="10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D49632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(GROUP LEADER)</a:t>
              </a:r>
              <a:endParaRPr sz="1200">
                <a:solidFill>
                  <a:srgbClr val="4A4A4A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Email Address: k163904@nu.edu.pk</a:t>
              </a:r>
              <a:endParaRPr sz="12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GitHub: mehdirazarajani</a:t>
              </a:r>
              <a:endParaRPr sz="12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LinkedIn: mehdirazarajani572</a:t>
              </a:r>
              <a:endParaRPr sz="12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</p:grpSp>
      <p:sp>
        <p:nvSpPr>
          <p:cNvPr id="245" name="Google Shape;245;p46"/>
          <p:cNvSpPr txBox="1"/>
          <p:nvPr/>
        </p:nvSpPr>
        <p:spPr>
          <a:xfrm>
            <a:off x="5950288" y="565993"/>
            <a:ext cx="2748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Mehdi Raza Rajani</a:t>
            </a:r>
            <a:endParaRPr sz="16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46" name="Google Shape;246;p46"/>
          <p:cNvPicPr preferRelativeResize="0"/>
          <p:nvPr/>
        </p:nvPicPr>
        <p:blipFill rotWithShape="1">
          <a:blip r:embed="rId5">
            <a:alphaModFix/>
          </a:blip>
          <a:srcRect l="15335" r="15335" b="56107"/>
          <a:stretch/>
        </p:blipFill>
        <p:spPr>
          <a:xfrm>
            <a:off x="8380387" y="91125"/>
            <a:ext cx="594300" cy="5943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7" name="Google Shape;247;p46"/>
          <p:cNvGrpSpPr/>
          <p:nvPr/>
        </p:nvGrpSpPr>
        <p:grpSpPr>
          <a:xfrm>
            <a:off x="174951" y="2775873"/>
            <a:ext cx="3152392" cy="2217965"/>
            <a:chOff x="6803287" y="395363"/>
            <a:chExt cx="2212050" cy="2217965"/>
          </a:xfrm>
        </p:grpSpPr>
        <p:pic>
          <p:nvPicPr>
            <p:cNvPr id="248" name="Google Shape;248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87" y="427452"/>
              <a:ext cx="2212050" cy="2185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46"/>
            <p:cNvSpPr txBox="1"/>
            <p:nvPr/>
          </p:nvSpPr>
          <p:spPr>
            <a:xfrm>
              <a:off x="6944812" y="1373553"/>
              <a:ext cx="1929000" cy="10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Email Address: k163805@nu.edu.pk</a:t>
              </a:r>
              <a:endParaRPr sz="12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GitHub: HussainYousuf</a:t>
              </a:r>
              <a:endParaRPr sz="12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LinkedIn: hussain-yousuf-</a:t>
              </a:r>
              <a:r>
                <a:rPr lang="en" sz="11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93c3757</a:t>
              </a:r>
              <a:endParaRPr sz="12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pic>
          <p:nvPicPr>
            <p:cNvPr id="250" name="Google Shape;250;p46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1" name="Google Shape;251;p46"/>
          <p:cNvSpPr txBox="1"/>
          <p:nvPr/>
        </p:nvSpPr>
        <p:spPr>
          <a:xfrm>
            <a:off x="380513" y="3241568"/>
            <a:ext cx="2748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Hussain Yousuf</a:t>
            </a:r>
            <a:endParaRPr sz="16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52" name="Google Shape;252;p46"/>
          <p:cNvPicPr preferRelativeResize="0"/>
          <p:nvPr/>
        </p:nvPicPr>
        <p:blipFill rotWithShape="1">
          <a:blip r:embed="rId6">
            <a:alphaModFix/>
          </a:blip>
          <a:srcRect l="19700" r="19700" b="53486"/>
          <a:stretch/>
        </p:blipFill>
        <p:spPr>
          <a:xfrm>
            <a:off x="8380375" y="2647275"/>
            <a:ext cx="594300" cy="59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3" name="Google Shape;253;p46"/>
          <p:cNvPicPr preferRelativeResize="0"/>
          <p:nvPr/>
        </p:nvPicPr>
        <p:blipFill rotWithShape="1">
          <a:blip r:embed="rId7">
            <a:alphaModFix/>
          </a:blip>
          <a:srcRect l="11925" r="19421" b="31332"/>
          <a:stretch/>
        </p:blipFill>
        <p:spPr>
          <a:xfrm>
            <a:off x="141275" y="91125"/>
            <a:ext cx="594300" cy="59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4" name="Google Shape;254;p46"/>
          <p:cNvPicPr preferRelativeResize="0"/>
          <p:nvPr/>
        </p:nvPicPr>
        <p:blipFill rotWithShape="1">
          <a:blip r:embed="rId8">
            <a:alphaModFix/>
          </a:blip>
          <a:srcRect l="27182" r="27178" b="55124"/>
          <a:stretch/>
        </p:blipFill>
        <p:spPr>
          <a:xfrm>
            <a:off x="141275" y="2647275"/>
            <a:ext cx="594300" cy="594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D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47"/>
          <p:cNvGrpSpPr/>
          <p:nvPr/>
        </p:nvGrpSpPr>
        <p:grpSpPr>
          <a:xfrm>
            <a:off x="3239102" y="1160642"/>
            <a:ext cx="2759532" cy="2822243"/>
            <a:chOff x="6803275" y="395363"/>
            <a:chExt cx="2212050" cy="2537076"/>
          </a:xfrm>
        </p:grpSpPr>
        <p:pic>
          <p:nvPicPr>
            <p:cNvPr id="260" name="Google Shape;260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47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47"/>
            <p:cNvSpPr txBox="1"/>
            <p:nvPr/>
          </p:nvSpPr>
          <p:spPr>
            <a:xfrm>
              <a:off x="6944796" y="826172"/>
              <a:ext cx="1929000" cy="18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4800" b="1">
                  <a:solidFill>
                    <a:srgbClr val="D49632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THANK YOU</a:t>
              </a:r>
              <a:endParaRPr sz="4800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</p:grpSp>
      <p:sp>
        <p:nvSpPr>
          <p:cNvPr id="263" name="Google Shape;263;p47"/>
          <p:cNvSpPr txBox="1">
            <a:spLocks noGrp="1"/>
          </p:cNvSpPr>
          <p:nvPr>
            <p:ph type="ctrTitle" idx="4294967295"/>
          </p:nvPr>
        </p:nvSpPr>
        <p:spPr>
          <a:xfrm>
            <a:off x="457375" y="325125"/>
            <a:ext cx="5212200" cy="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MINUTES OF MEETING</a:t>
            </a:r>
            <a:endParaRPr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64" name="Google Shape;264;p47"/>
          <p:cNvSpPr txBox="1">
            <a:spLocks noGrp="1"/>
          </p:cNvSpPr>
          <p:nvPr>
            <p:ph type="ctrTitle" idx="4294967295"/>
          </p:nvPr>
        </p:nvSpPr>
        <p:spPr>
          <a:xfrm>
            <a:off x="6630099" y="3982875"/>
            <a:ext cx="1894800" cy="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The End</a:t>
            </a:r>
            <a:endParaRPr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65" name="Google Shape;26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0" y="1524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DC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title"/>
          </p:nvPr>
        </p:nvSpPr>
        <p:spPr>
          <a:xfrm>
            <a:off x="-150" y="15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Important Feature Extractions </a:t>
            </a:r>
            <a:endParaRPr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13716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143D59"/>
              </a:buClr>
              <a:buSzPts val="1800"/>
              <a:buFont typeface="Nanum Gothic"/>
              <a:buChar char="❏"/>
            </a:pPr>
            <a:r>
              <a:rPr lang="en" sz="2400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Sentences with not words</a:t>
            </a:r>
            <a:endParaRPr sz="2400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143D59"/>
              </a:buClr>
              <a:buSzPts val="1800"/>
              <a:buFont typeface="Nanum Gothic"/>
              <a:buChar char="❏"/>
            </a:pPr>
            <a:r>
              <a:rPr lang="en" sz="2400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Sentences with statics</a:t>
            </a:r>
            <a:endParaRPr sz="2400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143D59"/>
              </a:buClr>
              <a:buSzPts val="1800"/>
              <a:buFont typeface="Nanum Gothic"/>
              <a:buChar char="❏"/>
            </a:pPr>
            <a:r>
              <a:rPr lang="en" sz="2400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Sentences with date</a:t>
            </a:r>
            <a:endParaRPr sz="2400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143D59"/>
              </a:buClr>
              <a:buSzPts val="1800"/>
              <a:buFont typeface="Nanum Gothic"/>
              <a:buChar char="❏"/>
            </a:pPr>
            <a:r>
              <a:rPr lang="en" sz="2400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Sentiment of a sentence and its score</a:t>
            </a:r>
            <a:endParaRPr sz="2400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143D59"/>
              </a:buClr>
              <a:buSzPts val="1800"/>
              <a:buFont typeface="Nanum Gothic"/>
              <a:buChar char="❏"/>
            </a:pPr>
            <a:r>
              <a:rPr lang="en" sz="2400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Data extracted from images of meeting notes </a:t>
            </a:r>
            <a:endParaRPr sz="2400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681550" y="1585125"/>
            <a:ext cx="728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Sentences containing the word not or it synonyms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Synonyms of NOT : </a:t>
            </a:r>
            <a:b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en" b="1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{'no', 'not', 'nay', 'nix', 'never'}</a:t>
            </a:r>
            <a:endParaRPr b="1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Used regex for matching the string i.e.</a:t>
            </a:r>
            <a:b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en" b="1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'^(no|not|nay|nix|never)$</a:t>
            </a:r>
            <a:endParaRPr b="1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Sentences containing the word with negative prefixes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Negative Prefixes:  </a:t>
            </a:r>
            <a:b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en" b="1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{'in', 'un', 'non', 'de', 'dis', 'a', 'anti', 'im', 'il', 'ir'}</a:t>
            </a:r>
            <a:endParaRPr b="1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If the word starts with any of the prefix then check if the remaining word is valid english word (in english dictionary)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Used regex to identify the valid prefix </a:t>
            </a:r>
            <a:b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en" b="1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'^(in|un|non|de|dis|anti|a|im|il|ir)</a:t>
            </a:r>
            <a:r>
              <a:rPr lang="en" sz="1600">
                <a:solidFill>
                  <a:srgbClr val="4A4A4A"/>
                </a:solidFill>
                <a:highlight>
                  <a:srgbClr val="FFFFFF"/>
                </a:highlight>
              </a:rPr>
              <a:t>\</a:t>
            </a:r>
            <a:r>
              <a:rPr lang="en" b="1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w+$'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Used NLTK.corpus.words library to validate the word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283100" y="3311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Sentences with not words</a:t>
            </a:r>
            <a:endParaRPr sz="40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title"/>
          </p:nvPr>
        </p:nvSpPr>
        <p:spPr>
          <a:xfrm>
            <a:off x="283100" y="3311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What about Double Negation</a:t>
            </a:r>
            <a:endParaRPr sz="40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813" y="1869175"/>
            <a:ext cx="6442375" cy="23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681550" y="1585125"/>
            <a:ext cx="728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Sentences containing value in figures</a:t>
            </a:r>
            <a:endParaRPr b="1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Used regex for matching the statistical figures i.e.</a:t>
            </a:r>
            <a:b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en" b="1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'[+-]?[0-9][0-9]*'</a:t>
            </a:r>
            <a:endParaRPr b="1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Sentences containing the value in words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Can use trie tree to search the pattern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Can use Context Free Grammar to create a parser 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Or simple a regex will solve our problem</a:t>
            </a:r>
            <a:b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en" b="1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'^(zero|one|two|three|four|five|six|seven|eight|nine|ten|eleven|twelve|thirteen|fourteen|fifteen|sixteen|seventeen|eighteen|nineteen|twenty|thirty|forty|fifty|sixty|seventy|eighty|ninety|hundred|thousand|million|billion|trillion)$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5" name="Google Shape;135;p30"/>
          <p:cNvSpPr txBox="1">
            <a:spLocks noGrp="1"/>
          </p:cNvSpPr>
          <p:nvPr>
            <p:ph type="title"/>
          </p:nvPr>
        </p:nvSpPr>
        <p:spPr>
          <a:xfrm>
            <a:off x="283100" y="3311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Sentences with statistical value</a:t>
            </a:r>
            <a:endParaRPr sz="40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681550" y="1585125"/>
            <a:ext cx="4060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Used python library “datefinder”</a:t>
            </a:r>
            <a:endParaRPr b="1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Uses regex matching internally to find all possible date combinations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283100" y="3311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Sentences with Dates</a:t>
            </a:r>
            <a:endParaRPr sz="40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918" y="1942125"/>
            <a:ext cx="3451859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/>
        </p:nvSpPr>
        <p:spPr>
          <a:xfrm>
            <a:off x="681550" y="1585125"/>
            <a:ext cx="728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Sentences containing value in figures</a:t>
            </a:r>
            <a:endParaRPr b="1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Used regex for matching the statistical figures i.e.</a:t>
            </a:r>
            <a:b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en" b="1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'[+-]?[0-9][0-9]*'</a:t>
            </a:r>
            <a:endParaRPr b="1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Sentences containing the value in words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Can use trie tree to search the pattern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Can use Context Free Grammar to create a parser 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Or simple a regex will solve our problem</a:t>
            </a:r>
            <a:b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en" b="1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'^(zero|one|two|three|four|five|six|seven|eight|nine|ten|eleven|twelve|thirteen|fourteen|fifteen|sixteen|seventeen|eighteen|nineteen|twenty|thirty|forty|fifty|sixty|seventy|eighty|ninety|hundred|thousand|million|billion|trillion)$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8" name="Google Shape;148;p32"/>
          <p:cNvSpPr txBox="1">
            <a:spLocks noGrp="1"/>
          </p:cNvSpPr>
          <p:nvPr>
            <p:ph type="title"/>
          </p:nvPr>
        </p:nvSpPr>
        <p:spPr>
          <a:xfrm>
            <a:off x="283100" y="3311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Sentiment of a sentence and its score</a:t>
            </a:r>
            <a:endParaRPr sz="36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D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>
            <a:spLocks noGrp="1"/>
          </p:cNvSpPr>
          <p:nvPr>
            <p:ph type="title"/>
          </p:nvPr>
        </p:nvSpPr>
        <p:spPr>
          <a:xfrm>
            <a:off x="-150" y="15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Text Summarization</a:t>
            </a:r>
            <a:endParaRPr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Extractive Summarization</a:t>
            </a:r>
            <a:endParaRPr sz="24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Abstractive Summarization</a:t>
            </a:r>
            <a:endParaRPr sz="24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</Words>
  <Application>Microsoft Office PowerPoint</Application>
  <PresentationFormat>On-screen Show (16:9)</PresentationFormat>
  <Paragraphs>232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Nanum Gothic</vt:lpstr>
      <vt:lpstr>Oswald</vt:lpstr>
      <vt:lpstr>Arial</vt:lpstr>
      <vt:lpstr>Nunito</vt:lpstr>
      <vt:lpstr>NanumGothic ExtraBold</vt:lpstr>
      <vt:lpstr>Average</vt:lpstr>
      <vt:lpstr>Simple Light</vt:lpstr>
      <vt:lpstr>Slate</vt:lpstr>
      <vt:lpstr>MINUTES OF MEETING</vt:lpstr>
      <vt:lpstr>PowerPoint Presentation</vt:lpstr>
      <vt:lpstr> Important Feature Extractions  Sentences with not words Sentences with statics Sentences with date Sentiment of a sentence and its score Data extracted from images of meeting notes </vt:lpstr>
      <vt:lpstr>Sentences with not words</vt:lpstr>
      <vt:lpstr>What about Double Negation</vt:lpstr>
      <vt:lpstr>Sentences with statistical value</vt:lpstr>
      <vt:lpstr>Sentences with Dates</vt:lpstr>
      <vt:lpstr>Sentiment of a sentence and its score</vt:lpstr>
      <vt:lpstr> Text Summarization Extractive Summarization Abstractive Summarization</vt:lpstr>
      <vt:lpstr>Types of Text Summarization</vt:lpstr>
      <vt:lpstr>TextRank Algorithm</vt:lpstr>
      <vt:lpstr>TextRank Algorithm</vt:lpstr>
      <vt:lpstr>Interrogative Sentence Detection</vt:lpstr>
      <vt:lpstr>Interrogative Sentence Classification</vt:lpstr>
      <vt:lpstr> All Work Done till TODAY</vt:lpstr>
      <vt:lpstr>Sample Video</vt:lpstr>
      <vt:lpstr>Result of Speech Transcriber</vt:lpstr>
      <vt:lpstr>Agenda Clustering</vt:lpstr>
      <vt:lpstr>Sentence Type Classification</vt:lpstr>
      <vt:lpstr>IMPORTANT FEATURE EXTRACTION</vt:lpstr>
      <vt:lpstr>FYP II Remaining Deliverables</vt:lpstr>
      <vt:lpstr>PowerPoint Presentation</vt:lpstr>
      <vt:lpstr>MINUTES OF MEETING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MINUTES OF MEETING</dc:title>
  <cp:lastModifiedBy>Mehdi Raza</cp:lastModifiedBy>
  <cp:revision>1</cp:revision>
  <dcterms:modified xsi:type="dcterms:W3CDTF">2020-02-25T16:25:44Z</dcterms:modified>
</cp:coreProperties>
</file>