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3" r:id="rId21"/>
  </p:sldIdLst>
  <p:sldSz cx="9144000" cy="5143500" type="screen16x9"/>
  <p:notesSz cx="6858000" cy="9144000"/>
  <p:embeddedFontLst>
    <p:embeddedFont>
      <p:font typeface="Nunito" panose="020B0604020202020204" charset="0"/>
      <p:regular r:id="rId23"/>
      <p:bold r:id="rId24"/>
      <p:italic r:id="rId25"/>
      <p:boldItalic r:id="rId26"/>
    </p:embeddedFont>
    <p:embeddedFont>
      <p:font typeface="Nanum Gothic" panose="020B0604020202020204" charset="-127"/>
      <p:regular r:id="rId27"/>
      <p:bold r:id="rId28"/>
    </p:embeddedFont>
    <p:embeddedFont>
      <p:font typeface="NanumGothic ExtraBold" panose="020B0604020202020204" charset="-127"/>
      <p:bold r:id="rId29"/>
    </p:embeddedFont>
    <p:embeddedFont>
      <p:font typeface="Average" panose="020B0604020202020204" charset="0"/>
      <p:regular r:id="rId30"/>
    </p:embeddedFont>
    <p:embeddedFont>
      <p:font typeface="Oswald" panose="020B0604020202020204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2" y="41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661917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52871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00b7be36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00b7be36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9438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00b7be36e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00b7be36e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5097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00b7be36e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00b7be36e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0866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00b7be36e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00b7be36e_0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63568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152f8dd8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152f8dd8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57935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0afd548c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0afd548c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92717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00b7be36e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00b7be36e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59727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00b7be36e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600b7be36e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96689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0afd548c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0afd548c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99641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00b7be36e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600b7be36e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8988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00b7be36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00b7be36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6337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00b7be36e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00b7be36e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2405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00b7be36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00b7be36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`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42563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00b7be36e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00b7be36e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8913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0afd548c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0afd548c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3953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00b7be36e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00b7be36e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2145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00b7be36e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00b7be36e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1362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00b7be36e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00b7be36e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4996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56" name="Google Shape;56;p14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6" name="Google Shape;86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7" name="Google Shape;87;p21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143D59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MINUTES OF MEETING</a:t>
            </a:r>
            <a:endParaRPr sz="6000">
              <a:solidFill>
                <a:srgbClr val="143D59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05" name="Google Shape;105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9632"/>
                </a:solidFill>
                <a:latin typeface="Nanum Gothic"/>
                <a:ea typeface="Nanum Gothic"/>
                <a:cs typeface="Nanum Gothic"/>
                <a:sym typeface="Nanum Gothic"/>
              </a:rPr>
              <a:t>AI-Powered Enterprise Meeting Assistant</a:t>
            </a:r>
            <a:endParaRPr>
              <a:solidFill>
                <a:srgbClr val="D49632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06" name="Google Shape;10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3716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1DC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 txBox="1">
            <a:spLocks noGrp="1"/>
          </p:cNvSpPr>
          <p:nvPr>
            <p:ph type="title"/>
          </p:nvPr>
        </p:nvSpPr>
        <p:spPr>
          <a:xfrm>
            <a:off x="260850" y="369950"/>
            <a:ext cx="8622300" cy="7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600" b="1">
                <a:solidFill>
                  <a:srgbClr val="D49632"/>
                </a:solidFill>
                <a:latin typeface="Nanum Gothic"/>
                <a:ea typeface="Nanum Gothic"/>
                <a:cs typeface="Nanum Gothic"/>
                <a:sym typeface="Nanum Gothic"/>
              </a:rPr>
              <a:t>Architecture </a:t>
            </a:r>
            <a:r>
              <a:rPr lang="en" sz="3600" b="1">
                <a:solidFill>
                  <a:srgbClr val="143D59"/>
                </a:solidFill>
                <a:latin typeface="Nanum Gothic"/>
                <a:ea typeface="Nanum Gothic"/>
                <a:cs typeface="Nanum Gothic"/>
                <a:sym typeface="Nanum Gothic"/>
              </a:rPr>
              <a:t>Block Diagram </a:t>
            </a:r>
            <a:r>
              <a:rPr lang="en" sz="2400" b="1">
                <a:solidFill>
                  <a:srgbClr val="D49632"/>
                </a:solidFill>
                <a:latin typeface="Nanum Gothic"/>
                <a:ea typeface="Nanum Gothic"/>
                <a:cs typeface="Nanum Gothic"/>
                <a:sym typeface="Nanum Gothic"/>
              </a:rPr>
              <a:t>(Generic)</a:t>
            </a:r>
            <a:endParaRPr sz="2400" b="1">
              <a:solidFill>
                <a:srgbClr val="D49632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60" name="Google Shape;16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075" y="1809749"/>
            <a:ext cx="7943850" cy="2286000"/>
          </a:xfrm>
          <a:prstGeom prst="rect">
            <a:avLst/>
          </a:prstGeom>
          <a:noFill/>
          <a:ln w="38100" cap="flat" cmpd="sng">
            <a:solidFill>
              <a:srgbClr val="D4963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>
            <a:spLocks noGrp="1"/>
          </p:cNvSpPr>
          <p:nvPr>
            <p:ph type="title"/>
          </p:nvPr>
        </p:nvSpPr>
        <p:spPr>
          <a:xfrm>
            <a:off x="283100" y="712150"/>
            <a:ext cx="8631600" cy="9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rgbClr val="143D59"/>
                </a:solidFill>
                <a:latin typeface="Nanum Gothic"/>
                <a:ea typeface="Nanum Gothic"/>
                <a:cs typeface="Nanum Gothic"/>
                <a:sym typeface="Nanum Gothic"/>
              </a:rPr>
              <a:t>Input Data for Task</a:t>
            </a:r>
            <a:endParaRPr sz="4000" b="1">
              <a:solidFill>
                <a:srgbClr val="143D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66" name="Google Shape;166;p35"/>
          <p:cNvSpPr txBox="1"/>
          <p:nvPr/>
        </p:nvSpPr>
        <p:spPr>
          <a:xfrm>
            <a:off x="681550" y="1661325"/>
            <a:ext cx="7287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Nanum Gothic"/>
              <a:buChar char="❏"/>
            </a:pPr>
            <a:r>
              <a:rPr lang="en" sz="1600">
                <a:solidFill>
                  <a:srgbClr val="D49632"/>
                </a:solidFill>
                <a:latin typeface="Nanum Gothic"/>
                <a:ea typeface="Nanum Gothic"/>
                <a:cs typeface="Nanum Gothic"/>
                <a:sym typeface="Nanum Gothic"/>
              </a:rPr>
              <a:t>Meeting’s Audio and Video Recording</a:t>
            </a:r>
            <a:endParaRPr sz="1600">
              <a:solidFill>
                <a:srgbClr val="D4963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Nanum Gothic"/>
              <a:buChar char="❏"/>
            </a:pPr>
            <a:r>
              <a:rPr lang="en" sz="1600">
                <a:solidFill>
                  <a:srgbClr val="616161"/>
                </a:solidFill>
                <a:latin typeface="Nanum Gothic"/>
                <a:ea typeface="Nanum Gothic"/>
                <a:cs typeface="Nanum Gothic"/>
                <a:sym typeface="Nanum Gothic"/>
              </a:rPr>
              <a:t>It will help us to get the transcript of meeting.</a:t>
            </a:r>
            <a:endParaRPr sz="1600">
              <a:solidFill>
                <a:srgbClr val="61616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Nanum Gothic"/>
              <a:buChar char="❏"/>
            </a:pPr>
            <a:r>
              <a:rPr lang="en" sz="1600">
                <a:solidFill>
                  <a:srgbClr val="D49632"/>
                </a:solidFill>
                <a:latin typeface="Nanum Gothic"/>
                <a:ea typeface="Nanum Gothic"/>
                <a:cs typeface="Nanum Gothic"/>
                <a:sym typeface="Nanum Gothic"/>
              </a:rPr>
              <a:t>Meeting’s Metadata</a:t>
            </a:r>
            <a:endParaRPr sz="1600">
              <a:solidFill>
                <a:srgbClr val="D4963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Nanum Gothic"/>
              <a:buChar char="❏"/>
            </a:pPr>
            <a:r>
              <a:rPr lang="en" sz="1600">
                <a:solidFill>
                  <a:srgbClr val="616161"/>
                </a:solidFill>
                <a:latin typeface="Nanum Gothic"/>
                <a:ea typeface="Nanum Gothic"/>
                <a:cs typeface="Nanum Gothic"/>
                <a:sym typeface="Nanum Gothic"/>
              </a:rPr>
              <a:t>Organization name, Meeting’s date, time, venue, attendees, absentees, and Meeting’s agenda list</a:t>
            </a:r>
            <a:endParaRPr sz="1600">
              <a:solidFill>
                <a:srgbClr val="61616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Nanum Gothic"/>
              <a:buChar char="❏"/>
            </a:pPr>
            <a:r>
              <a:rPr lang="en" sz="1600">
                <a:solidFill>
                  <a:srgbClr val="616161"/>
                </a:solidFill>
                <a:latin typeface="Nanum Gothic"/>
                <a:ea typeface="Nanum Gothic"/>
                <a:cs typeface="Nanum Gothic"/>
                <a:sym typeface="Nanum Gothic"/>
              </a:rPr>
              <a:t>It will help us to get compute the minutes accurately.</a:t>
            </a:r>
            <a:endParaRPr sz="1600">
              <a:solidFill>
                <a:srgbClr val="61616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Nanum Gothic"/>
              <a:buChar char="❏"/>
            </a:pPr>
            <a:r>
              <a:rPr lang="en" sz="1600">
                <a:solidFill>
                  <a:srgbClr val="616161"/>
                </a:solidFill>
                <a:latin typeface="Nanum Gothic"/>
                <a:ea typeface="Nanum Gothic"/>
                <a:cs typeface="Nanum Gothic"/>
                <a:sym typeface="Nanum Gothic"/>
              </a:rPr>
              <a:t>Also, it will help us to improve the transcript generated from audio data.</a:t>
            </a:r>
            <a:endParaRPr sz="1600">
              <a:solidFill>
                <a:srgbClr val="61616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Nanum Gothic"/>
              <a:buChar char="❏"/>
            </a:pPr>
            <a:r>
              <a:rPr lang="en" sz="1600">
                <a:solidFill>
                  <a:srgbClr val="D49632"/>
                </a:solidFill>
                <a:latin typeface="Nanum Gothic"/>
                <a:ea typeface="Nanum Gothic"/>
                <a:cs typeface="Nanum Gothic"/>
                <a:sym typeface="Nanum Gothic"/>
              </a:rPr>
              <a:t>Meeting’s Document (Reports and Charts)</a:t>
            </a:r>
            <a:endParaRPr sz="1600">
              <a:solidFill>
                <a:srgbClr val="D4963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Nanum Gothic"/>
              <a:buChar char="❏"/>
            </a:pPr>
            <a:r>
              <a:rPr lang="en" sz="1600">
                <a:solidFill>
                  <a:srgbClr val="616161"/>
                </a:solidFill>
                <a:latin typeface="Nanum Gothic"/>
                <a:ea typeface="Nanum Gothic"/>
                <a:cs typeface="Nanum Gothic"/>
                <a:sym typeface="Nanum Gothic"/>
              </a:rPr>
              <a:t>It will help us to get the figures quoted in meeting.</a:t>
            </a:r>
            <a:endParaRPr sz="1600">
              <a:solidFill>
                <a:srgbClr val="61616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6"/>
          <p:cNvSpPr txBox="1">
            <a:spLocks noGrp="1"/>
          </p:cNvSpPr>
          <p:nvPr>
            <p:ph type="title"/>
          </p:nvPr>
        </p:nvSpPr>
        <p:spPr>
          <a:xfrm>
            <a:off x="283100" y="331150"/>
            <a:ext cx="8631600" cy="9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rgbClr val="143D59"/>
                </a:solidFill>
                <a:latin typeface="Nanum Gothic"/>
                <a:ea typeface="Nanum Gothic"/>
                <a:cs typeface="Nanum Gothic"/>
                <a:sym typeface="Nanum Gothic"/>
              </a:rPr>
              <a:t>Major Processes Involved</a:t>
            </a:r>
            <a:endParaRPr sz="4000" b="1">
              <a:solidFill>
                <a:srgbClr val="143D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72" name="Google Shape;172;p36"/>
          <p:cNvSpPr txBox="1"/>
          <p:nvPr/>
        </p:nvSpPr>
        <p:spPr>
          <a:xfrm>
            <a:off x="681550" y="1585125"/>
            <a:ext cx="7287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anum Gothic"/>
              <a:buChar char="❏"/>
            </a:pPr>
            <a:r>
              <a:rPr lang="en" sz="1600">
                <a:solidFill>
                  <a:srgbClr val="D49632"/>
                </a:solidFill>
                <a:latin typeface="Nanum Gothic"/>
                <a:ea typeface="Nanum Gothic"/>
                <a:cs typeface="Nanum Gothic"/>
                <a:sym typeface="Nanum Gothic"/>
              </a:rPr>
              <a:t>Speaker Diarization</a:t>
            </a:r>
            <a:endParaRPr sz="1600">
              <a:solidFill>
                <a:srgbClr val="D4963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Nanum Gothic"/>
              <a:buChar char="❏"/>
            </a:pPr>
            <a:r>
              <a:rPr lang="en" sz="1600">
                <a:solidFill>
                  <a:schemeClr val="accent1"/>
                </a:solidFill>
                <a:latin typeface="Nanum Gothic"/>
                <a:ea typeface="Nanum Gothic"/>
                <a:cs typeface="Nanum Gothic"/>
                <a:sym typeface="Nanum Gothic"/>
              </a:rPr>
              <a:t>Partition the audio stream into dialogues of different attendees. </a:t>
            </a:r>
            <a:endParaRPr sz="1600">
              <a:solidFill>
                <a:schemeClr val="accent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Nanum Gothic"/>
              <a:buChar char="❏"/>
            </a:pPr>
            <a:r>
              <a:rPr lang="en" sz="1600">
                <a:solidFill>
                  <a:srgbClr val="D49632"/>
                </a:solidFill>
                <a:latin typeface="Nanum Gothic"/>
                <a:ea typeface="Nanum Gothic"/>
                <a:cs typeface="Nanum Gothic"/>
                <a:sym typeface="Nanum Gothic"/>
              </a:rPr>
              <a:t>Text to Speech</a:t>
            </a:r>
            <a:endParaRPr sz="1600">
              <a:solidFill>
                <a:srgbClr val="D4963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Nanum Gothic"/>
              <a:buChar char="❏"/>
            </a:pPr>
            <a:r>
              <a:rPr lang="en" sz="1600">
                <a:solidFill>
                  <a:srgbClr val="616161"/>
                </a:solidFill>
                <a:latin typeface="Nanum Gothic"/>
                <a:ea typeface="Nanum Gothic"/>
                <a:cs typeface="Nanum Gothic"/>
                <a:sym typeface="Nanum Gothic"/>
              </a:rPr>
              <a:t>Convert Meeting’s audio data to Meeting’s transcript.</a:t>
            </a:r>
            <a:endParaRPr sz="1600">
              <a:solidFill>
                <a:srgbClr val="61616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Nanum Gothic"/>
              <a:buChar char="❏"/>
            </a:pPr>
            <a:r>
              <a:rPr lang="en" sz="1600">
                <a:solidFill>
                  <a:srgbClr val="D49632"/>
                </a:solidFill>
                <a:latin typeface="Nanum Gothic"/>
                <a:ea typeface="Nanum Gothic"/>
                <a:cs typeface="Nanum Gothic"/>
                <a:sym typeface="Nanum Gothic"/>
              </a:rPr>
              <a:t>Document’s Optical Character Recognition</a:t>
            </a:r>
            <a:endParaRPr sz="1600">
              <a:solidFill>
                <a:srgbClr val="D4963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anum Gothic"/>
              <a:buChar char="❏"/>
            </a:pPr>
            <a:r>
              <a:rPr lang="en" sz="1600">
                <a:solidFill>
                  <a:schemeClr val="accent1"/>
                </a:solidFill>
                <a:latin typeface="Nanum Gothic"/>
                <a:ea typeface="Nanum Gothic"/>
                <a:cs typeface="Nanum Gothic"/>
                <a:sym typeface="Nanum Gothic"/>
              </a:rPr>
              <a:t>Extract the information from the documents as text.</a:t>
            </a:r>
            <a:endParaRPr sz="1600">
              <a:solidFill>
                <a:schemeClr val="accent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anum Gothic"/>
              <a:buChar char="❏"/>
            </a:pPr>
            <a:r>
              <a:rPr lang="en" sz="1600">
                <a:solidFill>
                  <a:srgbClr val="D49632"/>
                </a:solidFill>
                <a:latin typeface="Nanum Gothic"/>
                <a:ea typeface="Nanum Gothic"/>
                <a:cs typeface="Nanum Gothic"/>
                <a:sym typeface="Nanum Gothic"/>
              </a:rPr>
              <a:t>Categorization of Meetings Points</a:t>
            </a:r>
            <a:endParaRPr sz="1600">
              <a:solidFill>
                <a:srgbClr val="D4963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600"/>
              <a:buFont typeface="Nanum Gothic"/>
              <a:buChar char="❏"/>
            </a:pPr>
            <a:r>
              <a:rPr lang="en" sz="1600">
                <a:solidFill>
                  <a:srgbClr val="4A4A4A"/>
                </a:solidFill>
                <a:latin typeface="Nanum Gothic"/>
                <a:ea typeface="Nanum Gothic"/>
                <a:cs typeface="Nanum Gothic"/>
                <a:sym typeface="Nanum Gothic"/>
              </a:rPr>
              <a:t>(Agenda Discussion, Task Assigned and Recommendations) </a:t>
            </a:r>
            <a:endParaRPr sz="1600">
              <a:solidFill>
                <a:srgbClr val="4A4A4A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anum Gothic"/>
              <a:buChar char="❏"/>
            </a:pPr>
            <a:r>
              <a:rPr lang="en" sz="1600">
                <a:solidFill>
                  <a:srgbClr val="D49632"/>
                </a:solidFill>
                <a:latin typeface="Nanum Gothic"/>
                <a:ea typeface="Nanum Gothic"/>
                <a:cs typeface="Nanum Gothic"/>
                <a:sym typeface="Nanum Gothic"/>
              </a:rPr>
              <a:t>Clustering of Meetings Discussion according to Agenda</a:t>
            </a:r>
            <a:endParaRPr sz="1600">
              <a:solidFill>
                <a:srgbClr val="D4963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anum Gothic"/>
              <a:buChar char="❏"/>
            </a:pPr>
            <a:r>
              <a:rPr lang="en" sz="1600">
                <a:solidFill>
                  <a:schemeClr val="accent1"/>
                </a:solidFill>
                <a:latin typeface="Nanum Gothic"/>
                <a:ea typeface="Nanum Gothic"/>
                <a:cs typeface="Nanum Gothic"/>
                <a:sym typeface="Nanum Gothic"/>
              </a:rPr>
              <a:t>All discussion regarding an agenda will be gathered.</a:t>
            </a:r>
            <a:endParaRPr sz="1600">
              <a:solidFill>
                <a:schemeClr val="accent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anum Gothic"/>
              <a:buChar char="❏"/>
            </a:pPr>
            <a:r>
              <a:rPr lang="en" sz="1600">
                <a:solidFill>
                  <a:srgbClr val="D49632"/>
                </a:solidFill>
                <a:latin typeface="Nanum Gothic"/>
                <a:ea typeface="Nanum Gothic"/>
                <a:cs typeface="Nanum Gothic"/>
                <a:sym typeface="Nanum Gothic"/>
              </a:rPr>
              <a:t>Extracting Important Features from Discussion</a:t>
            </a:r>
            <a:endParaRPr sz="1600">
              <a:solidFill>
                <a:srgbClr val="D4963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600"/>
              <a:buFont typeface="Nanum Gothic"/>
              <a:buChar char="❏"/>
            </a:pPr>
            <a:r>
              <a:rPr lang="en" sz="1600">
                <a:solidFill>
                  <a:srgbClr val="4A4A4A"/>
                </a:solidFill>
                <a:latin typeface="Nanum Gothic"/>
                <a:ea typeface="Nanum Gothic"/>
                <a:cs typeface="Nanum Gothic"/>
                <a:sym typeface="Nanum Gothic"/>
              </a:rPr>
              <a:t>To finalize the Minutes of the Meeting’s draft </a:t>
            </a:r>
            <a:endParaRPr sz="1600">
              <a:solidFill>
                <a:srgbClr val="4A4A4A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7"/>
          <p:cNvSpPr txBox="1">
            <a:spLocks noGrp="1"/>
          </p:cNvSpPr>
          <p:nvPr>
            <p:ph type="title"/>
          </p:nvPr>
        </p:nvSpPr>
        <p:spPr>
          <a:xfrm>
            <a:off x="283100" y="712150"/>
            <a:ext cx="8631600" cy="9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rgbClr val="143D59"/>
                </a:solidFill>
                <a:latin typeface="Nanum Gothic"/>
                <a:ea typeface="Nanum Gothic"/>
                <a:cs typeface="Nanum Gothic"/>
                <a:sym typeface="Nanum Gothic"/>
              </a:rPr>
              <a:t>Indications of </a:t>
            </a:r>
            <a:r>
              <a:rPr lang="en" sz="4000" b="1">
                <a:solidFill>
                  <a:srgbClr val="D49632"/>
                </a:solidFill>
                <a:latin typeface="Nanum Gothic"/>
                <a:ea typeface="Nanum Gothic"/>
                <a:cs typeface="Nanum Gothic"/>
                <a:sym typeface="Nanum Gothic"/>
              </a:rPr>
              <a:t>Important Features</a:t>
            </a:r>
            <a:endParaRPr sz="4000" b="1">
              <a:solidFill>
                <a:srgbClr val="D49632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78" name="Google Shape;178;p37"/>
          <p:cNvSpPr txBox="1"/>
          <p:nvPr/>
        </p:nvSpPr>
        <p:spPr>
          <a:xfrm>
            <a:off x="681550" y="1661325"/>
            <a:ext cx="7287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600"/>
              <a:buFont typeface="Nanum Gothic"/>
              <a:buChar char="❏"/>
            </a:pPr>
            <a:r>
              <a:rPr lang="en" sz="1600">
                <a:solidFill>
                  <a:srgbClr val="4A4A4A"/>
                </a:solidFill>
                <a:latin typeface="Nanum Gothic"/>
                <a:ea typeface="Nanum Gothic"/>
                <a:cs typeface="Nanum Gothic"/>
                <a:sym typeface="Nanum Gothic"/>
              </a:rPr>
              <a:t>Topic Sentence of Agenda discussed</a:t>
            </a:r>
            <a:endParaRPr sz="1600">
              <a:solidFill>
                <a:srgbClr val="4A4A4A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600"/>
              <a:buFont typeface="Nanum Gothic"/>
              <a:buChar char="❏"/>
            </a:pPr>
            <a:r>
              <a:rPr lang="en" sz="1600">
                <a:solidFill>
                  <a:srgbClr val="4A4A4A"/>
                </a:solidFill>
                <a:latin typeface="Nanum Gothic"/>
                <a:ea typeface="Nanum Gothic"/>
                <a:cs typeface="Nanum Gothic"/>
                <a:sym typeface="Nanum Gothic"/>
              </a:rPr>
              <a:t>Frequently told fact regarding a meeting agenda</a:t>
            </a:r>
            <a:endParaRPr sz="1600">
              <a:solidFill>
                <a:srgbClr val="4A4A4A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600"/>
              <a:buFont typeface="Nanum Gothic"/>
              <a:buChar char="❏"/>
            </a:pPr>
            <a:r>
              <a:rPr lang="en" sz="1600">
                <a:solidFill>
                  <a:srgbClr val="4A4A4A"/>
                </a:solidFill>
                <a:latin typeface="Nanum Gothic"/>
                <a:ea typeface="Nanum Gothic"/>
                <a:cs typeface="Nanum Gothic"/>
                <a:sym typeface="Nanum Gothic"/>
              </a:rPr>
              <a:t>Some figure told such as Progress Rate, Success Rate</a:t>
            </a:r>
            <a:endParaRPr sz="1600">
              <a:solidFill>
                <a:srgbClr val="4A4A4A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600"/>
              <a:buFont typeface="Nanum Gothic"/>
              <a:buChar char="❏"/>
            </a:pPr>
            <a:r>
              <a:rPr lang="en" sz="1600">
                <a:solidFill>
                  <a:srgbClr val="4A4A4A"/>
                </a:solidFill>
                <a:latin typeface="Nanum Gothic"/>
                <a:ea typeface="Nanum Gothic"/>
                <a:cs typeface="Nanum Gothic"/>
                <a:sym typeface="Nanum Gothic"/>
              </a:rPr>
              <a:t>Points extracted from Document</a:t>
            </a:r>
            <a:endParaRPr sz="1600">
              <a:solidFill>
                <a:srgbClr val="4A4A4A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600"/>
              <a:buFont typeface="Nanum Gothic"/>
              <a:buChar char="❏"/>
            </a:pPr>
            <a:r>
              <a:rPr lang="en" sz="1600">
                <a:solidFill>
                  <a:srgbClr val="4A4A4A"/>
                </a:solidFill>
                <a:latin typeface="Nanum Gothic"/>
                <a:ea typeface="Nanum Gothic"/>
                <a:cs typeface="Nanum Gothic"/>
                <a:sym typeface="Nanum Gothic"/>
              </a:rPr>
              <a:t>Any event or date told</a:t>
            </a:r>
            <a:endParaRPr sz="1600">
              <a:solidFill>
                <a:srgbClr val="4A4A4A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1DC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8"/>
          <p:cNvSpPr txBox="1">
            <a:spLocks noGrp="1"/>
          </p:cNvSpPr>
          <p:nvPr>
            <p:ph type="title"/>
          </p:nvPr>
        </p:nvSpPr>
        <p:spPr>
          <a:xfrm>
            <a:off x="260850" y="369950"/>
            <a:ext cx="8622300" cy="7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600" b="1">
                <a:solidFill>
                  <a:srgbClr val="D49632"/>
                </a:solidFill>
                <a:latin typeface="Nanum Gothic"/>
                <a:ea typeface="Nanum Gothic"/>
                <a:cs typeface="Nanum Gothic"/>
                <a:sym typeface="Nanum Gothic"/>
              </a:rPr>
              <a:t>Architecture </a:t>
            </a:r>
            <a:r>
              <a:rPr lang="en" sz="3600" b="1">
                <a:solidFill>
                  <a:srgbClr val="143D59"/>
                </a:solidFill>
                <a:latin typeface="Nanum Gothic"/>
                <a:ea typeface="Nanum Gothic"/>
                <a:cs typeface="Nanum Gothic"/>
                <a:sym typeface="Nanum Gothic"/>
              </a:rPr>
              <a:t>Block Diagram </a:t>
            </a:r>
            <a:r>
              <a:rPr lang="en" sz="2400" b="1">
                <a:solidFill>
                  <a:srgbClr val="D49632"/>
                </a:solidFill>
                <a:latin typeface="Nanum Gothic"/>
                <a:ea typeface="Nanum Gothic"/>
                <a:cs typeface="Nanum Gothic"/>
                <a:sym typeface="Nanum Gothic"/>
              </a:rPr>
              <a:t>(Detailed)</a:t>
            </a:r>
            <a:endParaRPr sz="2000" b="1">
              <a:solidFill>
                <a:srgbClr val="143D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84" name="Google Shape;18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6538" y="1303850"/>
            <a:ext cx="6670925" cy="3687249"/>
          </a:xfrm>
          <a:prstGeom prst="rect">
            <a:avLst/>
          </a:prstGeom>
          <a:noFill/>
          <a:ln w="38100" cap="flat" cmpd="sng">
            <a:solidFill>
              <a:srgbClr val="D4963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9"/>
          <p:cNvSpPr txBox="1">
            <a:spLocks noGrp="1"/>
          </p:cNvSpPr>
          <p:nvPr>
            <p:ph type="title"/>
          </p:nvPr>
        </p:nvSpPr>
        <p:spPr>
          <a:xfrm>
            <a:off x="283100" y="483550"/>
            <a:ext cx="8631600" cy="9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rgbClr val="143D59"/>
                </a:solidFill>
                <a:latin typeface="Nanum Gothic"/>
                <a:ea typeface="Nanum Gothic"/>
                <a:cs typeface="Nanum Gothic"/>
                <a:sym typeface="Nanum Gothic"/>
              </a:rPr>
              <a:t>Project </a:t>
            </a:r>
            <a:r>
              <a:rPr lang="en" sz="4000" b="1">
                <a:solidFill>
                  <a:srgbClr val="D49632"/>
                </a:solidFill>
                <a:latin typeface="Nanum Gothic"/>
                <a:ea typeface="Nanum Gothic"/>
                <a:cs typeface="Nanum Gothic"/>
                <a:sym typeface="Nanum Gothic"/>
              </a:rPr>
              <a:t>Features</a:t>
            </a:r>
            <a:endParaRPr sz="4000" b="1">
              <a:solidFill>
                <a:srgbClr val="D49632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90" name="Google Shape;190;p39"/>
          <p:cNvSpPr txBox="1"/>
          <p:nvPr/>
        </p:nvSpPr>
        <p:spPr>
          <a:xfrm>
            <a:off x="681550" y="1661325"/>
            <a:ext cx="7287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600"/>
              <a:buFont typeface="Nanum Gothic"/>
              <a:buChar char="❏"/>
            </a:pPr>
            <a:r>
              <a:rPr lang="en" sz="1600">
                <a:solidFill>
                  <a:srgbClr val="4A4A4A"/>
                </a:solidFill>
                <a:latin typeface="Nanum Gothic"/>
                <a:ea typeface="Nanum Gothic"/>
                <a:cs typeface="Nanum Gothic"/>
                <a:sym typeface="Nanum Gothic"/>
              </a:rPr>
              <a:t>Annotated Transcription of meeting minutes</a:t>
            </a:r>
            <a:endParaRPr sz="1600">
              <a:solidFill>
                <a:srgbClr val="4A4A4A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600"/>
              <a:buFont typeface="Nanum Gothic"/>
              <a:buChar char="❏"/>
            </a:pPr>
            <a:r>
              <a:rPr lang="en" sz="1600">
                <a:solidFill>
                  <a:srgbClr val="4A4A4A"/>
                </a:solidFill>
                <a:latin typeface="Nanum Gothic"/>
                <a:ea typeface="Nanum Gothic"/>
                <a:cs typeface="Nanum Gothic"/>
                <a:sym typeface="Nanum Gothic"/>
              </a:rPr>
              <a:t>Speaker Identification and Diarization</a:t>
            </a:r>
            <a:endParaRPr sz="1600">
              <a:solidFill>
                <a:srgbClr val="4A4A4A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600"/>
              <a:buFont typeface="Nanum Gothic"/>
              <a:buChar char="❏"/>
            </a:pPr>
            <a:r>
              <a:rPr lang="en" sz="1600">
                <a:solidFill>
                  <a:srgbClr val="4A4A4A"/>
                </a:solidFill>
                <a:latin typeface="Nanum Gothic"/>
                <a:ea typeface="Nanum Gothic"/>
                <a:cs typeface="Nanum Gothic"/>
                <a:sym typeface="Nanum Gothic"/>
              </a:rPr>
              <a:t>Noise Agnostic</a:t>
            </a:r>
            <a:endParaRPr sz="1600">
              <a:solidFill>
                <a:srgbClr val="4A4A4A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600"/>
              <a:buFont typeface="Nanum Gothic"/>
              <a:buChar char="❏"/>
            </a:pPr>
            <a:r>
              <a:rPr lang="en" sz="1600">
                <a:solidFill>
                  <a:srgbClr val="4A4A4A"/>
                </a:solidFill>
                <a:latin typeface="Nanum Gothic"/>
                <a:ea typeface="Nanum Gothic"/>
                <a:cs typeface="Nanum Gothic"/>
                <a:sym typeface="Nanum Gothic"/>
              </a:rPr>
              <a:t>Exportable and Shareable Document</a:t>
            </a:r>
            <a:endParaRPr sz="1600">
              <a:solidFill>
                <a:srgbClr val="4A4A4A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600"/>
              <a:buFont typeface="Nanum Gothic"/>
              <a:buChar char="❏"/>
            </a:pPr>
            <a:r>
              <a:rPr lang="en" sz="1600">
                <a:solidFill>
                  <a:srgbClr val="4A4A4A"/>
                </a:solidFill>
                <a:latin typeface="Nanum Gothic"/>
                <a:ea typeface="Nanum Gothic"/>
                <a:cs typeface="Nanum Gothic"/>
                <a:sym typeface="Nanum Gothic"/>
              </a:rPr>
              <a:t>Secure and Private</a:t>
            </a:r>
            <a:endParaRPr sz="1600">
              <a:solidFill>
                <a:srgbClr val="4A4A4A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600"/>
              <a:buFont typeface="Nanum Gothic"/>
              <a:buChar char="❏"/>
            </a:pPr>
            <a:r>
              <a:rPr lang="en" sz="1600">
                <a:solidFill>
                  <a:srgbClr val="4A4A4A"/>
                </a:solidFill>
                <a:latin typeface="Nanum Gothic"/>
                <a:ea typeface="Nanum Gothic"/>
                <a:cs typeface="Nanum Gothic"/>
                <a:sym typeface="Nanum Gothic"/>
              </a:rPr>
              <a:t>Persists History</a:t>
            </a:r>
            <a:endParaRPr sz="1600">
              <a:solidFill>
                <a:srgbClr val="4A4A4A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600"/>
              <a:buFont typeface="Nanum Gothic"/>
              <a:buChar char="❏"/>
            </a:pPr>
            <a:r>
              <a:rPr lang="en" sz="1600">
                <a:solidFill>
                  <a:srgbClr val="4A4A4A"/>
                </a:solidFill>
                <a:latin typeface="Nanum Gothic"/>
                <a:ea typeface="Nanum Gothic"/>
                <a:cs typeface="Nanum Gothic"/>
                <a:sym typeface="Nanum Gothic"/>
              </a:rPr>
              <a:t>Multiple device-independent</a:t>
            </a:r>
            <a:endParaRPr sz="1600">
              <a:solidFill>
                <a:srgbClr val="4A4A4A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1DC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40"/>
          <p:cNvGrpSpPr/>
          <p:nvPr/>
        </p:nvGrpSpPr>
        <p:grpSpPr>
          <a:xfrm>
            <a:off x="174951" y="150923"/>
            <a:ext cx="3152392" cy="2217965"/>
            <a:chOff x="6803287" y="395363"/>
            <a:chExt cx="2212050" cy="2217965"/>
          </a:xfrm>
        </p:grpSpPr>
        <p:pic>
          <p:nvPicPr>
            <p:cNvPr id="196" name="Google Shape;196;p4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87" y="427452"/>
              <a:ext cx="2212050" cy="2185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7" name="Google Shape;197;p40" descr="Piece of duct tape sticking a note to the slide"/>
            <p:cNvPicPr preferRelativeResize="0"/>
            <p:nvPr/>
          </p:nvPicPr>
          <p:blipFill rotWithShape="1">
            <a:blip r:embed="rId4">
              <a:alphaModFix/>
            </a:blip>
            <a:srcRect l="9244" t="5926" r="2118" b="10011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8" name="Google Shape;198;p40"/>
            <p:cNvSpPr txBox="1"/>
            <p:nvPr/>
          </p:nvSpPr>
          <p:spPr>
            <a:xfrm>
              <a:off x="6944812" y="1373553"/>
              <a:ext cx="1929000" cy="104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D49632"/>
                  </a:solidFill>
                  <a:latin typeface="NanumGothic ExtraBold"/>
                  <a:ea typeface="NanumGothic ExtraBold"/>
                  <a:cs typeface="NanumGothic ExtraBold"/>
                  <a:sym typeface="NanumGothic ExtraBold"/>
                </a:rPr>
                <a:t>(FYP SUPERVISOR)</a:t>
              </a:r>
              <a:endParaRPr sz="1200">
                <a:solidFill>
                  <a:srgbClr val="D49632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A4A4A"/>
                  </a:solidFill>
                  <a:latin typeface="Nanum Gothic"/>
                  <a:ea typeface="Nanum Gothic"/>
                  <a:cs typeface="Nanum Gothic"/>
                  <a:sym typeface="Nanum Gothic"/>
                </a:rPr>
                <a:t>Email Address: muhammad.rafi@nu.edu.pk</a:t>
              </a:r>
              <a:endParaRPr sz="1200">
                <a:solidFill>
                  <a:srgbClr val="4A4A4A"/>
                </a:solidFill>
                <a:latin typeface="Nanum Gothic"/>
                <a:ea typeface="Nanum Gothic"/>
                <a:cs typeface="Nanum Gothic"/>
                <a:sym typeface="Nanum Gothic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80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A4A4A"/>
                  </a:solidFill>
                  <a:latin typeface="Nanum Gothic"/>
                  <a:ea typeface="Nanum Gothic"/>
                  <a:cs typeface="Nanum Gothic"/>
                  <a:sym typeface="Nanum Gothic"/>
                </a:rPr>
                <a:t>LinkedIn: </a:t>
              </a:r>
              <a:r>
                <a:rPr lang="en" sz="1100">
                  <a:solidFill>
                    <a:srgbClr val="4A4A4A"/>
                  </a:solidFill>
                  <a:latin typeface="Nanum Gothic"/>
                  <a:ea typeface="Nanum Gothic"/>
                  <a:cs typeface="Nanum Gothic"/>
                  <a:sym typeface="Nanum Gothic"/>
                </a:rPr>
                <a:t>muhammad-rafi-34339219</a:t>
              </a:r>
              <a:endParaRPr sz="1100">
                <a:solidFill>
                  <a:srgbClr val="4A4A4A"/>
                </a:solidFill>
                <a:latin typeface="Nanum Gothic"/>
                <a:ea typeface="Nanum Gothic"/>
                <a:cs typeface="Nanum Gothic"/>
                <a:sym typeface="Nanum Gothic"/>
              </a:endParaRPr>
            </a:p>
          </p:txBody>
        </p:sp>
      </p:grpSp>
      <p:sp>
        <p:nvSpPr>
          <p:cNvPr id="199" name="Google Shape;199;p40"/>
          <p:cNvSpPr txBox="1"/>
          <p:nvPr/>
        </p:nvSpPr>
        <p:spPr>
          <a:xfrm>
            <a:off x="376663" y="616618"/>
            <a:ext cx="27489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>
                <a:solidFill>
                  <a:srgbClr val="143D59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Dr. MUHAMMAD RAFI</a:t>
            </a:r>
            <a:endParaRPr sz="1600">
              <a:solidFill>
                <a:srgbClr val="143D59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00" name="Google Shape;200;p40"/>
          <p:cNvSpPr/>
          <p:nvPr/>
        </p:nvSpPr>
        <p:spPr>
          <a:xfrm>
            <a:off x="3287100" y="2193300"/>
            <a:ext cx="2569800" cy="756900"/>
          </a:xfrm>
          <a:prstGeom prst="roundRect">
            <a:avLst>
              <a:gd name="adj" fmla="val 50000"/>
            </a:avLst>
          </a:prstGeom>
          <a:solidFill>
            <a:srgbClr val="D49632"/>
          </a:solidFill>
          <a:ln w="28575" cap="flat" cmpd="sng">
            <a:solidFill>
              <a:srgbClr val="143D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143D59"/>
                </a:solidFill>
                <a:latin typeface="Nanum Gothic"/>
                <a:ea typeface="Nanum Gothic"/>
                <a:cs typeface="Nanum Gothic"/>
                <a:sym typeface="Nanum Gothic"/>
              </a:rPr>
              <a:t>TEAM MEMBERS</a:t>
            </a:r>
            <a:endParaRPr sz="2000" b="1">
              <a:solidFill>
                <a:srgbClr val="143D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01" name="Google Shape;201;p40"/>
          <p:cNvSpPr txBox="1"/>
          <p:nvPr/>
        </p:nvSpPr>
        <p:spPr>
          <a:xfrm>
            <a:off x="298025" y="3241575"/>
            <a:ext cx="29139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b="1">
                <a:solidFill>
                  <a:srgbClr val="143D59"/>
                </a:solidFill>
                <a:latin typeface="Nanum Gothic"/>
                <a:ea typeface="Nanum Gothic"/>
                <a:cs typeface="Nanum Gothic"/>
                <a:sym typeface="Nanum Gothic"/>
              </a:rPr>
              <a:t>Hussain Yousuf</a:t>
            </a:r>
            <a:endParaRPr sz="1600" b="1">
              <a:solidFill>
                <a:srgbClr val="143D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grpSp>
        <p:nvGrpSpPr>
          <p:cNvPr id="202" name="Google Shape;202;p40"/>
          <p:cNvGrpSpPr/>
          <p:nvPr/>
        </p:nvGrpSpPr>
        <p:grpSpPr>
          <a:xfrm>
            <a:off x="5748551" y="2828948"/>
            <a:ext cx="3152392" cy="2217965"/>
            <a:chOff x="6803287" y="395363"/>
            <a:chExt cx="2212050" cy="2217965"/>
          </a:xfrm>
        </p:grpSpPr>
        <p:pic>
          <p:nvPicPr>
            <p:cNvPr id="203" name="Google Shape;203;p4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87" y="427452"/>
              <a:ext cx="2212050" cy="2185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4" name="Google Shape;204;p40" descr="Piece of duct tape sticking a note to the slide"/>
            <p:cNvPicPr preferRelativeResize="0"/>
            <p:nvPr/>
          </p:nvPicPr>
          <p:blipFill rotWithShape="1">
            <a:blip r:embed="rId4">
              <a:alphaModFix/>
            </a:blip>
            <a:srcRect l="9244" t="5926" r="2118" b="10011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40"/>
            <p:cNvSpPr txBox="1"/>
            <p:nvPr/>
          </p:nvSpPr>
          <p:spPr>
            <a:xfrm>
              <a:off x="6944812" y="1373553"/>
              <a:ext cx="1929000" cy="104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A4A4A"/>
                  </a:solidFill>
                  <a:latin typeface="Nanum Gothic"/>
                  <a:ea typeface="Nanum Gothic"/>
                  <a:cs typeface="Nanum Gothic"/>
                  <a:sym typeface="Nanum Gothic"/>
                </a:rPr>
                <a:t>Email Address: k163950@nu.edu.pk</a:t>
              </a:r>
              <a:endParaRPr sz="1200">
                <a:solidFill>
                  <a:srgbClr val="4A4A4A"/>
                </a:solidFill>
                <a:latin typeface="Nanum Gothic"/>
                <a:ea typeface="Nanum Gothic"/>
                <a:cs typeface="Nanum Gothic"/>
                <a:sym typeface="Nanum Gothic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A4A4A"/>
                  </a:solidFill>
                  <a:latin typeface="Nanum Gothic"/>
                  <a:ea typeface="Nanum Gothic"/>
                  <a:cs typeface="Nanum Gothic"/>
                  <a:sym typeface="Nanum Gothic"/>
                </a:rPr>
                <a:t>GitHub: shehryarnaeem</a:t>
              </a:r>
              <a:endParaRPr sz="1200">
                <a:solidFill>
                  <a:srgbClr val="4A4A4A"/>
                </a:solidFill>
                <a:latin typeface="Nanum Gothic"/>
                <a:ea typeface="Nanum Gothic"/>
                <a:cs typeface="Nanum Gothic"/>
                <a:sym typeface="Nanum Gothic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80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A4A4A"/>
                  </a:solidFill>
                  <a:latin typeface="Nanum Gothic"/>
                  <a:ea typeface="Nanum Gothic"/>
                  <a:cs typeface="Nanum Gothic"/>
                  <a:sym typeface="Nanum Gothic"/>
                </a:rPr>
                <a:t>LinkedIn: </a:t>
              </a:r>
              <a:r>
                <a:rPr lang="en" sz="1100">
                  <a:solidFill>
                    <a:srgbClr val="4A4A4A"/>
                  </a:solidFill>
                  <a:latin typeface="Nanum Gothic"/>
                  <a:ea typeface="Nanum Gothic"/>
                  <a:cs typeface="Nanum Gothic"/>
                  <a:sym typeface="Nanum Gothic"/>
                </a:rPr>
                <a:t>shehryar-naeem-291a3016b</a:t>
              </a:r>
              <a:endParaRPr sz="1100">
                <a:solidFill>
                  <a:srgbClr val="4A4A4A"/>
                </a:solidFill>
                <a:latin typeface="Nanum Gothic"/>
                <a:ea typeface="Nanum Gothic"/>
                <a:cs typeface="Nanum Gothic"/>
                <a:sym typeface="Nanum Gothic"/>
              </a:endParaRPr>
            </a:p>
          </p:txBody>
        </p:sp>
      </p:grpSp>
      <p:sp>
        <p:nvSpPr>
          <p:cNvPr id="206" name="Google Shape;206;p40"/>
          <p:cNvSpPr txBox="1"/>
          <p:nvPr/>
        </p:nvSpPr>
        <p:spPr>
          <a:xfrm>
            <a:off x="5871625" y="3294650"/>
            <a:ext cx="29139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b="1">
                <a:solidFill>
                  <a:srgbClr val="143D59"/>
                </a:solidFill>
                <a:latin typeface="Nanum Gothic"/>
                <a:ea typeface="Nanum Gothic"/>
                <a:cs typeface="Nanum Gothic"/>
                <a:sym typeface="Nanum Gothic"/>
              </a:rPr>
              <a:t>Shehryar Naeem</a:t>
            </a:r>
            <a:endParaRPr sz="1600" b="1">
              <a:solidFill>
                <a:srgbClr val="143D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grpSp>
        <p:nvGrpSpPr>
          <p:cNvPr id="207" name="Google Shape;207;p40"/>
          <p:cNvGrpSpPr/>
          <p:nvPr/>
        </p:nvGrpSpPr>
        <p:grpSpPr>
          <a:xfrm>
            <a:off x="5748551" y="150923"/>
            <a:ext cx="3152392" cy="2217965"/>
            <a:chOff x="6803287" y="395363"/>
            <a:chExt cx="2212050" cy="2217965"/>
          </a:xfrm>
        </p:grpSpPr>
        <p:pic>
          <p:nvPicPr>
            <p:cNvPr id="208" name="Google Shape;208;p4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87" y="427452"/>
              <a:ext cx="2212050" cy="2185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" name="Google Shape;209;p40" descr="Piece of duct tape sticking a note to the slide"/>
            <p:cNvPicPr preferRelativeResize="0"/>
            <p:nvPr/>
          </p:nvPicPr>
          <p:blipFill rotWithShape="1">
            <a:blip r:embed="rId4">
              <a:alphaModFix/>
            </a:blip>
            <a:srcRect l="9244" t="5926" r="2118" b="10011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0" name="Google Shape;210;p40"/>
            <p:cNvSpPr txBox="1"/>
            <p:nvPr/>
          </p:nvSpPr>
          <p:spPr>
            <a:xfrm>
              <a:off x="6944812" y="1297353"/>
              <a:ext cx="1929000" cy="104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D49632"/>
                  </a:solidFill>
                  <a:latin typeface="NanumGothic ExtraBold"/>
                  <a:ea typeface="NanumGothic ExtraBold"/>
                  <a:cs typeface="NanumGothic ExtraBold"/>
                  <a:sym typeface="NanumGothic ExtraBold"/>
                </a:rPr>
                <a:t>(GROUP LEADER)</a:t>
              </a:r>
              <a:endParaRPr sz="1200">
                <a:solidFill>
                  <a:srgbClr val="4A4A4A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A4A4A"/>
                  </a:solidFill>
                  <a:latin typeface="Nanum Gothic"/>
                  <a:ea typeface="Nanum Gothic"/>
                  <a:cs typeface="Nanum Gothic"/>
                  <a:sym typeface="Nanum Gothic"/>
                </a:rPr>
                <a:t>Email Address: k163904@nu.edu.pk</a:t>
              </a:r>
              <a:endParaRPr sz="1200">
                <a:solidFill>
                  <a:srgbClr val="4A4A4A"/>
                </a:solidFill>
                <a:latin typeface="Nanum Gothic"/>
                <a:ea typeface="Nanum Gothic"/>
                <a:cs typeface="Nanum Gothic"/>
                <a:sym typeface="Nanum Gothic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A4A4A"/>
                  </a:solidFill>
                  <a:latin typeface="Nanum Gothic"/>
                  <a:ea typeface="Nanum Gothic"/>
                  <a:cs typeface="Nanum Gothic"/>
                  <a:sym typeface="Nanum Gothic"/>
                </a:rPr>
                <a:t>GitHub: mehdirazarajani</a:t>
              </a:r>
              <a:endParaRPr sz="1200">
                <a:solidFill>
                  <a:srgbClr val="4A4A4A"/>
                </a:solidFill>
                <a:latin typeface="Nanum Gothic"/>
                <a:ea typeface="Nanum Gothic"/>
                <a:cs typeface="Nanum Gothic"/>
                <a:sym typeface="Nanum Gothic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80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A4A4A"/>
                  </a:solidFill>
                  <a:latin typeface="Nanum Gothic"/>
                  <a:ea typeface="Nanum Gothic"/>
                  <a:cs typeface="Nanum Gothic"/>
                  <a:sym typeface="Nanum Gothic"/>
                </a:rPr>
                <a:t>LinkedIn: mehdirazarajani572</a:t>
              </a:r>
              <a:endParaRPr sz="1200">
                <a:solidFill>
                  <a:srgbClr val="4A4A4A"/>
                </a:solidFill>
                <a:latin typeface="Nanum Gothic"/>
                <a:ea typeface="Nanum Gothic"/>
                <a:cs typeface="Nanum Gothic"/>
                <a:sym typeface="Nanum Gothic"/>
              </a:endParaRPr>
            </a:p>
          </p:txBody>
        </p:sp>
      </p:grpSp>
      <p:sp>
        <p:nvSpPr>
          <p:cNvPr id="211" name="Google Shape;211;p40"/>
          <p:cNvSpPr txBox="1"/>
          <p:nvPr/>
        </p:nvSpPr>
        <p:spPr>
          <a:xfrm>
            <a:off x="5950288" y="565993"/>
            <a:ext cx="27489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b="1">
                <a:solidFill>
                  <a:srgbClr val="143D59"/>
                </a:solidFill>
                <a:latin typeface="Nanum Gothic"/>
                <a:ea typeface="Nanum Gothic"/>
                <a:cs typeface="Nanum Gothic"/>
                <a:sym typeface="Nanum Gothic"/>
              </a:rPr>
              <a:t>Mehdi Raza Rajani</a:t>
            </a:r>
            <a:endParaRPr sz="1600" b="1">
              <a:solidFill>
                <a:srgbClr val="143D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212" name="Google Shape;212;p40"/>
          <p:cNvPicPr preferRelativeResize="0"/>
          <p:nvPr/>
        </p:nvPicPr>
        <p:blipFill rotWithShape="1">
          <a:blip r:embed="rId5">
            <a:alphaModFix/>
          </a:blip>
          <a:srcRect l="15335" r="15335" b="56107"/>
          <a:stretch/>
        </p:blipFill>
        <p:spPr>
          <a:xfrm>
            <a:off x="8380387" y="91125"/>
            <a:ext cx="594300" cy="5943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13" name="Google Shape;213;p40"/>
          <p:cNvGrpSpPr/>
          <p:nvPr/>
        </p:nvGrpSpPr>
        <p:grpSpPr>
          <a:xfrm>
            <a:off x="174951" y="2775873"/>
            <a:ext cx="3152392" cy="2217965"/>
            <a:chOff x="6803287" y="395363"/>
            <a:chExt cx="2212050" cy="2217965"/>
          </a:xfrm>
        </p:grpSpPr>
        <p:pic>
          <p:nvPicPr>
            <p:cNvPr id="214" name="Google Shape;214;p4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87" y="427452"/>
              <a:ext cx="2212050" cy="2185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5" name="Google Shape;215;p40"/>
            <p:cNvSpPr txBox="1"/>
            <p:nvPr/>
          </p:nvSpPr>
          <p:spPr>
            <a:xfrm>
              <a:off x="6944812" y="1373553"/>
              <a:ext cx="1929000" cy="104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A4A4A"/>
                  </a:solidFill>
                  <a:latin typeface="Nanum Gothic"/>
                  <a:ea typeface="Nanum Gothic"/>
                  <a:cs typeface="Nanum Gothic"/>
                  <a:sym typeface="Nanum Gothic"/>
                </a:rPr>
                <a:t>Email Address: k163805@nu.edu.pk</a:t>
              </a:r>
              <a:endParaRPr sz="1200">
                <a:solidFill>
                  <a:srgbClr val="4A4A4A"/>
                </a:solidFill>
                <a:latin typeface="Nanum Gothic"/>
                <a:ea typeface="Nanum Gothic"/>
                <a:cs typeface="Nanum Gothic"/>
                <a:sym typeface="Nanum Gothic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A4A4A"/>
                  </a:solidFill>
                  <a:latin typeface="Nanum Gothic"/>
                  <a:ea typeface="Nanum Gothic"/>
                  <a:cs typeface="Nanum Gothic"/>
                  <a:sym typeface="Nanum Gothic"/>
                </a:rPr>
                <a:t>GitHub: HussainYousuf</a:t>
              </a:r>
              <a:endParaRPr sz="1200">
                <a:solidFill>
                  <a:srgbClr val="4A4A4A"/>
                </a:solidFill>
                <a:latin typeface="Nanum Gothic"/>
                <a:ea typeface="Nanum Gothic"/>
                <a:cs typeface="Nanum Gothic"/>
                <a:sym typeface="Nanum Gothic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80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A4A4A"/>
                  </a:solidFill>
                  <a:latin typeface="Nanum Gothic"/>
                  <a:ea typeface="Nanum Gothic"/>
                  <a:cs typeface="Nanum Gothic"/>
                  <a:sym typeface="Nanum Gothic"/>
                </a:rPr>
                <a:t>LinkedIn: hussain-yousuf-</a:t>
              </a:r>
              <a:r>
                <a:rPr lang="en" sz="1100">
                  <a:solidFill>
                    <a:srgbClr val="4A4A4A"/>
                  </a:solidFill>
                  <a:latin typeface="Nanum Gothic"/>
                  <a:ea typeface="Nanum Gothic"/>
                  <a:cs typeface="Nanum Gothic"/>
                  <a:sym typeface="Nanum Gothic"/>
                </a:rPr>
                <a:t>93c3757</a:t>
              </a:r>
              <a:endParaRPr sz="1200">
                <a:solidFill>
                  <a:srgbClr val="4A4A4A"/>
                </a:solidFill>
                <a:latin typeface="Nanum Gothic"/>
                <a:ea typeface="Nanum Gothic"/>
                <a:cs typeface="Nanum Gothic"/>
                <a:sym typeface="Nanum Gothic"/>
              </a:endParaRPr>
            </a:p>
          </p:txBody>
        </p:sp>
        <p:pic>
          <p:nvPicPr>
            <p:cNvPr id="216" name="Google Shape;216;p40" descr="Piece of duct tape sticking a note to the slide"/>
            <p:cNvPicPr preferRelativeResize="0"/>
            <p:nvPr/>
          </p:nvPicPr>
          <p:blipFill rotWithShape="1">
            <a:blip r:embed="rId4">
              <a:alphaModFix/>
            </a:blip>
            <a:srcRect l="9244" t="5926" r="2118" b="10011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7" name="Google Shape;217;p40"/>
          <p:cNvSpPr txBox="1"/>
          <p:nvPr/>
        </p:nvSpPr>
        <p:spPr>
          <a:xfrm>
            <a:off x="380513" y="3241568"/>
            <a:ext cx="27489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b="1">
                <a:solidFill>
                  <a:srgbClr val="143D59"/>
                </a:solidFill>
                <a:latin typeface="Nanum Gothic"/>
                <a:ea typeface="Nanum Gothic"/>
                <a:cs typeface="Nanum Gothic"/>
                <a:sym typeface="Nanum Gothic"/>
              </a:rPr>
              <a:t>Hussain Yousuf</a:t>
            </a:r>
            <a:endParaRPr sz="1600" b="1">
              <a:solidFill>
                <a:srgbClr val="143D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218" name="Google Shape;218;p40"/>
          <p:cNvPicPr preferRelativeResize="0"/>
          <p:nvPr/>
        </p:nvPicPr>
        <p:blipFill rotWithShape="1">
          <a:blip r:embed="rId6">
            <a:alphaModFix/>
          </a:blip>
          <a:srcRect l="19700" r="19700" b="53486"/>
          <a:stretch/>
        </p:blipFill>
        <p:spPr>
          <a:xfrm>
            <a:off x="8380375" y="2647275"/>
            <a:ext cx="594300" cy="594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19" name="Google Shape;219;p40"/>
          <p:cNvPicPr preferRelativeResize="0"/>
          <p:nvPr/>
        </p:nvPicPr>
        <p:blipFill rotWithShape="1">
          <a:blip r:embed="rId7">
            <a:alphaModFix/>
          </a:blip>
          <a:srcRect l="11925" r="19421" b="31332"/>
          <a:stretch/>
        </p:blipFill>
        <p:spPr>
          <a:xfrm>
            <a:off x="141275" y="91125"/>
            <a:ext cx="594300" cy="594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20" name="Google Shape;220;p40"/>
          <p:cNvPicPr preferRelativeResize="0"/>
          <p:nvPr/>
        </p:nvPicPr>
        <p:blipFill rotWithShape="1">
          <a:blip r:embed="rId8">
            <a:alphaModFix/>
          </a:blip>
          <a:srcRect l="27182" r="27178" b="55124"/>
          <a:stretch/>
        </p:blipFill>
        <p:spPr>
          <a:xfrm>
            <a:off x="141275" y="2647275"/>
            <a:ext cx="594300" cy="5943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1DC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1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b="1">
                <a:solidFill>
                  <a:srgbClr val="143D59"/>
                </a:solidFill>
                <a:latin typeface="Nanum Gothic"/>
                <a:ea typeface="Nanum Gothic"/>
                <a:cs typeface="Nanum Gothic"/>
                <a:sym typeface="Nanum Gothic"/>
              </a:rPr>
              <a:t>Conclusion</a:t>
            </a:r>
            <a:endParaRPr sz="2400" b="1">
              <a:solidFill>
                <a:srgbClr val="D49632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26" name="Google Shape;226;p41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8027400" cy="32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600"/>
              <a:buFont typeface="Nanum Gothic"/>
              <a:buChar char="❏"/>
            </a:pPr>
            <a:r>
              <a:rPr lang="en" sz="1600">
                <a:solidFill>
                  <a:srgbClr val="4A4A4A"/>
                </a:solidFill>
                <a:latin typeface="Nanum Gothic"/>
                <a:ea typeface="Nanum Gothic"/>
                <a:cs typeface="Nanum Gothic"/>
                <a:sym typeface="Nanum Gothic"/>
              </a:rPr>
              <a:t>Meetings are essential for sharing information</a:t>
            </a:r>
            <a:endParaRPr sz="1600">
              <a:solidFill>
                <a:srgbClr val="4A4A4A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600"/>
              <a:buFont typeface="Nanum Gothic"/>
              <a:buChar char="❏"/>
            </a:pPr>
            <a:r>
              <a:rPr lang="en" sz="1600">
                <a:solidFill>
                  <a:srgbClr val="4A4A4A"/>
                </a:solidFill>
                <a:latin typeface="Nanum Gothic"/>
                <a:ea typeface="Nanum Gothic"/>
                <a:cs typeface="Nanum Gothic"/>
                <a:sym typeface="Nanum Gothic"/>
              </a:rPr>
              <a:t>Advance technology will automate the meeting’s minutes generation process</a:t>
            </a:r>
            <a:endParaRPr sz="1600">
              <a:solidFill>
                <a:srgbClr val="4A4A4A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600"/>
              <a:buFont typeface="Nunito"/>
              <a:buChar char="❏"/>
            </a:pPr>
            <a:r>
              <a:rPr lang="en" sz="1600">
                <a:solidFill>
                  <a:srgbClr val="4A4A4A"/>
                </a:solidFill>
                <a:latin typeface="Nanum Gothic"/>
                <a:ea typeface="Nanum Gothic"/>
                <a:cs typeface="Nanum Gothic"/>
                <a:sym typeface="Nanum Gothic"/>
              </a:rPr>
              <a:t>AI-powered voice note application for automated note-taking and summary preparation for in-person meetings</a:t>
            </a:r>
            <a:endParaRPr sz="1600">
              <a:solidFill>
                <a:srgbClr val="4A4A4A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600"/>
              <a:buFont typeface="Nanum Gothic"/>
              <a:buChar char="❏"/>
            </a:pPr>
            <a:r>
              <a:rPr lang="en" sz="1600">
                <a:solidFill>
                  <a:srgbClr val="4A4A4A"/>
                </a:solidFill>
                <a:latin typeface="Nanum Gothic"/>
                <a:ea typeface="Nanum Gothic"/>
                <a:cs typeface="Nanum Gothic"/>
                <a:sym typeface="Nanum Gothic"/>
              </a:rPr>
              <a:t>Enterprise Meeting Assistant - E.M.A will join your session and record the meeting, observe the speaker, and extract essential pointers from the attached documents</a:t>
            </a:r>
            <a:endParaRPr sz="1600">
              <a:solidFill>
                <a:srgbClr val="4A4A4A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600"/>
              <a:buFont typeface="Nanum Gothic"/>
              <a:buChar char="❏"/>
            </a:pPr>
            <a:r>
              <a:rPr lang="en" sz="1600">
                <a:solidFill>
                  <a:srgbClr val="4A4A4A"/>
                </a:solidFill>
                <a:latin typeface="Nanum Gothic"/>
                <a:ea typeface="Nanum Gothic"/>
                <a:cs typeface="Nanum Gothic"/>
                <a:sym typeface="Nanum Gothic"/>
              </a:rPr>
              <a:t>Some metadata will be given as input to the system</a:t>
            </a:r>
            <a:endParaRPr sz="1600">
              <a:solidFill>
                <a:srgbClr val="4A4A4A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600"/>
              <a:buFont typeface="Nanum Gothic"/>
              <a:buChar char="❏"/>
            </a:pPr>
            <a:r>
              <a:rPr lang="en" sz="1600">
                <a:solidFill>
                  <a:srgbClr val="4A4A4A"/>
                </a:solidFill>
                <a:latin typeface="Nanum Gothic"/>
                <a:ea typeface="Nanum Gothic"/>
                <a:cs typeface="Nanum Gothic"/>
                <a:sym typeface="Nanum Gothic"/>
              </a:rPr>
              <a:t>Clumps the meeting points according to the agenda of the meeting</a:t>
            </a:r>
            <a:endParaRPr sz="1600">
              <a:solidFill>
                <a:srgbClr val="4A4A4A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600"/>
              <a:buFont typeface="Nanum Gothic"/>
              <a:buChar char="❏"/>
            </a:pPr>
            <a:r>
              <a:rPr lang="en" sz="1600">
                <a:solidFill>
                  <a:srgbClr val="4A4A4A"/>
                </a:solidFill>
                <a:latin typeface="Nanum Gothic"/>
                <a:ea typeface="Nanum Gothic"/>
                <a:cs typeface="Nanum Gothic"/>
                <a:sym typeface="Nanum Gothic"/>
              </a:rPr>
              <a:t>Assign tasks to attendees</a:t>
            </a:r>
            <a:endParaRPr sz="1600">
              <a:solidFill>
                <a:srgbClr val="4A4A4A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9"/>
          <p:cNvSpPr txBox="1">
            <a:spLocks noGrp="1"/>
          </p:cNvSpPr>
          <p:nvPr>
            <p:ph type="title"/>
          </p:nvPr>
        </p:nvSpPr>
        <p:spPr>
          <a:xfrm>
            <a:off x="283100" y="483549"/>
            <a:ext cx="8631600" cy="40811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 smtClean="0">
                <a:solidFill>
                  <a:srgbClr val="143D59"/>
                </a:solidFill>
                <a:latin typeface="Nanum Gothic"/>
                <a:ea typeface="Nanum Gothic"/>
                <a:cs typeface="Nanum Gothic"/>
                <a:sym typeface="Nanum Gothic"/>
              </a:rPr>
              <a:t>Questions </a:t>
            </a:r>
            <a:r>
              <a:rPr lang="en" sz="4000" b="1" dirty="0" smtClean="0">
                <a:solidFill>
                  <a:srgbClr val="D49632"/>
                </a:solidFill>
                <a:latin typeface="Nanum Gothic"/>
                <a:ea typeface="Nanum Gothic"/>
                <a:cs typeface="Nanum Gothic"/>
                <a:sym typeface="Nanum Gothic"/>
              </a:rPr>
              <a:t>Answers</a:t>
            </a:r>
            <a:endParaRPr sz="4000" b="1" dirty="0">
              <a:solidFill>
                <a:srgbClr val="D49632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61342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1DC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42"/>
          <p:cNvGrpSpPr/>
          <p:nvPr/>
        </p:nvGrpSpPr>
        <p:grpSpPr>
          <a:xfrm>
            <a:off x="3239102" y="1160642"/>
            <a:ext cx="2759532" cy="2822243"/>
            <a:chOff x="6803275" y="395363"/>
            <a:chExt cx="2212050" cy="2537076"/>
          </a:xfrm>
        </p:grpSpPr>
        <p:pic>
          <p:nvPicPr>
            <p:cNvPr id="232" name="Google Shape;232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3" name="Google Shape;233;p42" descr="Piece of duct tape sticking a note to the slide"/>
            <p:cNvPicPr preferRelativeResize="0"/>
            <p:nvPr/>
          </p:nvPicPr>
          <p:blipFill rotWithShape="1">
            <a:blip r:embed="rId4">
              <a:alphaModFix/>
            </a:blip>
            <a:srcRect l="9244" t="5926" r="2118" b="10011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4" name="Google Shape;234;p42"/>
            <p:cNvSpPr txBox="1"/>
            <p:nvPr/>
          </p:nvSpPr>
          <p:spPr>
            <a:xfrm>
              <a:off x="6944796" y="826172"/>
              <a:ext cx="1929000" cy="188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800"/>
                </a:spcAft>
                <a:buNone/>
              </a:pPr>
              <a:r>
                <a:rPr lang="en" sz="4800" b="1">
                  <a:solidFill>
                    <a:srgbClr val="D49632"/>
                  </a:solidFill>
                  <a:latin typeface="Nanum Gothic"/>
                  <a:ea typeface="Nanum Gothic"/>
                  <a:cs typeface="Nanum Gothic"/>
                  <a:sym typeface="Nanum Gothic"/>
                </a:rPr>
                <a:t>THANK YOU</a:t>
              </a:r>
              <a:endParaRPr sz="4800" b="1">
                <a:solidFill>
                  <a:srgbClr val="D49632"/>
                </a:solidFill>
                <a:latin typeface="Nanum Gothic"/>
                <a:ea typeface="Nanum Gothic"/>
                <a:cs typeface="Nanum Gothic"/>
                <a:sym typeface="Nanum Gothic"/>
              </a:endParaRPr>
            </a:p>
          </p:txBody>
        </p:sp>
      </p:grpSp>
      <p:sp>
        <p:nvSpPr>
          <p:cNvPr id="235" name="Google Shape;235;p42"/>
          <p:cNvSpPr txBox="1">
            <a:spLocks noGrp="1"/>
          </p:cNvSpPr>
          <p:nvPr>
            <p:ph type="ctrTitle" idx="4294967295"/>
          </p:nvPr>
        </p:nvSpPr>
        <p:spPr>
          <a:xfrm>
            <a:off x="457375" y="325125"/>
            <a:ext cx="5212200" cy="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43D59"/>
                </a:solidFill>
                <a:latin typeface="Nanum Gothic"/>
                <a:ea typeface="Nanum Gothic"/>
                <a:cs typeface="Nanum Gothic"/>
                <a:sym typeface="Nanum Gothic"/>
              </a:rPr>
              <a:t>MINUTES OF MEETING</a:t>
            </a:r>
            <a:endParaRPr b="1">
              <a:solidFill>
                <a:srgbClr val="143D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36" name="Google Shape;236;p42"/>
          <p:cNvSpPr txBox="1">
            <a:spLocks noGrp="1"/>
          </p:cNvSpPr>
          <p:nvPr>
            <p:ph type="ctrTitle" idx="4294967295"/>
          </p:nvPr>
        </p:nvSpPr>
        <p:spPr>
          <a:xfrm>
            <a:off x="6630099" y="3982875"/>
            <a:ext cx="1894800" cy="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43D59"/>
                </a:solidFill>
                <a:latin typeface="Nanum Gothic"/>
                <a:ea typeface="Nanum Gothic"/>
                <a:cs typeface="Nanum Gothic"/>
                <a:sym typeface="Nanum Gothic"/>
              </a:rPr>
              <a:t>The End</a:t>
            </a:r>
            <a:endParaRPr b="1">
              <a:solidFill>
                <a:srgbClr val="143D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237" name="Google Shape;237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0000" y="152400"/>
            <a:ext cx="13716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/>
          <p:nvPr/>
        </p:nvSpPr>
        <p:spPr>
          <a:xfrm>
            <a:off x="283100" y="407350"/>
            <a:ext cx="8631600" cy="9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143D59"/>
                </a:solidFill>
                <a:latin typeface="Nanum Gothic"/>
                <a:ea typeface="Nanum Gothic"/>
                <a:cs typeface="Nanum Gothic"/>
                <a:sym typeface="Nanum Gothic"/>
              </a:rPr>
              <a:t>What is</a:t>
            </a:r>
            <a:r>
              <a:rPr lang="en" sz="4800" b="1">
                <a:solidFill>
                  <a:srgbClr val="145082"/>
                </a:solidFill>
                <a:latin typeface="Nanum Gothic"/>
                <a:ea typeface="Nanum Gothic"/>
                <a:cs typeface="Nanum Gothic"/>
                <a:sym typeface="Nanum Gothic"/>
              </a:rPr>
              <a:t> </a:t>
            </a:r>
            <a:r>
              <a:rPr lang="en" sz="4800" b="1">
                <a:solidFill>
                  <a:srgbClr val="D49632"/>
                </a:solidFill>
                <a:latin typeface="Nanum Gothic"/>
                <a:ea typeface="Nanum Gothic"/>
                <a:cs typeface="Nanum Gothic"/>
                <a:sym typeface="Nanum Gothic"/>
              </a:rPr>
              <a:t>Minutes of Meeting</a:t>
            </a:r>
            <a:r>
              <a:rPr lang="en" sz="4800" b="1">
                <a:solidFill>
                  <a:srgbClr val="143D59"/>
                </a:solidFill>
                <a:latin typeface="Nanum Gothic"/>
                <a:ea typeface="Nanum Gothic"/>
                <a:cs typeface="Nanum Gothic"/>
                <a:sym typeface="Nanum Gothic"/>
              </a:rPr>
              <a:t>?</a:t>
            </a:r>
            <a:endParaRPr sz="4800" b="1">
              <a:solidFill>
                <a:srgbClr val="143D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12" name="Google Shape;112;p26"/>
          <p:cNvSpPr txBox="1"/>
          <p:nvPr/>
        </p:nvSpPr>
        <p:spPr>
          <a:xfrm>
            <a:off x="443525" y="1780150"/>
            <a:ext cx="7686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16161"/>
                </a:solidFill>
                <a:latin typeface="Nanum Gothic"/>
                <a:ea typeface="Nanum Gothic"/>
                <a:cs typeface="Nanum Gothic"/>
                <a:sym typeface="Nanum Gothic"/>
              </a:rPr>
              <a:t>Meeting minutes are the written or recorded documentation that is used to inform what was discussed during a meeting.</a:t>
            </a:r>
            <a:endParaRPr sz="1600">
              <a:solidFill>
                <a:srgbClr val="61616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16161"/>
                </a:solidFill>
                <a:latin typeface="Nanum Gothic"/>
                <a:ea typeface="Nanum Gothic"/>
                <a:cs typeface="Nanum Gothic"/>
                <a:sym typeface="Nanum Gothic"/>
              </a:rPr>
              <a:t>Meeting minutes or notes are generally taken by a designated person. </a:t>
            </a:r>
            <a:endParaRPr sz="1600">
              <a:solidFill>
                <a:srgbClr val="61616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16161"/>
                </a:solidFill>
                <a:latin typeface="Nanum Gothic"/>
                <a:ea typeface="Nanum Gothic"/>
                <a:cs typeface="Nanum Gothic"/>
                <a:sym typeface="Nanum Gothic"/>
              </a:rPr>
              <a:t>Minutes are the live written record of a meeting. </a:t>
            </a:r>
            <a:endParaRPr sz="1600">
              <a:solidFill>
                <a:srgbClr val="61616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616161"/>
                </a:solidFill>
                <a:latin typeface="Nanum Gothic"/>
                <a:ea typeface="Nanum Gothic"/>
                <a:cs typeface="Nanum Gothic"/>
                <a:sym typeface="Nanum Gothic"/>
              </a:rPr>
              <a:t>The purpose is to record what actions have been assigned to whom, along with the achievements and the deadlines.</a:t>
            </a:r>
            <a:endParaRPr sz="1600">
              <a:solidFill>
                <a:srgbClr val="61616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>
            <a:spLocks noGrp="1"/>
          </p:cNvSpPr>
          <p:nvPr>
            <p:ph type="title"/>
          </p:nvPr>
        </p:nvSpPr>
        <p:spPr>
          <a:xfrm>
            <a:off x="283100" y="483550"/>
            <a:ext cx="8631600" cy="9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rgbClr val="143D59"/>
                </a:solidFill>
                <a:latin typeface="Nanum Gothic"/>
                <a:ea typeface="Nanum Gothic"/>
                <a:cs typeface="Nanum Gothic"/>
                <a:sym typeface="Nanum Gothic"/>
              </a:rPr>
              <a:t>Minutes of Meeting </a:t>
            </a:r>
            <a:r>
              <a:rPr lang="en" sz="4000" b="1">
                <a:solidFill>
                  <a:srgbClr val="D49632"/>
                </a:solidFill>
                <a:latin typeface="Nanum Gothic"/>
                <a:ea typeface="Nanum Gothic"/>
                <a:cs typeface="Nanum Gothic"/>
                <a:sym typeface="Nanum Gothic"/>
              </a:rPr>
              <a:t>Template</a:t>
            </a:r>
            <a:endParaRPr sz="4000" b="1">
              <a:solidFill>
                <a:srgbClr val="D49632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18" name="Google Shape;118;p27"/>
          <p:cNvSpPr txBox="1"/>
          <p:nvPr/>
        </p:nvSpPr>
        <p:spPr>
          <a:xfrm>
            <a:off x="681550" y="1661325"/>
            <a:ext cx="7287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A4A4A"/>
                </a:solidFill>
                <a:latin typeface="Nanum Gothic"/>
                <a:ea typeface="Nanum Gothic"/>
                <a:cs typeface="Nanum Gothic"/>
                <a:sym typeface="Nanum Gothic"/>
              </a:rPr>
              <a:t>A minute of meeting normally includes the following elements</a:t>
            </a:r>
            <a:endParaRPr sz="1600">
              <a:solidFill>
                <a:srgbClr val="4A4A4A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600"/>
              <a:buFont typeface="Nanum Gothic"/>
              <a:buChar char="❏"/>
            </a:pPr>
            <a:r>
              <a:rPr lang="en" sz="1600">
                <a:solidFill>
                  <a:srgbClr val="D49632"/>
                </a:solidFill>
                <a:latin typeface="Nanum Gothic"/>
                <a:ea typeface="Nanum Gothic"/>
                <a:cs typeface="Nanum Gothic"/>
                <a:sym typeface="Nanum Gothic"/>
              </a:rPr>
              <a:t>Name of the company </a:t>
            </a:r>
            <a:r>
              <a:rPr lang="en" sz="1600">
                <a:solidFill>
                  <a:srgbClr val="4A4A4A"/>
                </a:solidFill>
                <a:latin typeface="Nanum Gothic"/>
                <a:ea typeface="Nanum Gothic"/>
                <a:cs typeface="Nanum Gothic"/>
                <a:sym typeface="Nanum Gothic"/>
              </a:rPr>
              <a:t>− to the top-left of the page.</a:t>
            </a:r>
            <a:endParaRPr sz="1600">
              <a:solidFill>
                <a:srgbClr val="4A4A4A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600"/>
              <a:buFont typeface="Nanum Gothic"/>
              <a:buChar char="❏"/>
            </a:pPr>
            <a:r>
              <a:rPr lang="en" sz="1600">
                <a:solidFill>
                  <a:srgbClr val="D49632"/>
                </a:solidFill>
                <a:latin typeface="Nanum Gothic"/>
                <a:ea typeface="Nanum Gothic"/>
                <a:cs typeface="Nanum Gothic"/>
                <a:sym typeface="Nanum Gothic"/>
              </a:rPr>
              <a:t>Date </a:t>
            </a:r>
            <a:r>
              <a:rPr lang="en" sz="1600">
                <a:solidFill>
                  <a:srgbClr val="4A4A4A"/>
                </a:solidFill>
                <a:latin typeface="Nanum Gothic"/>
                <a:ea typeface="Nanum Gothic"/>
                <a:cs typeface="Nanum Gothic"/>
                <a:sym typeface="Nanum Gothic"/>
              </a:rPr>
              <a:t>− to the top-right of the page.</a:t>
            </a:r>
            <a:endParaRPr sz="1600">
              <a:solidFill>
                <a:srgbClr val="4A4A4A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600"/>
              <a:buFont typeface="Nanum Gothic"/>
              <a:buChar char="❏"/>
            </a:pPr>
            <a:r>
              <a:rPr lang="en" sz="1600">
                <a:solidFill>
                  <a:srgbClr val="D49632"/>
                </a:solidFill>
                <a:latin typeface="Nanum Gothic"/>
                <a:ea typeface="Nanum Gothic"/>
                <a:cs typeface="Nanum Gothic"/>
                <a:sym typeface="Nanum Gothic"/>
              </a:rPr>
              <a:t>Topic </a:t>
            </a:r>
            <a:r>
              <a:rPr lang="en" sz="1600">
                <a:solidFill>
                  <a:srgbClr val="4A4A4A"/>
                </a:solidFill>
                <a:latin typeface="Nanum Gothic"/>
                <a:ea typeface="Nanum Gothic"/>
                <a:cs typeface="Nanum Gothic"/>
                <a:sym typeface="Nanum Gothic"/>
              </a:rPr>
              <a:t>− after two return keys; Center-aligned.</a:t>
            </a:r>
            <a:endParaRPr sz="1600">
              <a:solidFill>
                <a:srgbClr val="4A4A4A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600"/>
              <a:buFont typeface="Nanum Gothic"/>
              <a:buChar char="❏"/>
            </a:pPr>
            <a:r>
              <a:rPr lang="en" sz="1600">
                <a:solidFill>
                  <a:srgbClr val="D49632"/>
                </a:solidFill>
                <a:latin typeface="Nanum Gothic"/>
                <a:ea typeface="Nanum Gothic"/>
                <a:cs typeface="Nanum Gothic"/>
                <a:sym typeface="Nanum Gothic"/>
              </a:rPr>
              <a:t>Attendees </a:t>
            </a:r>
            <a:r>
              <a:rPr lang="en" sz="1600">
                <a:solidFill>
                  <a:srgbClr val="4A4A4A"/>
                </a:solidFill>
                <a:latin typeface="Nanum Gothic"/>
                <a:ea typeface="Nanum Gothic"/>
                <a:cs typeface="Nanum Gothic"/>
                <a:sym typeface="Nanum Gothic"/>
              </a:rPr>
              <a:t>− Name and designation (2 columns of a table).</a:t>
            </a:r>
            <a:endParaRPr sz="1600">
              <a:solidFill>
                <a:srgbClr val="4A4A4A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600"/>
              <a:buFont typeface="Nanum Gothic"/>
              <a:buChar char="❏"/>
            </a:pPr>
            <a:r>
              <a:rPr lang="en" sz="1600">
                <a:solidFill>
                  <a:srgbClr val="D49632"/>
                </a:solidFill>
                <a:latin typeface="Nanum Gothic"/>
                <a:ea typeface="Nanum Gothic"/>
                <a:cs typeface="Nanum Gothic"/>
                <a:sym typeface="Nanum Gothic"/>
              </a:rPr>
              <a:t>Absentees </a:t>
            </a:r>
            <a:r>
              <a:rPr lang="en" sz="1600">
                <a:solidFill>
                  <a:srgbClr val="4A4A4A"/>
                </a:solidFill>
                <a:latin typeface="Nanum Gothic"/>
                <a:ea typeface="Nanum Gothic"/>
                <a:cs typeface="Nanum Gothic"/>
                <a:sym typeface="Nanum Gothic"/>
              </a:rPr>
              <a:t>− name, roles, reasons for absenteeism. (3 columns)</a:t>
            </a:r>
            <a:endParaRPr sz="1600">
              <a:solidFill>
                <a:srgbClr val="4A4A4A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600"/>
              <a:buFont typeface="Nanum Gothic"/>
              <a:buChar char="❏"/>
            </a:pPr>
            <a:r>
              <a:rPr lang="en" sz="1600">
                <a:solidFill>
                  <a:srgbClr val="D49632"/>
                </a:solidFill>
                <a:latin typeface="Nanum Gothic"/>
                <a:ea typeface="Nanum Gothic"/>
                <a:cs typeface="Nanum Gothic"/>
                <a:sym typeface="Nanum Gothic"/>
              </a:rPr>
              <a:t>Agenda at hand</a:t>
            </a:r>
            <a:r>
              <a:rPr lang="en" sz="1600">
                <a:solidFill>
                  <a:srgbClr val="4A4A4A"/>
                </a:solidFill>
                <a:latin typeface="Nanum Gothic"/>
                <a:ea typeface="Nanum Gothic"/>
                <a:cs typeface="Nanum Gothic"/>
                <a:sym typeface="Nanum Gothic"/>
              </a:rPr>
              <a:t> − topic to be discussed.</a:t>
            </a:r>
            <a:endParaRPr sz="1600">
              <a:solidFill>
                <a:srgbClr val="4A4A4A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600"/>
              <a:buFont typeface="Nanum Gothic"/>
              <a:buChar char="❏"/>
            </a:pPr>
            <a:r>
              <a:rPr lang="en" sz="1600">
                <a:solidFill>
                  <a:srgbClr val="D49632"/>
                </a:solidFill>
                <a:latin typeface="Nanum Gothic"/>
                <a:ea typeface="Nanum Gothic"/>
                <a:cs typeface="Nanum Gothic"/>
                <a:sym typeface="Nanum Gothic"/>
              </a:rPr>
              <a:t>Issues raised</a:t>
            </a:r>
            <a:r>
              <a:rPr lang="en" sz="1600">
                <a:solidFill>
                  <a:srgbClr val="4A4A4A"/>
                </a:solidFill>
                <a:latin typeface="Nanum Gothic"/>
                <a:ea typeface="Nanum Gothic"/>
                <a:cs typeface="Nanum Gothic"/>
                <a:sym typeface="Nanum Gothic"/>
              </a:rPr>
              <a:t> − along with the names of the speakers.</a:t>
            </a:r>
            <a:endParaRPr sz="1600">
              <a:solidFill>
                <a:srgbClr val="4A4A4A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600"/>
              <a:buFont typeface="Nanum Gothic"/>
              <a:buChar char="❏"/>
            </a:pPr>
            <a:r>
              <a:rPr lang="en" sz="1600">
                <a:solidFill>
                  <a:srgbClr val="D49632"/>
                </a:solidFill>
                <a:latin typeface="Nanum Gothic"/>
                <a:ea typeface="Nanum Gothic"/>
                <a:cs typeface="Nanum Gothic"/>
                <a:sym typeface="Nanum Gothic"/>
              </a:rPr>
              <a:t>Suggestions </a:t>
            </a:r>
            <a:r>
              <a:rPr lang="en" sz="1600">
                <a:solidFill>
                  <a:srgbClr val="4A4A4A"/>
                </a:solidFill>
                <a:latin typeface="Nanum Gothic"/>
                <a:ea typeface="Nanum Gothic"/>
                <a:cs typeface="Nanum Gothic"/>
                <a:sym typeface="Nanum Gothic"/>
              </a:rPr>
              <a:t>− made along with the names of the speakers.</a:t>
            </a:r>
            <a:endParaRPr sz="1600">
              <a:solidFill>
                <a:srgbClr val="4A4A4A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600"/>
              <a:buFont typeface="Nanum Gothic"/>
              <a:buChar char="❏"/>
            </a:pPr>
            <a:r>
              <a:rPr lang="en" sz="1600">
                <a:solidFill>
                  <a:srgbClr val="D49632"/>
                </a:solidFill>
                <a:latin typeface="Nanum Gothic"/>
                <a:ea typeface="Nanum Gothic"/>
                <a:cs typeface="Nanum Gothic"/>
                <a:sym typeface="Nanum Gothic"/>
              </a:rPr>
              <a:t>Decision </a:t>
            </a:r>
            <a:r>
              <a:rPr lang="en" sz="1600">
                <a:solidFill>
                  <a:srgbClr val="4A4A4A"/>
                </a:solidFill>
                <a:latin typeface="Nanum Gothic"/>
                <a:ea typeface="Nanum Gothic"/>
                <a:cs typeface="Nanum Gothic"/>
                <a:sym typeface="Nanum Gothic"/>
              </a:rPr>
              <a:t>− the outcome of the meeting.</a:t>
            </a:r>
            <a:endParaRPr sz="1600">
              <a:solidFill>
                <a:srgbClr val="4A4A4A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600"/>
              <a:buFont typeface="Nanum Gothic"/>
              <a:buChar char="❏"/>
            </a:pPr>
            <a:r>
              <a:rPr lang="en" sz="1600">
                <a:solidFill>
                  <a:srgbClr val="D49632"/>
                </a:solidFill>
                <a:latin typeface="Nanum Gothic"/>
                <a:ea typeface="Nanum Gothic"/>
                <a:cs typeface="Nanum Gothic"/>
                <a:sym typeface="Nanum Gothic"/>
              </a:rPr>
              <a:t>Task List</a:t>
            </a:r>
            <a:r>
              <a:rPr lang="en" sz="1600">
                <a:solidFill>
                  <a:srgbClr val="4A4A4A"/>
                </a:solidFill>
                <a:latin typeface="Nanum Gothic"/>
                <a:ea typeface="Nanum Gothic"/>
                <a:cs typeface="Nanum Gothic"/>
                <a:sym typeface="Nanum Gothic"/>
              </a:rPr>
              <a:t> − task allotted and the respective allottee.</a:t>
            </a:r>
            <a:endParaRPr sz="1600">
              <a:solidFill>
                <a:srgbClr val="4A4A4A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600"/>
              <a:buFont typeface="Nanum Gothic"/>
              <a:buChar char="❏"/>
            </a:pPr>
            <a:r>
              <a:rPr lang="en" sz="1600">
                <a:solidFill>
                  <a:srgbClr val="D49632"/>
                </a:solidFill>
                <a:latin typeface="Nanum Gothic"/>
                <a:ea typeface="Nanum Gothic"/>
                <a:cs typeface="Nanum Gothic"/>
                <a:sym typeface="Nanum Gothic"/>
              </a:rPr>
              <a:t>Future Meetings</a:t>
            </a:r>
            <a:r>
              <a:rPr lang="en" sz="1600">
                <a:solidFill>
                  <a:srgbClr val="4A4A4A"/>
                </a:solidFill>
                <a:latin typeface="Nanum Gothic"/>
                <a:ea typeface="Nanum Gothic"/>
                <a:cs typeface="Nanum Gothic"/>
                <a:sym typeface="Nanum Gothic"/>
              </a:rPr>
              <a:t> − the date and topic of the next meeting.</a:t>
            </a:r>
            <a:endParaRPr sz="1600">
              <a:solidFill>
                <a:srgbClr val="4A4A4A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/>
          <p:nvPr/>
        </p:nvSpPr>
        <p:spPr>
          <a:xfrm>
            <a:off x="283100" y="407350"/>
            <a:ext cx="8631600" cy="9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143D59"/>
                </a:solidFill>
                <a:latin typeface="Nanum Gothic"/>
                <a:ea typeface="Nanum Gothic"/>
                <a:cs typeface="Nanum Gothic"/>
                <a:sym typeface="Nanum Gothic"/>
              </a:rPr>
              <a:t>Project</a:t>
            </a:r>
            <a:r>
              <a:rPr lang="en" sz="4800" b="1">
                <a:solidFill>
                  <a:srgbClr val="145082"/>
                </a:solidFill>
                <a:latin typeface="Nanum Gothic"/>
                <a:ea typeface="Nanum Gothic"/>
                <a:cs typeface="Nanum Gothic"/>
                <a:sym typeface="Nanum Gothic"/>
              </a:rPr>
              <a:t> </a:t>
            </a:r>
            <a:r>
              <a:rPr lang="en" sz="4800" b="1">
                <a:solidFill>
                  <a:srgbClr val="D49632"/>
                </a:solidFill>
                <a:latin typeface="Nanum Gothic"/>
                <a:ea typeface="Nanum Gothic"/>
                <a:cs typeface="Nanum Gothic"/>
                <a:sym typeface="Nanum Gothic"/>
              </a:rPr>
              <a:t>Motivation</a:t>
            </a:r>
            <a:endParaRPr sz="4800" b="1">
              <a:solidFill>
                <a:srgbClr val="143D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24" name="Google Shape;124;p28"/>
          <p:cNvSpPr txBox="1"/>
          <p:nvPr/>
        </p:nvSpPr>
        <p:spPr>
          <a:xfrm>
            <a:off x="443525" y="1627750"/>
            <a:ext cx="7686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Nanum Gothic"/>
              <a:buChar char="❏"/>
            </a:pPr>
            <a:r>
              <a:rPr lang="en" sz="1600">
                <a:solidFill>
                  <a:srgbClr val="616161"/>
                </a:solidFill>
                <a:latin typeface="Nanum Gothic"/>
                <a:ea typeface="Nanum Gothic"/>
                <a:cs typeface="Nanum Gothic"/>
                <a:sym typeface="Nanum Gothic"/>
              </a:rPr>
              <a:t>What it is the importance of this document in professional organizations?</a:t>
            </a:r>
            <a:endParaRPr sz="1600">
              <a:solidFill>
                <a:srgbClr val="61616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Nanum Gothic"/>
              <a:buChar char="❏"/>
            </a:pPr>
            <a:r>
              <a:rPr lang="en" sz="1600">
                <a:solidFill>
                  <a:srgbClr val="616161"/>
                </a:solidFill>
                <a:latin typeface="Nanum Gothic"/>
                <a:ea typeface="Nanum Gothic"/>
                <a:cs typeface="Nanum Gothic"/>
                <a:sym typeface="Nanum Gothic"/>
              </a:rPr>
              <a:t>Written record</a:t>
            </a:r>
            <a:endParaRPr sz="1600">
              <a:solidFill>
                <a:srgbClr val="61616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Nanum Gothic"/>
              <a:buChar char="❏"/>
            </a:pPr>
            <a:r>
              <a:rPr lang="en" sz="1600">
                <a:solidFill>
                  <a:srgbClr val="616161"/>
                </a:solidFill>
                <a:latin typeface="Nanum Gothic"/>
                <a:ea typeface="Nanum Gothic"/>
                <a:cs typeface="Nanum Gothic"/>
                <a:sym typeface="Nanum Gothic"/>
              </a:rPr>
              <a:t>Bring all attendee on same page</a:t>
            </a:r>
            <a:endParaRPr sz="1600">
              <a:solidFill>
                <a:srgbClr val="61616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Nanum Gothic"/>
              <a:buChar char="❏"/>
            </a:pPr>
            <a:r>
              <a:rPr lang="en" sz="1600">
                <a:solidFill>
                  <a:srgbClr val="616161"/>
                </a:solidFill>
                <a:latin typeface="Nanum Gothic"/>
                <a:ea typeface="Nanum Gothic"/>
                <a:cs typeface="Nanum Gothic"/>
                <a:sym typeface="Nanum Gothic"/>
              </a:rPr>
              <a:t>Measuring stick</a:t>
            </a:r>
            <a:endParaRPr sz="1600">
              <a:solidFill>
                <a:srgbClr val="61616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Nanum Gothic"/>
              <a:buChar char="❏"/>
            </a:pPr>
            <a:r>
              <a:rPr lang="en" sz="1600">
                <a:solidFill>
                  <a:srgbClr val="616161"/>
                </a:solidFill>
                <a:latin typeface="Nanum Gothic"/>
                <a:ea typeface="Nanum Gothic"/>
                <a:cs typeface="Nanum Gothic"/>
                <a:sym typeface="Nanum Gothic"/>
              </a:rPr>
              <a:t>How the organizations produce this document?</a:t>
            </a:r>
            <a:endParaRPr sz="1600">
              <a:solidFill>
                <a:srgbClr val="61616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Nanum Gothic"/>
              <a:buChar char="❏"/>
            </a:pPr>
            <a:r>
              <a:rPr lang="en" sz="1600">
                <a:solidFill>
                  <a:srgbClr val="616161"/>
                </a:solidFill>
                <a:latin typeface="Nanum Gothic"/>
                <a:ea typeface="Nanum Gothic"/>
                <a:cs typeface="Nanum Gothic"/>
                <a:sym typeface="Nanum Gothic"/>
              </a:rPr>
              <a:t>During the meeting a designated person take notes</a:t>
            </a:r>
            <a:endParaRPr sz="1600">
              <a:solidFill>
                <a:srgbClr val="61616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Nanum Gothic"/>
              <a:buChar char="❏"/>
            </a:pPr>
            <a:r>
              <a:rPr lang="en" sz="1600">
                <a:solidFill>
                  <a:srgbClr val="616161"/>
                </a:solidFill>
                <a:latin typeface="Nanum Gothic"/>
                <a:ea typeface="Nanum Gothic"/>
                <a:cs typeface="Nanum Gothic"/>
                <a:sym typeface="Nanum Gothic"/>
              </a:rPr>
              <a:t>After the meeting organize all the points and present a formal document</a:t>
            </a:r>
            <a:endParaRPr sz="1600">
              <a:solidFill>
                <a:srgbClr val="61616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Nanum Gothic"/>
              <a:buChar char="❏"/>
            </a:pPr>
            <a:r>
              <a:rPr lang="en" sz="1600">
                <a:solidFill>
                  <a:srgbClr val="616161"/>
                </a:solidFill>
                <a:latin typeface="Nanum Gothic"/>
                <a:ea typeface="Nanum Gothic"/>
                <a:cs typeface="Nanum Gothic"/>
                <a:sym typeface="Nanum Gothic"/>
              </a:rPr>
              <a:t>The current technology will make the work easier </a:t>
            </a:r>
            <a:endParaRPr sz="1600">
              <a:solidFill>
                <a:srgbClr val="61616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Nanum Gothic"/>
              <a:buChar char="❏"/>
            </a:pPr>
            <a:r>
              <a:rPr lang="en" sz="1600">
                <a:solidFill>
                  <a:srgbClr val="616161"/>
                </a:solidFill>
                <a:latin typeface="Nanum Gothic"/>
                <a:ea typeface="Nanum Gothic"/>
                <a:cs typeface="Nanum Gothic"/>
                <a:sym typeface="Nanum Gothic"/>
              </a:rPr>
              <a:t>Natural Language Processing</a:t>
            </a:r>
            <a:endParaRPr sz="1600">
              <a:solidFill>
                <a:srgbClr val="61616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Nanum Gothic"/>
              <a:buChar char="❏"/>
            </a:pPr>
            <a:r>
              <a:rPr lang="en" sz="1600">
                <a:solidFill>
                  <a:srgbClr val="616161"/>
                </a:solidFill>
                <a:latin typeface="Nanum Gothic"/>
                <a:ea typeface="Nanum Gothic"/>
                <a:cs typeface="Nanum Gothic"/>
                <a:sym typeface="Nanum Gothic"/>
              </a:rPr>
              <a:t>Audio / Video Processing</a:t>
            </a:r>
            <a:endParaRPr sz="1600">
              <a:solidFill>
                <a:srgbClr val="61616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/>
          <p:nvPr/>
        </p:nvSpPr>
        <p:spPr>
          <a:xfrm>
            <a:off x="283100" y="712150"/>
            <a:ext cx="8631600" cy="9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143D59"/>
                </a:solidFill>
                <a:latin typeface="Nanum Gothic"/>
                <a:ea typeface="Nanum Gothic"/>
                <a:cs typeface="Nanum Gothic"/>
                <a:sym typeface="Nanum Gothic"/>
              </a:rPr>
              <a:t>Project</a:t>
            </a:r>
            <a:r>
              <a:rPr lang="en" sz="4800" b="1">
                <a:solidFill>
                  <a:srgbClr val="145082"/>
                </a:solidFill>
                <a:latin typeface="Nanum Gothic"/>
                <a:ea typeface="Nanum Gothic"/>
                <a:cs typeface="Nanum Gothic"/>
                <a:sym typeface="Nanum Gothic"/>
              </a:rPr>
              <a:t> </a:t>
            </a:r>
            <a:r>
              <a:rPr lang="en" sz="4800" b="1">
                <a:solidFill>
                  <a:srgbClr val="D49632"/>
                </a:solidFill>
                <a:latin typeface="Nanum Gothic"/>
                <a:ea typeface="Nanum Gothic"/>
                <a:cs typeface="Nanum Gothic"/>
                <a:sym typeface="Nanum Gothic"/>
              </a:rPr>
              <a:t>Definition</a:t>
            </a:r>
            <a:endParaRPr sz="4800" b="1">
              <a:solidFill>
                <a:srgbClr val="143D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30" name="Google Shape;130;p29"/>
          <p:cNvSpPr txBox="1"/>
          <p:nvPr/>
        </p:nvSpPr>
        <p:spPr>
          <a:xfrm>
            <a:off x="443525" y="1627750"/>
            <a:ext cx="7686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616161"/>
                </a:solidFill>
                <a:latin typeface="Nanum Gothic"/>
                <a:ea typeface="Nanum Gothic"/>
                <a:cs typeface="Nanum Gothic"/>
                <a:sym typeface="Nanum Gothic"/>
              </a:rPr>
              <a:t>In this FYP we will automate the process of generation of Minutes of the Meeting. This project will be Research and Product based.</a:t>
            </a:r>
            <a:endParaRPr sz="2000">
              <a:solidFill>
                <a:srgbClr val="61616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0"/>
          <p:cNvSpPr txBox="1"/>
          <p:nvPr/>
        </p:nvSpPr>
        <p:spPr>
          <a:xfrm>
            <a:off x="283100" y="712150"/>
            <a:ext cx="8631600" cy="9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143D59"/>
                </a:solidFill>
                <a:latin typeface="Nanum Gothic"/>
                <a:ea typeface="Nanum Gothic"/>
                <a:cs typeface="Nanum Gothic"/>
                <a:sym typeface="Nanum Gothic"/>
              </a:rPr>
              <a:t>Project</a:t>
            </a:r>
            <a:r>
              <a:rPr lang="en" sz="4800" b="1">
                <a:solidFill>
                  <a:srgbClr val="145082"/>
                </a:solidFill>
                <a:latin typeface="Nanum Gothic"/>
                <a:ea typeface="Nanum Gothic"/>
                <a:cs typeface="Nanum Gothic"/>
                <a:sym typeface="Nanum Gothic"/>
              </a:rPr>
              <a:t> </a:t>
            </a:r>
            <a:r>
              <a:rPr lang="en" sz="4800" b="1">
                <a:solidFill>
                  <a:srgbClr val="D49632"/>
                </a:solidFill>
                <a:latin typeface="Nanum Gothic"/>
                <a:ea typeface="Nanum Gothic"/>
                <a:cs typeface="Nanum Gothic"/>
                <a:sym typeface="Nanum Gothic"/>
              </a:rPr>
              <a:t>Stakeholders</a:t>
            </a:r>
            <a:endParaRPr sz="4800" b="1">
              <a:solidFill>
                <a:srgbClr val="143D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36" name="Google Shape;136;p30"/>
          <p:cNvSpPr txBox="1"/>
          <p:nvPr/>
        </p:nvSpPr>
        <p:spPr>
          <a:xfrm>
            <a:off x="443525" y="1627750"/>
            <a:ext cx="7686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616161"/>
                </a:solidFill>
                <a:latin typeface="Nanum Gothic"/>
                <a:ea typeface="Nanum Gothic"/>
                <a:cs typeface="Nanum Gothic"/>
                <a:sym typeface="Nanum Gothic"/>
              </a:rPr>
              <a:t>This product will be mainly used by corporate organizations and individuals which conducts meeting and maintains the record of it.</a:t>
            </a:r>
            <a:endParaRPr sz="2000">
              <a:solidFill>
                <a:srgbClr val="61616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/>
        </p:nvSpPr>
        <p:spPr>
          <a:xfrm>
            <a:off x="283100" y="712150"/>
            <a:ext cx="8631600" cy="9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143D59"/>
                </a:solidFill>
                <a:latin typeface="Nanum Gothic"/>
                <a:ea typeface="Nanum Gothic"/>
                <a:cs typeface="Nanum Gothic"/>
                <a:sym typeface="Nanum Gothic"/>
              </a:rPr>
              <a:t>Project</a:t>
            </a:r>
            <a:r>
              <a:rPr lang="en" sz="4800" b="1">
                <a:solidFill>
                  <a:srgbClr val="145082"/>
                </a:solidFill>
                <a:latin typeface="Nanum Gothic"/>
                <a:ea typeface="Nanum Gothic"/>
                <a:cs typeface="Nanum Gothic"/>
                <a:sym typeface="Nanum Gothic"/>
              </a:rPr>
              <a:t> </a:t>
            </a:r>
            <a:r>
              <a:rPr lang="en" sz="4800" b="1">
                <a:solidFill>
                  <a:srgbClr val="D49632"/>
                </a:solidFill>
                <a:latin typeface="Nanum Gothic"/>
                <a:ea typeface="Nanum Gothic"/>
                <a:cs typeface="Nanum Gothic"/>
                <a:sym typeface="Nanum Gothic"/>
              </a:rPr>
              <a:t>Scope</a:t>
            </a:r>
            <a:endParaRPr sz="4800" b="1">
              <a:solidFill>
                <a:srgbClr val="143D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42" name="Google Shape;142;p31"/>
          <p:cNvSpPr txBox="1"/>
          <p:nvPr/>
        </p:nvSpPr>
        <p:spPr>
          <a:xfrm>
            <a:off x="443525" y="1627750"/>
            <a:ext cx="7686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16161"/>
                </a:solidFill>
                <a:latin typeface="Nanum Gothic"/>
                <a:ea typeface="Nanum Gothic"/>
                <a:cs typeface="Nanum Gothic"/>
                <a:sym typeface="Nanum Gothic"/>
              </a:rPr>
              <a:t>This project will only compute Minutes with Meeting having English Language as medium of discussion.</a:t>
            </a:r>
            <a:endParaRPr sz="2000">
              <a:solidFill>
                <a:srgbClr val="61616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616161"/>
                </a:solidFill>
                <a:latin typeface="Nanum Gothic"/>
                <a:ea typeface="Nanum Gothic"/>
                <a:cs typeface="Nanum Gothic"/>
                <a:sym typeface="Nanum Gothic"/>
              </a:rPr>
              <a:t>Only the things discussed in the meeting will only be included in the process of generation of minutes of meeting.</a:t>
            </a:r>
            <a:endParaRPr sz="2000">
              <a:solidFill>
                <a:srgbClr val="61616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2"/>
          <p:cNvSpPr txBox="1">
            <a:spLocks noGrp="1"/>
          </p:cNvSpPr>
          <p:nvPr>
            <p:ph type="title"/>
          </p:nvPr>
        </p:nvSpPr>
        <p:spPr>
          <a:xfrm>
            <a:off x="283100" y="331150"/>
            <a:ext cx="8631600" cy="9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rgbClr val="143D59"/>
                </a:solidFill>
                <a:latin typeface="Nanum Gothic"/>
                <a:ea typeface="Nanum Gothic"/>
                <a:cs typeface="Nanum Gothic"/>
                <a:sym typeface="Nanum Gothic"/>
              </a:rPr>
              <a:t>Existing Solutions</a:t>
            </a:r>
            <a:endParaRPr sz="4000" b="1">
              <a:solidFill>
                <a:srgbClr val="143D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48" name="Google Shape;148;p32"/>
          <p:cNvSpPr txBox="1"/>
          <p:nvPr/>
        </p:nvSpPr>
        <p:spPr>
          <a:xfrm>
            <a:off x="681550" y="1585125"/>
            <a:ext cx="7287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Nanum Gothic"/>
              <a:buChar char="❏"/>
            </a:pPr>
            <a:r>
              <a:rPr lang="en" sz="1600">
                <a:solidFill>
                  <a:srgbClr val="D49632"/>
                </a:solidFill>
                <a:latin typeface="Nanum Gothic"/>
                <a:ea typeface="Nanum Gothic"/>
                <a:cs typeface="Nanum Gothic"/>
                <a:sym typeface="Nanum Gothic"/>
              </a:rPr>
              <a:t>REASON8.AI</a:t>
            </a:r>
            <a:endParaRPr sz="1600">
              <a:solidFill>
                <a:srgbClr val="D4963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Nanum Gothic"/>
              <a:buChar char="❏"/>
            </a:pPr>
            <a:r>
              <a:rPr lang="en">
                <a:solidFill>
                  <a:srgbClr val="616161"/>
                </a:solidFill>
                <a:latin typeface="Nanum Gothic"/>
                <a:ea typeface="Nanum Gothic"/>
                <a:cs typeface="Nanum Gothic"/>
                <a:sym typeface="Nanum Gothic"/>
              </a:rPr>
              <a:t>Mobile Application - Each participant needs the app on their mobile</a:t>
            </a:r>
            <a:endParaRPr>
              <a:solidFill>
                <a:srgbClr val="61616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Nanum Gothic"/>
              <a:buChar char="❏"/>
            </a:pPr>
            <a:r>
              <a:rPr lang="en" sz="1600">
                <a:solidFill>
                  <a:srgbClr val="D49632"/>
                </a:solidFill>
                <a:latin typeface="Nanum Gothic"/>
                <a:ea typeface="Nanum Gothic"/>
                <a:cs typeface="Nanum Gothic"/>
                <a:sym typeface="Nanum Gothic"/>
              </a:rPr>
              <a:t>OTTER.AI</a:t>
            </a:r>
            <a:endParaRPr sz="1600">
              <a:solidFill>
                <a:srgbClr val="D4963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Nanum Gothic"/>
              <a:buChar char="❏"/>
            </a:pPr>
            <a:r>
              <a:rPr lang="en">
                <a:solidFill>
                  <a:srgbClr val="616161"/>
                </a:solidFill>
                <a:latin typeface="Nanum Gothic"/>
                <a:ea typeface="Nanum Gothic"/>
                <a:cs typeface="Nanum Gothic"/>
                <a:sym typeface="Nanum Gothic"/>
              </a:rPr>
              <a:t>Mobile Application - On single mobile</a:t>
            </a:r>
            <a:endParaRPr>
              <a:solidFill>
                <a:srgbClr val="61616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Nanum Gothic"/>
              <a:buChar char="❏"/>
            </a:pPr>
            <a:r>
              <a:rPr lang="en">
                <a:solidFill>
                  <a:srgbClr val="616161"/>
                </a:solidFill>
                <a:latin typeface="Nanum Gothic"/>
                <a:ea typeface="Nanum Gothic"/>
                <a:cs typeface="Nanum Gothic"/>
                <a:sym typeface="Nanum Gothic"/>
              </a:rPr>
              <a:t>Import audio and video, take snap of meeting and embed it to meeting notes.</a:t>
            </a:r>
            <a:endParaRPr>
              <a:solidFill>
                <a:srgbClr val="61616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Nanum Gothic"/>
              <a:buChar char="❏"/>
            </a:pPr>
            <a:r>
              <a:rPr lang="en" sz="1600">
                <a:solidFill>
                  <a:srgbClr val="D49632"/>
                </a:solidFill>
                <a:latin typeface="Nanum Gothic"/>
                <a:ea typeface="Nanum Gothic"/>
                <a:cs typeface="Nanum Gothic"/>
                <a:sym typeface="Nanum Gothic"/>
              </a:rPr>
              <a:t>VOCIEA.COM</a:t>
            </a:r>
            <a:endParaRPr sz="1600">
              <a:solidFill>
                <a:srgbClr val="D4963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Nanum Gothic"/>
              <a:buChar char="❏"/>
            </a:pPr>
            <a:r>
              <a:rPr lang="en">
                <a:solidFill>
                  <a:srgbClr val="616161"/>
                </a:solidFill>
                <a:latin typeface="Nanum Gothic"/>
                <a:ea typeface="Nanum Gothic"/>
                <a:cs typeface="Nanum Gothic"/>
                <a:sym typeface="Nanum Gothic"/>
              </a:rPr>
              <a:t>Mobile and Web Application</a:t>
            </a:r>
            <a:endParaRPr>
              <a:solidFill>
                <a:srgbClr val="61616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Nanum Gothic"/>
              <a:buChar char="❏"/>
            </a:pPr>
            <a:r>
              <a:rPr lang="en">
                <a:solidFill>
                  <a:srgbClr val="616161"/>
                </a:solidFill>
                <a:latin typeface="Nanum Gothic"/>
                <a:ea typeface="Nanum Gothic"/>
                <a:cs typeface="Nanum Gothic"/>
                <a:sym typeface="Nanum Gothic"/>
              </a:rPr>
              <a:t>Harder to Setup</a:t>
            </a:r>
            <a:endParaRPr>
              <a:solidFill>
                <a:srgbClr val="61616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Nanum Gothic"/>
              <a:buChar char="❏"/>
            </a:pPr>
            <a:r>
              <a:rPr lang="en">
                <a:solidFill>
                  <a:srgbClr val="616161"/>
                </a:solidFill>
                <a:latin typeface="Nanum Gothic"/>
                <a:ea typeface="Nanum Gothic"/>
                <a:cs typeface="Nanum Gothic"/>
                <a:sym typeface="Nanum Gothic"/>
              </a:rPr>
              <a:t>Uses an AI assistant as the way to capture your meeting notes.</a:t>
            </a:r>
            <a:endParaRPr>
              <a:solidFill>
                <a:srgbClr val="61616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3"/>
          <p:cNvSpPr txBox="1">
            <a:spLocks noGrp="1"/>
          </p:cNvSpPr>
          <p:nvPr>
            <p:ph type="title"/>
          </p:nvPr>
        </p:nvSpPr>
        <p:spPr>
          <a:xfrm>
            <a:off x="283100" y="407350"/>
            <a:ext cx="8631600" cy="9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rgbClr val="143D59"/>
                </a:solidFill>
                <a:latin typeface="Nanum Gothic"/>
                <a:ea typeface="Nanum Gothic"/>
                <a:cs typeface="Nanum Gothic"/>
                <a:sym typeface="Nanum Gothic"/>
              </a:rPr>
              <a:t>Literature Review</a:t>
            </a:r>
            <a:endParaRPr sz="4000" b="1">
              <a:solidFill>
                <a:srgbClr val="143D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54" name="Google Shape;154;p33"/>
          <p:cNvSpPr txBox="1"/>
          <p:nvPr/>
        </p:nvSpPr>
        <p:spPr>
          <a:xfrm>
            <a:off x="681550" y="1508925"/>
            <a:ext cx="7287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anum Gothic"/>
              <a:buChar char="❏"/>
            </a:pPr>
            <a:r>
              <a:rPr lang="en" sz="1600">
                <a:solidFill>
                  <a:srgbClr val="D49632"/>
                </a:solidFill>
                <a:latin typeface="Nanum Gothic"/>
                <a:ea typeface="Nanum Gothic"/>
                <a:cs typeface="Nanum Gothic"/>
                <a:sym typeface="Nanum Gothic"/>
              </a:rPr>
              <a:t>A just-in-time keyword extraction from meeting transcripts using temporal and participant information</a:t>
            </a:r>
            <a:r>
              <a:rPr lang="en" sz="1600">
                <a:solidFill>
                  <a:schemeClr val="accent1"/>
                </a:solidFill>
                <a:latin typeface="Nanum Gothic"/>
                <a:ea typeface="Nanum Gothic"/>
                <a:cs typeface="Nanum Gothic"/>
                <a:sym typeface="Nanum Gothic"/>
              </a:rPr>
              <a:t> by Hyun-Je Song, Junho Go, Seong-Bae Park, Se-Young Park, and Kweon Yang Kim</a:t>
            </a:r>
            <a:endParaRPr sz="1600">
              <a:solidFill>
                <a:schemeClr val="accent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anum Gothic"/>
              <a:buChar char="❏"/>
            </a:pPr>
            <a:r>
              <a:rPr lang="en" sz="1600">
                <a:solidFill>
                  <a:srgbClr val="D49632"/>
                </a:solidFill>
                <a:latin typeface="Nanum Gothic"/>
                <a:ea typeface="Nanum Gothic"/>
                <a:cs typeface="Nanum Gothic"/>
                <a:sym typeface="Nanum Gothic"/>
              </a:rPr>
              <a:t>Improved Keyword and Keyphrase Extraction from Meeting Transcripts</a:t>
            </a:r>
            <a:r>
              <a:rPr lang="en" sz="1600">
                <a:solidFill>
                  <a:schemeClr val="accent1"/>
                </a:solidFill>
                <a:latin typeface="Nanum Gothic"/>
                <a:ea typeface="Nanum Gothic"/>
                <a:cs typeface="Nanum Gothic"/>
                <a:sym typeface="Nanum Gothic"/>
              </a:rPr>
              <a:t> by Immanuvel Rajkumar, Sheeba &amp; Vivekanandan, Kumuda</a:t>
            </a:r>
            <a:endParaRPr sz="1600">
              <a:solidFill>
                <a:schemeClr val="accent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anum Gothic"/>
              <a:buChar char="❏"/>
            </a:pPr>
            <a:r>
              <a:rPr lang="en" sz="1600">
                <a:solidFill>
                  <a:srgbClr val="D49632"/>
                </a:solidFill>
                <a:latin typeface="Nanum Gothic"/>
                <a:ea typeface="Nanum Gothic"/>
                <a:cs typeface="Nanum Gothic"/>
                <a:sym typeface="Nanum Gothic"/>
              </a:rPr>
              <a:t>A Supervised Framework for Keyword Extraction From Meeting Transcripts. Audio, Speech, and Language Processing</a:t>
            </a:r>
            <a:r>
              <a:rPr lang="en" sz="1600">
                <a:solidFill>
                  <a:schemeClr val="accent1"/>
                </a:solidFill>
                <a:latin typeface="Nanum Gothic"/>
                <a:ea typeface="Nanum Gothic"/>
                <a:cs typeface="Nanum Gothic"/>
                <a:sym typeface="Nanum Gothic"/>
              </a:rPr>
              <a:t> by Liu, Fei &amp; Liu, Feifan &amp; Liu, Yang</a:t>
            </a:r>
            <a:endParaRPr sz="1600">
              <a:solidFill>
                <a:schemeClr val="accent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anum Gothic"/>
              <a:buChar char="❏"/>
            </a:pPr>
            <a:r>
              <a:rPr lang="en" sz="1600">
                <a:solidFill>
                  <a:srgbClr val="D49632"/>
                </a:solidFill>
                <a:latin typeface="Nanum Gothic"/>
                <a:ea typeface="Nanum Gothic"/>
                <a:cs typeface="Nanum Gothic"/>
                <a:sym typeface="Nanum Gothic"/>
              </a:rPr>
              <a:t>Rapid Keyphrase extraction from audio transcripts of video lectures</a:t>
            </a:r>
            <a:r>
              <a:rPr lang="en" sz="1600">
                <a:solidFill>
                  <a:schemeClr val="accent1"/>
                </a:solidFill>
                <a:latin typeface="Nanum Gothic"/>
                <a:ea typeface="Nanum Gothic"/>
                <a:cs typeface="Nanum Gothic"/>
                <a:sym typeface="Nanum Gothic"/>
              </a:rPr>
              <a:t> by Aruna, V. &amp; Harini, S. &amp; Ranjitha, R. &amp; Palanivel</a:t>
            </a:r>
            <a:endParaRPr sz="1600">
              <a:solidFill>
                <a:schemeClr val="accen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909</Words>
  <Application>Microsoft Office PowerPoint</Application>
  <PresentationFormat>On-screen Show (16:9)</PresentationFormat>
  <Paragraphs>123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Nunito</vt:lpstr>
      <vt:lpstr>Nanum Gothic</vt:lpstr>
      <vt:lpstr>NanumGothic ExtraBold</vt:lpstr>
      <vt:lpstr>Arial</vt:lpstr>
      <vt:lpstr>Average</vt:lpstr>
      <vt:lpstr>Oswald</vt:lpstr>
      <vt:lpstr>Simple Light</vt:lpstr>
      <vt:lpstr>Slate</vt:lpstr>
      <vt:lpstr>MINUTES OF MEETING</vt:lpstr>
      <vt:lpstr>PowerPoint Presentation</vt:lpstr>
      <vt:lpstr>Minutes of Meeting Template</vt:lpstr>
      <vt:lpstr>PowerPoint Presentation</vt:lpstr>
      <vt:lpstr>PowerPoint Presentation</vt:lpstr>
      <vt:lpstr>PowerPoint Presentation</vt:lpstr>
      <vt:lpstr>PowerPoint Presentation</vt:lpstr>
      <vt:lpstr>Existing Solutions</vt:lpstr>
      <vt:lpstr>Literature Review</vt:lpstr>
      <vt:lpstr>Architecture Block Diagram (Generic)</vt:lpstr>
      <vt:lpstr>Input Data for Task</vt:lpstr>
      <vt:lpstr>Major Processes Involved</vt:lpstr>
      <vt:lpstr>Indications of Important Features</vt:lpstr>
      <vt:lpstr>Architecture Block Diagram (Detailed)</vt:lpstr>
      <vt:lpstr>Project Features</vt:lpstr>
      <vt:lpstr>PowerPoint Presentation</vt:lpstr>
      <vt:lpstr>Conclusion</vt:lpstr>
      <vt:lpstr>Questions Answers</vt:lpstr>
      <vt:lpstr>MINUTES OF MEETING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MINUTES OF MEETING</dc:title>
  <cp:lastModifiedBy>Mehdi Raza</cp:lastModifiedBy>
  <cp:revision>1</cp:revision>
  <dcterms:modified xsi:type="dcterms:W3CDTF">2019-09-26T06:37:33Z</dcterms:modified>
</cp:coreProperties>
</file>