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BE4AAFF-64E8-479E-9D96-DDFE03ED7782}">
  <a:tblStyle styleId="{CBE4AAFF-64E8-479E-9D96-DDFE03ED77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22" Type="http://schemas.openxmlformats.org/officeDocument/2006/relationships/slide" Target="slides/slide15.xml"/><Relationship Id="rId10" Type="http://schemas.openxmlformats.org/officeDocument/2006/relationships/slide" Target="slides/slide3.xml"/><Relationship Id="rId21" Type="http://schemas.openxmlformats.org/officeDocument/2006/relationships/slide" Target="slides/slide14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8e6409e8c_8_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118e6409e8c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18e6409e8c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18e6409e8c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8e6409e8c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18e6409e8c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18e6409e8c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18e6409e8c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1945c8ce4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1945c8ce4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1945c8ce4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1945c8ce4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18e6409e8c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18e6409e8c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18e6409e8c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18e6409e8c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8e6409e1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18e6409e1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8e6409e8c_3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118e6409e8c_3_4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8e6409e8c_3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118e6409e8c_3_5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18e6409e8c_3_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118e6409e8c_3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8e6409e8c_3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118e6409e8c_3_7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8e6409e8c_3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118e6409e8c_3_8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8e6409e8c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18e6409e8c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8e6409e8c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18e6409e8c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9.png"/><Relationship Id="rId5" Type="http://schemas.openxmlformats.org/officeDocument/2006/relationships/image" Target="../media/image4.png"/><Relationship Id="rId6" Type="http://schemas.openxmlformats.org/officeDocument/2006/relationships/image" Target="../media/image14.png"/><Relationship Id="rId7" Type="http://schemas.openxmlformats.org/officeDocument/2006/relationships/image" Target="../media/image7.png"/><Relationship Id="rId8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22.png"/><Relationship Id="rId5" Type="http://schemas.openxmlformats.org/officeDocument/2006/relationships/image" Target="../media/image18.png"/><Relationship Id="rId6" Type="http://schemas.openxmlformats.org/officeDocument/2006/relationships/image" Target="../media/image2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7.png"/><Relationship Id="rId4" Type="http://schemas.openxmlformats.org/officeDocument/2006/relationships/image" Target="../media/image29.png"/><Relationship Id="rId5" Type="http://schemas.openxmlformats.org/officeDocument/2006/relationships/image" Target="../media/image24.png"/><Relationship Id="rId6" Type="http://schemas.openxmlformats.org/officeDocument/2006/relationships/image" Target="../media/image28.png"/><Relationship Id="rId7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Relationship Id="rId5" Type="http://schemas.openxmlformats.org/officeDocument/2006/relationships/image" Target="../media/image8.png"/><Relationship Id="rId6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i="1" lang="en-GB"/>
              <a:t>Evaluating Scalable Bayesian Deep Learning Methods for Robust Computer Vision</a:t>
            </a:r>
            <a:endParaRPr i="1"/>
          </a:p>
        </p:txBody>
      </p:sp>
      <p:sp>
        <p:nvSpPr>
          <p:cNvPr id="100" name="Google Shape;100;p25"/>
          <p:cNvSpPr txBox="1"/>
          <p:nvPr>
            <p:ph idx="1" type="subTitle"/>
          </p:nvPr>
        </p:nvSpPr>
        <p:spPr>
          <a:xfrm>
            <a:off x="311700" y="32758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Côme Doublet, Joachim Studnia, Mehdi Zhioua</a:t>
            </a:r>
            <a:endParaRPr/>
          </a:p>
        </p:txBody>
      </p:sp>
      <p:sp>
        <p:nvSpPr>
          <p:cNvPr id="101" name="Google Shape;101;p25"/>
          <p:cNvSpPr txBox="1"/>
          <p:nvPr>
            <p:ph idx="1" type="subTitle"/>
          </p:nvPr>
        </p:nvSpPr>
        <p:spPr>
          <a:xfrm>
            <a:off x="7684200" y="4745950"/>
            <a:ext cx="14598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35294"/>
              <a:buNone/>
            </a:pPr>
            <a:r>
              <a:rPr lang="en-GB" sz="1400"/>
              <a:t>8 mars 2022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419100"/>
            <a:ext cx="7162800" cy="430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Testing adversarial attacks </a:t>
            </a:r>
            <a:endParaRPr/>
          </a:p>
        </p:txBody>
      </p:sp>
      <p:sp>
        <p:nvSpPr>
          <p:cNvPr id="174" name="Google Shape;174;p35"/>
          <p:cNvSpPr txBox="1"/>
          <p:nvPr/>
        </p:nvSpPr>
        <p:spPr>
          <a:xfrm>
            <a:off x="1178675" y="1667825"/>
            <a:ext cx="262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Attack on a basic CNN model:</a:t>
            </a:r>
            <a:endParaRPr/>
          </a:p>
        </p:txBody>
      </p:sp>
      <p:sp>
        <p:nvSpPr>
          <p:cNvPr id="175" name="Google Shape;175;p35"/>
          <p:cNvSpPr txBox="1"/>
          <p:nvPr/>
        </p:nvSpPr>
        <p:spPr>
          <a:xfrm>
            <a:off x="428625" y="884288"/>
            <a:ext cx="882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make the attack realistic, we modified only pixels with highest gradient value</a:t>
            </a:r>
            <a:endParaRPr/>
          </a:p>
        </p:txBody>
      </p:sp>
      <p:sp>
        <p:nvSpPr>
          <p:cNvPr id="176" name="Google Shape;176;p35"/>
          <p:cNvSpPr txBox="1"/>
          <p:nvPr/>
        </p:nvSpPr>
        <p:spPr>
          <a:xfrm>
            <a:off x="714900" y="4074325"/>
            <a:ext cx="153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Model response : 7</a:t>
            </a:r>
            <a:endParaRPr sz="1200"/>
          </a:p>
        </p:txBody>
      </p:sp>
      <p:sp>
        <p:nvSpPr>
          <p:cNvPr id="177" name="Google Shape;177;p35"/>
          <p:cNvSpPr txBox="1"/>
          <p:nvPr/>
        </p:nvSpPr>
        <p:spPr>
          <a:xfrm>
            <a:off x="2785350" y="4074325"/>
            <a:ext cx="153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Model response : 9</a:t>
            </a:r>
            <a:endParaRPr sz="1200"/>
          </a:p>
        </p:txBody>
      </p:sp>
      <p:pic>
        <p:nvPicPr>
          <p:cNvPr id="178" name="Google Shape;17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0975" y="1591494"/>
            <a:ext cx="1441900" cy="1427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32875" y="1591525"/>
            <a:ext cx="1441900" cy="142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90975" y="3031753"/>
            <a:ext cx="1441900" cy="1427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32875" y="3031755"/>
            <a:ext cx="1441900" cy="142754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5"/>
          <p:cNvSpPr txBox="1"/>
          <p:nvPr/>
        </p:nvSpPr>
        <p:spPr>
          <a:xfrm>
            <a:off x="5542325" y="4471975"/>
            <a:ext cx="308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Transforming a 7 into a 9</a:t>
            </a:r>
            <a:endParaRPr sz="1200"/>
          </a:p>
        </p:txBody>
      </p:sp>
      <p:sp>
        <p:nvSpPr>
          <p:cNvPr id="183" name="Google Shape;183;p35"/>
          <p:cNvSpPr txBox="1"/>
          <p:nvPr/>
        </p:nvSpPr>
        <p:spPr>
          <a:xfrm>
            <a:off x="5542325" y="1284500"/>
            <a:ext cx="315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Attack on CNN with ensembling</a:t>
            </a:r>
            <a:endParaRPr/>
          </a:p>
        </p:txBody>
      </p:sp>
      <p:pic>
        <p:nvPicPr>
          <p:cNvPr id="184" name="Google Shape;184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3525" y="2123425"/>
            <a:ext cx="1914525" cy="189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92500" y="2123425"/>
            <a:ext cx="1914525" cy="18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6"/>
          <p:cNvSpPr txBox="1"/>
          <p:nvPr/>
        </p:nvSpPr>
        <p:spPr>
          <a:xfrm>
            <a:off x="952189" y="2247121"/>
            <a:ext cx="7347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GB" sz="2100"/>
              <a:t>3</a:t>
            </a:r>
            <a:r>
              <a:rPr b="0" i="0" lang="en-GB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GB" sz="2100"/>
              <a:t> </a:t>
            </a:r>
            <a:r>
              <a:rPr lang="en-GB" sz="2100">
                <a:solidFill>
                  <a:schemeClr val="dk1"/>
                </a:solidFill>
              </a:rPr>
              <a:t>Testing against OOD data with the CamVid dataset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sz="2100"/>
          </a:p>
        </p:txBody>
      </p:sp>
      <p:pic>
        <p:nvPicPr>
          <p:cNvPr id="191" name="Google Shape;19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4664" y="2671976"/>
            <a:ext cx="2874675" cy="223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3113" y="687725"/>
            <a:ext cx="2252275" cy="180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6300" y="854775"/>
            <a:ext cx="2056825" cy="1542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16550" y="3035950"/>
            <a:ext cx="2252250" cy="1801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03125" y="3035950"/>
            <a:ext cx="2252256" cy="180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7"/>
          <p:cNvSpPr txBox="1"/>
          <p:nvPr/>
        </p:nvSpPr>
        <p:spPr>
          <a:xfrm>
            <a:off x="570376" y="128350"/>
            <a:ext cx="8204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GB" sz="2100"/>
              <a:t>Uncertainties with pretrained SegNet on Out-of-Distribution data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500" y="571650"/>
            <a:ext cx="8839199" cy="3938918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8"/>
          <p:cNvSpPr txBox="1"/>
          <p:nvPr/>
        </p:nvSpPr>
        <p:spPr>
          <a:xfrm>
            <a:off x="570376" y="128350"/>
            <a:ext cx="8204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GB" sz="2100"/>
              <a:t>Network structure: entangled SegNet and ObsNet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025" y="1557700"/>
            <a:ext cx="2077050" cy="166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9075" y="1557699"/>
            <a:ext cx="2104401" cy="166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2325" y="1524800"/>
            <a:ext cx="2159300" cy="172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42725" y="1524779"/>
            <a:ext cx="2159300" cy="1727458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9"/>
          <p:cNvSpPr txBox="1"/>
          <p:nvPr/>
        </p:nvSpPr>
        <p:spPr>
          <a:xfrm>
            <a:off x="1254625" y="1076200"/>
            <a:ext cx="617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9"/>
          <p:cNvSpPr txBox="1"/>
          <p:nvPr>
            <p:ph type="title"/>
          </p:nvPr>
        </p:nvSpPr>
        <p:spPr>
          <a:xfrm>
            <a:off x="311700" y="19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ObsNet to detect uncertainties</a:t>
            </a:r>
            <a:r>
              <a:rPr lang="en-GB"/>
              <a:t> </a:t>
            </a:r>
            <a:endParaRPr/>
          </a:p>
        </p:txBody>
      </p:sp>
      <p:sp>
        <p:nvSpPr>
          <p:cNvPr id="217" name="Google Shape;217;p39"/>
          <p:cNvSpPr txBox="1"/>
          <p:nvPr/>
        </p:nvSpPr>
        <p:spPr>
          <a:xfrm>
            <a:off x="421200" y="655050"/>
            <a:ext cx="8722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used the code provided with the article : </a:t>
            </a:r>
            <a:r>
              <a:rPr b="1" i="1" lang="en-GB"/>
              <a:t>Triggering Failures: Out-Of-Distribution detection by learning from local adversarial attacks in Semantic Segmentation (Besnier, Victor and Bursuc, Andrei and Picard, David and Briot Alexandre)</a:t>
            </a:r>
            <a:endParaRPr b="1" i="1"/>
          </a:p>
        </p:txBody>
      </p:sp>
      <p:pic>
        <p:nvPicPr>
          <p:cNvPr id="218" name="Google Shape;218;p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00875" y="3431563"/>
            <a:ext cx="1901150" cy="1425863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9"/>
          <p:cNvSpPr/>
          <p:nvPr/>
        </p:nvSpPr>
        <p:spPr>
          <a:xfrm>
            <a:off x="2336025" y="3290675"/>
            <a:ext cx="3033600" cy="214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9"/>
          <p:cNvSpPr txBox="1"/>
          <p:nvPr/>
        </p:nvSpPr>
        <p:spPr>
          <a:xfrm>
            <a:off x="1371625" y="3431575"/>
            <a:ext cx="617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Only 4 training steps on obsnet (with a pretrained segnet)</a:t>
            </a:r>
            <a:endParaRPr/>
          </a:p>
        </p:txBody>
      </p:sp>
      <p:sp>
        <p:nvSpPr>
          <p:cNvPr id="221" name="Google Shape;221;p39"/>
          <p:cNvSpPr txBox="1"/>
          <p:nvPr/>
        </p:nvSpPr>
        <p:spPr>
          <a:xfrm>
            <a:off x="7350925" y="4819525"/>
            <a:ext cx="1136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Original image </a:t>
            </a:r>
            <a:endParaRPr sz="11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graphicFrame>
        <p:nvGraphicFramePr>
          <p:cNvPr id="227" name="Google Shape;227;p40"/>
          <p:cNvGraphicFramePr/>
          <p:nvPr/>
        </p:nvGraphicFramePr>
        <p:xfrm>
          <a:off x="671500" y="1283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{CBE4AAFF-64E8-479E-9D96-DDFE03ED7782}</a:tableStyleId>
              </a:tblPr>
              <a:tblGrid>
                <a:gridCol w="1538600"/>
                <a:gridCol w="1538600"/>
                <a:gridCol w="1538600"/>
                <a:gridCol w="1538600"/>
                <a:gridCol w="1538600"/>
              </a:tblGrid>
              <a:tr h="82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Method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Toy model performances</a:t>
                      </a:r>
                      <a:endParaRPr b="1"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Class </a:t>
                      </a:r>
                      <a:r>
                        <a:rPr b="1" lang="en-GB"/>
                        <a:t>imbalance</a:t>
                      </a:r>
                      <a:r>
                        <a:rPr b="1" lang="en-GB"/>
                        <a:t> robustness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Adversarial Robustness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Energy and time efficiency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Single NN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-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-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-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00FF00"/>
                          </a:solidFill>
                        </a:rPr>
                        <a:t>++</a:t>
                      </a:r>
                      <a:endParaRPr b="1"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82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Bayesian </a:t>
                      </a:r>
                      <a:r>
                        <a:rPr lang="en-GB"/>
                        <a:t>(MC-Dropout, SGLD)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FF00"/>
                          </a:solidFill>
                        </a:rPr>
                        <a:t>+</a:t>
                      </a:r>
                      <a:endParaRPr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FF00"/>
                          </a:solidFill>
                        </a:rPr>
                        <a:t>+</a:t>
                      </a:r>
                      <a:endParaRPr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00FF00"/>
                          </a:solidFill>
                        </a:rPr>
                        <a:t>++</a:t>
                      </a:r>
                      <a:endParaRPr b="1"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FF00"/>
                          </a:solidFill>
                        </a:rPr>
                        <a:t>+</a:t>
                      </a:r>
                      <a:endParaRPr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249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Ensemble Method </a:t>
                      </a:r>
                      <a:r>
                        <a:rPr lang="en-GB"/>
                        <a:t>(Random Initialization, Bagging)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00FF00"/>
                          </a:solidFill>
                        </a:rPr>
                        <a:t>++</a:t>
                      </a:r>
                      <a:endParaRPr b="1"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00FF00"/>
                          </a:solidFill>
                        </a:rPr>
                        <a:t>++</a:t>
                      </a:r>
                      <a:endParaRPr b="1"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00FF00"/>
                          </a:solidFill>
                        </a:rPr>
                        <a:t>++</a:t>
                      </a:r>
                      <a:endParaRPr b="1"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FF0000"/>
                          </a:solidFill>
                        </a:rPr>
                        <a:t>–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6"/>
          <p:cNvPicPr preferRelativeResize="0"/>
          <p:nvPr/>
        </p:nvPicPr>
        <p:blipFill rotWithShape="1">
          <a:blip r:embed="rId3">
            <a:alphaModFix/>
          </a:blip>
          <a:srcRect b="0" l="3063" r="0" t="0"/>
          <a:stretch/>
        </p:blipFill>
        <p:spPr>
          <a:xfrm>
            <a:off x="3719500" y="1084713"/>
            <a:ext cx="5424501" cy="297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6"/>
          <p:cNvSpPr txBox="1"/>
          <p:nvPr/>
        </p:nvSpPr>
        <p:spPr>
          <a:xfrm>
            <a:off x="683675" y="289650"/>
            <a:ext cx="7347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/>
              <a:t>How to evaluate uncertainties ?</a:t>
            </a:r>
            <a:endParaRPr sz="2100"/>
          </a:p>
        </p:txBody>
      </p:sp>
      <p:sp>
        <p:nvSpPr>
          <p:cNvPr id="108" name="Google Shape;108;p26"/>
          <p:cNvSpPr txBox="1"/>
          <p:nvPr/>
        </p:nvSpPr>
        <p:spPr>
          <a:xfrm>
            <a:off x="150550" y="1760550"/>
            <a:ext cx="36429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Two types 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Aleatoric  uncertainty : uncertainties within the dataset.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Epistemic uncertainty : take into account the uncertainty on the model parameters  </a:t>
            </a:r>
            <a:endParaRPr/>
          </a:p>
        </p:txBody>
      </p:sp>
      <p:sp>
        <p:nvSpPr>
          <p:cNvPr id="109" name="Google Shape;109;p26"/>
          <p:cNvSpPr txBox="1"/>
          <p:nvPr/>
        </p:nvSpPr>
        <p:spPr>
          <a:xfrm>
            <a:off x="1928800" y="4345950"/>
            <a:ext cx="700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⇒ Use </a:t>
            </a:r>
            <a:r>
              <a:rPr b="1" lang="en-GB"/>
              <a:t>ensembling</a:t>
            </a:r>
            <a:r>
              <a:rPr lang="en-GB"/>
              <a:t>/MC Dropout for uncertainty estimation 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Summary</a:t>
            </a:r>
            <a:br>
              <a:rPr lang="en-GB"/>
            </a:br>
            <a:endParaRPr/>
          </a:p>
        </p:txBody>
      </p:sp>
      <p:sp>
        <p:nvSpPr>
          <p:cNvPr id="115" name="Google Shape;115;p27"/>
          <p:cNvSpPr txBox="1"/>
          <p:nvPr/>
        </p:nvSpPr>
        <p:spPr>
          <a:xfrm>
            <a:off x="88589" y="2051178"/>
            <a:ext cx="7347000" cy="5078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GB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Evaluating Deep learning uncertainties on toy models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7"/>
          <p:cNvSpPr txBox="1"/>
          <p:nvPr/>
        </p:nvSpPr>
        <p:spPr>
          <a:xfrm>
            <a:off x="226476" y="2668672"/>
            <a:ext cx="8520600" cy="8309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GB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Testing the methods with adversarial attacks and class imbalance on MNIST</a:t>
            </a:r>
            <a:endParaRPr/>
          </a:p>
        </p:txBody>
      </p:sp>
      <p:sp>
        <p:nvSpPr>
          <p:cNvPr id="117" name="Google Shape;117;p27"/>
          <p:cNvSpPr txBox="1"/>
          <p:nvPr/>
        </p:nvSpPr>
        <p:spPr>
          <a:xfrm>
            <a:off x="171295" y="3519891"/>
            <a:ext cx="8801409" cy="5078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GB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Testing against out of the distribution data with the CamVid dataset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/>
          <p:nvPr/>
        </p:nvSpPr>
        <p:spPr>
          <a:xfrm>
            <a:off x="952189" y="2247121"/>
            <a:ext cx="7347000" cy="5078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GB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Evaluating Deep learning uncertainties on toy models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Illustration on toy models</a:t>
            </a:r>
            <a:endParaRPr/>
          </a:p>
        </p:txBody>
      </p:sp>
      <p:sp>
        <p:nvSpPr>
          <p:cNvPr id="128" name="Google Shape;128;p29"/>
          <p:cNvSpPr txBox="1"/>
          <p:nvPr/>
        </p:nvSpPr>
        <p:spPr>
          <a:xfrm>
            <a:off x="551037" y="1399843"/>
            <a:ext cx="1445589" cy="21544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34284" l="-2100" r="-335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29" name="Google Shape;129;p29"/>
          <p:cNvSpPr txBox="1"/>
          <p:nvPr/>
        </p:nvSpPr>
        <p:spPr>
          <a:xfrm>
            <a:off x="2126342" y="1399843"/>
            <a:ext cx="1676806" cy="21544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34284" l="-1090" r="-362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pic>
        <p:nvPicPr>
          <p:cNvPr id="130" name="Google Shape;130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7774" y="1846782"/>
            <a:ext cx="4164619" cy="2717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36436" y="1846782"/>
            <a:ext cx="4163227" cy="2717962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9"/>
          <p:cNvSpPr txBox="1"/>
          <p:nvPr/>
        </p:nvSpPr>
        <p:spPr>
          <a:xfrm>
            <a:off x="5947227" y="1353676"/>
            <a:ext cx="16473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Deterministic NN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0"/>
          <p:cNvSpPr txBox="1"/>
          <p:nvPr>
            <p:ph type="title"/>
          </p:nvPr>
        </p:nvSpPr>
        <p:spPr>
          <a:xfrm>
            <a:off x="311700" y="37737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Results with different methods (see notebook)</a:t>
            </a:r>
            <a:endParaRPr/>
          </a:p>
        </p:txBody>
      </p:sp>
      <p:pic>
        <p:nvPicPr>
          <p:cNvPr id="138" name="Google Shape;13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753249"/>
            <a:ext cx="4095287" cy="2673607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30"/>
          <p:cNvSpPr txBox="1"/>
          <p:nvPr/>
        </p:nvSpPr>
        <p:spPr>
          <a:xfrm>
            <a:off x="1479517" y="1291582"/>
            <a:ext cx="210820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Simple gaussian NN</a:t>
            </a:r>
            <a:endParaRPr/>
          </a:p>
        </p:txBody>
      </p:sp>
      <p:pic>
        <p:nvPicPr>
          <p:cNvPr id="140" name="Google Shape;140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1753249"/>
            <a:ext cx="4095288" cy="2673608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0"/>
          <p:cNvSpPr txBox="1"/>
          <p:nvPr/>
        </p:nvSpPr>
        <p:spPr>
          <a:xfrm>
            <a:off x="5524568" y="1291582"/>
            <a:ext cx="258717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SGLD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2035" y="615232"/>
            <a:ext cx="3290366" cy="214811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1"/>
          <p:cNvSpPr txBox="1"/>
          <p:nvPr/>
        </p:nvSpPr>
        <p:spPr>
          <a:xfrm>
            <a:off x="1737632" y="307455"/>
            <a:ext cx="210820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MC Dropout</a:t>
            </a:r>
            <a:endParaRPr/>
          </a:p>
        </p:txBody>
      </p:sp>
      <p:pic>
        <p:nvPicPr>
          <p:cNvPr id="148" name="Google Shape;148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11430" y="645041"/>
            <a:ext cx="3199045" cy="2088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26653" y="2753504"/>
            <a:ext cx="3311712" cy="216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31"/>
          <p:cNvSpPr txBox="1"/>
          <p:nvPr/>
        </p:nvSpPr>
        <p:spPr>
          <a:xfrm>
            <a:off x="3445004" y="4835723"/>
            <a:ext cx="29328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Bagging along sub-intervals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1"/>
          <p:cNvSpPr txBox="1"/>
          <p:nvPr/>
        </p:nvSpPr>
        <p:spPr>
          <a:xfrm>
            <a:off x="5750320" y="295412"/>
            <a:ext cx="210820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Ensembling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2"/>
          <p:cNvSpPr txBox="1"/>
          <p:nvPr/>
        </p:nvSpPr>
        <p:spPr>
          <a:xfrm>
            <a:off x="952189" y="2247121"/>
            <a:ext cx="7347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GB" sz="2100"/>
              <a:t>2</a:t>
            </a:r>
            <a:r>
              <a:rPr b="0" i="0" lang="en-GB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GB" sz="2100"/>
              <a:t>Testing on MNIST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Class imbalance</a:t>
            </a:r>
            <a:endParaRPr/>
          </a:p>
        </p:txBody>
      </p:sp>
      <p:sp>
        <p:nvSpPr>
          <p:cNvPr id="162" name="Google Shape;162;p33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131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60"/>
              <a:buChar char="-"/>
            </a:pPr>
            <a:r>
              <a:rPr lang="en-GB" sz="1460"/>
              <a:t>We created a dataset without 80% of the nines</a:t>
            </a:r>
            <a:endParaRPr sz="1460"/>
          </a:p>
          <a:p>
            <a:pPr indent="-32131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60"/>
              <a:buChar char="-"/>
            </a:pPr>
            <a:r>
              <a:rPr lang="en-GB" sz="1460"/>
              <a:t>We used a basic CNN model</a:t>
            </a:r>
            <a:endParaRPr sz="1460"/>
          </a:p>
        </p:txBody>
      </p:sp>
      <p:pic>
        <p:nvPicPr>
          <p:cNvPr id="163" name="Google Shape;163;p33"/>
          <p:cNvPicPr preferRelativeResize="0"/>
          <p:nvPr/>
        </p:nvPicPr>
        <p:blipFill rotWithShape="1">
          <a:blip r:embed="rId3">
            <a:alphaModFix/>
          </a:blip>
          <a:srcRect b="48469" l="4698" r="0" t="0"/>
          <a:stretch/>
        </p:blipFill>
        <p:spPr>
          <a:xfrm>
            <a:off x="2040100" y="2107225"/>
            <a:ext cx="5063800" cy="17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