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orldmap.harvard.edu/data/geonode:giant_oil_and_gas_fields_of_the_world_co_yxz" TargetMode="External"/><Relationship Id="rId2" Type="http://schemas.openxmlformats.org/officeDocument/2006/relationships/hyperlink" Target="https://gist.github.com/c78ee3209acce3b98884cbfab23de24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4429-9D98-4EFE-92CF-50518D18A0D4}"/>
              </a:ext>
            </a:extLst>
          </p:cNvPr>
          <p:cNvSpPr>
            <a:spLocks noGrp="1"/>
          </p:cNvSpPr>
          <p:nvPr>
            <p:ph type="ctrTitle"/>
          </p:nvPr>
        </p:nvSpPr>
        <p:spPr/>
        <p:txBody>
          <a:bodyPr/>
          <a:lstStyle/>
          <a:p>
            <a:r>
              <a:rPr lang="en-US" dirty="0"/>
              <a:t>Predicting the impact of an oil or gas discovery on the future GDP growth of a country</a:t>
            </a:r>
          </a:p>
        </p:txBody>
      </p:sp>
      <p:sp>
        <p:nvSpPr>
          <p:cNvPr id="3" name="Subtitle 2">
            <a:extLst>
              <a:ext uri="{FF2B5EF4-FFF2-40B4-BE49-F238E27FC236}">
                <a16:creationId xmlns:a16="http://schemas.microsoft.com/office/drawing/2014/main" id="{8E678411-3975-41B6-854B-0C0D8C0C871E}"/>
              </a:ext>
            </a:extLst>
          </p:cNvPr>
          <p:cNvSpPr>
            <a:spLocks noGrp="1"/>
          </p:cNvSpPr>
          <p:nvPr>
            <p:ph type="subTitle" idx="1"/>
          </p:nvPr>
        </p:nvSpPr>
        <p:spPr/>
        <p:txBody>
          <a:bodyPr>
            <a:normAutofit lnSpcReduction="10000"/>
          </a:bodyPr>
          <a:lstStyle/>
          <a:p>
            <a:r>
              <a:rPr lang="en-US" b="1" dirty="0"/>
              <a:t>Example of Guyana</a:t>
            </a:r>
            <a:endParaRPr lang="en-US" dirty="0"/>
          </a:p>
          <a:p>
            <a:endParaRPr lang="en-US" dirty="0"/>
          </a:p>
        </p:txBody>
      </p:sp>
    </p:spTree>
    <p:extLst>
      <p:ext uri="{BB962C8B-B14F-4D97-AF65-F5344CB8AC3E}">
        <p14:creationId xmlns:p14="http://schemas.microsoft.com/office/powerpoint/2010/main" val="37318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2A4B-C2C2-49A0-8421-183A9F87C9D1}"/>
              </a:ext>
            </a:extLst>
          </p:cNvPr>
          <p:cNvSpPr>
            <a:spLocks noGrp="1"/>
          </p:cNvSpPr>
          <p:nvPr>
            <p:ph type="title"/>
          </p:nvPr>
        </p:nvSpPr>
        <p:spPr/>
        <p:txBody>
          <a:bodyPr/>
          <a:lstStyle/>
          <a:p>
            <a:r>
              <a:rPr lang="en-US" dirty="0"/>
              <a:t>Data Exploration (2) </a:t>
            </a:r>
          </a:p>
        </p:txBody>
      </p:sp>
      <p:sp>
        <p:nvSpPr>
          <p:cNvPr id="3" name="Content Placeholder 2">
            <a:extLst>
              <a:ext uri="{FF2B5EF4-FFF2-40B4-BE49-F238E27FC236}">
                <a16:creationId xmlns:a16="http://schemas.microsoft.com/office/drawing/2014/main" id="{CD4AF620-8208-4E62-BEB1-58A446D58E54}"/>
              </a:ext>
            </a:extLst>
          </p:cNvPr>
          <p:cNvSpPr>
            <a:spLocks noGrp="1"/>
          </p:cNvSpPr>
          <p:nvPr>
            <p:ph idx="1"/>
          </p:nvPr>
        </p:nvSpPr>
        <p:spPr>
          <a:xfrm>
            <a:off x="818713" y="2222288"/>
            <a:ext cx="4844970" cy="2542660"/>
          </a:xfrm>
        </p:spPr>
        <p:txBody>
          <a:bodyPr>
            <a:normAutofit fontScale="92500" lnSpcReduction="20000"/>
          </a:bodyPr>
          <a:lstStyle/>
          <a:p>
            <a:r>
              <a:rPr lang="en-US" dirty="0"/>
              <a:t>Determined maximum GDP growth and GDP per capita growth in the 5 years that followed a discovery</a:t>
            </a:r>
          </a:p>
          <a:p>
            <a:r>
              <a:rPr lang="en-US" dirty="0"/>
              <a:t>Plotted field size vs max GDP growth and max growth per capita </a:t>
            </a:r>
          </a:p>
          <a:p>
            <a:r>
              <a:rPr lang="en-US" dirty="0"/>
              <a:t>Most values concentrated in 0-25% range</a:t>
            </a:r>
          </a:p>
          <a:p>
            <a:r>
              <a:rPr lang="en-US" dirty="0"/>
              <a:t>GDP growth outliers (&gt;40%) are typically associated with historical events</a:t>
            </a:r>
          </a:p>
        </p:txBody>
      </p:sp>
      <p:pic>
        <p:nvPicPr>
          <p:cNvPr id="6" name="Picture 5">
            <a:extLst>
              <a:ext uri="{FF2B5EF4-FFF2-40B4-BE49-F238E27FC236}">
                <a16:creationId xmlns:a16="http://schemas.microsoft.com/office/drawing/2014/main" id="{2AD11CB2-C6D7-4569-9FD0-D469297DF319}"/>
              </a:ext>
            </a:extLst>
          </p:cNvPr>
          <p:cNvPicPr/>
          <p:nvPr/>
        </p:nvPicPr>
        <p:blipFill>
          <a:blip r:embed="rId2"/>
          <a:stretch>
            <a:fillRect/>
          </a:stretch>
        </p:blipFill>
        <p:spPr>
          <a:xfrm>
            <a:off x="6528319" y="72376"/>
            <a:ext cx="5511279" cy="3328632"/>
          </a:xfrm>
          <a:prstGeom prst="rect">
            <a:avLst/>
          </a:prstGeom>
        </p:spPr>
      </p:pic>
      <p:pic>
        <p:nvPicPr>
          <p:cNvPr id="9" name="Picture 8">
            <a:extLst>
              <a:ext uri="{FF2B5EF4-FFF2-40B4-BE49-F238E27FC236}">
                <a16:creationId xmlns:a16="http://schemas.microsoft.com/office/drawing/2014/main" id="{8E390E6A-FEEA-49DB-9CD1-41681ACA91FA}"/>
              </a:ext>
            </a:extLst>
          </p:cNvPr>
          <p:cNvPicPr>
            <a:picLocks noChangeAspect="1"/>
          </p:cNvPicPr>
          <p:nvPr/>
        </p:nvPicPr>
        <p:blipFill rotWithShape="1">
          <a:blip r:embed="rId3"/>
          <a:srcRect l="23871" t="5101" r="26312" b="13215"/>
          <a:stretch/>
        </p:blipFill>
        <p:spPr>
          <a:xfrm>
            <a:off x="8531603" y="371688"/>
            <a:ext cx="2499063" cy="1393369"/>
          </a:xfrm>
          <a:prstGeom prst="rect">
            <a:avLst/>
          </a:prstGeom>
          <a:ln>
            <a:solidFill>
              <a:schemeClr val="bg1"/>
            </a:solidFill>
          </a:ln>
        </p:spPr>
      </p:pic>
      <p:pic>
        <p:nvPicPr>
          <p:cNvPr id="10" name="Picture 9">
            <a:extLst>
              <a:ext uri="{FF2B5EF4-FFF2-40B4-BE49-F238E27FC236}">
                <a16:creationId xmlns:a16="http://schemas.microsoft.com/office/drawing/2014/main" id="{4E1F38DF-C7EB-4B22-8564-0351C3423EDE}"/>
              </a:ext>
            </a:extLst>
          </p:cNvPr>
          <p:cNvPicPr/>
          <p:nvPr/>
        </p:nvPicPr>
        <p:blipFill>
          <a:blip r:embed="rId4"/>
          <a:stretch>
            <a:fillRect/>
          </a:stretch>
        </p:blipFill>
        <p:spPr>
          <a:xfrm>
            <a:off x="6528319" y="3485839"/>
            <a:ext cx="5511279" cy="3328632"/>
          </a:xfrm>
          <a:prstGeom prst="rect">
            <a:avLst/>
          </a:prstGeom>
        </p:spPr>
      </p:pic>
      <p:pic>
        <p:nvPicPr>
          <p:cNvPr id="11" name="Picture 10">
            <a:extLst>
              <a:ext uri="{FF2B5EF4-FFF2-40B4-BE49-F238E27FC236}">
                <a16:creationId xmlns:a16="http://schemas.microsoft.com/office/drawing/2014/main" id="{5446D5DE-0F5A-4E08-8190-8296E38A5F36}"/>
              </a:ext>
            </a:extLst>
          </p:cNvPr>
          <p:cNvPicPr>
            <a:picLocks noChangeAspect="1"/>
          </p:cNvPicPr>
          <p:nvPr/>
        </p:nvPicPr>
        <p:blipFill rotWithShape="1">
          <a:blip r:embed="rId5"/>
          <a:srcRect l="17359" r="18515" b="14147"/>
          <a:stretch/>
        </p:blipFill>
        <p:spPr>
          <a:xfrm>
            <a:off x="8271544" y="3775820"/>
            <a:ext cx="2892833" cy="1408053"/>
          </a:xfrm>
          <a:prstGeom prst="rect">
            <a:avLst/>
          </a:prstGeom>
          <a:ln>
            <a:solidFill>
              <a:schemeClr val="bg1"/>
            </a:solidFill>
          </a:ln>
        </p:spPr>
      </p:pic>
      <p:pic>
        <p:nvPicPr>
          <p:cNvPr id="12" name="Picture 11">
            <a:extLst>
              <a:ext uri="{FF2B5EF4-FFF2-40B4-BE49-F238E27FC236}">
                <a16:creationId xmlns:a16="http://schemas.microsoft.com/office/drawing/2014/main" id="{9617A314-4DB2-4445-A870-1C6F2F005756}"/>
              </a:ext>
            </a:extLst>
          </p:cNvPr>
          <p:cNvPicPr>
            <a:picLocks noChangeAspect="1"/>
          </p:cNvPicPr>
          <p:nvPr/>
        </p:nvPicPr>
        <p:blipFill rotWithShape="1">
          <a:blip r:embed="rId6"/>
          <a:srcRect l="18163" r="18515" b="21401"/>
          <a:stretch/>
        </p:blipFill>
        <p:spPr>
          <a:xfrm>
            <a:off x="1202806" y="5183873"/>
            <a:ext cx="4076783" cy="1354330"/>
          </a:xfrm>
          <a:prstGeom prst="rect">
            <a:avLst/>
          </a:prstGeom>
          <a:solidFill>
            <a:schemeClr val="tx1"/>
          </a:solidFill>
        </p:spPr>
      </p:pic>
    </p:spTree>
    <p:extLst>
      <p:ext uri="{BB962C8B-B14F-4D97-AF65-F5344CB8AC3E}">
        <p14:creationId xmlns:p14="http://schemas.microsoft.com/office/powerpoint/2010/main" val="114421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F890-0AB7-4C77-AC79-D319C8861C88}"/>
              </a:ext>
            </a:extLst>
          </p:cNvPr>
          <p:cNvSpPr>
            <a:spLocks noGrp="1"/>
          </p:cNvSpPr>
          <p:nvPr>
            <p:ph type="title"/>
          </p:nvPr>
        </p:nvSpPr>
        <p:spPr/>
        <p:txBody>
          <a:bodyPr/>
          <a:lstStyle/>
          <a:p>
            <a:r>
              <a:rPr lang="en-US" dirty="0" err="1"/>
              <a:t>Dicussion</a:t>
            </a:r>
            <a:r>
              <a:rPr lang="en-US" dirty="0"/>
              <a:t> </a:t>
            </a:r>
          </a:p>
        </p:txBody>
      </p:sp>
      <p:sp>
        <p:nvSpPr>
          <p:cNvPr id="3" name="Content Placeholder 2">
            <a:extLst>
              <a:ext uri="{FF2B5EF4-FFF2-40B4-BE49-F238E27FC236}">
                <a16:creationId xmlns:a16="http://schemas.microsoft.com/office/drawing/2014/main" id="{A3D94ECF-691E-471E-8ED8-3A11E3EBC365}"/>
              </a:ext>
            </a:extLst>
          </p:cNvPr>
          <p:cNvSpPr>
            <a:spLocks noGrp="1"/>
          </p:cNvSpPr>
          <p:nvPr>
            <p:ph idx="1"/>
          </p:nvPr>
        </p:nvSpPr>
        <p:spPr>
          <a:xfrm>
            <a:off x="818712" y="2339733"/>
            <a:ext cx="10554574" cy="4188525"/>
          </a:xfrm>
        </p:spPr>
        <p:txBody>
          <a:bodyPr>
            <a:normAutofit/>
          </a:bodyPr>
          <a:lstStyle/>
          <a:p>
            <a:r>
              <a:rPr lang="en-US" dirty="0"/>
              <a:t>The analysis conducted on the dataset from the World Bank and field discoveries from the Harvard study showed some interesting results.</a:t>
            </a:r>
          </a:p>
          <a:p>
            <a:r>
              <a:rPr lang="en-US" dirty="0"/>
              <a:t>First, we did not find a correlation between discovery size and GDP growth. Some of the largest fields discovered in the last 50 years resulted in 10-15% maximum GDP growth, whereas significantly smaller discoveries had similar GDP growth or more over the 5-year period following their discovery. </a:t>
            </a:r>
          </a:p>
          <a:p>
            <a:r>
              <a:rPr lang="en-US" dirty="0"/>
              <a:t>Second, most of the highest GDP growth values observed for the same period are between 0-20%. Fewer countries experienced growth between 20-30% following a discovery and only a handful saw growth between 30-40%. </a:t>
            </a:r>
          </a:p>
          <a:p>
            <a:r>
              <a:rPr lang="en-US" dirty="0"/>
              <a:t>Finally, only 4 countries recorded more than 40% GDP growth in one or two years. Those represented a recovery from major geopolitical event or crisis, civil war or military invasion, for example the two Iraq military invasions (1990 and 2003) or the fall of Gaddafi in Libya (2011).</a:t>
            </a:r>
          </a:p>
          <a:p>
            <a:endParaRPr lang="en-US" dirty="0"/>
          </a:p>
        </p:txBody>
      </p:sp>
    </p:spTree>
    <p:extLst>
      <p:ext uri="{BB962C8B-B14F-4D97-AF65-F5344CB8AC3E}">
        <p14:creationId xmlns:p14="http://schemas.microsoft.com/office/powerpoint/2010/main" val="34734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BC68-5279-4269-9FBA-B19E7DE87C2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F4FF535-FC27-4A81-9D23-10888C93A253}"/>
              </a:ext>
            </a:extLst>
          </p:cNvPr>
          <p:cNvSpPr>
            <a:spLocks noGrp="1"/>
          </p:cNvSpPr>
          <p:nvPr>
            <p:ph idx="1"/>
          </p:nvPr>
        </p:nvSpPr>
        <p:spPr>
          <a:xfrm>
            <a:off x="818712" y="2289399"/>
            <a:ext cx="10554574" cy="4103012"/>
          </a:xfrm>
        </p:spPr>
        <p:txBody>
          <a:bodyPr/>
          <a:lstStyle/>
          <a:p>
            <a:r>
              <a:rPr lang="en-US" dirty="0"/>
              <a:t>Based on these results it is difficult to imagine that the GDP growth of Guyana after brining the </a:t>
            </a:r>
            <a:r>
              <a:rPr lang="en-US" dirty="0" err="1"/>
              <a:t>Stabroek</a:t>
            </a:r>
            <a:r>
              <a:rPr lang="en-US" dirty="0"/>
              <a:t> discovery would be 86% in 2020, as this level of growth was historically relative to a recovery from major crisis. </a:t>
            </a:r>
          </a:p>
          <a:p>
            <a:r>
              <a:rPr lang="en-US" dirty="0"/>
              <a:t>The IHS market prediction of GDP growth at 30% seems more plausible, although our analysis would suggest a rate between 15 and 25% to be more in line with historical records of GDP growth observed in 24 oil income dependent countries over the last 50 years. </a:t>
            </a:r>
          </a:p>
          <a:p>
            <a:r>
              <a:rPr lang="en-US" dirty="0"/>
              <a:t>This analysis did not consider economic or political factors, nor any local conditions or context specific to Guyana that could still influence the estimation of the country's economic growth.</a:t>
            </a:r>
          </a:p>
          <a:p>
            <a:endParaRPr lang="en-US" dirty="0"/>
          </a:p>
        </p:txBody>
      </p:sp>
    </p:spTree>
    <p:extLst>
      <p:ext uri="{BB962C8B-B14F-4D97-AF65-F5344CB8AC3E}">
        <p14:creationId xmlns:p14="http://schemas.microsoft.com/office/powerpoint/2010/main" val="20184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5D7E-1B4E-4E3A-AA4D-BC892116B978}"/>
              </a:ext>
            </a:extLst>
          </p:cNvPr>
          <p:cNvSpPr>
            <a:spLocks noGrp="1"/>
          </p:cNvSpPr>
          <p:nvPr>
            <p:ph type="title"/>
          </p:nvPr>
        </p:nvSpPr>
        <p:spPr/>
        <p:txBody>
          <a:bodyPr/>
          <a:lstStyle/>
          <a:p>
            <a:r>
              <a:rPr lang="en-US" dirty="0"/>
              <a:t>Additional Information and Code</a:t>
            </a:r>
          </a:p>
        </p:txBody>
      </p:sp>
      <p:sp>
        <p:nvSpPr>
          <p:cNvPr id="3" name="Content Placeholder 2">
            <a:extLst>
              <a:ext uri="{FF2B5EF4-FFF2-40B4-BE49-F238E27FC236}">
                <a16:creationId xmlns:a16="http://schemas.microsoft.com/office/drawing/2014/main" id="{2BDA5205-B2EB-4B30-B296-DD7FB84CB50B}"/>
              </a:ext>
            </a:extLst>
          </p:cNvPr>
          <p:cNvSpPr>
            <a:spLocks noGrp="1"/>
          </p:cNvSpPr>
          <p:nvPr>
            <p:ph idx="1"/>
          </p:nvPr>
        </p:nvSpPr>
        <p:spPr>
          <a:xfrm>
            <a:off x="810000" y="2281010"/>
            <a:ext cx="10554574" cy="3636511"/>
          </a:xfrm>
        </p:spPr>
        <p:txBody>
          <a:bodyPr/>
          <a:lstStyle/>
          <a:p>
            <a:r>
              <a:rPr lang="fr-FR" u="sng" dirty="0">
                <a:hlinkClick r:id="rId2">
                  <a:extLst>
                    <a:ext uri="{A12FA001-AC4F-418D-AE19-62706E023703}">
                      <ahyp:hlinkClr xmlns:ahyp="http://schemas.microsoft.com/office/drawing/2018/hyperlinkcolor" val="tx"/>
                    </a:ext>
                  </a:extLst>
                </a:hlinkClick>
              </a:rPr>
              <a:t>Link to </a:t>
            </a:r>
            <a:r>
              <a:rPr lang="fr-FR" u="sng" dirty="0" err="1">
                <a:hlinkClick r:id="rId2">
                  <a:extLst>
                    <a:ext uri="{A12FA001-AC4F-418D-AE19-62706E023703}">
                      <ahyp:hlinkClr xmlns:ahyp="http://schemas.microsoft.com/office/drawing/2018/hyperlinkcolor" val="tx"/>
                    </a:ext>
                  </a:extLst>
                </a:hlinkClick>
              </a:rPr>
              <a:t>Github</a:t>
            </a:r>
            <a:r>
              <a:rPr lang="fr-FR" u="sng" dirty="0">
                <a:hlinkClick r:id="rId2">
                  <a:extLst>
                    <a:ext uri="{A12FA001-AC4F-418D-AE19-62706E023703}">
                      <ahyp:hlinkClr xmlns:ahyp="http://schemas.microsoft.com/office/drawing/2018/hyperlinkcolor" val="tx"/>
                    </a:ext>
                  </a:extLst>
                </a:hlinkClick>
              </a:rPr>
              <a:t>: https://gist.github.com/c78ee3209acce3b98884cbfab23de246</a:t>
            </a:r>
            <a:endParaRPr lang="fr-FR" u="sng" dirty="0"/>
          </a:p>
          <a:p>
            <a:r>
              <a:rPr lang="fr-FR" dirty="0"/>
              <a:t>Data sources</a:t>
            </a:r>
          </a:p>
          <a:p>
            <a:pPr lvl="1"/>
            <a:r>
              <a:rPr lang="fr-FR" dirty="0"/>
              <a:t>World Bank </a:t>
            </a:r>
          </a:p>
          <a:p>
            <a:pPr lvl="1"/>
            <a:r>
              <a:rPr lang="en-US" dirty="0">
                <a:hlinkClick r:id="rId3"/>
              </a:rPr>
              <a:t>https://worldmap.harvard.edu/data/geonode:giant_oil_and_gas_fields_of_the_world_co_yxz</a:t>
            </a:r>
            <a:endParaRPr lang="fr-FR" dirty="0"/>
          </a:p>
          <a:p>
            <a:endParaRPr lang="en-US" dirty="0"/>
          </a:p>
          <a:p>
            <a:endParaRPr lang="en-US" dirty="0"/>
          </a:p>
        </p:txBody>
      </p:sp>
      <p:sp>
        <p:nvSpPr>
          <p:cNvPr id="4" name="Rectangle 1">
            <a:extLst>
              <a:ext uri="{FF2B5EF4-FFF2-40B4-BE49-F238E27FC236}">
                <a16:creationId xmlns:a16="http://schemas.microsoft.com/office/drawing/2014/main" id="{AB45EAF9-3C62-47AE-8641-753FADC8FBC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pple-system"/>
              </a:rPr>
              <a:t>https://gist.github.com/0d1236ac9c356cd6b3bb3922c793b856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87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2856-1C6B-4777-9565-142AB6344C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51D613E-1B8D-46D4-BEE3-67E6E9C14893}"/>
              </a:ext>
            </a:extLst>
          </p:cNvPr>
          <p:cNvSpPr>
            <a:spLocks noGrp="1"/>
          </p:cNvSpPr>
          <p:nvPr>
            <p:ph idx="1"/>
          </p:nvPr>
        </p:nvSpPr>
        <p:spPr/>
        <p:txBody>
          <a:bodyPr/>
          <a:lstStyle/>
          <a:p>
            <a:r>
              <a:rPr lang="en-US" dirty="0"/>
              <a:t>The impact of oil discoveries can be significant on the economy of a country. During the industrialization of the 20th century several major oil discoveries have shaped the economies of entire regions, and tremendous amount of economic growth was generated as result, changing the livelihood of millions of people around the world. The most well know oil regions are in the Middle East, Russia, Central Asia, North Africa and Latin America. The economies of oil exporting countries and their GDP have become heavily dependent on the export of its precious crude and its derivatives since the second half of the 20th centuries.</a:t>
            </a:r>
          </a:p>
          <a:p>
            <a:endParaRPr lang="en-US" dirty="0"/>
          </a:p>
        </p:txBody>
      </p:sp>
    </p:spTree>
    <p:extLst>
      <p:ext uri="{BB962C8B-B14F-4D97-AF65-F5344CB8AC3E}">
        <p14:creationId xmlns:p14="http://schemas.microsoft.com/office/powerpoint/2010/main" val="380500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AF5A-2FFF-468C-A567-4F1F34FF4571}"/>
              </a:ext>
            </a:extLst>
          </p:cNvPr>
          <p:cNvSpPr>
            <a:spLocks noGrp="1"/>
          </p:cNvSpPr>
          <p:nvPr>
            <p:ph type="title"/>
          </p:nvPr>
        </p:nvSpPr>
        <p:spPr/>
        <p:txBody>
          <a:bodyPr/>
          <a:lstStyle/>
          <a:p>
            <a:r>
              <a:rPr lang="en-US" dirty="0"/>
              <a:t>Problematic</a:t>
            </a:r>
          </a:p>
        </p:txBody>
      </p:sp>
      <p:sp>
        <p:nvSpPr>
          <p:cNvPr id="3" name="Content Placeholder 2">
            <a:extLst>
              <a:ext uri="{FF2B5EF4-FFF2-40B4-BE49-F238E27FC236}">
                <a16:creationId xmlns:a16="http://schemas.microsoft.com/office/drawing/2014/main" id="{2B87C240-7A04-4806-ADE1-0EA08AADEC5E}"/>
              </a:ext>
            </a:extLst>
          </p:cNvPr>
          <p:cNvSpPr>
            <a:spLocks noGrp="1"/>
          </p:cNvSpPr>
          <p:nvPr>
            <p:ph idx="1"/>
          </p:nvPr>
        </p:nvSpPr>
        <p:spPr/>
        <p:txBody>
          <a:bodyPr/>
          <a:lstStyle/>
          <a:p>
            <a:r>
              <a:rPr lang="en-US" dirty="0"/>
              <a:t>In 2015 Guyana, a small country in northern part of South America, made a significant oil discovery that is estimated to about 8 billion barrels. The country's population is less than a million and the main economy was based on agriculture, fishing and mining. The oil discovery made by Exxon Mobil and its partners in the </a:t>
            </a:r>
            <a:r>
              <a:rPr lang="en-US" dirty="0" err="1"/>
              <a:t>Stabroek</a:t>
            </a:r>
            <a:r>
              <a:rPr lang="en-US" dirty="0"/>
              <a:t> block offshore is poised to change the economy and the GDP of the country. A CNBC article dated from Nov 9</a:t>
            </a:r>
            <a:r>
              <a:rPr lang="en-US" baseline="30000" dirty="0"/>
              <a:t>th</a:t>
            </a:r>
            <a:r>
              <a:rPr lang="en-US" dirty="0"/>
              <a:t>, 2019 mentions that the IMF estimates that Guyana will see an 86% of annual economic growth in 2020 as a result of production. Although that number is quoted to be ambitious given the current political and financial contexts. On the other hand, IHS Markit predicts a more reasonable 30% GDP growth for 2020. So how can one quantify the impact of this discovery on the country's GDP over the next few years? And which of the two estimates would be more likely?</a:t>
            </a:r>
          </a:p>
          <a:p>
            <a:endParaRPr lang="en-US" dirty="0"/>
          </a:p>
        </p:txBody>
      </p:sp>
    </p:spTree>
    <p:extLst>
      <p:ext uri="{BB962C8B-B14F-4D97-AF65-F5344CB8AC3E}">
        <p14:creationId xmlns:p14="http://schemas.microsoft.com/office/powerpoint/2010/main" val="380988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1617-8E51-48AA-9491-BC46A14CE10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2897F7D-72FB-40CA-A2E4-83667B7699EE}"/>
              </a:ext>
            </a:extLst>
          </p:cNvPr>
          <p:cNvSpPr>
            <a:spLocks noGrp="1"/>
          </p:cNvSpPr>
          <p:nvPr>
            <p:ph idx="1"/>
          </p:nvPr>
        </p:nvSpPr>
        <p:spPr/>
        <p:txBody>
          <a:bodyPr/>
          <a:lstStyle/>
          <a:p>
            <a:r>
              <a:rPr lang="en-US" b="1" dirty="0"/>
              <a:t>Economic Indicators from the World Bank database (1960-2010)</a:t>
            </a:r>
          </a:p>
          <a:p>
            <a:pPr lvl="1"/>
            <a:r>
              <a:rPr lang="en-US" dirty="0"/>
              <a:t>Fuel Exports </a:t>
            </a:r>
          </a:p>
          <a:p>
            <a:pPr lvl="1"/>
            <a:r>
              <a:rPr lang="en-US" dirty="0"/>
              <a:t>GDP Growth</a:t>
            </a:r>
          </a:p>
          <a:p>
            <a:pPr lvl="1"/>
            <a:r>
              <a:rPr lang="en-US" dirty="0"/>
              <a:t>GDP Growth per Capita</a:t>
            </a:r>
          </a:p>
          <a:p>
            <a:pPr marL="457200" lvl="1" indent="0">
              <a:buNone/>
            </a:pPr>
            <a:endParaRPr lang="en-US" dirty="0"/>
          </a:p>
          <a:p>
            <a:r>
              <a:rPr lang="en-US" b="1" dirty="0"/>
              <a:t>Oil and Gas Discoveries </a:t>
            </a:r>
          </a:p>
          <a:p>
            <a:pPr lvl="1"/>
            <a:r>
              <a:rPr lang="en-US" b="1" dirty="0"/>
              <a:t>Field discovered between 1868 and 2010</a:t>
            </a:r>
          </a:p>
          <a:p>
            <a:pPr lvl="1"/>
            <a:r>
              <a:rPr lang="en-US" b="1" dirty="0"/>
              <a:t>Source: American Association of Petroleum Geologists (Data gathered worldmap.harvard.edu) </a:t>
            </a:r>
          </a:p>
          <a:p>
            <a:endParaRPr lang="en-US" dirty="0"/>
          </a:p>
        </p:txBody>
      </p:sp>
    </p:spTree>
    <p:extLst>
      <p:ext uri="{BB962C8B-B14F-4D97-AF65-F5344CB8AC3E}">
        <p14:creationId xmlns:p14="http://schemas.microsoft.com/office/powerpoint/2010/main" val="29984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3D82-1FE2-4F2E-968F-351AC4058CFC}"/>
              </a:ext>
            </a:extLst>
          </p:cNvPr>
          <p:cNvSpPr>
            <a:spLocks noGrp="1"/>
          </p:cNvSpPr>
          <p:nvPr>
            <p:ph type="title"/>
          </p:nvPr>
        </p:nvSpPr>
        <p:spPr/>
        <p:txBody>
          <a:bodyPr/>
          <a:lstStyle/>
          <a:p>
            <a:r>
              <a:rPr lang="en-US" dirty="0"/>
              <a:t>Fuel Exports </a:t>
            </a:r>
          </a:p>
        </p:txBody>
      </p:sp>
      <p:sp>
        <p:nvSpPr>
          <p:cNvPr id="3" name="Content Placeholder 2">
            <a:extLst>
              <a:ext uri="{FF2B5EF4-FFF2-40B4-BE49-F238E27FC236}">
                <a16:creationId xmlns:a16="http://schemas.microsoft.com/office/drawing/2014/main" id="{84E7CBE8-DAAD-4062-A5B6-0B39F94ADD63}"/>
              </a:ext>
            </a:extLst>
          </p:cNvPr>
          <p:cNvSpPr>
            <a:spLocks noGrp="1"/>
          </p:cNvSpPr>
          <p:nvPr>
            <p:ph idx="1"/>
          </p:nvPr>
        </p:nvSpPr>
        <p:spPr>
          <a:xfrm>
            <a:off x="242596" y="2222287"/>
            <a:ext cx="3853543" cy="4047884"/>
          </a:xfrm>
        </p:spPr>
        <p:txBody>
          <a:bodyPr/>
          <a:lstStyle/>
          <a:p>
            <a:r>
              <a:rPr lang="en-US" b="1" dirty="0"/>
              <a:t>Fuel exports</a:t>
            </a:r>
            <a:r>
              <a:rPr lang="en-US" dirty="0"/>
              <a:t> includes all commodities </a:t>
            </a:r>
            <a:r>
              <a:rPr lang="en-US" b="1" dirty="0"/>
              <a:t>defined</a:t>
            </a:r>
            <a:r>
              <a:rPr lang="en-US" dirty="0"/>
              <a:t> within the Standard International Trade Classification (SITC) category of mineral </a:t>
            </a:r>
            <a:r>
              <a:rPr lang="en-US" b="1" dirty="0"/>
              <a:t>fuels</a:t>
            </a:r>
            <a:r>
              <a:rPr lang="en-US" dirty="0"/>
              <a:t>, lubricants and related materials.</a:t>
            </a:r>
          </a:p>
          <a:p>
            <a:r>
              <a:rPr lang="en-US" dirty="0"/>
              <a:t>Countries with fuel exports &gt;75% of total exports</a:t>
            </a:r>
          </a:p>
          <a:p>
            <a:r>
              <a:rPr lang="en-US" dirty="0"/>
              <a:t>GDP and GDP growth for such countries are highly dependent on oil and gas exports </a:t>
            </a:r>
          </a:p>
        </p:txBody>
      </p:sp>
      <p:pic>
        <p:nvPicPr>
          <p:cNvPr id="5" name="Picture 4">
            <a:extLst>
              <a:ext uri="{FF2B5EF4-FFF2-40B4-BE49-F238E27FC236}">
                <a16:creationId xmlns:a16="http://schemas.microsoft.com/office/drawing/2014/main" id="{1B466409-C646-436D-A12E-5277F4B3291A}"/>
              </a:ext>
            </a:extLst>
          </p:cNvPr>
          <p:cNvPicPr/>
          <p:nvPr/>
        </p:nvPicPr>
        <p:blipFill>
          <a:blip r:embed="rId2"/>
          <a:stretch>
            <a:fillRect/>
          </a:stretch>
        </p:blipFill>
        <p:spPr>
          <a:xfrm>
            <a:off x="4310742" y="2070764"/>
            <a:ext cx="7722741" cy="4340048"/>
          </a:xfrm>
          <a:prstGeom prst="rect">
            <a:avLst/>
          </a:prstGeom>
        </p:spPr>
      </p:pic>
    </p:spTree>
    <p:extLst>
      <p:ext uri="{BB962C8B-B14F-4D97-AF65-F5344CB8AC3E}">
        <p14:creationId xmlns:p14="http://schemas.microsoft.com/office/powerpoint/2010/main" val="4483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DB7B-F879-4EB5-A82B-967DBD6D933D}"/>
              </a:ext>
            </a:extLst>
          </p:cNvPr>
          <p:cNvSpPr>
            <a:spLocks noGrp="1"/>
          </p:cNvSpPr>
          <p:nvPr>
            <p:ph type="title"/>
          </p:nvPr>
        </p:nvSpPr>
        <p:spPr/>
        <p:txBody>
          <a:bodyPr/>
          <a:lstStyle/>
          <a:p>
            <a:r>
              <a:rPr lang="en-US" dirty="0"/>
              <a:t>GDP Growth</a:t>
            </a:r>
          </a:p>
        </p:txBody>
      </p:sp>
      <p:sp>
        <p:nvSpPr>
          <p:cNvPr id="3" name="Content Placeholder 2">
            <a:extLst>
              <a:ext uri="{FF2B5EF4-FFF2-40B4-BE49-F238E27FC236}">
                <a16:creationId xmlns:a16="http://schemas.microsoft.com/office/drawing/2014/main" id="{A250BAE8-A6D0-4D9A-ABBD-0D6D35F40C52}"/>
              </a:ext>
            </a:extLst>
          </p:cNvPr>
          <p:cNvSpPr>
            <a:spLocks noGrp="1"/>
          </p:cNvSpPr>
          <p:nvPr>
            <p:ph idx="1"/>
          </p:nvPr>
        </p:nvSpPr>
        <p:spPr>
          <a:xfrm>
            <a:off x="464149" y="2222287"/>
            <a:ext cx="4801912" cy="4188525"/>
          </a:xfrm>
        </p:spPr>
        <p:txBody>
          <a:bodyPr/>
          <a:lstStyle/>
          <a:p>
            <a:r>
              <a:rPr lang="en-US" dirty="0"/>
              <a:t>The gross domestic product (</a:t>
            </a:r>
            <a:r>
              <a:rPr lang="en-US" b="1" dirty="0"/>
              <a:t>GDP</a:t>
            </a:r>
            <a:r>
              <a:rPr lang="en-US" dirty="0"/>
              <a:t>) </a:t>
            </a:r>
            <a:r>
              <a:rPr lang="en-US" b="1" dirty="0"/>
              <a:t>growth</a:t>
            </a:r>
            <a:r>
              <a:rPr lang="en-US" dirty="0"/>
              <a:t> rate measures how fast the economy is growing</a:t>
            </a:r>
          </a:p>
          <a:p>
            <a:r>
              <a:rPr lang="en-US" dirty="0"/>
              <a:t>GDP growth (%) overall between -25 and +35%</a:t>
            </a:r>
          </a:p>
        </p:txBody>
      </p:sp>
      <p:pic>
        <p:nvPicPr>
          <p:cNvPr id="4" name="Picture 3">
            <a:extLst>
              <a:ext uri="{FF2B5EF4-FFF2-40B4-BE49-F238E27FC236}">
                <a16:creationId xmlns:a16="http://schemas.microsoft.com/office/drawing/2014/main" id="{5680C777-E275-42C6-90B3-6413A844390F}"/>
              </a:ext>
            </a:extLst>
          </p:cNvPr>
          <p:cNvPicPr/>
          <p:nvPr/>
        </p:nvPicPr>
        <p:blipFill>
          <a:blip r:embed="rId2"/>
          <a:stretch>
            <a:fillRect/>
          </a:stretch>
        </p:blipFill>
        <p:spPr>
          <a:xfrm>
            <a:off x="5620624" y="1987421"/>
            <a:ext cx="6348890" cy="4749282"/>
          </a:xfrm>
          <a:prstGeom prst="rect">
            <a:avLst/>
          </a:prstGeom>
        </p:spPr>
      </p:pic>
    </p:spTree>
    <p:extLst>
      <p:ext uri="{BB962C8B-B14F-4D97-AF65-F5344CB8AC3E}">
        <p14:creationId xmlns:p14="http://schemas.microsoft.com/office/powerpoint/2010/main" val="129171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9746-C696-4271-B826-88BF3DCCBE0B}"/>
              </a:ext>
            </a:extLst>
          </p:cNvPr>
          <p:cNvSpPr>
            <a:spLocks noGrp="1"/>
          </p:cNvSpPr>
          <p:nvPr>
            <p:ph type="title"/>
          </p:nvPr>
        </p:nvSpPr>
        <p:spPr/>
        <p:txBody>
          <a:bodyPr/>
          <a:lstStyle/>
          <a:p>
            <a:r>
              <a:rPr lang="en-US" dirty="0"/>
              <a:t>GDP Growth per Capita</a:t>
            </a:r>
          </a:p>
        </p:txBody>
      </p:sp>
      <p:sp>
        <p:nvSpPr>
          <p:cNvPr id="3" name="Content Placeholder 2">
            <a:extLst>
              <a:ext uri="{FF2B5EF4-FFF2-40B4-BE49-F238E27FC236}">
                <a16:creationId xmlns:a16="http://schemas.microsoft.com/office/drawing/2014/main" id="{F5A567E5-BA6A-418F-930C-2A59ECD877A9}"/>
              </a:ext>
            </a:extLst>
          </p:cNvPr>
          <p:cNvSpPr>
            <a:spLocks noGrp="1"/>
          </p:cNvSpPr>
          <p:nvPr>
            <p:ph idx="1"/>
          </p:nvPr>
        </p:nvSpPr>
        <p:spPr>
          <a:xfrm>
            <a:off x="818712" y="2222287"/>
            <a:ext cx="4600576" cy="3952010"/>
          </a:xfrm>
        </p:spPr>
        <p:txBody>
          <a:bodyPr/>
          <a:lstStyle/>
          <a:p>
            <a:r>
              <a:rPr lang="en-US" b="1" dirty="0"/>
              <a:t>GDP per capita</a:t>
            </a:r>
            <a:r>
              <a:rPr lang="en-US" dirty="0"/>
              <a:t> is a measure </a:t>
            </a:r>
            <a:r>
              <a:rPr lang="en-US" b="1" dirty="0"/>
              <a:t>of</a:t>
            </a:r>
            <a:r>
              <a:rPr lang="en-US" dirty="0"/>
              <a:t> a country's </a:t>
            </a:r>
            <a:r>
              <a:rPr lang="en-US" b="1" dirty="0"/>
              <a:t>economic</a:t>
            </a:r>
            <a:r>
              <a:rPr lang="en-US" dirty="0"/>
              <a:t> output that accounts for its number </a:t>
            </a:r>
            <a:r>
              <a:rPr lang="en-US" b="1" dirty="0"/>
              <a:t>of</a:t>
            </a:r>
            <a:r>
              <a:rPr lang="en-US" dirty="0"/>
              <a:t> people</a:t>
            </a:r>
          </a:p>
          <a:p>
            <a:r>
              <a:rPr lang="en-US" dirty="0"/>
              <a:t>Annual </a:t>
            </a:r>
            <a:r>
              <a:rPr lang="en-US" b="1" dirty="0"/>
              <a:t>growth</a:t>
            </a:r>
            <a:r>
              <a:rPr lang="en-US" dirty="0"/>
              <a:t> rate of real Gross Domestic Product (</a:t>
            </a:r>
            <a:r>
              <a:rPr lang="en-US" b="1" dirty="0"/>
              <a:t>GDP</a:t>
            </a:r>
            <a:r>
              <a:rPr lang="en-US" dirty="0"/>
              <a:t>) </a:t>
            </a:r>
            <a:r>
              <a:rPr lang="en-US" b="1" dirty="0"/>
              <a:t>per capita</a:t>
            </a:r>
            <a:r>
              <a:rPr lang="en-US" dirty="0"/>
              <a:t> is calculated as the percentage change in the real </a:t>
            </a:r>
            <a:r>
              <a:rPr lang="en-US" b="1" dirty="0"/>
              <a:t>GDP per capita</a:t>
            </a:r>
            <a:r>
              <a:rPr lang="en-US" dirty="0"/>
              <a:t> between two consecutive years.</a:t>
            </a:r>
          </a:p>
          <a:p>
            <a:r>
              <a:rPr lang="en-US" dirty="0"/>
              <a:t>Values plotted for 24 oil exporting countries vary between -25% and +25% overall  </a:t>
            </a:r>
          </a:p>
        </p:txBody>
      </p:sp>
      <p:pic>
        <p:nvPicPr>
          <p:cNvPr id="4" name="Picture 3">
            <a:extLst>
              <a:ext uri="{FF2B5EF4-FFF2-40B4-BE49-F238E27FC236}">
                <a16:creationId xmlns:a16="http://schemas.microsoft.com/office/drawing/2014/main" id="{3B814321-25D9-47CC-B7AF-FEBB30EBFA6F}"/>
              </a:ext>
            </a:extLst>
          </p:cNvPr>
          <p:cNvPicPr/>
          <p:nvPr/>
        </p:nvPicPr>
        <p:blipFill>
          <a:blip r:embed="rId2"/>
          <a:stretch>
            <a:fillRect/>
          </a:stretch>
        </p:blipFill>
        <p:spPr>
          <a:xfrm>
            <a:off x="5728997" y="2029652"/>
            <a:ext cx="6289072" cy="4669728"/>
          </a:xfrm>
          <a:prstGeom prst="rect">
            <a:avLst/>
          </a:prstGeom>
        </p:spPr>
      </p:pic>
    </p:spTree>
    <p:extLst>
      <p:ext uri="{BB962C8B-B14F-4D97-AF65-F5344CB8AC3E}">
        <p14:creationId xmlns:p14="http://schemas.microsoft.com/office/powerpoint/2010/main" val="4013822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8D043-47EE-404C-9386-76C9B9067607}"/>
              </a:ext>
            </a:extLst>
          </p:cNvPr>
          <p:cNvSpPr>
            <a:spLocks noGrp="1"/>
          </p:cNvSpPr>
          <p:nvPr>
            <p:ph idx="1"/>
          </p:nvPr>
        </p:nvSpPr>
        <p:spPr>
          <a:xfrm>
            <a:off x="818712" y="2222287"/>
            <a:ext cx="4004958" cy="4052678"/>
          </a:xfrm>
        </p:spPr>
        <p:txBody>
          <a:bodyPr/>
          <a:lstStyle/>
          <a:p>
            <a:r>
              <a:rPr lang="en-US" dirty="0"/>
              <a:t>Filtered discoveries from 1960 to 2010 to coincide with time period of world bank indicators </a:t>
            </a:r>
          </a:p>
          <a:p>
            <a:r>
              <a:rPr lang="en-US" dirty="0"/>
              <a:t>Plot of oil and gas discoveries </a:t>
            </a:r>
          </a:p>
        </p:txBody>
      </p:sp>
      <p:sp>
        <p:nvSpPr>
          <p:cNvPr id="7" name="Title 6">
            <a:extLst>
              <a:ext uri="{FF2B5EF4-FFF2-40B4-BE49-F238E27FC236}">
                <a16:creationId xmlns:a16="http://schemas.microsoft.com/office/drawing/2014/main" id="{89CCD785-FF85-4918-BFAE-124E4DE1AA12}"/>
              </a:ext>
            </a:extLst>
          </p:cNvPr>
          <p:cNvSpPr>
            <a:spLocks noGrp="1"/>
          </p:cNvSpPr>
          <p:nvPr>
            <p:ph type="title"/>
          </p:nvPr>
        </p:nvSpPr>
        <p:spPr/>
        <p:txBody>
          <a:bodyPr/>
          <a:lstStyle/>
          <a:p>
            <a:r>
              <a:rPr lang="en-US" dirty="0"/>
              <a:t>Oil and Gas Discoveries</a:t>
            </a:r>
          </a:p>
        </p:txBody>
      </p:sp>
      <p:pic>
        <p:nvPicPr>
          <p:cNvPr id="8" name="Picture 7">
            <a:extLst>
              <a:ext uri="{FF2B5EF4-FFF2-40B4-BE49-F238E27FC236}">
                <a16:creationId xmlns:a16="http://schemas.microsoft.com/office/drawing/2014/main" id="{563F7537-276C-4644-9293-E009DF62ABF6}"/>
              </a:ext>
            </a:extLst>
          </p:cNvPr>
          <p:cNvPicPr/>
          <p:nvPr/>
        </p:nvPicPr>
        <p:blipFill>
          <a:blip r:embed="rId2"/>
          <a:stretch>
            <a:fillRect/>
          </a:stretch>
        </p:blipFill>
        <p:spPr>
          <a:xfrm>
            <a:off x="5406105" y="2061607"/>
            <a:ext cx="6609184" cy="4592062"/>
          </a:xfrm>
          <a:prstGeom prst="rect">
            <a:avLst/>
          </a:prstGeom>
        </p:spPr>
      </p:pic>
      <p:pic>
        <p:nvPicPr>
          <p:cNvPr id="9" name="Picture 8">
            <a:extLst>
              <a:ext uri="{FF2B5EF4-FFF2-40B4-BE49-F238E27FC236}">
                <a16:creationId xmlns:a16="http://schemas.microsoft.com/office/drawing/2014/main" id="{EF89C1F1-2CAB-4115-A4F6-5185F9273590}"/>
              </a:ext>
            </a:extLst>
          </p:cNvPr>
          <p:cNvPicPr>
            <a:picLocks noChangeAspect="1"/>
          </p:cNvPicPr>
          <p:nvPr/>
        </p:nvPicPr>
        <p:blipFill>
          <a:blip r:embed="rId3"/>
          <a:stretch>
            <a:fillRect/>
          </a:stretch>
        </p:blipFill>
        <p:spPr>
          <a:xfrm>
            <a:off x="9996564" y="2213899"/>
            <a:ext cx="1816765" cy="1542422"/>
          </a:xfrm>
          <a:prstGeom prst="rect">
            <a:avLst/>
          </a:prstGeom>
        </p:spPr>
      </p:pic>
      <p:sp>
        <p:nvSpPr>
          <p:cNvPr id="10" name="TextBox 9">
            <a:extLst>
              <a:ext uri="{FF2B5EF4-FFF2-40B4-BE49-F238E27FC236}">
                <a16:creationId xmlns:a16="http://schemas.microsoft.com/office/drawing/2014/main" id="{45B5896D-2EF4-4A3D-B1FB-AEBB4ADDCF4F}"/>
              </a:ext>
            </a:extLst>
          </p:cNvPr>
          <p:cNvSpPr txBox="1"/>
          <p:nvPr/>
        </p:nvSpPr>
        <p:spPr>
          <a:xfrm>
            <a:off x="6751426" y="2163565"/>
            <a:ext cx="1144865" cy="215444"/>
          </a:xfrm>
          <a:prstGeom prst="rect">
            <a:avLst/>
          </a:prstGeom>
          <a:noFill/>
        </p:spPr>
        <p:txBody>
          <a:bodyPr wrap="none" rtlCol="0">
            <a:spAutoFit/>
          </a:bodyPr>
          <a:lstStyle/>
          <a:p>
            <a:r>
              <a:rPr lang="en-US" sz="800" i="1" dirty="0">
                <a:solidFill>
                  <a:srgbClr val="FF0000"/>
                </a:solidFill>
              </a:rPr>
              <a:t>North Field (Qatar) </a:t>
            </a:r>
          </a:p>
        </p:txBody>
      </p:sp>
      <p:sp>
        <p:nvSpPr>
          <p:cNvPr id="11" name="TextBox 10">
            <a:extLst>
              <a:ext uri="{FF2B5EF4-FFF2-40B4-BE49-F238E27FC236}">
                <a16:creationId xmlns:a16="http://schemas.microsoft.com/office/drawing/2014/main" id="{9287A2B6-496E-48E9-BA42-8CC2D2ACE1AF}"/>
              </a:ext>
            </a:extLst>
          </p:cNvPr>
          <p:cNvSpPr txBox="1"/>
          <p:nvPr/>
        </p:nvSpPr>
        <p:spPr>
          <a:xfrm>
            <a:off x="8851699" y="4249916"/>
            <a:ext cx="1015021" cy="215444"/>
          </a:xfrm>
          <a:prstGeom prst="rect">
            <a:avLst/>
          </a:prstGeom>
          <a:noFill/>
        </p:spPr>
        <p:txBody>
          <a:bodyPr wrap="none" rtlCol="0">
            <a:spAutoFit/>
          </a:bodyPr>
          <a:lstStyle/>
          <a:p>
            <a:r>
              <a:rPr lang="en-US" sz="800" i="1" dirty="0">
                <a:solidFill>
                  <a:srgbClr val="FF0000"/>
                </a:solidFill>
              </a:rPr>
              <a:t>Pars South (Iran) </a:t>
            </a:r>
          </a:p>
        </p:txBody>
      </p:sp>
      <p:sp>
        <p:nvSpPr>
          <p:cNvPr id="12" name="TextBox 11">
            <a:extLst>
              <a:ext uri="{FF2B5EF4-FFF2-40B4-BE49-F238E27FC236}">
                <a16:creationId xmlns:a16="http://schemas.microsoft.com/office/drawing/2014/main" id="{15D93213-523F-44D8-8656-2030D6B0A33A}"/>
              </a:ext>
            </a:extLst>
          </p:cNvPr>
          <p:cNvSpPr txBox="1"/>
          <p:nvPr/>
        </p:nvSpPr>
        <p:spPr>
          <a:xfrm>
            <a:off x="6178993" y="4673272"/>
            <a:ext cx="1034257" cy="215444"/>
          </a:xfrm>
          <a:prstGeom prst="rect">
            <a:avLst/>
          </a:prstGeom>
          <a:noFill/>
        </p:spPr>
        <p:txBody>
          <a:bodyPr wrap="none" rtlCol="0">
            <a:spAutoFit/>
          </a:bodyPr>
          <a:lstStyle/>
          <a:p>
            <a:r>
              <a:rPr lang="en-US" sz="800" i="1" dirty="0" err="1">
                <a:solidFill>
                  <a:srgbClr val="FF0000"/>
                </a:solidFill>
              </a:rPr>
              <a:t>Urengoy</a:t>
            </a:r>
            <a:r>
              <a:rPr lang="en-US" sz="800" i="1" dirty="0">
                <a:solidFill>
                  <a:srgbClr val="FF0000"/>
                </a:solidFill>
              </a:rPr>
              <a:t> (Russia) </a:t>
            </a:r>
          </a:p>
        </p:txBody>
      </p:sp>
      <p:sp>
        <p:nvSpPr>
          <p:cNvPr id="13" name="TextBox 12">
            <a:extLst>
              <a:ext uri="{FF2B5EF4-FFF2-40B4-BE49-F238E27FC236}">
                <a16:creationId xmlns:a16="http://schemas.microsoft.com/office/drawing/2014/main" id="{7BBB6D79-43AA-4A7E-A956-D766170D9E2E}"/>
              </a:ext>
            </a:extLst>
          </p:cNvPr>
          <p:cNvSpPr txBox="1"/>
          <p:nvPr/>
        </p:nvSpPr>
        <p:spPr>
          <a:xfrm>
            <a:off x="6068385" y="5201778"/>
            <a:ext cx="825867" cy="215444"/>
          </a:xfrm>
          <a:prstGeom prst="rect">
            <a:avLst/>
          </a:prstGeom>
          <a:noFill/>
        </p:spPr>
        <p:txBody>
          <a:bodyPr wrap="none" rtlCol="0">
            <a:spAutoFit/>
          </a:bodyPr>
          <a:lstStyle/>
          <a:p>
            <a:r>
              <a:rPr lang="en-US" sz="800" i="1" dirty="0" err="1">
                <a:solidFill>
                  <a:srgbClr val="FF0000"/>
                </a:solidFill>
              </a:rPr>
              <a:t>Marun</a:t>
            </a:r>
            <a:r>
              <a:rPr lang="en-US" sz="800" i="1" dirty="0">
                <a:solidFill>
                  <a:srgbClr val="FF0000"/>
                </a:solidFill>
              </a:rPr>
              <a:t> (Iran) </a:t>
            </a:r>
          </a:p>
        </p:txBody>
      </p:sp>
      <p:sp>
        <p:nvSpPr>
          <p:cNvPr id="14" name="TextBox 13">
            <a:extLst>
              <a:ext uri="{FF2B5EF4-FFF2-40B4-BE49-F238E27FC236}">
                <a16:creationId xmlns:a16="http://schemas.microsoft.com/office/drawing/2014/main" id="{F0CEC98D-5FCA-4BDA-8177-6A185B85AAA3}"/>
              </a:ext>
            </a:extLst>
          </p:cNvPr>
          <p:cNvSpPr txBox="1"/>
          <p:nvPr/>
        </p:nvSpPr>
        <p:spPr>
          <a:xfrm>
            <a:off x="6696121" y="5411458"/>
            <a:ext cx="1075936" cy="215444"/>
          </a:xfrm>
          <a:prstGeom prst="rect">
            <a:avLst/>
          </a:prstGeom>
          <a:noFill/>
        </p:spPr>
        <p:txBody>
          <a:bodyPr wrap="none" rtlCol="0">
            <a:spAutoFit/>
          </a:bodyPr>
          <a:lstStyle/>
          <a:p>
            <a:r>
              <a:rPr lang="en-US" sz="800" i="1" dirty="0" err="1">
                <a:solidFill>
                  <a:srgbClr val="FF0000"/>
                </a:solidFill>
              </a:rPr>
              <a:t>Yamburg</a:t>
            </a:r>
            <a:r>
              <a:rPr lang="en-US" sz="800" i="1" dirty="0">
                <a:solidFill>
                  <a:srgbClr val="FF0000"/>
                </a:solidFill>
              </a:rPr>
              <a:t> (Russia) </a:t>
            </a:r>
          </a:p>
        </p:txBody>
      </p:sp>
      <p:sp>
        <p:nvSpPr>
          <p:cNvPr id="15" name="TextBox 14">
            <a:extLst>
              <a:ext uri="{FF2B5EF4-FFF2-40B4-BE49-F238E27FC236}">
                <a16:creationId xmlns:a16="http://schemas.microsoft.com/office/drawing/2014/main" id="{42C926ED-DE60-4F52-929F-A6749E17D284}"/>
              </a:ext>
            </a:extLst>
          </p:cNvPr>
          <p:cNvSpPr txBox="1"/>
          <p:nvPr/>
        </p:nvSpPr>
        <p:spPr>
          <a:xfrm>
            <a:off x="8601815" y="5493523"/>
            <a:ext cx="1141659" cy="215444"/>
          </a:xfrm>
          <a:prstGeom prst="rect">
            <a:avLst/>
          </a:prstGeom>
          <a:noFill/>
        </p:spPr>
        <p:txBody>
          <a:bodyPr wrap="none" rtlCol="0">
            <a:spAutoFit/>
          </a:bodyPr>
          <a:lstStyle/>
          <a:p>
            <a:r>
              <a:rPr lang="en-US" sz="800" i="1" dirty="0">
                <a:solidFill>
                  <a:srgbClr val="FF0000"/>
                </a:solidFill>
              </a:rPr>
              <a:t> </a:t>
            </a:r>
            <a:r>
              <a:rPr lang="en-US" sz="800" i="1" dirty="0" err="1">
                <a:solidFill>
                  <a:srgbClr val="FF0000"/>
                </a:solidFill>
              </a:rPr>
              <a:t>Shotkman</a:t>
            </a:r>
            <a:r>
              <a:rPr lang="en-US" sz="800" i="1" dirty="0">
                <a:solidFill>
                  <a:srgbClr val="FF0000"/>
                </a:solidFill>
              </a:rPr>
              <a:t> (Russia) </a:t>
            </a:r>
          </a:p>
        </p:txBody>
      </p:sp>
      <p:sp>
        <p:nvSpPr>
          <p:cNvPr id="16" name="TextBox 15">
            <a:extLst>
              <a:ext uri="{FF2B5EF4-FFF2-40B4-BE49-F238E27FC236}">
                <a16:creationId xmlns:a16="http://schemas.microsoft.com/office/drawing/2014/main" id="{D160FFF9-C555-45D0-B25E-C5D2C81D87D6}"/>
              </a:ext>
            </a:extLst>
          </p:cNvPr>
          <p:cNvSpPr txBox="1"/>
          <p:nvPr/>
        </p:nvSpPr>
        <p:spPr>
          <a:xfrm>
            <a:off x="10573233" y="5481573"/>
            <a:ext cx="1287532" cy="215444"/>
          </a:xfrm>
          <a:prstGeom prst="rect">
            <a:avLst/>
          </a:prstGeom>
          <a:noFill/>
        </p:spPr>
        <p:txBody>
          <a:bodyPr wrap="none" rtlCol="0">
            <a:spAutoFit/>
          </a:bodyPr>
          <a:lstStyle/>
          <a:p>
            <a:r>
              <a:rPr lang="en-US" sz="800" i="1" dirty="0" err="1">
                <a:solidFill>
                  <a:srgbClr val="FF0000"/>
                </a:solidFill>
              </a:rPr>
              <a:t>Yolotan</a:t>
            </a:r>
            <a:r>
              <a:rPr lang="en-US" sz="800" i="1" dirty="0">
                <a:solidFill>
                  <a:srgbClr val="FF0000"/>
                </a:solidFill>
              </a:rPr>
              <a:t>(</a:t>
            </a:r>
            <a:r>
              <a:rPr lang="en-US" sz="800" i="1" dirty="0" err="1">
                <a:solidFill>
                  <a:srgbClr val="FF0000"/>
                </a:solidFill>
              </a:rPr>
              <a:t>Tukmenistan</a:t>
            </a:r>
            <a:r>
              <a:rPr lang="en-US" sz="800" i="1" dirty="0">
                <a:solidFill>
                  <a:srgbClr val="FF0000"/>
                </a:solidFill>
              </a:rPr>
              <a:t>) </a:t>
            </a:r>
          </a:p>
        </p:txBody>
      </p:sp>
    </p:spTree>
    <p:extLst>
      <p:ext uri="{BB962C8B-B14F-4D97-AF65-F5344CB8AC3E}">
        <p14:creationId xmlns:p14="http://schemas.microsoft.com/office/powerpoint/2010/main" val="3150238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2A4B-C2C2-49A0-8421-183A9F87C9D1}"/>
              </a:ext>
            </a:extLst>
          </p:cNvPr>
          <p:cNvSpPr>
            <a:spLocks noGrp="1"/>
          </p:cNvSpPr>
          <p:nvPr>
            <p:ph type="title"/>
          </p:nvPr>
        </p:nvSpPr>
        <p:spPr/>
        <p:txBody>
          <a:bodyPr/>
          <a:lstStyle/>
          <a:p>
            <a:r>
              <a:rPr lang="en-US" dirty="0"/>
              <a:t>Data Exploration (1) </a:t>
            </a:r>
          </a:p>
        </p:txBody>
      </p:sp>
      <p:sp>
        <p:nvSpPr>
          <p:cNvPr id="3" name="Content Placeholder 2">
            <a:extLst>
              <a:ext uri="{FF2B5EF4-FFF2-40B4-BE49-F238E27FC236}">
                <a16:creationId xmlns:a16="http://schemas.microsoft.com/office/drawing/2014/main" id="{CD4AF620-8208-4E62-BEB1-58A446D58E54}"/>
              </a:ext>
            </a:extLst>
          </p:cNvPr>
          <p:cNvSpPr>
            <a:spLocks noGrp="1"/>
          </p:cNvSpPr>
          <p:nvPr>
            <p:ph idx="1"/>
          </p:nvPr>
        </p:nvSpPr>
        <p:spPr>
          <a:xfrm>
            <a:off x="818713" y="2222287"/>
            <a:ext cx="4844970" cy="4188525"/>
          </a:xfrm>
        </p:spPr>
        <p:txBody>
          <a:bodyPr/>
          <a:lstStyle/>
          <a:p>
            <a:r>
              <a:rPr lang="en-US" dirty="0"/>
              <a:t>Poor correlation (0.1)between field size and GDP growth</a:t>
            </a:r>
          </a:p>
          <a:p>
            <a:r>
              <a:rPr lang="en-US" dirty="0"/>
              <a:t>Delayed Impact of field discovery on GDP growth (example from Venezuela)</a:t>
            </a:r>
          </a:p>
        </p:txBody>
      </p:sp>
      <p:pic>
        <p:nvPicPr>
          <p:cNvPr id="4" name="Picture 3">
            <a:extLst>
              <a:ext uri="{FF2B5EF4-FFF2-40B4-BE49-F238E27FC236}">
                <a16:creationId xmlns:a16="http://schemas.microsoft.com/office/drawing/2014/main" id="{33C74A82-7668-401B-A30C-2EEC4F290183}"/>
              </a:ext>
            </a:extLst>
          </p:cNvPr>
          <p:cNvPicPr/>
          <p:nvPr/>
        </p:nvPicPr>
        <p:blipFill>
          <a:blip r:embed="rId2"/>
          <a:stretch>
            <a:fillRect/>
          </a:stretch>
        </p:blipFill>
        <p:spPr>
          <a:xfrm>
            <a:off x="7080308" y="130219"/>
            <a:ext cx="4921494" cy="3200210"/>
          </a:xfrm>
          <a:prstGeom prst="rect">
            <a:avLst/>
          </a:prstGeom>
        </p:spPr>
      </p:pic>
      <p:pic>
        <p:nvPicPr>
          <p:cNvPr id="5" name="Picture 4">
            <a:extLst>
              <a:ext uri="{FF2B5EF4-FFF2-40B4-BE49-F238E27FC236}">
                <a16:creationId xmlns:a16="http://schemas.microsoft.com/office/drawing/2014/main" id="{9B0E2A1B-829D-4823-B901-BD5FE94A30A8}"/>
              </a:ext>
            </a:extLst>
          </p:cNvPr>
          <p:cNvPicPr/>
          <p:nvPr/>
        </p:nvPicPr>
        <p:blipFill>
          <a:blip r:embed="rId3"/>
          <a:stretch>
            <a:fillRect/>
          </a:stretch>
        </p:blipFill>
        <p:spPr>
          <a:xfrm>
            <a:off x="7080308" y="3429000"/>
            <a:ext cx="4988606" cy="3298781"/>
          </a:xfrm>
          <a:prstGeom prst="rect">
            <a:avLst/>
          </a:prstGeom>
        </p:spPr>
      </p:pic>
    </p:spTree>
    <p:extLst>
      <p:ext uri="{BB962C8B-B14F-4D97-AF65-F5344CB8AC3E}">
        <p14:creationId xmlns:p14="http://schemas.microsoft.com/office/powerpoint/2010/main" val="2523725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58</TotalTime>
  <Words>865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Century Gothic</vt:lpstr>
      <vt:lpstr>Wingdings 2</vt:lpstr>
      <vt:lpstr>Quotable</vt:lpstr>
      <vt:lpstr>Predicting the impact of an oil or gas discovery on the future GDP growth of a country</vt:lpstr>
      <vt:lpstr>Introduction</vt:lpstr>
      <vt:lpstr>Problematic</vt:lpstr>
      <vt:lpstr>Dataset</vt:lpstr>
      <vt:lpstr>Fuel Exports </vt:lpstr>
      <vt:lpstr>GDP Growth</vt:lpstr>
      <vt:lpstr>GDP Growth per Capita</vt:lpstr>
      <vt:lpstr>Oil and Gas Discoveries</vt:lpstr>
      <vt:lpstr>Data Exploration (1) </vt:lpstr>
      <vt:lpstr>Data Exploration (2) </vt:lpstr>
      <vt:lpstr>Dicussion </vt:lpstr>
      <vt:lpstr>Conclusions</vt:lpstr>
      <vt:lpstr>Additional Information and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Myriam</dc:creator>
  <cp:lastModifiedBy>Myriam</cp:lastModifiedBy>
  <cp:revision>11</cp:revision>
  <dcterms:created xsi:type="dcterms:W3CDTF">2020-05-30T02:48:22Z</dcterms:created>
  <dcterms:modified xsi:type="dcterms:W3CDTF">2020-05-30T03:51:31Z</dcterms:modified>
</cp:coreProperties>
</file>