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2" r:id="rId5"/>
    <p:sldId id="271" r:id="rId6"/>
    <p:sldId id="260" r:id="rId7"/>
    <p:sldId id="267" r:id="rId8"/>
    <p:sldId id="266" r:id="rId9"/>
    <p:sldId id="259" r:id="rId10"/>
    <p:sldId id="261" r:id="rId11"/>
    <p:sldId id="262" r:id="rId12"/>
    <p:sldId id="268" r:id="rId13"/>
    <p:sldId id="263" r:id="rId14"/>
    <p:sldId id="269" r:id="rId15"/>
    <p:sldId id="264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854AC6-EF10-45AE-8EAD-64105C3736F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854679"/>
            <a:ext cx="8229600" cy="236875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HUMAN ACTIVITY RECOGNITION USING SMART WATCH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003321"/>
            <a:ext cx="8229600" cy="16227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Kamal Nayan</a:t>
            </a:r>
          </a:p>
          <a:p>
            <a:pPr algn="r"/>
            <a:r>
              <a:rPr lang="en-US" dirty="0"/>
              <a:t>Shreyas </a:t>
            </a:r>
            <a:r>
              <a:rPr lang="en-US" dirty="0" err="1"/>
              <a:t>Lakhe</a:t>
            </a:r>
            <a:endParaRPr lang="en-US" dirty="0"/>
          </a:p>
          <a:p>
            <a:pPr algn="r"/>
            <a:r>
              <a:rPr lang="en-US" dirty="0"/>
              <a:t>Sudarshan K</a:t>
            </a:r>
          </a:p>
          <a:p>
            <a:pPr algn="r"/>
            <a:r>
              <a:rPr lang="en-US" dirty="0"/>
              <a:t>Venkata </a:t>
            </a:r>
            <a:r>
              <a:rPr lang="en-US" dirty="0" err="1"/>
              <a:t>Sasank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Machine Learning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J48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Deep Learning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Convolutional Neural Networks (1D CNN and 2D 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Recurrent Neural Networks (LSTMs, GRUs)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6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8134"/>
            <a:ext cx="9956800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AFD33C0-AE36-48C5-B198-0F0D6BFB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75" y="1275554"/>
            <a:ext cx="18985791" cy="94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762124-64B8-4427-9A03-7A774D82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77" y="106703"/>
            <a:ext cx="5406020" cy="67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280-9497-4ED6-87FA-086417EA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7E04-A2F8-4A47-A53E-B13E54D33D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BC993-570D-4311-8921-1FDA34D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5353878" cy="68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CD706-D55A-4D82-953A-7920A465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908598"/>
            <a:ext cx="9515061" cy="50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DFFE-536D-4D57-AEFD-6FDA81C6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MATRICES FOR BEST MODEL</a:t>
            </a:r>
          </a:p>
        </p:txBody>
      </p:sp>
      <p:pic>
        <p:nvPicPr>
          <p:cNvPr id="5124" name="Picture 4" descr="https://lh6.googleusercontent.com/sbXLRJiM6abS5daHJGLnrwwDCQhKSvHwmuXHo-7013VZfMlZOASjQDEnp--S34Z1vCX4PT-7EzJ-oooVjRX35GGzVaq2NFQ9QUjozam-sLrCG1vH4_IYdSET8Ll9qxMvWpQOhuXl">
            <a:extLst>
              <a:ext uri="{FF2B5EF4-FFF2-40B4-BE49-F238E27FC236}">
                <a16:creationId xmlns:a16="http://schemas.microsoft.com/office/drawing/2014/main" id="{442E8613-C96E-43D9-9871-55AD721C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99" y="4111466"/>
            <a:ext cx="6844432" cy="148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D777B-55B3-4081-8719-DF8C3933C51F}"/>
              </a:ext>
            </a:extLst>
          </p:cNvPr>
          <p:cNvSpPr/>
          <p:nvPr/>
        </p:nvSpPr>
        <p:spPr>
          <a:xfrm>
            <a:off x="4009099" y="5738192"/>
            <a:ext cx="7043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Proxima Nova"/>
              </a:rPr>
              <a:t>Figure: Confusion Matrix for Random Forest on Same Person Evaluation</a:t>
            </a:r>
            <a:endParaRPr lang="en-IN" dirty="0"/>
          </a:p>
        </p:txBody>
      </p:sp>
      <p:pic>
        <p:nvPicPr>
          <p:cNvPr id="5128" name="Picture 8" descr="https://lh3.googleusercontent.com/cdIvLcnXZJhtbMKQwfOxIwAmHAL1iPYMoW_Bf_2yyas1oGAz6CaUSlmyyICqOxW7OA0OB2PYe5UBZJ0kYUAyNQ2JPCPVpG0pdQ_Ge-ONqRYNktAZr23NYRogmCi8t4oNemz8I630">
            <a:extLst>
              <a:ext uri="{FF2B5EF4-FFF2-40B4-BE49-F238E27FC236}">
                <a16:creationId xmlns:a16="http://schemas.microsoft.com/office/drawing/2014/main" id="{72CC855B-B67F-4CE9-A45D-2B7AF93F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57252"/>
            <a:ext cx="7745399" cy="148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F7231D-BF38-4F5F-A70F-30D4AD5FD372}"/>
              </a:ext>
            </a:extLst>
          </p:cNvPr>
          <p:cNvSpPr/>
          <p:nvPr/>
        </p:nvSpPr>
        <p:spPr>
          <a:xfrm>
            <a:off x="609600" y="1736596"/>
            <a:ext cx="7182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Proxima Nova"/>
              </a:rPr>
              <a:t>Figure: Confusion Matrix for SVM on Cross Person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4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observe that on combining sensor data from gyroscope provides better performance.</a:t>
            </a:r>
          </a:p>
          <a:p>
            <a:r>
              <a:rPr lang="en-US" dirty="0"/>
              <a:t>We also observe that the same person models perform significantly better as compared to cross-person evaluation. </a:t>
            </a:r>
          </a:p>
          <a:p>
            <a:r>
              <a:rPr lang="en-US" dirty="0"/>
              <a:t>We also observe that in general the accuracy of the models increases with the size of the window. </a:t>
            </a:r>
          </a:p>
          <a:p>
            <a:r>
              <a:rPr lang="en-US" dirty="0"/>
              <a:t>For same-person evaluation, decision trees perform very good! (Overfits the Training data)</a:t>
            </a:r>
          </a:p>
          <a:p>
            <a:r>
              <a:rPr lang="en-US" dirty="0"/>
              <a:t>For cross-person evaluation, SVM perform very good! (Better Generalization Performance)</a:t>
            </a:r>
          </a:p>
        </p:txBody>
      </p:sp>
    </p:spTree>
    <p:extLst>
      <p:ext uri="{BB962C8B-B14F-4D97-AF65-F5344CB8AC3E}">
        <p14:creationId xmlns:p14="http://schemas.microsoft.com/office/powerpoint/2010/main" val="215209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2979-9D1E-4BFA-B2AA-77D30A00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7EA0-3346-46E1-A4C8-7D76C51F1E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Deep Learning models are data hungry! </a:t>
            </a:r>
          </a:p>
          <a:p>
            <a:r>
              <a:rPr lang="en-US" dirty="0"/>
              <a:t>No Free Lunch Theorem:  The </a:t>
            </a:r>
            <a:r>
              <a:rPr lang="en-US" b="1" dirty="0"/>
              <a:t>“No Free Lunch” theorem</a:t>
            </a:r>
            <a:r>
              <a:rPr lang="en-US" dirty="0"/>
              <a:t> states that there is no one model that works best for every problem.  The assumptions of a great model for one problem may not hold for another problem, so it is common in machine learning to try multiple models and find one that works best for a particular problem.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Feature Importance and Selection</a:t>
            </a:r>
          </a:p>
          <a:p>
            <a:pPr lvl="1"/>
            <a:r>
              <a:rPr lang="en-US" dirty="0"/>
              <a:t>Different types of Windows other than rectangular</a:t>
            </a:r>
          </a:p>
          <a:p>
            <a:pPr lvl="1"/>
            <a:r>
              <a:rPr lang="en-US" dirty="0"/>
              <a:t>More data collection and computing power for Deep Learning Models</a:t>
            </a:r>
          </a:p>
          <a:p>
            <a:pPr lvl="1"/>
            <a:r>
              <a:rPr lang="en-US" dirty="0"/>
              <a:t>Extend the work to an online active learning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0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F502-BF50-482E-B6D4-8BDC772B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1AD1-FF30-4857-84BD-CCDE92D938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Activity Classification Using the </a:t>
            </a:r>
            <a:r>
              <a:rPr lang="en-IN" dirty="0"/>
              <a:t>GENEA Wrist-Worn Accelerometer, </a:t>
            </a:r>
            <a:r>
              <a:rPr lang="en-IN" dirty="0" err="1"/>
              <a:t>Zhangi</a:t>
            </a:r>
            <a:r>
              <a:rPr lang="en-IN" dirty="0"/>
              <a:t> et al. </a:t>
            </a:r>
          </a:p>
          <a:p>
            <a:r>
              <a:rPr lang="en-US" dirty="0"/>
              <a:t>Machine Learning Methods for Classifying Human Physical Activity from On-Body Accelerometers, Andrea </a:t>
            </a:r>
            <a:r>
              <a:rPr lang="en-US" dirty="0" err="1"/>
              <a:t>Mannini</a:t>
            </a:r>
            <a:r>
              <a:rPr lang="en-US" dirty="0"/>
              <a:t> et al.</a:t>
            </a:r>
          </a:p>
          <a:p>
            <a:r>
              <a:rPr lang="en-US" dirty="0"/>
              <a:t>Activity recognition from accelerometer signals based on Wavelet-AR model, </a:t>
            </a:r>
            <a:r>
              <a:rPr lang="en-US" dirty="0" err="1"/>
              <a:t>Zhenyu</a:t>
            </a:r>
            <a:r>
              <a:rPr lang="en-US" dirty="0"/>
              <a:t> He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Human Activity Recognition from smartwatch sensor data.</a:t>
            </a:r>
          </a:p>
          <a:p>
            <a:r>
              <a:rPr lang="en-US" dirty="0"/>
              <a:t>Smartwatch contains data from various sensors: accelerometer, gyroscope, gravity, orientation, etc.</a:t>
            </a:r>
          </a:p>
          <a:p>
            <a:r>
              <a:rPr lang="en-US" dirty="0"/>
              <a:t>Modeled as a time series problem</a:t>
            </a:r>
          </a:p>
          <a:p>
            <a:r>
              <a:rPr lang="en-US" dirty="0"/>
              <a:t>4 Activity classes: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Walking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Standing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Sitting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Laying Down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hours of data for each activity.</a:t>
            </a:r>
          </a:p>
          <a:p>
            <a:r>
              <a:rPr lang="en-US" dirty="0"/>
              <a:t>Equal contribution (30 min each) from 4 users.</a:t>
            </a:r>
          </a:p>
          <a:p>
            <a:r>
              <a:rPr lang="en-US" dirty="0"/>
              <a:t>Main focus on Accelerometer and Gyroscope sensor readings.</a:t>
            </a:r>
          </a:p>
          <a:p>
            <a:r>
              <a:rPr lang="en-US" dirty="0"/>
              <a:t>Data from both the sensors is combined following the closest timestamp scheme.</a:t>
            </a:r>
          </a:p>
          <a:p>
            <a:r>
              <a:rPr lang="en-US" dirty="0"/>
              <a:t>Windowing of data done using timestamp rather than grouping instances.</a:t>
            </a:r>
          </a:p>
          <a:p>
            <a:r>
              <a:rPr lang="en-US" dirty="0"/>
              <a:t>Overlapping Windows are considered for the experiments.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3647-2C8E-4C2D-A02C-A44AFA30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2B84-A346-4280-B633-E4ABFED4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5" y="98149"/>
            <a:ext cx="5381128" cy="349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0CCA0-DD94-4BB2-B2FB-CA3F5A81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93" y="-1"/>
            <a:ext cx="5381128" cy="324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EEED9-8938-4569-B84A-8F357C7CF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24"/>
          <a:stretch/>
        </p:blipFill>
        <p:spPr>
          <a:xfrm>
            <a:off x="337309" y="3523621"/>
            <a:ext cx="5420884" cy="3259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76553-014E-4BD8-9016-B35898549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437" y="3184248"/>
            <a:ext cx="6062870" cy="37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BcSHU4rlop0ph3i8eCf2dwY1OdKEi9QOiHGKtNYpTpMvN5yscka8o6A_eS2-xRnrsGGev-Sq1WdOT0SLZFIpqA3ID9K4VND6gnur9kR6D3JVTN04EAb9IcXix3dfzg1vBVRAmjmv">
            <a:extLst>
              <a:ext uri="{FF2B5EF4-FFF2-40B4-BE49-F238E27FC236}">
                <a16:creationId xmlns:a16="http://schemas.microsoft.com/office/drawing/2014/main" id="{FF3B510F-B076-470D-B806-7A45BD2A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2" y="1817254"/>
            <a:ext cx="6361043" cy="47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0C0C27-751C-42CE-8D44-F0D13916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8239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dirty="0"/>
              <a:t>Basic Time Domain Features:</a:t>
            </a:r>
          </a:p>
          <a:p>
            <a:pPr lvl="1"/>
            <a:r>
              <a:rPr lang="en-US" dirty="0"/>
              <a:t>Mean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Standard Deviation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Correlation between axis.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 descr="https://lh3.googleusercontent.com/GJEf3NhCFbQ0IDKlasXMxUxvZ6ux_7M1vr_Xe5CpwS7kUmF1CBkjdKvhSOUuhmXyEcK8UhVTQN7_VD8ZxlFsajjfvRBQ94h0hg2ZFahmuDdy0txchMGgGbk2YRbgWUaGuaQGqbxW">
            <a:extLst>
              <a:ext uri="{FF2B5EF4-FFF2-40B4-BE49-F238E27FC236}">
                <a16:creationId xmlns:a16="http://schemas.microsoft.com/office/drawing/2014/main" id="{328968EA-0213-488A-86E7-9FF315F3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78" y="5257800"/>
            <a:ext cx="2901790" cy="98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uTkIXcppWgJKkd0y06QQPIIS62gc5W53Ecf_mpbJM-h6Mn_BaUICMlK5HLM4L1IfMcT3szEKXaNjBTqeFzPlVbIpQLPrWrugzRZrWipGdp8fgEp38CA2NSsPuOAudVG0ZYyAwI-y">
            <a:extLst>
              <a:ext uri="{FF2B5EF4-FFF2-40B4-BE49-F238E27FC236}">
                <a16:creationId xmlns:a16="http://schemas.microsoft.com/office/drawing/2014/main" id="{95F97042-9F22-4383-93E9-43CC24CA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64" y="3602624"/>
            <a:ext cx="2066936" cy="86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tXit9VxGLtdDMWhQk-WDFlO7pOfg83xQ8GMXFKCkx96rX4c41dv01m59InuV9wI9cPJWUSL4AsZF86TqZw3ynvfCYOjoicp5va7LPjOAa2NMeMsR4nugbGzAnx5zwxtHdCEFAzaG">
            <a:extLst>
              <a:ext uri="{FF2B5EF4-FFF2-40B4-BE49-F238E27FC236}">
                <a16:creationId xmlns:a16="http://schemas.microsoft.com/office/drawing/2014/main" id="{C7961931-2D9B-43A4-A35E-21A563B0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97" y="2333084"/>
            <a:ext cx="1843152" cy="8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9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0778-3A49-4E39-8011-64B2DE4B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EE33-7926-41E1-BC3E-574F3F2B81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features are extracted on SMV (Signal Magnitude Vector)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Domain Features</a:t>
            </a:r>
          </a:p>
          <a:p>
            <a:pPr lvl="1" fontAlgn="base"/>
            <a:r>
              <a:rPr lang="en-US" dirty="0"/>
              <a:t>Dominant frequency in each of the window segment</a:t>
            </a:r>
          </a:p>
          <a:p>
            <a:pPr lvl="1" fontAlgn="base"/>
            <a:r>
              <a:rPr lang="en-US" dirty="0"/>
              <a:t>Power of the dominant frequency</a:t>
            </a:r>
          </a:p>
          <a:p>
            <a:pPr lvl="1" fontAlgn="base"/>
            <a:r>
              <a:rPr lang="en-US" dirty="0"/>
              <a:t>Second dominant frequency</a:t>
            </a:r>
          </a:p>
          <a:p>
            <a:pPr lvl="1" fontAlgn="base"/>
            <a:r>
              <a:rPr lang="en-US" dirty="0"/>
              <a:t>Power of second dominant frequency</a:t>
            </a:r>
          </a:p>
          <a:p>
            <a:pPr lvl="1" fontAlgn="base"/>
            <a:r>
              <a:rPr lang="en-US" dirty="0"/>
              <a:t>Dominant frequency between 0.6 and 2.5 Hz</a:t>
            </a:r>
          </a:p>
          <a:p>
            <a:pPr lvl="1" fontAlgn="base"/>
            <a:r>
              <a:rPr lang="en-US" dirty="0"/>
              <a:t>Power corresponding to the dominant frequency between 0.6 and 2.5Hz</a:t>
            </a:r>
          </a:p>
          <a:p>
            <a:pPr lvl="1" fontAlgn="base"/>
            <a:r>
              <a:rPr lang="en-US" dirty="0"/>
              <a:t>Ratio of power of the dominant frequency to total power.</a:t>
            </a:r>
          </a:p>
          <a:p>
            <a:pPr lvl="1" fontAlgn="base"/>
            <a:r>
              <a:rPr lang="en-US" dirty="0"/>
              <a:t>Ratio between dominant frequency at the current segment and the segment before.</a:t>
            </a:r>
          </a:p>
        </p:txBody>
      </p:sp>
      <p:pic>
        <p:nvPicPr>
          <p:cNvPr id="3076" name="Picture 4" descr="https://lh6.googleusercontent.com/yqDmUY5-qQxDb6CiBXWpoZm5doAgbTe7yHt1b6OMq7NQxTm-OmNb5mYk6GzHIFO0KRWoC8Vsp5GAq1ooL3cLvYBv_Oro4S0QenhLZPFHDteiS-C8lxC8KkqwzOgI6-OIzUX5uJ7y">
            <a:extLst>
              <a:ext uri="{FF2B5EF4-FFF2-40B4-BE49-F238E27FC236}">
                <a16:creationId xmlns:a16="http://schemas.microsoft.com/office/drawing/2014/main" id="{95E1488C-5405-46B8-9213-D349DB01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70" y="2113222"/>
            <a:ext cx="4388954" cy="64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7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C519-B55A-43A5-89B3-8776318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EF6CAF-5D81-44CE-AFFC-4945340629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r>
              <a:rPr lang="en-IN" dirty="0"/>
              <a:t>Wavelet Features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30" name="Picture 6" descr="https://lh6.googleusercontent.com/oJPwfJCxeQdUn34CctiI2YucOp8SZRhjxpTSQTLnybmOKZS_CFq_6XJB6e3e1EdpeMqWflmfGGuea967CD_nLhVoGRU2K_IKcL3YQ1IJWEZuQdYR50EwSZUVSikjYEeJvS0Up_H6">
            <a:extLst>
              <a:ext uri="{FF2B5EF4-FFF2-40B4-BE49-F238E27FC236}">
                <a16:creationId xmlns:a16="http://schemas.microsoft.com/office/drawing/2014/main" id="{C455E6C1-6E22-46E0-ADC0-6D6641D0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18" y="2809806"/>
            <a:ext cx="3197916" cy="9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Bzb56FSicDzzzU12OgpVTOIyhhCHX7b26Y-LGVY_LQ5PbJxwAo812ydBysyRj5m-UuHpLV9oyqfnNgvhEmjbfLE9oaJ2sXaOOcR6ZUxvE8acS4-nyIGpZN1BumakN7aeLE7XXnHb">
            <a:extLst>
              <a:ext uri="{FF2B5EF4-FFF2-40B4-BE49-F238E27FC236}">
                <a16:creationId xmlns:a16="http://schemas.microsoft.com/office/drawing/2014/main" id="{030018A2-9AB6-4BBA-86D6-FA9CC08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4" y="2809806"/>
            <a:ext cx="3472069" cy="8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AA18D7-8F42-4F27-B63E-6C3FF726005F}"/>
              </a:ext>
            </a:extLst>
          </p:cNvPr>
          <p:cNvSpPr/>
          <p:nvPr/>
        </p:nvSpPr>
        <p:spPr>
          <a:xfrm>
            <a:off x="927652" y="4057471"/>
            <a:ext cx="9638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</a:rPr>
              <a:t>DWT</a:t>
            </a:r>
            <a:r>
              <a:rPr lang="en-US" baseline="-25000" dirty="0">
                <a:solidFill>
                  <a:srgbClr val="000000"/>
                </a:solidFill>
              </a:rPr>
              <a:t>SMV</a:t>
            </a:r>
            <a:r>
              <a:rPr lang="en-US" dirty="0">
                <a:solidFill>
                  <a:srgbClr val="000000"/>
                </a:solidFill>
              </a:rPr>
              <a:t> represents the ratio of detail signals between levels α and Ꞵ to the total power of SMV.</a:t>
            </a:r>
          </a:p>
          <a:p>
            <a:r>
              <a:rPr lang="en-US" dirty="0">
                <a:solidFill>
                  <a:srgbClr val="000000"/>
                </a:solidFill>
              </a:rPr>
              <a:t>DWT</a:t>
            </a:r>
            <a:r>
              <a:rPr lang="en-US" baseline="-25000" dirty="0">
                <a:solidFill>
                  <a:srgbClr val="000000"/>
                </a:solidFill>
              </a:rPr>
              <a:t>SMV1</a:t>
            </a:r>
            <a:r>
              <a:rPr lang="en-US" dirty="0">
                <a:solidFill>
                  <a:srgbClr val="000000"/>
                </a:solidFill>
              </a:rPr>
              <a:t> represents the ratio detail signals between levels  α and Ꞵ to the total power of details between levels 1 and J (we choose J = 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Experiments on different window size: 4,8,12 seconds. </a:t>
            </a:r>
          </a:p>
          <a:p>
            <a:r>
              <a:rPr lang="en-US" dirty="0"/>
              <a:t>Overlap of 2, 4 ,4 Seconds respectively.</a:t>
            </a:r>
          </a:p>
          <a:p>
            <a:r>
              <a:rPr lang="en-US" dirty="0"/>
              <a:t>Train and Test splits: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Same Person Evaluation.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Train on all 4 users data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Test on a new session of any user from the training set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Cross Person Evaluation.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Train on 3 users data.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Test on the other user data.</a:t>
            </a:r>
          </a:p>
        </p:txBody>
      </p:sp>
    </p:spTree>
    <p:extLst>
      <p:ext uri="{BB962C8B-B14F-4D97-AF65-F5344CB8AC3E}">
        <p14:creationId xmlns:p14="http://schemas.microsoft.com/office/powerpoint/2010/main" val="343416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nightstour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ightstour" id="{017A8B9E-C3ED-444F-905D-DA1A52FFFCFD}" vid="{B90149A4-AC72-4064-A471-291D505148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knightstour</Template>
  <TotalTime>198</TotalTime>
  <Words>507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Proxima Nova</vt:lpstr>
      <vt:lpstr>Wingdings</vt:lpstr>
      <vt:lpstr>Wingdings 2</vt:lpstr>
      <vt:lpstr>knightstour</vt:lpstr>
      <vt:lpstr>HUMAN ACTIVITY RECOGNITION USING SMART WATCH</vt:lpstr>
      <vt:lpstr>Problem Statement</vt:lpstr>
      <vt:lpstr>Data Collection and preprocessing</vt:lpstr>
      <vt:lpstr>PowerPoint Presentation</vt:lpstr>
      <vt:lpstr>Overview</vt:lpstr>
      <vt:lpstr>Features Extracted</vt:lpstr>
      <vt:lpstr>PowerPoint Presentation</vt:lpstr>
      <vt:lpstr>PowerPoint Presentation</vt:lpstr>
      <vt:lpstr>Methodology</vt:lpstr>
      <vt:lpstr>Learning Techniques</vt:lpstr>
      <vt:lpstr>Results</vt:lpstr>
      <vt:lpstr>PowerPoint Presentation</vt:lpstr>
      <vt:lpstr>PowerPoint Presentation</vt:lpstr>
      <vt:lpstr>CONFUSION MATRICES FOR BEST MODEL</vt:lpstr>
      <vt:lpstr>Discussion</vt:lpstr>
      <vt:lpstr>PowerPoint Presentation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Sasank Pagolu</dc:creator>
  <cp:lastModifiedBy>Kamal Nayan Reddy Challa</cp:lastModifiedBy>
  <cp:revision>17</cp:revision>
  <dcterms:created xsi:type="dcterms:W3CDTF">2018-03-21T09:21:20Z</dcterms:created>
  <dcterms:modified xsi:type="dcterms:W3CDTF">2018-03-21T18:28:55Z</dcterms:modified>
</cp:coreProperties>
</file>