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628B65-EC45-4525-AC84-4A4E09400820}">
  <a:tblStyle styleId="{9A628B65-EC45-4525-AC84-4A4E094008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5.xml"/><Relationship Id="rId22" Type="http://schemas.openxmlformats.org/officeDocument/2006/relationships/font" Target="fonts/Nunito-italic.fntdata"/><Relationship Id="rId10" Type="http://schemas.openxmlformats.org/officeDocument/2006/relationships/slide" Target="slides/slide4.xml"/><Relationship Id="rId21" Type="http://schemas.openxmlformats.org/officeDocument/2006/relationships/font" Target="fonts/Nuni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75d4b3c8f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675d4b3c8f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675d4b3c8f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675d4b3c8f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675d4b3c8f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675d4b3c8f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675d4b3c8f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675d4b3c8f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75d4b3c8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75d4b3c8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75d4b3c8f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75d4b3c8f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75d4b3c8f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75d4b3c8f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75d4b3c8f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75d4b3c8f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75d4b3c8f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75d4b3c8f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75d4b3c8f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75d4b3c8f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75d4b3c8f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75d4b3c8f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75d4b3c8f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675d4b3c8f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Identifying faulty code using Object Tuple Model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819150" y="845600"/>
            <a:ext cx="75057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Now check the </a:t>
            </a:r>
            <a:r>
              <a:rPr lang="en-GB" sz="1800">
                <a:highlight>
                  <a:srgbClr val="FFFF00"/>
                </a:highlight>
              </a:rPr>
              <a:t>yellow</a:t>
            </a:r>
            <a:r>
              <a:rPr lang="en-GB" sz="1800"/>
              <a:t> highlighted sentence in the snippet</a:t>
            </a:r>
            <a:endParaRPr sz="600"/>
          </a:p>
        </p:txBody>
      </p:sp>
      <p:graphicFrame>
        <p:nvGraphicFramePr>
          <p:cNvPr id="205" name="Google Shape;205;p22"/>
          <p:cNvGraphicFramePr/>
          <p:nvPr/>
        </p:nvGraphicFramePr>
        <p:xfrm>
          <a:off x="952500" y="161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{9A628B65-EC45-4525-AC84-4A4E09400820}</a:tableStyleId>
              </a:tblPr>
              <a:tblGrid>
                <a:gridCol w="2079925"/>
              </a:tblGrid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A: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6" name="Google Shape;206;p22"/>
          <p:cNvSpPr/>
          <p:nvPr/>
        </p:nvSpPr>
        <p:spPr>
          <a:xfrm>
            <a:off x="1741225" y="1717449"/>
            <a:ext cx="2752100" cy="197075"/>
          </a:xfrm>
          <a:custGeom>
            <a:rect b="b" l="l" r="r" t="t"/>
            <a:pathLst>
              <a:path extrusionOk="0" h="7883" w="110084">
                <a:moveTo>
                  <a:pt x="0" y="4335"/>
                </a:moveTo>
                <a:cubicBezTo>
                  <a:pt x="21827" y="2154"/>
                  <a:pt x="44014" y="-1972"/>
                  <a:pt x="65730" y="1129"/>
                </a:cubicBezTo>
                <a:cubicBezTo>
                  <a:pt x="80383" y="3221"/>
                  <a:pt x="99618" y="13732"/>
                  <a:pt x="110084" y="326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Google Shape;207;p22"/>
          <p:cNvSpPr/>
          <p:nvPr/>
        </p:nvSpPr>
        <p:spPr>
          <a:xfrm>
            <a:off x="4333000" y="1772325"/>
            <a:ext cx="206450" cy="160375"/>
          </a:xfrm>
          <a:custGeom>
            <a:rect b="b" l="l" r="r" t="t"/>
            <a:pathLst>
              <a:path extrusionOk="0" h="6415" w="8258">
                <a:moveTo>
                  <a:pt x="0" y="537"/>
                </a:moveTo>
                <a:cubicBezTo>
                  <a:pt x="2541" y="1383"/>
                  <a:pt x="6818" y="-1324"/>
                  <a:pt x="8016" y="1071"/>
                </a:cubicBezTo>
                <a:cubicBezTo>
                  <a:pt x="8875" y="2787"/>
                  <a:pt x="6737" y="4699"/>
                  <a:pt x="5879" y="64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Google Shape;208;p22"/>
          <p:cNvSpPr txBox="1"/>
          <p:nvPr/>
        </p:nvSpPr>
        <p:spPr>
          <a:xfrm>
            <a:off x="4539450" y="1573150"/>
            <a:ext cx="3785400" cy="26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*(array+i) = *(0+i)</a:t>
            </a:r>
            <a:endParaRPr b="1" sz="13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When i = size then (0+size) is out of index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So this is a faulty code</a:t>
            </a:r>
            <a:endParaRPr b="1" sz="13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p22"/>
          <p:cNvCxnSpPr/>
          <p:nvPr/>
        </p:nvCxnSpPr>
        <p:spPr>
          <a:xfrm>
            <a:off x="5695700" y="1914525"/>
            <a:ext cx="13500" cy="2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819150" y="570025"/>
            <a:ext cx="7505700" cy="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00"/>
              <a:t>Code Snippet 4 ( Rotating array k times clockwise)</a:t>
            </a:r>
            <a:endParaRPr sz="2400"/>
          </a:p>
        </p:txBody>
      </p:sp>
      <p:sp>
        <p:nvSpPr>
          <p:cNvPr id="215" name="Google Shape;215;p23"/>
          <p:cNvSpPr txBox="1"/>
          <p:nvPr>
            <p:ph idx="1" type="body"/>
          </p:nvPr>
        </p:nvSpPr>
        <p:spPr>
          <a:xfrm>
            <a:off x="819150" y="1278075"/>
            <a:ext cx="4449000" cy="30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void rotate(int *nums, int numsSize, int k)</a:t>
            </a:r>
            <a:endParaRPr sz="2600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{</a:t>
            </a:r>
            <a:endParaRPr sz="2600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  int *temp = (int *)malloc(numsSize * sizeof(int));</a:t>
            </a:r>
            <a:endParaRPr sz="2600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  for (int i = 0; i &lt; k; i++)</a:t>
            </a:r>
            <a:endParaRPr sz="2600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  {</a:t>
            </a:r>
            <a:endParaRPr sz="2600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     </a:t>
            </a:r>
            <a:r>
              <a:rPr lang="en-GB" sz="260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 *(temp + i) </a:t>
            </a:r>
            <a:r>
              <a:rPr lang="en-GB" sz="26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= *(nums + numsSize - k + i);</a:t>
            </a:r>
            <a:endParaRPr sz="2600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  }</a:t>
            </a:r>
            <a:endParaRPr sz="2718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18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  // rest  part of the code</a:t>
            </a:r>
            <a:endParaRPr sz="2718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51"/>
              <a:buNone/>
            </a:pPr>
            <a:r>
              <a:rPr lang="en-GB" sz="2951">
                <a:latin typeface="Nunito"/>
                <a:ea typeface="Nunito"/>
                <a:cs typeface="Nunito"/>
                <a:sym typeface="Nunito"/>
              </a:rPr>
              <a:t>}</a:t>
            </a:r>
            <a:endParaRPr sz="3201"/>
          </a:p>
        </p:txBody>
      </p:sp>
      <p:graphicFrame>
        <p:nvGraphicFramePr>
          <p:cNvPr id="216" name="Google Shape;216;p23"/>
          <p:cNvGraphicFramePr/>
          <p:nvPr/>
        </p:nvGraphicFramePr>
        <p:xfrm>
          <a:off x="5862250" y="115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{9A628B65-EC45-4525-AC84-4A4E09400820}</a:tableStyleId>
              </a:tblPr>
              <a:tblGrid>
                <a:gridCol w="2551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Object tuple for temp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A: 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Obj_T: int [numsSize]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N: temp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S: numsSize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V: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V_T: int*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Range of index: 0 to (numsSize-1)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819150" y="845600"/>
            <a:ext cx="75057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00"/>
              <a:t>Object tuple model for valid indexes in score array</a:t>
            </a:r>
            <a:endParaRPr sz="1800"/>
          </a:p>
        </p:txBody>
      </p:sp>
      <p:graphicFrame>
        <p:nvGraphicFramePr>
          <p:cNvPr id="222" name="Google Shape;222;p24"/>
          <p:cNvGraphicFramePr/>
          <p:nvPr/>
        </p:nvGraphicFramePr>
        <p:xfrm>
          <a:off x="952500" y="161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{9A628B65-EC45-4525-AC84-4A4E09400820}</a:tableStyleId>
              </a:tblPr>
              <a:tblGrid>
                <a:gridCol w="2079925"/>
              </a:tblGrid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A: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3" name="Google Shape;223;p24"/>
          <p:cNvSpPr/>
          <p:nvPr/>
        </p:nvSpPr>
        <p:spPr>
          <a:xfrm>
            <a:off x="1741225" y="1717449"/>
            <a:ext cx="2752100" cy="197075"/>
          </a:xfrm>
          <a:custGeom>
            <a:rect b="b" l="l" r="r" t="t"/>
            <a:pathLst>
              <a:path extrusionOk="0" h="7883" w="110084">
                <a:moveTo>
                  <a:pt x="0" y="4335"/>
                </a:moveTo>
                <a:cubicBezTo>
                  <a:pt x="21827" y="2154"/>
                  <a:pt x="44014" y="-1972"/>
                  <a:pt x="65730" y="1129"/>
                </a:cubicBezTo>
                <a:cubicBezTo>
                  <a:pt x="80383" y="3221"/>
                  <a:pt x="99618" y="13732"/>
                  <a:pt x="110084" y="326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Google Shape;224;p24"/>
          <p:cNvSpPr/>
          <p:nvPr/>
        </p:nvSpPr>
        <p:spPr>
          <a:xfrm>
            <a:off x="4333000" y="1772325"/>
            <a:ext cx="206450" cy="160375"/>
          </a:xfrm>
          <a:custGeom>
            <a:rect b="b" l="l" r="r" t="t"/>
            <a:pathLst>
              <a:path extrusionOk="0" h="6415" w="8258">
                <a:moveTo>
                  <a:pt x="0" y="537"/>
                </a:moveTo>
                <a:cubicBezTo>
                  <a:pt x="2541" y="1383"/>
                  <a:pt x="6818" y="-1324"/>
                  <a:pt x="8016" y="1071"/>
                </a:cubicBezTo>
                <a:cubicBezTo>
                  <a:pt x="8875" y="2787"/>
                  <a:pt x="6737" y="4699"/>
                  <a:pt x="5879" y="64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Google Shape;225;p24"/>
          <p:cNvSpPr txBox="1"/>
          <p:nvPr/>
        </p:nvSpPr>
        <p:spPr>
          <a:xfrm>
            <a:off x="4539450" y="1573150"/>
            <a:ext cx="28590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0,1,2,...numsSize-1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 it must fall in the range because highest address value of the index is numsSize-1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" name="Google Shape;226;p24"/>
          <p:cNvCxnSpPr/>
          <p:nvPr/>
        </p:nvCxnSpPr>
        <p:spPr>
          <a:xfrm>
            <a:off x="5014350" y="1906000"/>
            <a:ext cx="13500" cy="2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819150" y="845600"/>
            <a:ext cx="75057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Now check the </a:t>
            </a:r>
            <a:r>
              <a:rPr lang="en-GB" sz="1800">
                <a:highlight>
                  <a:srgbClr val="FFFF00"/>
                </a:highlight>
              </a:rPr>
              <a:t>yellow</a:t>
            </a:r>
            <a:r>
              <a:rPr lang="en-GB" sz="1800"/>
              <a:t> highlighted sentence in the snippet</a:t>
            </a:r>
            <a:endParaRPr sz="600"/>
          </a:p>
        </p:txBody>
      </p:sp>
      <p:graphicFrame>
        <p:nvGraphicFramePr>
          <p:cNvPr id="232" name="Google Shape;232;p25"/>
          <p:cNvGraphicFramePr/>
          <p:nvPr/>
        </p:nvGraphicFramePr>
        <p:xfrm>
          <a:off x="952500" y="161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{9A628B65-EC45-4525-AC84-4A4E09400820}</a:tableStyleId>
              </a:tblPr>
              <a:tblGrid>
                <a:gridCol w="2079925"/>
              </a:tblGrid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A: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3" name="Google Shape;233;p25"/>
          <p:cNvSpPr/>
          <p:nvPr/>
        </p:nvSpPr>
        <p:spPr>
          <a:xfrm>
            <a:off x="1741225" y="1717449"/>
            <a:ext cx="2752100" cy="197075"/>
          </a:xfrm>
          <a:custGeom>
            <a:rect b="b" l="l" r="r" t="t"/>
            <a:pathLst>
              <a:path extrusionOk="0" h="7883" w="110084">
                <a:moveTo>
                  <a:pt x="0" y="4335"/>
                </a:moveTo>
                <a:cubicBezTo>
                  <a:pt x="21827" y="2154"/>
                  <a:pt x="44014" y="-1972"/>
                  <a:pt x="65730" y="1129"/>
                </a:cubicBezTo>
                <a:cubicBezTo>
                  <a:pt x="80383" y="3221"/>
                  <a:pt x="99618" y="13732"/>
                  <a:pt x="110084" y="326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Google Shape;234;p25"/>
          <p:cNvSpPr/>
          <p:nvPr/>
        </p:nvSpPr>
        <p:spPr>
          <a:xfrm>
            <a:off x="4333000" y="1772325"/>
            <a:ext cx="206450" cy="160375"/>
          </a:xfrm>
          <a:custGeom>
            <a:rect b="b" l="l" r="r" t="t"/>
            <a:pathLst>
              <a:path extrusionOk="0" h="6415" w="8258">
                <a:moveTo>
                  <a:pt x="0" y="537"/>
                </a:moveTo>
                <a:cubicBezTo>
                  <a:pt x="2541" y="1383"/>
                  <a:pt x="6818" y="-1324"/>
                  <a:pt x="8016" y="1071"/>
                </a:cubicBezTo>
                <a:cubicBezTo>
                  <a:pt x="8875" y="2787"/>
                  <a:pt x="6737" y="4699"/>
                  <a:pt x="5879" y="64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Google Shape;235;p25"/>
          <p:cNvSpPr txBox="1"/>
          <p:nvPr/>
        </p:nvSpPr>
        <p:spPr>
          <a:xfrm>
            <a:off x="4539450" y="1573150"/>
            <a:ext cx="3785400" cy="26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*(temp+i) = *(0+i)</a:t>
            </a:r>
            <a:endParaRPr b="1" sz="13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When k is greater than numsSize then it will be out of range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So this is a faulty code</a:t>
            </a:r>
            <a:endParaRPr b="1" sz="13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p25"/>
          <p:cNvCxnSpPr/>
          <p:nvPr/>
        </p:nvCxnSpPr>
        <p:spPr>
          <a:xfrm>
            <a:off x="5695700" y="1914525"/>
            <a:ext cx="13500" cy="2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570025"/>
            <a:ext cx="7505700" cy="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Snippet 1 (Calculate average)</a:t>
            </a:r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278075"/>
            <a:ext cx="2845800" cy="32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201">
                <a:latin typeface="Nunito"/>
                <a:ea typeface="Nunito"/>
                <a:cs typeface="Nunito"/>
                <a:sym typeface="Nunito"/>
              </a:rPr>
              <a:t>float calculateAverage(int *score, int n)</a:t>
            </a:r>
            <a:endParaRPr sz="120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201">
                <a:latin typeface="Nunito"/>
                <a:ea typeface="Nunito"/>
                <a:cs typeface="Nunito"/>
                <a:sym typeface="Nunito"/>
              </a:rPr>
              <a:t>{</a:t>
            </a:r>
            <a:endParaRPr sz="120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201">
                <a:latin typeface="Nunito"/>
                <a:ea typeface="Nunito"/>
                <a:cs typeface="Nunito"/>
                <a:sym typeface="Nunito"/>
              </a:rPr>
              <a:t>    float sum = 0;</a:t>
            </a:r>
            <a:endParaRPr sz="120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201">
                <a:latin typeface="Nunito"/>
                <a:ea typeface="Nunito"/>
                <a:cs typeface="Nunito"/>
                <a:sym typeface="Nunito"/>
              </a:rPr>
              <a:t>    for (int i = 0; i &lt;= n; i++)</a:t>
            </a:r>
            <a:endParaRPr sz="120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201">
                <a:latin typeface="Nunito"/>
                <a:ea typeface="Nunito"/>
                <a:cs typeface="Nunito"/>
                <a:sym typeface="Nunito"/>
              </a:rPr>
              <a:t>    {</a:t>
            </a:r>
            <a:endParaRPr sz="120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201">
                <a:latin typeface="Nunito"/>
                <a:ea typeface="Nunito"/>
                <a:cs typeface="Nunito"/>
                <a:sym typeface="Nunito"/>
              </a:rPr>
              <a:t>      </a:t>
            </a:r>
            <a:r>
              <a:rPr lang="en-GB" sz="1201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</a:t>
            </a:r>
            <a:r>
              <a:rPr lang="en-GB" sz="1201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sum += *(score + i)</a:t>
            </a:r>
            <a:r>
              <a:rPr lang="en-GB" sz="1201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;</a:t>
            </a:r>
            <a:endParaRPr sz="1201">
              <a:highlight>
                <a:srgbClr val="FFFF00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201">
                <a:latin typeface="Nunito"/>
                <a:ea typeface="Nunito"/>
                <a:cs typeface="Nunito"/>
                <a:sym typeface="Nunito"/>
              </a:rPr>
              <a:t>    }</a:t>
            </a:r>
            <a:endParaRPr sz="120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201">
                <a:latin typeface="Nunito"/>
                <a:ea typeface="Nunito"/>
                <a:cs typeface="Nunito"/>
                <a:sym typeface="Nunito"/>
              </a:rPr>
              <a:t>    return sum / n;</a:t>
            </a:r>
            <a:endParaRPr sz="120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201">
                <a:latin typeface="Nunito"/>
                <a:ea typeface="Nunito"/>
                <a:cs typeface="Nunito"/>
                <a:sym typeface="Nunito"/>
              </a:rPr>
              <a:t>}</a:t>
            </a:r>
            <a:endParaRPr sz="120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325"/>
          </a:p>
        </p:txBody>
      </p:sp>
      <p:graphicFrame>
        <p:nvGraphicFramePr>
          <p:cNvPr id="135" name="Google Shape;135;p14"/>
          <p:cNvGraphicFramePr/>
          <p:nvPr/>
        </p:nvGraphicFramePr>
        <p:xfrm>
          <a:off x="4904775" y="115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{9A628B65-EC45-4525-AC84-4A4E09400820}</a:tableStyleId>
              </a:tblPr>
              <a:tblGrid>
                <a:gridCol w="23760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Object tuple for score array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A: 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Obj_T: int [n]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N: score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S: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V: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V_T: int*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Range of index: 0 to (n-1)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00"/>
              <a:t>Object tuple model for valid indexes in score array</a:t>
            </a:r>
            <a:endParaRPr sz="1800"/>
          </a:p>
        </p:txBody>
      </p:sp>
      <p:graphicFrame>
        <p:nvGraphicFramePr>
          <p:cNvPr id="141" name="Google Shape;141;p15"/>
          <p:cNvGraphicFramePr/>
          <p:nvPr/>
        </p:nvGraphicFramePr>
        <p:xfrm>
          <a:off x="952500" y="161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{9A628B65-EC45-4525-AC84-4A4E09400820}</a:tableStyleId>
              </a:tblPr>
              <a:tblGrid>
                <a:gridCol w="2079925"/>
              </a:tblGrid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A: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2" name="Google Shape;142;p15"/>
          <p:cNvSpPr/>
          <p:nvPr/>
        </p:nvSpPr>
        <p:spPr>
          <a:xfrm>
            <a:off x="1741225" y="1717449"/>
            <a:ext cx="2752100" cy="197075"/>
          </a:xfrm>
          <a:custGeom>
            <a:rect b="b" l="l" r="r" t="t"/>
            <a:pathLst>
              <a:path extrusionOk="0" h="7883" w="110084">
                <a:moveTo>
                  <a:pt x="0" y="4335"/>
                </a:moveTo>
                <a:cubicBezTo>
                  <a:pt x="21827" y="2154"/>
                  <a:pt x="44014" y="-1972"/>
                  <a:pt x="65730" y="1129"/>
                </a:cubicBezTo>
                <a:cubicBezTo>
                  <a:pt x="80383" y="3221"/>
                  <a:pt x="99618" y="13732"/>
                  <a:pt x="110084" y="326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Google Shape;143;p15"/>
          <p:cNvSpPr/>
          <p:nvPr/>
        </p:nvSpPr>
        <p:spPr>
          <a:xfrm>
            <a:off x="4333000" y="1772325"/>
            <a:ext cx="206450" cy="160375"/>
          </a:xfrm>
          <a:custGeom>
            <a:rect b="b" l="l" r="r" t="t"/>
            <a:pathLst>
              <a:path extrusionOk="0" h="6415" w="8258">
                <a:moveTo>
                  <a:pt x="0" y="537"/>
                </a:moveTo>
                <a:cubicBezTo>
                  <a:pt x="2541" y="1383"/>
                  <a:pt x="6818" y="-1324"/>
                  <a:pt x="8016" y="1071"/>
                </a:cubicBezTo>
                <a:cubicBezTo>
                  <a:pt x="8875" y="2787"/>
                  <a:pt x="6737" y="4699"/>
                  <a:pt x="5879" y="64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Google Shape;144;p15"/>
          <p:cNvSpPr txBox="1"/>
          <p:nvPr/>
        </p:nvSpPr>
        <p:spPr>
          <a:xfrm>
            <a:off x="4539450" y="1573150"/>
            <a:ext cx="28590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0,1,2,...n-1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 it must fall in the range because highest address value of the index is n-1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15"/>
          <p:cNvCxnSpPr/>
          <p:nvPr/>
        </p:nvCxnSpPr>
        <p:spPr>
          <a:xfrm>
            <a:off x="5014350" y="1906000"/>
            <a:ext cx="13500" cy="2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845600"/>
            <a:ext cx="75057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Now check the </a:t>
            </a:r>
            <a:r>
              <a:rPr lang="en-GB" sz="1800">
                <a:highlight>
                  <a:srgbClr val="FFFF00"/>
                </a:highlight>
              </a:rPr>
              <a:t>yellow</a:t>
            </a:r>
            <a:r>
              <a:rPr lang="en-GB" sz="1800"/>
              <a:t> highlighted sentence in the snippet</a:t>
            </a:r>
            <a:endParaRPr sz="600"/>
          </a:p>
        </p:txBody>
      </p:sp>
      <p:graphicFrame>
        <p:nvGraphicFramePr>
          <p:cNvPr id="151" name="Google Shape;151;p16"/>
          <p:cNvGraphicFramePr/>
          <p:nvPr/>
        </p:nvGraphicFramePr>
        <p:xfrm>
          <a:off x="952500" y="161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{9A628B65-EC45-4525-AC84-4A4E09400820}</a:tableStyleId>
              </a:tblPr>
              <a:tblGrid>
                <a:gridCol w="2079925"/>
              </a:tblGrid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A: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2" name="Google Shape;152;p16"/>
          <p:cNvSpPr/>
          <p:nvPr/>
        </p:nvSpPr>
        <p:spPr>
          <a:xfrm>
            <a:off x="1741225" y="1717449"/>
            <a:ext cx="2752100" cy="197075"/>
          </a:xfrm>
          <a:custGeom>
            <a:rect b="b" l="l" r="r" t="t"/>
            <a:pathLst>
              <a:path extrusionOk="0" h="7883" w="110084">
                <a:moveTo>
                  <a:pt x="0" y="4335"/>
                </a:moveTo>
                <a:cubicBezTo>
                  <a:pt x="21827" y="2154"/>
                  <a:pt x="44014" y="-1972"/>
                  <a:pt x="65730" y="1129"/>
                </a:cubicBezTo>
                <a:cubicBezTo>
                  <a:pt x="80383" y="3221"/>
                  <a:pt x="99618" y="13732"/>
                  <a:pt x="110084" y="326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Google Shape;153;p16"/>
          <p:cNvSpPr/>
          <p:nvPr/>
        </p:nvSpPr>
        <p:spPr>
          <a:xfrm>
            <a:off x="4333000" y="1772325"/>
            <a:ext cx="206450" cy="160375"/>
          </a:xfrm>
          <a:custGeom>
            <a:rect b="b" l="l" r="r" t="t"/>
            <a:pathLst>
              <a:path extrusionOk="0" h="6415" w="8258">
                <a:moveTo>
                  <a:pt x="0" y="537"/>
                </a:moveTo>
                <a:cubicBezTo>
                  <a:pt x="2541" y="1383"/>
                  <a:pt x="6818" y="-1324"/>
                  <a:pt x="8016" y="1071"/>
                </a:cubicBezTo>
                <a:cubicBezTo>
                  <a:pt x="8875" y="2787"/>
                  <a:pt x="6737" y="4699"/>
                  <a:pt x="5879" y="64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Google Shape;154;p16"/>
          <p:cNvSpPr txBox="1"/>
          <p:nvPr/>
        </p:nvSpPr>
        <p:spPr>
          <a:xfrm>
            <a:off x="4539450" y="1573150"/>
            <a:ext cx="2859000" cy="26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 we are accessing (score+i) ( We are considering address of score is 0, which is written in object tuple model of score) , we are actually accessing (0+i)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When i=n, it is higher than the valid index range. So it will be out of range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So this is a faulty code</a:t>
            </a:r>
            <a:endParaRPr b="1" sz="13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16"/>
          <p:cNvCxnSpPr/>
          <p:nvPr/>
        </p:nvCxnSpPr>
        <p:spPr>
          <a:xfrm>
            <a:off x="5027700" y="2571750"/>
            <a:ext cx="13500" cy="2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819150" y="570025"/>
            <a:ext cx="7505700" cy="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Snippet 2 (Counting sort part 1)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819150" y="1278075"/>
            <a:ext cx="4449000" cy="30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18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void counting_sort(int *array, int size)</a:t>
            </a:r>
            <a:endParaRPr sz="2718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18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{</a:t>
            </a:r>
            <a:endParaRPr sz="2718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18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  int *count = (int *)malloc(size);</a:t>
            </a:r>
            <a:endParaRPr sz="2718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18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18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  for (int i = 0; i &lt; size; i++)</a:t>
            </a:r>
            <a:endParaRPr sz="2718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18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  {</a:t>
            </a:r>
            <a:endParaRPr sz="2718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18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      *(count + i) = 0;</a:t>
            </a:r>
            <a:endParaRPr sz="2718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18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  }</a:t>
            </a:r>
            <a:endParaRPr sz="2718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18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  for (int i = 0; i &lt; size; i++)</a:t>
            </a:r>
            <a:endParaRPr sz="2718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18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  {</a:t>
            </a:r>
            <a:endParaRPr sz="2718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18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      </a:t>
            </a:r>
            <a:r>
              <a:rPr lang="en-GB" sz="2718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*(count + *(array + i)) = *(count + *(array + i)) + 1;</a:t>
            </a:r>
            <a:endParaRPr sz="2718">
              <a:highlight>
                <a:srgbClr val="FFFF00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18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  }</a:t>
            </a:r>
            <a:endParaRPr sz="2718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18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18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  //… rest  part of the code …</a:t>
            </a:r>
            <a:endParaRPr sz="2718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10"/>
              <a:buNone/>
            </a:pPr>
            <a:r>
              <a:rPr lang="en-GB" sz="2951">
                <a:latin typeface="Nunito"/>
                <a:ea typeface="Nunito"/>
                <a:cs typeface="Nunito"/>
                <a:sym typeface="Nunito"/>
              </a:rPr>
              <a:t>}</a:t>
            </a:r>
            <a:endParaRPr sz="3201"/>
          </a:p>
        </p:txBody>
      </p:sp>
      <p:graphicFrame>
        <p:nvGraphicFramePr>
          <p:cNvPr id="162" name="Google Shape;162;p17"/>
          <p:cNvGraphicFramePr/>
          <p:nvPr/>
        </p:nvGraphicFramePr>
        <p:xfrm>
          <a:off x="5862250" y="115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{9A628B65-EC45-4525-AC84-4A4E09400820}</a:tableStyleId>
              </a:tblPr>
              <a:tblGrid>
                <a:gridCol w="2551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Object tuple for count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A: 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Obj_T: int [size]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N: count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S: size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V: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V_T: int*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Range of index: 0 to (size-1)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819150" y="845600"/>
            <a:ext cx="75057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00"/>
              <a:t>Object tuple model for valid indexes in score array</a:t>
            </a:r>
            <a:endParaRPr sz="1800"/>
          </a:p>
        </p:txBody>
      </p:sp>
      <p:graphicFrame>
        <p:nvGraphicFramePr>
          <p:cNvPr id="168" name="Google Shape;168;p18"/>
          <p:cNvGraphicFramePr/>
          <p:nvPr/>
        </p:nvGraphicFramePr>
        <p:xfrm>
          <a:off x="952500" y="161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{9A628B65-EC45-4525-AC84-4A4E09400820}</a:tableStyleId>
              </a:tblPr>
              <a:tblGrid>
                <a:gridCol w="2079925"/>
              </a:tblGrid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A: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9" name="Google Shape;169;p18"/>
          <p:cNvSpPr/>
          <p:nvPr/>
        </p:nvSpPr>
        <p:spPr>
          <a:xfrm>
            <a:off x="1741225" y="1717449"/>
            <a:ext cx="2752100" cy="197075"/>
          </a:xfrm>
          <a:custGeom>
            <a:rect b="b" l="l" r="r" t="t"/>
            <a:pathLst>
              <a:path extrusionOk="0" h="7883" w="110084">
                <a:moveTo>
                  <a:pt x="0" y="4335"/>
                </a:moveTo>
                <a:cubicBezTo>
                  <a:pt x="21827" y="2154"/>
                  <a:pt x="44014" y="-1972"/>
                  <a:pt x="65730" y="1129"/>
                </a:cubicBezTo>
                <a:cubicBezTo>
                  <a:pt x="80383" y="3221"/>
                  <a:pt x="99618" y="13732"/>
                  <a:pt x="110084" y="326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Google Shape;170;p18"/>
          <p:cNvSpPr/>
          <p:nvPr/>
        </p:nvSpPr>
        <p:spPr>
          <a:xfrm>
            <a:off x="4333000" y="1772325"/>
            <a:ext cx="206450" cy="160375"/>
          </a:xfrm>
          <a:custGeom>
            <a:rect b="b" l="l" r="r" t="t"/>
            <a:pathLst>
              <a:path extrusionOk="0" h="6415" w="8258">
                <a:moveTo>
                  <a:pt x="0" y="537"/>
                </a:moveTo>
                <a:cubicBezTo>
                  <a:pt x="2541" y="1383"/>
                  <a:pt x="6818" y="-1324"/>
                  <a:pt x="8016" y="1071"/>
                </a:cubicBezTo>
                <a:cubicBezTo>
                  <a:pt x="8875" y="2787"/>
                  <a:pt x="6737" y="4699"/>
                  <a:pt x="5879" y="64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Google Shape;171;p18"/>
          <p:cNvSpPr txBox="1"/>
          <p:nvPr/>
        </p:nvSpPr>
        <p:spPr>
          <a:xfrm>
            <a:off x="4539450" y="1573150"/>
            <a:ext cx="28590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0,1,2,...size-1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 it must fall in the range because highest address value of the index is size-1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18"/>
          <p:cNvCxnSpPr/>
          <p:nvPr/>
        </p:nvCxnSpPr>
        <p:spPr>
          <a:xfrm>
            <a:off x="5014350" y="1906000"/>
            <a:ext cx="13500" cy="2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819150" y="845600"/>
            <a:ext cx="75057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Now check the </a:t>
            </a:r>
            <a:r>
              <a:rPr lang="en-GB" sz="1800">
                <a:highlight>
                  <a:srgbClr val="FFFF00"/>
                </a:highlight>
              </a:rPr>
              <a:t>yellow</a:t>
            </a:r>
            <a:r>
              <a:rPr lang="en-GB" sz="1800"/>
              <a:t> highlighted sentence in the snippet</a:t>
            </a:r>
            <a:endParaRPr sz="600"/>
          </a:p>
        </p:txBody>
      </p:sp>
      <p:graphicFrame>
        <p:nvGraphicFramePr>
          <p:cNvPr id="178" name="Google Shape;178;p19"/>
          <p:cNvGraphicFramePr/>
          <p:nvPr/>
        </p:nvGraphicFramePr>
        <p:xfrm>
          <a:off x="952500" y="161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{9A628B65-EC45-4525-AC84-4A4E09400820}</a:tableStyleId>
              </a:tblPr>
              <a:tblGrid>
                <a:gridCol w="2079925"/>
              </a:tblGrid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A: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9" name="Google Shape;179;p19"/>
          <p:cNvSpPr/>
          <p:nvPr/>
        </p:nvSpPr>
        <p:spPr>
          <a:xfrm>
            <a:off x="1741225" y="1717449"/>
            <a:ext cx="2752100" cy="197075"/>
          </a:xfrm>
          <a:custGeom>
            <a:rect b="b" l="l" r="r" t="t"/>
            <a:pathLst>
              <a:path extrusionOk="0" h="7883" w="110084">
                <a:moveTo>
                  <a:pt x="0" y="4335"/>
                </a:moveTo>
                <a:cubicBezTo>
                  <a:pt x="21827" y="2154"/>
                  <a:pt x="44014" y="-1972"/>
                  <a:pt x="65730" y="1129"/>
                </a:cubicBezTo>
                <a:cubicBezTo>
                  <a:pt x="80383" y="3221"/>
                  <a:pt x="99618" y="13732"/>
                  <a:pt x="110084" y="326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Google Shape;180;p19"/>
          <p:cNvSpPr/>
          <p:nvPr/>
        </p:nvSpPr>
        <p:spPr>
          <a:xfrm>
            <a:off x="4333000" y="1772325"/>
            <a:ext cx="206450" cy="160375"/>
          </a:xfrm>
          <a:custGeom>
            <a:rect b="b" l="l" r="r" t="t"/>
            <a:pathLst>
              <a:path extrusionOk="0" h="6415" w="8258">
                <a:moveTo>
                  <a:pt x="0" y="537"/>
                </a:moveTo>
                <a:cubicBezTo>
                  <a:pt x="2541" y="1383"/>
                  <a:pt x="6818" y="-1324"/>
                  <a:pt x="8016" y="1071"/>
                </a:cubicBezTo>
                <a:cubicBezTo>
                  <a:pt x="8875" y="2787"/>
                  <a:pt x="6737" y="4699"/>
                  <a:pt x="5879" y="64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Google Shape;181;p19"/>
          <p:cNvSpPr txBox="1"/>
          <p:nvPr/>
        </p:nvSpPr>
        <p:spPr>
          <a:xfrm>
            <a:off x="4539450" y="1573150"/>
            <a:ext cx="2859000" cy="26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 + </a:t>
            </a:r>
            <a:r>
              <a:rPr b="1" lang="en-GB" sz="13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*(array+i)</a:t>
            </a:r>
            <a:endParaRPr b="1" sz="13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Is an integer with range 0 to Max element of array. If it is higher than (size-1) then it will be out of range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So this is a faulty code</a:t>
            </a:r>
            <a:endParaRPr b="1" sz="13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p19"/>
          <p:cNvCxnSpPr/>
          <p:nvPr/>
        </p:nvCxnSpPr>
        <p:spPr>
          <a:xfrm>
            <a:off x="5241450" y="1914525"/>
            <a:ext cx="13500" cy="2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819150" y="570025"/>
            <a:ext cx="7505700" cy="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Snippet 3 (Counting sort part 2)</a:t>
            </a:r>
            <a:endParaRPr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819150" y="1278075"/>
            <a:ext cx="4449000" cy="30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18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void counting_sort(int *array, int size)</a:t>
            </a:r>
            <a:endParaRPr sz="2718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18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{</a:t>
            </a:r>
            <a:endParaRPr sz="2718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18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  // first part of code</a:t>
            </a:r>
            <a:endParaRPr sz="2718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81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  for (int i = size; i &gt;= 0; i--)</a:t>
            </a:r>
            <a:endParaRPr sz="2681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81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  {</a:t>
            </a:r>
            <a:endParaRPr sz="2681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81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      </a:t>
            </a:r>
            <a:r>
              <a:rPr lang="en-GB" sz="2681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*(output + *(count + *(array + i)) - 1) = *(array + i);</a:t>
            </a:r>
            <a:endParaRPr sz="2681">
              <a:highlight>
                <a:srgbClr val="FFFF00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81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      </a:t>
            </a:r>
            <a:r>
              <a:rPr lang="en-GB" sz="2681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*(count + *(array + i)) = *(count + *(array + i)) - 1;</a:t>
            </a:r>
            <a:endParaRPr sz="2681">
              <a:highlight>
                <a:srgbClr val="FFFF00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81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  }</a:t>
            </a:r>
            <a:endParaRPr sz="2681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18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  // rest  part of the code</a:t>
            </a:r>
            <a:endParaRPr sz="2718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31"/>
              <a:buNone/>
            </a:pPr>
            <a:r>
              <a:rPr lang="en-GB" sz="2951">
                <a:latin typeface="Nunito"/>
                <a:ea typeface="Nunito"/>
                <a:cs typeface="Nunito"/>
                <a:sym typeface="Nunito"/>
              </a:rPr>
              <a:t>}</a:t>
            </a:r>
            <a:endParaRPr sz="3201"/>
          </a:p>
        </p:txBody>
      </p:sp>
      <p:graphicFrame>
        <p:nvGraphicFramePr>
          <p:cNvPr id="189" name="Google Shape;189;p20"/>
          <p:cNvGraphicFramePr/>
          <p:nvPr/>
        </p:nvGraphicFramePr>
        <p:xfrm>
          <a:off x="5862250" y="115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{9A628B65-EC45-4525-AC84-4A4E09400820}</a:tableStyleId>
              </a:tblPr>
              <a:tblGrid>
                <a:gridCol w="2551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Object tuple for array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A: 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Obj_T: int [size]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N: array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S: size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V: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V_T: int*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Range of index: 0 to (size-1)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819150" y="845600"/>
            <a:ext cx="75057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00"/>
              <a:t>Object tuple model for valid indexes in score array</a:t>
            </a:r>
            <a:endParaRPr sz="1800"/>
          </a:p>
        </p:txBody>
      </p:sp>
      <p:graphicFrame>
        <p:nvGraphicFramePr>
          <p:cNvPr id="195" name="Google Shape;195;p21"/>
          <p:cNvGraphicFramePr/>
          <p:nvPr/>
        </p:nvGraphicFramePr>
        <p:xfrm>
          <a:off x="952500" y="161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{9A628B65-EC45-4525-AC84-4A4E09400820}</a:tableStyleId>
              </a:tblPr>
              <a:tblGrid>
                <a:gridCol w="2079925"/>
              </a:tblGrid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A: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6" name="Google Shape;196;p21"/>
          <p:cNvSpPr/>
          <p:nvPr/>
        </p:nvSpPr>
        <p:spPr>
          <a:xfrm>
            <a:off x="1741225" y="1717449"/>
            <a:ext cx="2752100" cy="197075"/>
          </a:xfrm>
          <a:custGeom>
            <a:rect b="b" l="l" r="r" t="t"/>
            <a:pathLst>
              <a:path extrusionOk="0" h="7883" w="110084">
                <a:moveTo>
                  <a:pt x="0" y="4335"/>
                </a:moveTo>
                <a:cubicBezTo>
                  <a:pt x="21827" y="2154"/>
                  <a:pt x="44014" y="-1972"/>
                  <a:pt x="65730" y="1129"/>
                </a:cubicBezTo>
                <a:cubicBezTo>
                  <a:pt x="80383" y="3221"/>
                  <a:pt x="99618" y="13732"/>
                  <a:pt x="110084" y="326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Google Shape;197;p21"/>
          <p:cNvSpPr/>
          <p:nvPr/>
        </p:nvSpPr>
        <p:spPr>
          <a:xfrm>
            <a:off x="4333000" y="1772325"/>
            <a:ext cx="206450" cy="160375"/>
          </a:xfrm>
          <a:custGeom>
            <a:rect b="b" l="l" r="r" t="t"/>
            <a:pathLst>
              <a:path extrusionOk="0" h="6415" w="8258">
                <a:moveTo>
                  <a:pt x="0" y="537"/>
                </a:moveTo>
                <a:cubicBezTo>
                  <a:pt x="2541" y="1383"/>
                  <a:pt x="6818" y="-1324"/>
                  <a:pt x="8016" y="1071"/>
                </a:cubicBezTo>
                <a:cubicBezTo>
                  <a:pt x="8875" y="2787"/>
                  <a:pt x="6737" y="4699"/>
                  <a:pt x="5879" y="64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Google Shape;198;p21"/>
          <p:cNvSpPr txBox="1"/>
          <p:nvPr/>
        </p:nvSpPr>
        <p:spPr>
          <a:xfrm>
            <a:off x="4539450" y="1573150"/>
            <a:ext cx="28590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0,1,2,...size-1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 it must fall in the range because highest address value of the index is size-1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21"/>
          <p:cNvCxnSpPr/>
          <p:nvPr/>
        </p:nvCxnSpPr>
        <p:spPr>
          <a:xfrm>
            <a:off x="5014350" y="1906000"/>
            <a:ext cx="13500" cy="2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