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2"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ker, Yushuf" initials="SY" lastIdx="2" clrIdx="0">
    <p:extLst>
      <p:ext uri="{19B8F6BF-5375-455C-9EA6-DF929625EA0E}">
        <p15:presenceInfo xmlns:p15="http://schemas.microsoft.com/office/powerpoint/2012/main" userId="S::yushuf.sharker@yale.edu::394c41d4-37e4-4ca3-82e9-d4320b4a0e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3" d="100"/>
          <a:sy n="103" d="100"/>
        </p:scale>
        <p:origin x="13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4T16:09:23.322" idx="1">
    <p:pos x="751" y="610"/>
    <p:text>Always try to keep the same layout as the first slide. too much deviation makes the presentation distracting. Please follow the example of the third slide. Also You have scope of adding more informationtin in this slide.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24T16:12:08.962" idx="2">
    <p:pos x="10" y="10"/>
    <p:text>Same as comments in slide 4</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495BE-263B-486D-AF68-7D5C799F37F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AB282B3-0DDF-4363-B37D-66ECCAB12976}">
      <dgm:prSet phldrT="[Text]"/>
      <dgm:spPr/>
      <dgm:t>
        <a:bodyPr/>
        <a:lstStyle/>
        <a:p>
          <a:r>
            <a:rPr lang="en-US" b="1" dirty="0">
              <a:latin typeface="Times New Roman" panose="02020603050405020304" pitchFamily="18" charset="0"/>
              <a:cs typeface="Times New Roman" panose="02020603050405020304" pitchFamily="18" charset="0"/>
            </a:rPr>
            <a:t>Wildcard : </a:t>
          </a:r>
          <a:r>
            <a:rPr lang="en-US" dirty="0">
              <a:latin typeface="Times New Roman" panose="02020603050405020304" pitchFamily="18" charset="0"/>
              <a:cs typeface="Times New Roman" panose="02020603050405020304" pitchFamily="18" charset="0"/>
            </a:rPr>
            <a:t>A wildcard is a special character that represents a specific variety of characters in our searches. In our query searches, it can match more than one particular character in the text. This greatly extend the utility of a search and replace tool. For example, for any numeric digit the wildcard is “\d” or for tab character it’s “\t” etc.</a:t>
          </a:r>
          <a:endParaRPr lang="en-US" dirty="0"/>
        </a:p>
      </dgm:t>
    </dgm:pt>
    <dgm:pt modelId="{41AD493B-51D8-4062-A732-664324025455}" type="parTrans" cxnId="{49B174F9-581B-4F9C-B734-5D075492C38E}">
      <dgm:prSet/>
      <dgm:spPr/>
      <dgm:t>
        <a:bodyPr/>
        <a:lstStyle/>
        <a:p>
          <a:endParaRPr lang="en-US"/>
        </a:p>
      </dgm:t>
    </dgm:pt>
    <dgm:pt modelId="{9ED50ACF-352D-40DA-89F6-46B1FF7E3BEF}" type="sibTrans" cxnId="{49B174F9-581B-4F9C-B734-5D075492C38E}">
      <dgm:prSet/>
      <dgm:spPr/>
      <dgm:t>
        <a:bodyPr/>
        <a:lstStyle/>
        <a:p>
          <a:endParaRPr lang="en-US"/>
        </a:p>
      </dgm:t>
    </dgm:pt>
    <dgm:pt modelId="{4A3A7BFC-B02C-4015-9BE6-77B8B213A489}">
      <dgm:prSet phldrT="[Text]"/>
      <dgm:spPr/>
      <dgm:t>
        <a:bodyPr/>
        <a:lstStyle/>
        <a:p>
          <a:pPr>
            <a:buNone/>
          </a:pPr>
          <a:r>
            <a:rPr lang="en-US" b="1" dirty="0">
              <a:latin typeface="Times New Roman" panose="02020603050405020304" pitchFamily="18" charset="0"/>
              <a:cs typeface="Times New Roman" panose="02020603050405020304" pitchFamily="18" charset="0"/>
            </a:rPr>
            <a:t>Quantifiers : </a:t>
          </a:r>
          <a:r>
            <a:rPr lang="en-US" dirty="0">
              <a:latin typeface="Times New Roman" panose="02020603050405020304" pitchFamily="18" charset="0"/>
              <a:cs typeface="Times New Roman" panose="02020603050405020304" pitchFamily="18" charset="0"/>
            </a:rPr>
            <a:t>Methods of adjusting the number of times an element such as a wildcard matches are called quantifiers. “+”, “*”, “^” or “?” etc. are known as quantifiers in regex. For example, Plus (+) immediately after a character indicates that the term should match one or more times in succession. </a:t>
          </a:r>
          <a:endParaRPr lang="en-US" dirty="0"/>
        </a:p>
      </dgm:t>
    </dgm:pt>
    <dgm:pt modelId="{311B4A1A-0330-461A-9AC4-52EEBE4341ED}" type="parTrans" cxnId="{B4B16B7F-3862-4D2C-8E86-4B6AFD95CC8D}">
      <dgm:prSet/>
      <dgm:spPr/>
      <dgm:t>
        <a:bodyPr/>
        <a:lstStyle/>
        <a:p>
          <a:endParaRPr lang="en-US"/>
        </a:p>
      </dgm:t>
    </dgm:pt>
    <dgm:pt modelId="{FD9FACDC-CC5B-49C8-B983-BC81EA8DF26B}" type="sibTrans" cxnId="{B4B16B7F-3862-4D2C-8E86-4B6AFD95CC8D}">
      <dgm:prSet/>
      <dgm:spPr/>
      <dgm:t>
        <a:bodyPr/>
        <a:lstStyle/>
        <a:p>
          <a:endParaRPr lang="en-US"/>
        </a:p>
      </dgm:t>
    </dgm:pt>
    <dgm:pt modelId="{1A3BBD13-FDBD-43B7-ABBD-59EFAA0C2856}">
      <dgm:prSet phldrT="[Text]"/>
      <dgm:spPr/>
      <dgm:t>
        <a:bodyPr/>
        <a:lstStyle/>
        <a:p>
          <a:pPr>
            <a:buNone/>
          </a:pPr>
          <a:r>
            <a:rPr lang="en-US" b="1" dirty="0">
              <a:latin typeface="Times New Roman" panose="02020603050405020304" pitchFamily="18" charset="0"/>
              <a:cs typeface="Times New Roman" panose="02020603050405020304" pitchFamily="18" charset="0"/>
            </a:rPr>
            <a:t>Brackets : </a:t>
          </a:r>
          <a:r>
            <a:rPr lang="en-US" dirty="0">
              <a:latin typeface="Times New Roman" panose="02020603050405020304" pitchFamily="18" charset="0"/>
              <a:cs typeface="Times New Roman" panose="02020603050405020304" pitchFamily="18" charset="0"/>
            </a:rPr>
            <a:t>Brackets/Parentheses are used almost every time while using regex. Three types of parentheses e.g. (), {} &amp; [] are used for different purposes. For example : </a:t>
          </a:r>
          <a:r>
            <a:rPr lang="en-US" b="1" dirty="0">
              <a:latin typeface="Times New Roman" panose="02020603050405020304" pitchFamily="18" charset="0"/>
              <a:cs typeface="Times New Roman" panose="02020603050405020304" pitchFamily="18" charset="0"/>
            </a:rPr>
            <a:t>[0-9]{4}</a:t>
          </a:r>
          <a:r>
            <a:rPr lang="en-US" dirty="0">
              <a:latin typeface="Times New Roman" panose="02020603050405020304" pitchFamily="18" charset="0"/>
              <a:cs typeface="Times New Roman" panose="02020603050405020304" pitchFamily="18" charset="0"/>
            </a:rPr>
            <a:t> - Match any number for exactly four times in a row.</a:t>
          </a:r>
          <a:endParaRPr lang="en-US" dirty="0"/>
        </a:p>
      </dgm:t>
    </dgm:pt>
    <dgm:pt modelId="{6BC8C306-FC46-42EE-A691-CB8F78A60198}" type="parTrans" cxnId="{C9EE4F8C-7290-4198-A28D-E932F5106444}">
      <dgm:prSet/>
      <dgm:spPr/>
      <dgm:t>
        <a:bodyPr/>
        <a:lstStyle/>
        <a:p>
          <a:endParaRPr lang="en-US"/>
        </a:p>
      </dgm:t>
    </dgm:pt>
    <dgm:pt modelId="{A1924BBF-8D4E-48DA-8031-4D40C9FC25F6}" type="sibTrans" cxnId="{C9EE4F8C-7290-4198-A28D-E932F5106444}">
      <dgm:prSet/>
      <dgm:spPr/>
      <dgm:t>
        <a:bodyPr/>
        <a:lstStyle/>
        <a:p>
          <a:endParaRPr lang="en-US"/>
        </a:p>
      </dgm:t>
    </dgm:pt>
    <dgm:pt modelId="{E4C10650-F540-4314-90F6-0659934AC319}" type="pres">
      <dgm:prSet presAssocID="{F1F495BE-263B-486D-AF68-7D5C799F37FC}" presName="diagram" presStyleCnt="0">
        <dgm:presLayoutVars>
          <dgm:dir/>
          <dgm:resizeHandles val="exact"/>
        </dgm:presLayoutVars>
      </dgm:prSet>
      <dgm:spPr/>
    </dgm:pt>
    <dgm:pt modelId="{C8BD2D22-8F3F-40C2-ACEB-4EDC31B14C0C}" type="pres">
      <dgm:prSet presAssocID="{7AB282B3-0DDF-4363-B37D-66ECCAB12976}" presName="node" presStyleLbl="node1" presStyleIdx="0" presStyleCnt="3" custScaleX="150872" custScaleY="112614" custLinFactNeighborX="-6436" custLinFactNeighborY="-2462">
        <dgm:presLayoutVars>
          <dgm:bulletEnabled val="1"/>
        </dgm:presLayoutVars>
      </dgm:prSet>
      <dgm:spPr/>
    </dgm:pt>
    <dgm:pt modelId="{EE73D740-A993-454A-855D-E50F70E00D92}" type="pres">
      <dgm:prSet presAssocID="{9ED50ACF-352D-40DA-89F6-46B1FF7E3BEF}" presName="sibTrans" presStyleCnt="0"/>
      <dgm:spPr/>
    </dgm:pt>
    <dgm:pt modelId="{6B2599FA-3D0A-4984-8446-31EBF5F1721C}" type="pres">
      <dgm:prSet presAssocID="{4A3A7BFC-B02C-4015-9BE6-77B8B213A489}" presName="node" presStyleLbl="node1" presStyleIdx="1" presStyleCnt="3" custScaleX="153220" custScaleY="112355" custLinFactNeighborY="-2812">
        <dgm:presLayoutVars>
          <dgm:bulletEnabled val="1"/>
        </dgm:presLayoutVars>
      </dgm:prSet>
      <dgm:spPr/>
    </dgm:pt>
    <dgm:pt modelId="{8B1F32B5-962B-49E6-88F0-B4E84ED0B19D}" type="pres">
      <dgm:prSet presAssocID="{FD9FACDC-CC5B-49C8-B983-BC81EA8DF26B}" presName="sibTrans" presStyleCnt="0"/>
      <dgm:spPr/>
    </dgm:pt>
    <dgm:pt modelId="{FFCD45FF-108E-41D4-947C-2820DD946CEF}" type="pres">
      <dgm:prSet presAssocID="{1A3BBD13-FDBD-43B7-ABBD-59EFAA0C2856}" presName="node" presStyleLbl="node1" presStyleIdx="2" presStyleCnt="3" custScaleX="230208" custLinFactNeighborX="-1574" custLinFactNeighborY="-12245">
        <dgm:presLayoutVars>
          <dgm:bulletEnabled val="1"/>
        </dgm:presLayoutVars>
      </dgm:prSet>
      <dgm:spPr/>
    </dgm:pt>
  </dgm:ptLst>
  <dgm:cxnLst>
    <dgm:cxn modelId="{B4B16B7F-3862-4D2C-8E86-4B6AFD95CC8D}" srcId="{F1F495BE-263B-486D-AF68-7D5C799F37FC}" destId="{4A3A7BFC-B02C-4015-9BE6-77B8B213A489}" srcOrd="1" destOrd="0" parTransId="{311B4A1A-0330-461A-9AC4-52EEBE4341ED}" sibTransId="{FD9FACDC-CC5B-49C8-B983-BC81EA8DF26B}"/>
    <dgm:cxn modelId="{C9EE4F8C-7290-4198-A28D-E932F5106444}" srcId="{F1F495BE-263B-486D-AF68-7D5C799F37FC}" destId="{1A3BBD13-FDBD-43B7-ABBD-59EFAA0C2856}" srcOrd="2" destOrd="0" parTransId="{6BC8C306-FC46-42EE-A691-CB8F78A60198}" sibTransId="{A1924BBF-8D4E-48DA-8031-4D40C9FC25F6}"/>
    <dgm:cxn modelId="{CE90A5CC-6506-4DCC-9017-7DCCDAA7E4AC}" type="presOf" srcId="{7AB282B3-0DDF-4363-B37D-66ECCAB12976}" destId="{C8BD2D22-8F3F-40C2-ACEB-4EDC31B14C0C}" srcOrd="0" destOrd="0" presId="urn:microsoft.com/office/officeart/2005/8/layout/default"/>
    <dgm:cxn modelId="{46A0E6D4-E1B5-48B1-8FA2-BA1BD0D41D7C}" type="presOf" srcId="{1A3BBD13-FDBD-43B7-ABBD-59EFAA0C2856}" destId="{FFCD45FF-108E-41D4-947C-2820DD946CEF}" srcOrd="0" destOrd="0" presId="urn:microsoft.com/office/officeart/2005/8/layout/default"/>
    <dgm:cxn modelId="{61A6EBE0-767A-4E0F-ABA2-7B9BF20EC78C}" type="presOf" srcId="{F1F495BE-263B-486D-AF68-7D5C799F37FC}" destId="{E4C10650-F540-4314-90F6-0659934AC319}" srcOrd="0" destOrd="0" presId="urn:microsoft.com/office/officeart/2005/8/layout/default"/>
    <dgm:cxn modelId="{E1FC4DF9-2A8F-4CEB-A18C-1C72B5FED9D9}" type="presOf" srcId="{4A3A7BFC-B02C-4015-9BE6-77B8B213A489}" destId="{6B2599FA-3D0A-4984-8446-31EBF5F1721C}" srcOrd="0" destOrd="0" presId="urn:microsoft.com/office/officeart/2005/8/layout/default"/>
    <dgm:cxn modelId="{49B174F9-581B-4F9C-B734-5D075492C38E}" srcId="{F1F495BE-263B-486D-AF68-7D5C799F37FC}" destId="{7AB282B3-0DDF-4363-B37D-66ECCAB12976}" srcOrd="0" destOrd="0" parTransId="{41AD493B-51D8-4062-A732-664324025455}" sibTransId="{9ED50ACF-352D-40DA-89F6-46B1FF7E3BEF}"/>
    <dgm:cxn modelId="{9E7A2D22-FB2D-417A-BA2B-420DF40BED1F}" type="presParOf" srcId="{E4C10650-F540-4314-90F6-0659934AC319}" destId="{C8BD2D22-8F3F-40C2-ACEB-4EDC31B14C0C}" srcOrd="0" destOrd="0" presId="urn:microsoft.com/office/officeart/2005/8/layout/default"/>
    <dgm:cxn modelId="{8A6DE7A4-E497-48D9-8447-896C85055808}" type="presParOf" srcId="{E4C10650-F540-4314-90F6-0659934AC319}" destId="{EE73D740-A993-454A-855D-E50F70E00D92}" srcOrd="1" destOrd="0" presId="urn:microsoft.com/office/officeart/2005/8/layout/default"/>
    <dgm:cxn modelId="{471567D2-056B-4D86-A08B-E419426A668A}" type="presParOf" srcId="{E4C10650-F540-4314-90F6-0659934AC319}" destId="{6B2599FA-3D0A-4984-8446-31EBF5F1721C}" srcOrd="2" destOrd="0" presId="urn:microsoft.com/office/officeart/2005/8/layout/default"/>
    <dgm:cxn modelId="{D45B8AAF-C676-42C0-9C89-26B867FE14E9}" type="presParOf" srcId="{E4C10650-F540-4314-90F6-0659934AC319}" destId="{8B1F32B5-962B-49E6-88F0-B4E84ED0B19D}" srcOrd="3" destOrd="0" presId="urn:microsoft.com/office/officeart/2005/8/layout/default"/>
    <dgm:cxn modelId="{CED1C0F7-D4BB-46C8-B99B-CB2CDA18083E}" type="presParOf" srcId="{E4C10650-F540-4314-90F6-0659934AC319}" destId="{FFCD45FF-108E-41D4-947C-2820DD946CE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2D22-8F3F-40C2-ACEB-4EDC31B14C0C}">
      <dsp:nvSpPr>
        <dsp:cNvPr id="0" name=""/>
        <dsp:cNvSpPr/>
      </dsp:nvSpPr>
      <dsp:spPr>
        <a:xfrm>
          <a:off x="0" y="79176"/>
          <a:ext cx="5569566" cy="2494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Wildcard : </a:t>
          </a:r>
          <a:r>
            <a:rPr lang="en-US" sz="2100" kern="1200" dirty="0">
              <a:latin typeface="Times New Roman" panose="02020603050405020304" pitchFamily="18" charset="0"/>
              <a:cs typeface="Times New Roman" panose="02020603050405020304" pitchFamily="18" charset="0"/>
            </a:rPr>
            <a:t>A wildcard is a special character that represents a specific variety of characters in our searches. In our query searches, it can match more than one particular character in the text. This greatly extend the utility of a search and replace tool. For example, for any numeric digit the wildcard is “\d” or for tab character it’s “\t” etc.</a:t>
          </a:r>
          <a:endParaRPr lang="en-US" sz="2100" kern="1200" dirty="0"/>
        </a:p>
      </dsp:txBody>
      <dsp:txXfrm>
        <a:off x="0" y="79176"/>
        <a:ext cx="5569566" cy="2494344"/>
      </dsp:txXfrm>
    </dsp:sp>
    <dsp:sp modelId="{6B2599FA-3D0A-4984-8446-31EBF5F1721C}">
      <dsp:nvSpPr>
        <dsp:cNvPr id="0" name=""/>
        <dsp:cNvSpPr/>
      </dsp:nvSpPr>
      <dsp:spPr>
        <a:xfrm>
          <a:off x="5939065" y="74292"/>
          <a:ext cx="5656245" cy="248860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Quantifiers : </a:t>
          </a:r>
          <a:r>
            <a:rPr lang="en-US" sz="2100" kern="1200" dirty="0">
              <a:latin typeface="Times New Roman" panose="02020603050405020304" pitchFamily="18" charset="0"/>
              <a:cs typeface="Times New Roman" panose="02020603050405020304" pitchFamily="18" charset="0"/>
            </a:rPr>
            <a:t>Methods of adjusting the number of times an element such as a wildcard matches are called quantifiers. “+”, “*”, “^” or “?” etc. are known as quantifiers in regex. For example, Plus (+) immediately after a character indicates that the term should match one or more times in succession. </a:t>
          </a:r>
          <a:endParaRPr lang="en-US" sz="2100" kern="1200" dirty="0"/>
        </a:p>
      </dsp:txBody>
      <dsp:txXfrm>
        <a:off x="5939065" y="74292"/>
        <a:ext cx="5656245" cy="2488607"/>
      </dsp:txXfrm>
    </dsp:sp>
    <dsp:sp modelId="{FFCD45FF-108E-41D4-947C-2820DD946CEF}">
      <dsp:nvSpPr>
        <dsp:cNvPr id="0" name=""/>
        <dsp:cNvSpPr/>
      </dsp:nvSpPr>
      <dsp:spPr>
        <a:xfrm>
          <a:off x="1490558" y="2725990"/>
          <a:ext cx="8498322" cy="221495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Brackets : </a:t>
          </a:r>
          <a:r>
            <a:rPr lang="en-US" sz="2100" kern="1200" dirty="0">
              <a:latin typeface="Times New Roman" panose="02020603050405020304" pitchFamily="18" charset="0"/>
              <a:cs typeface="Times New Roman" panose="02020603050405020304" pitchFamily="18" charset="0"/>
            </a:rPr>
            <a:t>Brackets/Parentheses are used almost every time while using regex. Three types of parentheses e.g. (), {} &amp; [] are used for different purposes. For example : </a:t>
          </a:r>
          <a:r>
            <a:rPr lang="en-US" sz="2100" b="1" kern="1200" dirty="0">
              <a:latin typeface="Times New Roman" panose="02020603050405020304" pitchFamily="18" charset="0"/>
              <a:cs typeface="Times New Roman" panose="02020603050405020304" pitchFamily="18" charset="0"/>
            </a:rPr>
            <a:t>[0-9]{4}</a:t>
          </a:r>
          <a:r>
            <a:rPr lang="en-US" sz="2100" kern="1200" dirty="0">
              <a:latin typeface="Times New Roman" panose="02020603050405020304" pitchFamily="18" charset="0"/>
              <a:cs typeface="Times New Roman" panose="02020603050405020304" pitchFamily="18" charset="0"/>
            </a:rPr>
            <a:t> - Match any number for exactly four times in a row.</a:t>
          </a:r>
          <a:endParaRPr lang="en-US" sz="2100" kern="1200" dirty="0"/>
        </a:p>
      </dsp:txBody>
      <dsp:txXfrm>
        <a:off x="1490558" y="2725990"/>
        <a:ext cx="8498322" cy="2214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7925-29FA-4D4E-897F-40A71FC06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270716-3504-4750-9226-99F33BA59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8DDE91-E3E6-4EEA-AE45-F160422552A8}"/>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93DACA69-2B1C-46AC-91F2-66C0ABE0A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0E9A0-9540-47E0-8C28-0D32B9ED5AB8}"/>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22020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8E7A-B0CA-45A7-9335-8A382415B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88C9B9-C0E6-4EE5-B4AA-AE821C12E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B3B29-7D45-4DBB-BF80-C7A4FF621DCA}"/>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18B4FEF9-2DD0-49C2-8E1B-3BC92E1F8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2D5D9-3867-4C72-A466-3E945AB17301}"/>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334547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6E181-91E1-4545-A666-5F6342B40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AFF13-7725-4FF9-A183-65E998DAA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F3D1-8D77-4519-BFE7-371F2756F5AB}"/>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00D6640D-CC48-4F57-863A-771232C99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FFA66-0B68-4360-9118-150C200E4F7B}"/>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66071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2AE4-92D1-4D4E-8B23-AD2777A39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CAA47-1CC8-4A84-9C5D-D1FB7150D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260C3-91F8-4327-888D-BC35493A6273}"/>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019AD1E6-CAAB-4928-8CF0-82C9CE457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E852F-6F27-44F4-9E45-C29474720C8E}"/>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39558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FD2A-6AE4-4195-8334-9245EE805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5BC7B6-60F5-4FA3-A78A-DD2DC38B4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B4C5D-0CF2-45D6-B464-2DF60559792B}"/>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186F010E-7272-4575-B2D5-C49596858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2FF70-B655-44FB-974F-CBF7B7D957AC}"/>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128358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C763-35BD-443F-ABEF-089E018A3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64604-20B6-4E0A-B37E-80EA90032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3CE18-0BFA-42FA-9DA3-6D7C4AF32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AEFA8-6115-4D8C-B57A-FB45C067E4BE}"/>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6" name="Footer Placeholder 5">
            <a:extLst>
              <a:ext uri="{FF2B5EF4-FFF2-40B4-BE49-F238E27FC236}">
                <a16:creationId xmlns:a16="http://schemas.microsoft.com/office/drawing/2014/main" id="{74E70092-7581-41AE-B9B9-98CB39C10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5FBE1-15B8-41DF-9311-2E17B2B0AE41}"/>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10386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7927-2916-4253-BD17-86AEFB9810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73C08C-913C-4FD2-BEA2-786D07D3C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7D6A8-4691-4640-A0EA-5C8E4E5E0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E7AA5-261F-4BE3-8DF2-56A7EB569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B7C21C-7764-41EC-8904-271FD78B3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B2A05-3757-410A-97A0-2FC450A1D923}"/>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8" name="Footer Placeholder 7">
            <a:extLst>
              <a:ext uri="{FF2B5EF4-FFF2-40B4-BE49-F238E27FC236}">
                <a16:creationId xmlns:a16="http://schemas.microsoft.com/office/drawing/2014/main" id="{F1A5DBCD-FB78-4258-B069-68456FEB0F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C9D53-4B9D-4897-A4C7-B89FD9D532F8}"/>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11639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1E49-7619-4A12-9F90-E1AF956F0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2A75C-54D1-4536-BC10-2892703E0A54}"/>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4" name="Footer Placeholder 3">
            <a:extLst>
              <a:ext uri="{FF2B5EF4-FFF2-40B4-BE49-F238E27FC236}">
                <a16:creationId xmlns:a16="http://schemas.microsoft.com/office/drawing/2014/main" id="{8E8AFE00-287E-41BA-B38E-06A51F938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F6374-5ACC-4336-93DC-F6C4E486755A}"/>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201901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A3FDE-E179-4324-8EA3-CF8C3D07B70A}"/>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3" name="Footer Placeholder 2">
            <a:extLst>
              <a:ext uri="{FF2B5EF4-FFF2-40B4-BE49-F238E27FC236}">
                <a16:creationId xmlns:a16="http://schemas.microsoft.com/office/drawing/2014/main" id="{A4009A33-BD76-49DD-83BF-25F19D7FC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9FD78-005C-4650-AEBF-91D5A9CA7CA5}"/>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196917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7F63-4E8E-4CB0-A7AF-308FA1747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E40F9-1132-497B-A112-ED0BA5208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9CECB-3E27-4701-B3F1-2C5776B98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03C08-CB41-4995-8E77-EDEA95465491}"/>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6" name="Footer Placeholder 5">
            <a:extLst>
              <a:ext uri="{FF2B5EF4-FFF2-40B4-BE49-F238E27FC236}">
                <a16:creationId xmlns:a16="http://schemas.microsoft.com/office/drawing/2014/main" id="{F79F34A2-8072-4DD6-A07A-88018E397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EFB2C-8313-4E09-AF8A-716A148E7E64}"/>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10051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ECE9-88B1-4B97-ADE2-415BA273D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C6E4A-849D-4E56-92B4-EAED8A890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0C5CE3-FEA9-4B02-9101-602A054A4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4F7AA-3B55-4CB9-BC75-A3C195A9ABEE}"/>
              </a:ext>
            </a:extLst>
          </p:cNvPr>
          <p:cNvSpPr>
            <a:spLocks noGrp="1"/>
          </p:cNvSpPr>
          <p:nvPr>
            <p:ph type="dt" sz="half" idx="10"/>
          </p:nvPr>
        </p:nvSpPr>
        <p:spPr/>
        <p:txBody>
          <a:bodyPr/>
          <a:lstStyle/>
          <a:p>
            <a:fld id="{F4C6FC4E-C84B-4657-97FD-F4C92E31B913}" type="datetimeFigureOut">
              <a:rPr lang="en-US" smtClean="0"/>
              <a:t>6/24/2020</a:t>
            </a:fld>
            <a:endParaRPr lang="en-US"/>
          </a:p>
        </p:txBody>
      </p:sp>
      <p:sp>
        <p:nvSpPr>
          <p:cNvPr id="6" name="Footer Placeholder 5">
            <a:extLst>
              <a:ext uri="{FF2B5EF4-FFF2-40B4-BE49-F238E27FC236}">
                <a16:creationId xmlns:a16="http://schemas.microsoft.com/office/drawing/2014/main" id="{66721042-E695-4F11-BA09-2C4056986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CF2B6-8C93-42DA-9BB6-985CB03E8DAA}"/>
              </a:ext>
            </a:extLst>
          </p:cNvPr>
          <p:cNvSpPr>
            <a:spLocks noGrp="1"/>
          </p:cNvSpPr>
          <p:nvPr>
            <p:ph type="sldNum" sz="quarter" idx="12"/>
          </p:nvPr>
        </p:nvSpPr>
        <p:spPr/>
        <p:txBody>
          <a:bodyPr/>
          <a:lstStyle/>
          <a:p>
            <a:fld id="{F1D20B05-C423-423F-BECE-6249FDC28811}" type="slidenum">
              <a:rPr lang="en-US" smtClean="0"/>
              <a:t>‹#›</a:t>
            </a:fld>
            <a:endParaRPr lang="en-US"/>
          </a:p>
        </p:txBody>
      </p:sp>
    </p:spTree>
    <p:extLst>
      <p:ext uri="{BB962C8B-B14F-4D97-AF65-F5344CB8AC3E}">
        <p14:creationId xmlns:p14="http://schemas.microsoft.com/office/powerpoint/2010/main" val="203016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439-906F-4D11-8A35-2E00E61E1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802073-F48F-4792-B77C-FC37EA063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D2AAC-4DDB-4393-87AB-A2A788D2D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6FC4E-C84B-4657-97FD-F4C92E31B913}" type="datetimeFigureOut">
              <a:rPr lang="en-US" smtClean="0"/>
              <a:t>6/24/2020</a:t>
            </a:fld>
            <a:endParaRPr lang="en-US"/>
          </a:p>
        </p:txBody>
      </p:sp>
      <p:sp>
        <p:nvSpPr>
          <p:cNvPr id="5" name="Footer Placeholder 4">
            <a:extLst>
              <a:ext uri="{FF2B5EF4-FFF2-40B4-BE49-F238E27FC236}">
                <a16:creationId xmlns:a16="http://schemas.microsoft.com/office/drawing/2014/main" id="{F0A73037-8844-4A5B-82E5-DA1E16D37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66541F-329F-4E62-AE0A-45BE5ECD2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20B05-C423-423F-BECE-6249FDC28811}" type="slidenum">
              <a:rPr lang="en-US" smtClean="0"/>
              <a:t>‹#›</a:t>
            </a:fld>
            <a:endParaRPr lang="en-US"/>
          </a:p>
        </p:txBody>
      </p:sp>
    </p:spTree>
    <p:extLst>
      <p:ext uri="{BB962C8B-B14F-4D97-AF65-F5344CB8AC3E}">
        <p14:creationId xmlns:p14="http://schemas.microsoft.com/office/powerpoint/2010/main" val="338259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www.rexegg.com/regex-quickstart.html#re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C1F6-A58E-41C4-B2B0-846839A0C279}"/>
              </a:ext>
            </a:extLst>
          </p:cNvPr>
          <p:cNvSpPr>
            <a:spLocks noGrp="1"/>
          </p:cNvSpPr>
          <p:nvPr>
            <p:ph type="ctrTitle"/>
          </p:nvPr>
        </p:nvSpPr>
        <p:spPr>
          <a:xfrm>
            <a:off x="4117961" y="625181"/>
            <a:ext cx="7347208" cy="3868614"/>
          </a:xfrm>
        </p:spPr>
        <p:txBody>
          <a:bodyPr>
            <a:normAutofit/>
          </a:bodyPr>
          <a:lstStyle/>
          <a:p>
            <a:r>
              <a:rPr lang="en-US" sz="6700" dirty="0">
                <a:solidFill>
                  <a:srgbClr val="FFFF00"/>
                </a:solidFill>
                <a:latin typeface="Showcard Gothic" panose="04020904020102020604" pitchFamily="82" charset="0"/>
              </a:rPr>
              <a:t>Regular Expression</a:t>
            </a:r>
            <a:br>
              <a:rPr lang="en-US" dirty="0"/>
            </a:br>
            <a:endParaRPr lang="en-US" dirty="0"/>
          </a:p>
        </p:txBody>
      </p:sp>
      <p:sp>
        <p:nvSpPr>
          <p:cNvPr id="4" name="Subtitle 2">
            <a:extLst>
              <a:ext uri="{FF2B5EF4-FFF2-40B4-BE49-F238E27FC236}">
                <a16:creationId xmlns:a16="http://schemas.microsoft.com/office/drawing/2014/main" id="{E45EBDD5-CB45-4C5A-900F-8BF1D5EB4CA9}"/>
              </a:ext>
            </a:extLst>
          </p:cNvPr>
          <p:cNvSpPr txBox="1">
            <a:spLocks/>
          </p:cNvSpPr>
          <p:nvPr/>
        </p:nvSpPr>
        <p:spPr>
          <a:xfrm>
            <a:off x="8275173" y="4884591"/>
            <a:ext cx="4577696" cy="2181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b="1" dirty="0">
                <a:solidFill>
                  <a:schemeClr val="bg1"/>
                </a:solidFill>
                <a:latin typeface="Footlight MT Light" panose="0204060206030A020304" pitchFamily="18" charset="0"/>
              </a:rPr>
              <a:t>Md. Mehedi Hasan</a:t>
            </a:r>
          </a:p>
          <a:p>
            <a:pPr algn="l"/>
            <a:r>
              <a:rPr lang="en-GB" b="1" dirty="0">
                <a:solidFill>
                  <a:schemeClr val="bg1"/>
                </a:solidFill>
                <a:latin typeface="Footlight MT Light" panose="0204060206030A020304" pitchFamily="18" charset="0"/>
              </a:rPr>
              <a:t>M.Sc. Student (Thesis)</a:t>
            </a:r>
          </a:p>
          <a:p>
            <a:pPr algn="l"/>
            <a:r>
              <a:rPr lang="en-GB" b="1" dirty="0">
                <a:solidFill>
                  <a:schemeClr val="bg1"/>
                </a:solidFill>
                <a:latin typeface="Footlight MT Light" panose="0204060206030A020304" pitchFamily="18" charset="0"/>
              </a:rPr>
              <a:t>Department of Statistics(</a:t>
            </a:r>
            <a:r>
              <a:rPr lang="en-GB" b="1" dirty="0">
                <a:solidFill>
                  <a:srgbClr val="FF0000"/>
                </a:solidFill>
                <a:latin typeface="Footlight MT Light" panose="0204060206030A020304" pitchFamily="18" charset="0"/>
              </a:rPr>
              <a:t>RU</a:t>
            </a:r>
            <a:r>
              <a:rPr lang="en-GB" b="1" dirty="0">
                <a:solidFill>
                  <a:schemeClr val="bg1"/>
                </a:solidFill>
                <a:latin typeface="Footlight MT Light" panose="0204060206030A020304" pitchFamily="18" charset="0"/>
              </a:rPr>
              <a:t>)</a:t>
            </a:r>
          </a:p>
          <a:p>
            <a:pPr algn="l"/>
            <a:r>
              <a:rPr lang="en-GB" b="1" dirty="0">
                <a:solidFill>
                  <a:schemeClr val="bg1"/>
                </a:solidFill>
                <a:latin typeface="Footlight MT Light" panose="0204060206030A020304" pitchFamily="18" charset="0"/>
              </a:rPr>
              <a:t>Intern (</a:t>
            </a:r>
            <a:r>
              <a:rPr lang="en-GB" b="1" dirty="0" err="1">
                <a:solidFill>
                  <a:srgbClr val="FFC000"/>
                </a:solidFill>
                <a:latin typeface="Footlight MT Light" panose="0204060206030A020304" pitchFamily="18" charset="0"/>
              </a:rPr>
              <a:t>icddr,b</a:t>
            </a:r>
            <a:r>
              <a:rPr lang="en-GB" b="1" dirty="0">
                <a:solidFill>
                  <a:schemeClr val="bg1"/>
                </a:solidFill>
                <a:latin typeface="Footlight MT Light" panose="0204060206030A020304" pitchFamily="18" charset="0"/>
              </a:rPr>
              <a:t>)</a:t>
            </a:r>
          </a:p>
          <a:p>
            <a:endParaRPr lang="en-GB" dirty="0"/>
          </a:p>
        </p:txBody>
      </p:sp>
    </p:spTree>
    <p:extLst>
      <p:ext uri="{BB962C8B-B14F-4D97-AF65-F5344CB8AC3E}">
        <p14:creationId xmlns:p14="http://schemas.microsoft.com/office/powerpoint/2010/main" val="182468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A8F5-7DEE-4DFC-8B1B-AD7BB7720A44}"/>
              </a:ext>
            </a:extLst>
          </p:cNvPr>
          <p:cNvSpPr>
            <a:spLocks noGrp="1"/>
          </p:cNvSpPr>
          <p:nvPr>
            <p:ph type="title"/>
          </p:nvPr>
        </p:nvSpPr>
        <p:spPr>
          <a:xfrm>
            <a:off x="308113" y="11357"/>
            <a:ext cx="9379226" cy="1325563"/>
          </a:xfrm>
        </p:spPr>
        <p:txBody>
          <a:bodyPr/>
          <a:lstStyle/>
          <a:p>
            <a:r>
              <a:rPr lang="en-US" dirty="0">
                <a:solidFill>
                  <a:srgbClr val="002060"/>
                </a:solidFill>
                <a:latin typeface="Times New Roman" panose="02020603050405020304" pitchFamily="18" charset="0"/>
                <a:cs typeface="Times New Roman" panose="02020603050405020304" pitchFamily="18" charset="0"/>
              </a:rPr>
              <a:t>Regular Expression (</a:t>
            </a:r>
            <a:r>
              <a:rPr lang="en-US" dirty="0" err="1">
                <a:solidFill>
                  <a:srgbClr val="002060"/>
                </a:solidFill>
                <a:latin typeface="Times New Roman" panose="02020603050405020304" pitchFamily="18" charset="0"/>
                <a:cs typeface="Times New Roman" panose="02020603050405020304" pitchFamily="18" charset="0"/>
              </a:rPr>
              <a:t>RegEx</a:t>
            </a:r>
            <a:r>
              <a:rPr lang="en-US"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endParaRPr>
          </a:p>
        </p:txBody>
      </p:sp>
      <p:sp>
        <p:nvSpPr>
          <p:cNvPr id="3" name="Content Placeholder 2">
            <a:extLst>
              <a:ext uri="{FF2B5EF4-FFF2-40B4-BE49-F238E27FC236}">
                <a16:creationId xmlns:a16="http://schemas.microsoft.com/office/drawing/2014/main" id="{FA659984-A8B9-49DA-B40B-D2EF822A1134}"/>
              </a:ext>
            </a:extLst>
          </p:cNvPr>
          <p:cNvSpPr>
            <a:spLocks noGrp="1"/>
          </p:cNvSpPr>
          <p:nvPr>
            <p:ph idx="1"/>
          </p:nvPr>
        </p:nvSpPr>
        <p:spPr>
          <a:xfrm>
            <a:off x="195943" y="1141243"/>
            <a:ext cx="6148873" cy="5673208"/>
          </a:xfrm>
        </p:spPr>
        <p:txBody>
          <a:bodyPr>
            <a:normAutofit/>
          </a:bodyPr>
          <a:lstStyle/>
          <a:p>
            <a:r>
              <a:rPr lang="en-US" sz="2400" dirty="0">
                <a:latin typeface="Times New Roman" panose="02020603050405020304" pitchFamily="18" charset="0"/>
                <a:cs typeface="Times New Roman" panose="02020603050405020304" pitchFamily="18" charset="0"/>
              </a:rPr>
              <a:t>Regex is a special text string for describing a search in a text. </a:t>
            </a:r>
          </a:p>
          <a:p>
            <a:r>
              <a:rPr lang="en-US" sz="2400" dirty="0">
                <a:latin typeface="Times New Roman" panose="02020603050405020304" pitchFamily="18" charset="0"/>
                <a:cs typeface="Times New Roman" panose="02020603050405020304" pitchFamily="18" charset="0"/>
              </a:rPr>
              <a:t>Mainly used for pattern-matching and "search-and-replace" on text. </a:t>
            </a:r>
          </a:p>
          <a:p>
            <a:r>
              <a:rPr lang="en-US" sz="2400" dirty="0">
                <a:latin typeface="Times New Roman" panose="02020603050405020304" pitchFamily="18" charset="0"/>
                <a:cs typeface="Times New Roman" panose="02020603050405020304" pitchFamily="18" charset="0"/>
              </a:rPr>
              <a:t>extracting information from text such as code and log files</a:t>
            </a:r>
          </a:p>
          <a:p>
            <a:r>
              <a:rPr lang="en-US" sz="2400" dirty="0">
                <a:latin typeface="Times New Roman" panose="02020603050405020304" pitchFamily="18" charset="0"/>
                <a:cs typeface="Times New Roman" panose="02020603050405020304" pitchFamily="18" charset="0"/>
              </a:rPr>
              <a:t>It is vastly used for text mining</a:t>
            </a:r>
          </a:p>
          <a:p>
            <a:r>
              <a:rPr lang="en-US" sz="2400" dirty="0" err="1">
                <a:latin typeface="Times New Roman" panose="02020603050405020304" pitchFamily="18" charset="0"/>
                <a:cs typeface="Times New Roman" panose="02020603050405020304" pitchFamily="18" charset="0"/>
              </a:rPr>
              <a:t>RegEx</a:t>
            </a:r>
            <a:r>
              <a:rPr lang="en-US" sz="2400" dirty="0">
                <a:latin typeface="Times New Roman" panose="02020603050405020304" pitchFamily="18" charset="0"/>
                <a:cs typeface="Times New Roman" panose="02020603050405020304" pitchFamily="18" charset="0"/>
              </a:rPr>
              <a:t> can be use in software such as notepad++ or in programming such as R, Python</a:t>
            </a:r>
          </a:p>
          <a:p>
            <a:r>
              <a:rPr lang="en-US" sz="2400" dirty="0">
                <a:latin typeface="Times New Roman" panose="02020603050405020304" pitchFamily="18" charset="0"/>
                <a:cs typeface="Times New Roman" panose="02020603050405020304" pitchFamily="18" charset="0"/>
              </a:rPr>
              <a:t>Important links: </a:t>
            </a:r>
          </a:p>
          <a:p>
            <a:pPr lvl="1"/>
            <a:r>
              <a:rPr lang="en-US" dirty="0" err="1">
                <a:latin typeface="Times New Roman" panose="02020603050405020304" pitchFamily="18" charset="0"/>
                <a:cs typeface="Times New Roman" panose="02020603050405020304" pitchFamily="18" charset="0"/>
              </a:rPr>
              <a:t>Hgh</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hhfh</a:t>
            </a:r>
            <a:endParaRPr lang="en-US" dirty="0">
              <a:latin typeface="Times New Roman" panose="02020603050405020304" pitchFamily="18" charset="0"/>
              <a:cs typeface="Times New Roman" panose="02020603050405020304" pitchFamily="18" charset="0"/>
            </a:endParaRPr>
          </a:p>
          <a:p>
            <a:endParaRPr lang="en-US" sz="2400" dirty="0"/>
          </a:p>
        </p:txBody>
      </p:sp>
      <p:pic>
        <p:nvPicPr>
          <p:cNvPr id="5" name="Picture 4">
            <a:extLst>
              <a:ext uri="{FF2B5EF4-FFF2-40B4-BE49-F238E27FC236}">
                <a16:creationId xmlns:a16="http://schemas.microsoft.com/office/drawing/2014/main" id="{9ADCDAD2-5A76-47B5-A1F7-1CBC333DA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556" y="1091316"/>
            <a:ext cx="5278016" cy="5400762"/>
          </a:xfrm>
          <a:prstGeom prst="rect">
            <a:avLst/>
          </a:prstGeom>
        </p:spPr>
      </p:pic>
    </p:spTree>
    <p:extLst>
      <p:ext uri="{BB962C8B-B14F-4D97-AF65-F5344CB8AC3E}">
        <p14:creationId xmlns:p14="http://schemas.microsoft.com/office/powerpoint/2010/main" val="331487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A8F5-7DEE-4DFC-8B1B-AD7BB7720A44}"/>
              </a:ext>
            </a:extLst>
          </p:cNvPr>
          <p:cNvSpPr>
            <a:spLocks noGrp="1"/>
          </p:cNvSpPr>
          <p:nvPr>
            <p:ph type="title"/>
          </p:nvPr>
        </p:nvSpPr>
        <p:spPr>
          <a:xfrm>
            <a:off x="308113" y="11357"/>
            <a:ext cx="11561670" cy="1325563"/>
          </a:xfrm>
        </p:spPr>
        <p:txBody>
          <a:bodyPr/>
          <a:lstStyle/>
          <a:p>
            <a:r>
              <a:rPr lang="en-US" dirty="0">
                <a:solidFill>
                  <a:srgbClr val="002060"/>
                </a:solidFill>
                <a:latin typeface="Times New Roman" panose="02020603050405020304" pitchFamily="18" charset="0"/>
                <a:cs typeface="Times New Roman" panose="02020603050405020304" pitchFamily="18" charset="0"/>
              </a:rPr>
              <a:t>Some Important Elements in </a:t>
            </a:r>
            <a:r>
              <a:rPr lang="en-US" dirty="0" err="1">
                <a:solidFill>
                  <a:srgbClr val="002060"/>
                </a:solidFill>
                <a:latin typeface="Times New Roman" panose="02020603050405020304" pitchFamily="18" charset="0"/>
                <a:cs typeface="Times New Roman" panose="02020603050405020304" pitchFamily="18" charset="0"/>
              </a:rPr>
              <a:t>RegEx</a:t>
            </a:r>
            <a:endParaRPr lang="en-US" dirty="0">
              <a:solidFill>
                <a:srgbClr val="002060"/>
              </a:solidFill>
            </a:endParaRPr>
          </a:p>
        </p:txBody>
      </p:sp>
      <p:sp>
        <p:nvSpPr>
          <p:cNvPr id="3" name="Content Placeholder 2">
            <a:extLst>
              <a:ext uri="{FF2B5EF4-FFF2-40B4-BE49-F238E27FC236}">
                <a16:creationId xmlns:a16="http://schemas.microsoft.com/office/drawing/2014/main" id="{FA659984-A8B9-49DA-B40B-D2EF822A1134}"/>
              </a:ext>
            </a:extLst>
          </p:cNvPr>
          <p:cNvSpPr>
            <a:spLocks noGrp="1"/>
          </p:cNvSpPr>
          <p:nvPr>
            <p:ph idx="1"/>
          </p:nvPr>
        </p:nvSpPr>
        <p:spPr>
          <a:xfrm>
            <a:off x="195942" y="1141243"/>
            <a:ext cx="11848011" cy="5673208"/>
          </a:xfrm>
        </p:spPr>
        <p:txBody>
          <a:bodyPr>
            <a:normAutofit/>
          </a:bodyPr>
          <a:lstStyle/>
          <a:p>
            <a:r>
              <a:rPr lang="en-US" sz="2400" dirty="0">
                <a:latin typeface="Times New Roman" panose="02020603050405020304" pitchFamily="18" charset="0"/>
                <a:cs typeface="Times New Roman" panose="02020603050405020304" pitchFamily="18" charset="0"/>
              </a:rPr>
              <a:t>Wildcard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Quantifiers: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Brackets: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60353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EF2A-1DCB-4ED9-8E27-DED7F59001F9}"/>
              </a:ext>
            </a:extLst>
          </p:cNvPr>
          <p:cNvSpPr>
            <a:spLocks noGrp="1"/>
          </p:cNvSpPr>
          <p:nvPr>
            <p:ph type="title"/>
          </p:nvPr>
        </p:nvSpPr>
        <p:spPr>
          <a:xfrm>
            <a:off x="1928190" y="71673"/>
            <a:ext cx="8454887" cy="1053742"/>
          </a:xfrm>
        </p:spPr>
        <p:txBody>
          <a:bodyPr>
            <a:normAutofit/>
          </a:bodyPr>
          <a:lstStyle/>
          <a:p>
            <a:r>
              <a:rPr lang="en-US" sz="4000" dirty="0">
                <a:solidFill>
                  <a:srgbClr val="002060"/>
                </a:solidFill>
                <a:latin typeface="Segoe UI Semibold" panose="020B0702040204020203" pitchFamily="34" charset="0"/>
                <a:ea typeface="Segoe UI Black" panose="020B0A02040204020203" pitchFamily="34" charset="0"/>
                <a:cs typeface="Segoe UI Semibold" panose="020B0702040204020203" pitchFamily="34" charset="0"/>
              </a:rPr>
              <a:t>Some Important elements in Regex</a:t>
            </a:r>
          </a:p>
        </p:txBody>
      </p:sp>
      <p:graphicFrame>
        <p:nvGraphicFramePr>
          <p:cNvPr id="4" name="Content Placeholder 3">
            <a:extLst>
              <a:ext uri="{FF2B5EF4-FFF2-40B4-BE49-F238E27FC236}">
                <a16:creationId xmlns:a16="http://schemas.microsoft.com/office/drawing/2014/main" id="{083DC1E1-6871-442B-8985-F4747B8E54FF}"/>
              </a:ext>
            </a:extLst>
          </p:cNvPr>
          <p:cNvGraphicFramePr>
            <a:graphicFrameLocks noGrp="1"/>
          </p:cNvGraphicFramePr>
          <p:nvPr>
            <p:ph idx="1"/>
            <p:extLst>
              <p:ext uri="{D42A27DB-BD31-4B8C-83A1-F6EECF244321}">
                <p14:modId xmlns:p14="http://schemas.microsoft.com/office/powerpoint/2010/main" val="683492757"/>
              </p:ext>
            </p:extLst>
          </p:nvPr>
        </p:nvGraphicFramePr>
        <p:xfrm>
          <a:off x="357809" y="1325216"/>
          <a:ext cx="11595651" cy="5345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12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8110-5EEC-4D25-8493-629C68CCB759}"/>
              </a:ext>
            </a:extLst>
          </p:cNvPr>
          <p:cNvSpPr>
            <a:spLocks noGrp="1"/>
          </p:cNvSpPr>
          <p:nvPr>
            <p:ph type="title"/>
          </p:nvPr>
        </p:nvSpPr>
        <p:spPr>
          <a:xfrm>
            <a:off x="4578625" y="13438"/>
            <a:ext cx="3352801" cy="921544"/>
          </a:xfrm>
        </p:spPr>
        <p:txBody>
          <a:bodyPr/>
          <a:lstStyle/>
          <a:p>
            <a:r>
              <a:rPr lang="en-US" b="1" dirty="0">
                <a:solidFill>
                  <a:srgbClr val="002060"/>
                </a:solidFill>
              </a:rPr>
              <a:t>Hands-on</a:t>
            </a:r>
          </a:p>
        </p:txBody>
      </p:sp>
      <p:sp>
        <p:nvSpPr>
          <p:cNvPr id="3" name="Content Placeholder 2">
            <a:extLst>
              <a:ext uri="{FF2B5EF4-FFF2-40B4-BE49-F238E27FC236}">
                <a16:creationId xmlns:a16="http://schemas.microsoft.com/office/drawing/2014/main" id="{3D3E0163-F7B8-466C-B616-E5F410176F69}"/>
              </a:ext>
            </a:extLst>
          </p:cNvPr>
          <p:cNvSpPr>
            <a:spLocks noGrp="1"/>
          </p:cNvSpPr>
          <p:nvPr>
            <p:ph idx="1"/>
          </p:nvPr>
        </p:nvSpPr>
        <p:spPr>
          <a:xfrm>
            <a:off x="278295" y="1909535"/>
            <a:ext cx="11728173" cy="1572474"/>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above sentence we want to find only the words having 4 letters so we can simply do :    </a:t>
            </a:r>
            <a:r>
              <a:rPr lang="en-US" sz="2000" b="1" dirty="0">
                <a:latin typeface="Times New Roman" panose="02020603050405020304" pitchFamily="18" charset="0"/>
                <a:cs typeface="Times New Roman" panose="02020603050405020304" pitchFamily="18" charset="0"/>
              </a:rPr>
              <a:t>\b[A-Za-z]{4}\b</a:t>
            </a:r>
          </a:p>
          <a:p>
            <a:pPr marL="0" indent="0">
              <a:buNone/>
            </a:pPr>
            <a:r>
              <a:rPr lang="en-US" sz="1600" dirty="0">
                <a:latin typeface="Times New Roman" panose="02020603050405020304" pitchFamily="18" charset="0"/>
                <a:cs typeface="Times New Roman" panose="02020603050405020304" pitchFamily="18" charset="0"/>
              </a:rPr>
              <a:t>(Here “</a:t>
            </a:r>
            <a:r>
              <a:rPr lang="en-US" sz="1600" b="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indicates boundary and inside the </a:t>
            </a:r>
            <a:r>
              <a:rPr lang="en-US" sz="1600" b="1" dirty="0">
                <a:latin typeface="Times New Roman" panose="02020603050405020304" pitchFamily="18" charset="0"/>
                <a:cs typeface="Times New Roman" panose="02020603050405020304" pitchFamily="18" charset="0"/>
              </a:rPr>
              <a:t>box bracket </a:t>
            </a:r>
            <a:r>
              <a:rPr lang="en-US" sz="1600" dirty="0">
                <a:latin typeface="Times New Roman" panose="02020603050405020304" pitchFamily="18" charset="0"/>
                <a:cs typeface="Times New Roman" panose="02020603050405020304" pitchFamily="18" charset="0"/>
              </a:rPr>
              <a:t>we specify the range from A to Z both upper and lowercase and using </a:t>
            </a:r>
            <a:r>
              <a:rPr lang="en-US" sz="1600" b="1" dirty="0">
                <a:latin typeface="Times New Roman" panose="02020603050405020304" pitchFamily="18" charset="0"/>
                <a:cs typeface="Times New Roman" panose="02020603050405020304" pitchFamily="18" charset="0"/>
              </a:rPr>
              <a:t>curly bracket </a:t>
            </a:r>
            <a:r>
              <a:rPr lang="en-US" sz="1600" dirty="0">
                <a:latin typeface="Times New Roman" panose="02020603050405020304" pitchFamily="18" charset="0"/>
                <a:cs typeface="Times New Roman" panose="02020603050405020304" pitchFamily="18" charset="0"/>
              </a:rPr>
              <a:t>we fixed our selection to 4 letters.)</a:t>
            </a:r>
          </a:p>
          <a:p>
            <a:r>
              <a:rPr lang="en-US" sz="2000" dirty="0">
                <a:latin typeface="Times New Roman" panose="02020603050405020304" pitchFamily="18" charset="0"/>
                <a:cs typeface="Times New Roman" panose="02020603050405020304" pitchFamily="18" charset="0"/>
              </a:rPr>
              <a:t>If we want to select just COVID-19 in the same sentence we apply : </a:t>
            </a:r>
            <a:r>
              <a:rPr lang="en-US" sz="2000" b="1" dirty="0">
                <a:latin typeface="Times New Roman" panose="02020603050405020304" pitchFamily="18" charset="0"/>
                <a:cs typeface="Times New Roman" panose="02020603050405020304" pitchFamily="18" charset="0"/>
              </a:rPr>
              <a:t>\b[A-Z]+\-\d+\b    </a:t>
            </a:r>
          </a:p>
          <a:p>
            <a:pPr marL="0" indent="0">
              <a:buNone/>
            </a:pPr>
            <a:endParaRPr lang="en-US" dirty="0"/>
          </a:p>
        </p:txBody>
      </p:sp>
      <p:sp>
        <p:nvSpPr>
          <p:cNvPr id="4" name="TextBox 3">
            <a:extLst>
              <a:ext uri="{FF2B5EF4-FFF2-40B4-BE49-F238E27FC236}">
                <a16:creationId xmlns:a16="http://schemas.microsoft.com/office/drawing/2014/main" id="{B212981C-68A2-4B58-8628-88A37B9D5D9D}"/>
              </a:ext>
            </a:extLst>
          </p:cNvPr>
          <p:cNvSpPr txBox="1"/>
          <p:nvPr/>
        </p:nvSpPr>
        <p:spPr>
          <a:xfrm>
            <a:off x="669234" y="987990"/>
            <a:ext cx="10946296" cy="769441"/>
          </a:xfrm>
          <a:prstGeom prst="rect">
            <a:avLst/>
          </a:prstGeom>
          <a:solidFill>
            <a:schemeClr val="accent2">
              <a:lumMod val="60000"/>
              <a:lumOff val="40000"/>
            </a:schemeClr>
          </a:solidFill>
        </p:spPr>
        <p:txBody>
          <a:bodyPr wrap="square" rtlCol="0">
            <a:spAutoFit/>
          </a:bodyPr>
          <a:lstStyle/>
          <a:p>
            <a:pPr algn="ctr"/>
            <a:r>
              <a:rPr lang="en-US" sz="2200" b="1" dirty="0">
                <a:solidFill>
                  <a:srgbClr val="00B050"/>
                </a:solidFill>
                <a:latin typeface="Times New Roman" panose="02020603050405020304" pitchFamily="18" charset="0"/>
                <a:cs typeface="Times New Roman" panose="02020603050405020304" pitchFamily="18" charset="0"/>
              </a:rPr>
              <a:t>“Most</a:t>
            </a:r>
            <a:r>
              <a:rPr lang="en-US" sz="2200" b="1" dirty="0">
                <a:latin typeface="Times New Roman" panose="02020603050405020304" pitchFamily="18" charset="0"/>
                <a:cs typeface="Times New Roman" panose="02020603050405020304" pitchFamily="18" charset="0"/>
              </a:rPr>
              <a:t> people infected </a:t>
            </a:r>
            <a:r>
              <a:rPr lang="en-US" sz="2200" b="1" dirty="0">
                <a:solidFill>
                  <a:srgbClr val="00B050"/>
                </a:solidFill>
                <a:latin typeface="Times New Roman" panose="02020603050405020304" pitchFamily="18" charset="0"/>
                <a:cs typeface="Times New Roman" panose="02020603050405020304" pitchFamily="18" charset="0"/>
              </a:rPr>
              <a:t>with</a:t>
            </a:r>
            <a:r>
              <a:rPr lang="en-US" sz="2200" b="1" dirty="0">
                <a:latin typeface="Times New Roman" panose="02020603050405020304" pitchFamily="18" charset="0"/>
                <a:cs typeface="Times New Roman" panose="02020603050405020304" pitchFamily="18" charset="0"/>
              </a:rPr>
              <a:t> the COVID-19 virus </a:t>
            </a:r>
            <a:r>
              <a:rPr lang="en-US" sz="2200" b="1" dirty="0">
                <a:solidFill>
                  <a:srgbClr val="00B050"/>
                </a:solidFill>
                <a:latin typeface="Times New Roman" panose="02020603050405020304" pitchFamily="18" charset="0"/>
                <a:cs typeface="Times New Roman" panose="02020603050405020304" pitchFamily="18" charset="0"/>
              </a:rPr>
              <a:t>will </a:t>
            </a:r>
            <a:r>
              <a:rPr lang="en-US" sz="2200" b="1" dirty="0">
                <a:latin typeface="Times New Roman" panose="02020603050405020304" pitchFamily="18" charset="0"/>
                <a:cs typeface="Times New Roman" panose="02020603050405020304" pitchFamily="18" charset="0"/>
              </a:rPr>
              <a:t>experience </a:t>
            </a:r>
            <a:r>
              <a:rPr lang="en-US" sz="2200" b="1" dirty="0">
                <a:solidFill>
                  <a:srgbClr val="00B050"/>
                </a:solidFill>
                <a:latin typeface="Times New Roman" panose="02020603050405020304" pitchFamily="18" charset="0"/>
                <a:cs typeface="Times New Roman" panose="02020603050405020304" pitchFamily="18" charset="0"/>
              </a:rPr>
              <a:t>mild</a:t>
            </a:r>
            <a:r>
              <a:rPr lang="en-US" sz="2200" b="1" dirty="0">
                <a:latin typeface="Times New Roman" panose="02020603050405020304" pitchFamily="18" charset="0"/>
                <a:cs typeface="Times New Roman" panose="02020603050405020304" pitchFamily="18" charset="0"/>
              </a:rPr>
              <a:t> to moderate respiratory illness and recover without requiring special treatment.”</a:t>
            </a:r>
            <a:endParaRPr lang="en-US" dirty="0"/>
          </a:p>
        </p:txBody>
      </p:sp>
      <p:graphicFrame>
        <p:nvGraphicFramePr>
          <p:cNvPr id="5" name="Table 4">
            <a:extLst>
              <a:ext uri="{FF2B5EF4-FFF2-40B4-BE49-F238E27FC236}">
                <a16:creationId xmlns:a16="http://schemas.microsoft.com/office/drawing/2014/main" id="{FCC1659A-16ED-4938-91C4-88CF93A8325D}"/>
              </a:ext>
            </a:extLst>
          </p:cNvPr>
          <p:cNvGraphicFramePr>
            <a:graphicFrameLocks noGrp="1"/>
          </p:cNvGraphicFramePr>
          <p:nvPr>
            <p:extLst>
              <p:ext uri="{D42A27DB-BD31-4B8C-83A1-F6EECF244321}">
                <p14:modId xmlns:p14="http://schemas.microsoft.com/office/powerpoint/2010/main" val="1382202672"/>
              </p:ext>
            </p:extLst>
          </p:nvPr>
        </p:nvGraphicFramePr>
        <p:xfrm>
          <a:off x="377688" y="3581105"/>
          <a:ext cx="11237842" cy="2179320"/>
        </p:xfrm>
        <a:graphic>
          <a:graphicData uri="http://schemas.openxmlformats.org/drawingml/2006/table">
            <a:tbl>
              <a:tblPr firstRow="1" bandRow="1">
                <a:tableStyleId>{5C22544A-7EE6-4342-B048-85BDC9FD1C3A}</a:tableStyleId>
              </a:tblPr>
              <a:tblGrid>
                <a:gridCol w="2975951">
                  <a:extLst>
                    <a:ext uri="{9D8B030D-6E8A-4147-A177-3AD203B41FA5}">
                      <a16:colId xmlns:a16="http://schemas.microsoft.com/office/drawing/2014/main" val="3952524400"/>
                    </a:ext>
                  </a:extLst>
                </a:gridCol>
                <a:gridCol w="2642971">
                  <a:extLst>
                    <a:ext uri="{9D8B030D-6E8A-4147-A177-3AD203B41FA5}">
                      <a16:colId xmlns:a16="http://schemas.microsoft.com/office/drawing/2014/main" val="852607879"/>
                    </a:ext>
                  </a:extLst>
                </a:gridCol>
                <a:gridCol w="2809460">
                  <a:extLst>
                    <a:ext uri="{9D8B030D-6E8A-4147-A177-3AD203B41FA5}">
                      <a16:colId xmlns:a16="http://schemas.microsoft.com/office/drawing/2014/main" val="2838701383"/>
                    </a:ext>
                  </a:extLst>
                </a:gridCol>
                <a:gridCol w="2809460">
                  <a:extLst>
                    <a:ext uri="{9D8B030D-6E8A-4147-A177-3AD203B41FA5}">
                      <a16:colId xmlns:a16="http://schemas.microsoft.com/office/drawing/2014/main" val="3341877095"/>
                    </a:ext>
                  </a:extLst>
                </a:gridCol>
              </a:tblGrid>
              <a:tr h="370840">
                <a:tc>
                  <a:txBody>
                    <a:bodyPr/>
                    <a:lstStyle/>
                    <a:p>
                      <a:pPr algn="ctr"/>
                      <a:r>
                        <a:rPr lang="en-US" b="1" dirty="0"/>
                        <a:t>Start</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Search</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Replace with</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Result</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9342966"/>
                  </a:ext>
                </a:extLst>
              </a:tr>
              <a:tr h="370840">
                <a:tc>
                  <a:txBody>
                    <a:bodyPr/>
                    <a:lstStyle/>
                    <a:p>
                      <a:pPr algn="ctr"/>
                      <a:r>
                        <a:rPr lang="en-US" sz="1600" dirty="0"/>
                        <a:t>CTAAAAGCATAAAAAAAAAAAA</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A{8,}</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CTAAAAGCAT-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3474800"/>
                  </a:ext>
                </a:extLst>
              </a:tr>
              <a:tr h="370840">
                <a:tc>
                  <a:txBody>
                    <a:bodyPr/>
                    <a:lstStyle/>
                    <a:p>
                      <a:pPr algn="ctr"/>
                      <a:r>
                        <a:rPr lang="en-US" sz="1600" dirty="0"/>
                        <a:t>32.23456978413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(\d+)\.(\d{3})\d+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\1.\2</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32.234</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1419663"/>
                  </a:ext>
                </a:extLst>
              </a:tr>
              <a:tr h="370840">
                <a:tc>
                  <a:txBody>
                    <a:bodyPr/>
                    <a:lstStyle/>
                    <a:p>
                      <a:pPr algn="ctr"/>
                      <a:r>
                        <a:rPr lang="pt-BR" sz="1600" dirty="0"/>
                        <a:t>157 58'13.70"W</a:t>
                      </a:r>
                    </a:p>
                    <a:p>
                      <a:pPr algn="ctr"/>
                      <a:r>
                        <a:rPr lang="pt-BR" sz="1600" dirty="0"/>
                        <a:t> 10 24'47.84"N</a:t>
                      </a:r>
                    </a:p>
                    <a:p>
                      <a:pPr algn="ctr"/>
                      <a:r>
                        <a:rPr lang="pt-BR" sz="1600" dirty="0"/>
                        <a:t> 51 21'54.61"E</a:t>
                      </a:r>
                    </a:p>
                    <a:p>
                      <a:pPr algn="ctr"/>
                      <a:r>
                        <a:rPr lang="pt-BR" sz="1600" dirty="0"/>
                        <a:t> 22 52'41.65"S</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(\d+)\s(\d+.\d+).\d+.([WE])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\1 \2 \3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pt-BR" sz="1600" dirty="0"/>
                        <a:t>157 58'13 W</a:t>
                      </a:r>
                    </a:p>
                    <a:p>
                      <a:pPr algn="ctr"/>
                      <a:r>
                        <a:rPr lang="pt-BR" sz="1600" dirty="0"/>
                        <a:t> 10 24'47.84"N</a:t>
                      </a:r>
                    </a:p>
                    <a:p>
                      <a:pPr algn="ctr"/>
                      <a:r>
                        <a:rPr lang="pt-BR" sz="1600" dirty="0"/>
                        <a:t> 51 21'54 E</a:t>
                      </a:r>
                    </a:p>
                    <a:p>
                      <a:pPr algn="ctr"/>
                      <a:r>
                        <a:rPr lang="pt-BR" sz="1600" dirty="0"/>
                        <a:t> 22 52'41.65"S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9928585"/>
                  </a:ext>
                </a:extLst>
              </a:tr>
            </a:tbl>
          </a:graphicData>
        </a:graphic>
      </p:graphicFrame>
      <p:sp>
        <p:nvSpPr>
          <p:cNvPr id="6" name="TextBox 5">
            <a:extLst>
              <a:ext uri="{FF2B5EF4-FFF2-40B4-BE49-F238E27FC236}">
                <a16:creationId xmlns:a16="http://schemas.microsoft.com/office/drawing/2014/main" id="{C896C090-FB44-44C4-A182-79BD30B1A9C7}"/>
              </a:ext>
            </a:extLst>
          </p:cNvPr>
          <p:cNvSpPr txBox="1"/>
          <p:nvPr/>
        </p:nvSpPr>
        <p:spPr>
          <a:xfrm>
            <a:off x="390939" y="6129518"/>
            <a:ext cx="11728172" cy="369332"/>
          </a:xfrm>
          <a:prstGeom prst="rect">
            <a:avLst/>
          </a:prstGeom>
          <a:solidFill>
            <a:schemeClr val="accent4">
              <a:lumMod val="40000"/>
              <a:lumOff val="6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You’ll find wildcards, quantifiers and a lot more about regex here : </a:t>
            </a:r>
            <a:r>
              <a:rPr lang="en-US" dirty="0">
                <a:latin typeface="Times New Roman" panose="02020603050405020304" pitchFamily="18" charset="0"/>
                <a:cs typeface="Times New Roman" panose="02020603050405020304" pitchFamily="18" charset="0"/>
                <a:hlinkClick r:id="rId2"/>
              </a:rPr>
              <a:t>http://www.rexegg.com/regex-quickstart.html#ref</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171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508</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Footlight MT Light</vt:lpstr>
      <vt:lpstr>Segoe UI Semibold</vt:lpstr>
      <vt:lpstr>Showcard Gothic</vt:lpstr>
      <vt:lpstr>Times New Roman</vt:lpstr>
      <vt:lpstr>Wingdings</vt:lpstr>
      <vt:lpstr>Office Theme</vt:lpstr>
      <vt:lpstr>Regular Expression </vt:lpstr>
      <vt:lpstr>Regular Expression (RegEx) </vt:lpstr>
      <vt:lpstr>Some Important Elements in RegEx</vt:lpstr>
      <vt:lpstr>Some Important elements in Regex</vt:lpstr>
      <vt:lpstr>Hands-on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MEHEDI HASAN</dc:creator>
  <cp:lastModifiedBy>Sharker, Yushuf</cp:lastModifiedBy>
  <cp:revision>12</cp:revision>
  <dcterms:created xsi:type="dcterms:W3CDTF">2020-06-24T14:31:44Z</dcterms:created>
  <dcterms:modified xsi:type="dcterms:W3CDTF">2020-06-24T20:12:27Z</dcterms:modified>
</cp:coreProperties>
</file>