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2590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E5D24D0-6874-418B-B356-0C627D23B869}"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13873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2802312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34558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260661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55447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700875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4182401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27897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269109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24D0-6874-418B-B356-0C627D23B869}"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28874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5D24D0-6874-418B-B356-0C627D23B869}"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276902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5D24D0-6874-418B-B356-0C627D23B869}" type="datetimeFigureOut">
              <a:rPr lang="en-US" smtClean="0"/>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45517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5D24D0-6874-418B-B356-0C627D23B869}"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17618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D24D0-6874-418B-B356-0C627D23B869}" type="datetimeFigureOut">
              <a:rPr lang="en-US" smtClean="0"/>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9990439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5D24D0-6874-418B-B356-0C627D23B869}"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35287784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5D24D0-6874-418B-B356-0C627D23B869}"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68F9F-54DE-4FAE-9AE5-FBAD6487853F}" type="slidenum">
              <a:rPr lang="en-US" smtClean="0"/>
              <a:t>‹#›</a:t>
            </a:fld>
            <a:endParaRPr lang="en-US"/>
          </a:p>
        </p:txBody>
      </p:sp>
    </p:spTree>
    <p:extLst>
      <p:ext uri="{BB962C8B-B14F-4D97-AF65-F5344CB8AC3E}">
        <p14:creationId xmlns:p14="http://schemas.microsoft.com/office/powerpoint/2010/main" val="162822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E5D24D0-6874-418B-B356-0C627D23B869}" type="datetimeFigureOut">
              <a:rPr lang="en-US" smtClean="0"/>
              <a:t>7/1/2020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A368F9F-54DE-4FAE-9AE5-FBAD6487853F}" type="slidenum">
              <a:rPr lang="en-US" smtClean="0"/>
              <a:t>‹#›</a:t>
            </a:fld>
            <a:endParaRPr lang="en-US"/>
          </a:p>
        </p:txBody>
      </p:sp>
    </p:spTree>
    <p:extLst>
      <p:ext uri="{BB962C8B-B14F-4D97-AF65-F5344CB8AC3E}">
        <p14:creationId xmlns:p14="http://schemas.microsoft.com/office/powerpoint/2010/main" val="354253689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atlassian.com/git/tutorials/atlassian-git-cheatshe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1CAE-EC52-429F-AFC4-86BA71FF01E2}"/>
              </a:ext>
            </a:extLst>
          </p:cNvPr>
          <p:cNvSpPr>
            <a:spLocks noGrp="1"/>
          </p:cNvSpPr>
          <p:nvPr>
            <p:ph type="ctrTitle"/>
          </p:nvPr>
        </p:nvSpPr>
        <p:spPr>
          <a:xfrm>
            <a:off x="1524001" y="324986"/>
            <a:ext cx="7593496" cy="2124838"/>
          </a:xfrm>
        </p:spPr>
        <p:txBody>
          <a:bodyPr>
            <a:normAutofit/>
          </a:bodyPr>
          <a:lstStyle/>
          <a:p>
            <a:r>
              <a:rPr lang="en-US" dirty="0">
                <a:solidFill>
                  <a:srgbClr val="002060"/>
                </a:solidFill>
                <a:latin typeface="Eras Demi ITC" panose="020B0805030504020804" pitchFamily="34" charset="0"/>
              </a:rPr>
              <a:t>Introduction to Git &amp; GitHub</a:t>
            </a:r>
          </a:p>
        </p:txBody>
      </p:sp>
      <p:sp>
        <p:nvSpPr>
          <p:cNvPr id="3" name="Subtitle 2">
            <a:extLst>
              <a:ext uri="{FF2B5EF4-FFF2-40B4-BE49-F238E27FC236}">
                <a16:creationId xmlns:a16="http://schemas.microsoft.com/office/drawing/2014/main" id="{9CD0C283-C041-4533-864D-7B2DD77384A1}"/>
              </a:ext>
            </a:extLst>
          </p:cNvPr>
          <p:cNvSpPr>
            <a:spLocks noGrp="1"/>
          </p:cNvSpPr>
          <p:nvPr>
            <p:ph type="subTitle" idx="1"/>
          </p:nvPr>
        </p:nvSpPr>
        <p:spPr>
          <a:xfrm>
            <a:off x="8560904" y="4837802"/>
            <a:ext cx="3631096" cy="1914180"/>
          </a:xfrm>
        </p:spPr>
        <p:txBody>
          <a:bodyPr>
            <a:normAutofit/>
          </a:bodyPr>
          <a:lstStyle/>
          <a:p>
            <a:pPr algn="l"/>
            <a:r>
              <a:rPr lang="en-GB" b="1" dirty="0">
                <a:solidFill>
                  <a:srgbClr val="FFC000"/>
                </a:solidFill>
                <a:latin typeface="Footlight MT Light" panose="0204060206030A020304" pitchFamily="18" charset="0"/>
              </a:rPr>
              <a:t>Md. Mehedi Hasan</a:t>
            </a:r>
          </a:p>
          <a:p>
            <a:pPr algn="l"/>
            <a:r>
              <a:rPr lang="en-GB" b="1" dirty="0">
                <a:solidFill>
                  <a:srgbClr val="FFC000"/>
                </a:solidFill>
                <a:latin typeface="Footlight MT Light" panose="0204060206030A020304" pitchFamily="18" charset="0"/>
              </a:rPr>
              <a:t>M.Sc. Student (Thesis)</a:t>
            </a:r>
          </a:p>
          <a:p>
            <a:pPr algn="l"/>
            <a:r>
              <a:rPr lang="en-GB" b="1" dirty="0">
                <a:solidFill>
                  <a:srgbClr val="FFC000"/>
                </a:solidFill>
                <a:latin typeface="Footlight MT Light" panose="0204060206030A020304" pitchFamily="18" charset="0"/>
              </a:rPr>
              <a:t>Department of Statistics(RU)</a:t>
            </a:r>
          </a:p>
          <a:p>
            <a:pPr algn="l"/>
            <a:r>
              <a:rPr lang="en-GB" b="1" dirty="0">
                <a:solidFill>
                  <a:srgbClr val="FFC000"/>
                </a:solidFill>
                <a:latin typeface="Footlight MT Light" panose="0204060206030A020304" pitchFamily="18" charset="0"/>
              </a:rPr>
              <a:t>Intern (icddr,b)</a:t>
            </a:r>
          </a:p>
          <a:p>
            <a:endParaRPr lang="en-US" dirty="0"/>
          </a:p>
        </p:txBody>
      </p:sp>
      <p:pic>
        <p:nvPicPr>
          <p:cNvPr id="5" name="Picture 4">
            <a:extLst>
              <a:ext uri="{FF2B5EF4-FFF2-40B4-BE49-F238E27FC236}">
                <a16:creationId xmlns:a16="http://schemas.microsoft.com/office/drawing/2014/main" id="{173FC651-5D80-4CAB-9A72-386FBC4DB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2889492"/>
            <a:ext cx="6314661" cy="3545439"/>
          </a:xfrm>
          <a:prstGeom prst="rect">
            <a:avLst/>
          </a:prstGeom>
        </p:spPr>
      </p:pic>
    </p:spTree>
    <p:extLst>
      <p:ext uri="{BB962C8B-B14F-4D97-AF65-F5344CB8AC3E}">
        <p14:creationId xmlns:p14="http://schemas.microsoft.com/office/powerpoint/2010/main" val="409930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21E3D-D804-486E-B8DA-3A149D5A5EE5}"/>
              </a:ext>
            </a:extLst>
          </p:cNvPr>
          <p:cNvSpPr>
            <a:spLocks noGrp="1"/>
          </p:cNvSpPr>
          <p:nvPr>
            <p:ph idx="1"/>
          </p:nvPr>
        </p:nvSpPr>
        <p:spPr>
          <a:xfrm>
            <a:off x="167310" y="1001542"/>
            <a:ext cx="9453768" cy="3424686"/>
          </a:xfrm>
        </p:spPr>
        <p:txBody>
          <a:bodyPr>
            <a:normAutofit lnSpcReduction="10000"/>
          </a:bodyPr>
          <a:lstStyle/>
          <a:p>
            <a:pPr algn="just"/>
            <a:r>
              <a:rPr lang="en-US" sz="2600" b="1" dirty="0">
                <a:solidFill>
                  <a:srgbClr val="002060"/>
                </a:solidFill>
                <a:latin typeface="Times New Roman" panose="02020603050405020304" pitchFamily="18" charset="0"/>
                <a:cs typeface="Times New Roman" panose="02020603050405020304" pitchFamily="18" charset="0"/>
              </a:rPr>
              <a:t>GitHub</a:t>
            </a:r>
            <a:r>
              <a:rPr lang="en-US" sz="2400" dirty="0">
                <a:solidFill>
                  <a:srgbClr val="002060"/>
                </a:solidFill>
                <a:latin typeface="Times New Roman" panose="02020603050405020304" pitchFamily="18" charset="0"/>
                <a:cs typeface="Times New Roman" panose="02020603050405020304" pitchFamily="18" charset="0"/>
              </a:rPr>
              <a:t> : GitHub, Inc. is a United States-based global company that   provides hosting for software development version control using Git. It is a project management and a code version control system as well as a social network platform made for developers.</a:t>
            </a:r>
          </a:p>
          <a:p>
            <a:r>
              <a:rPr lang="en-US" sz="2400" dirty="0">
                <a:solidFill>
                  <a:srgbClr val="002060"/>
                </a:solidFill>
              </a:rPr>
              <a:t>To understand exactly what GitHub is, you need to know two connected principles:</a:t>
            </a:r>
          </a:p>
          <a:p>
            <a:pPr fontAlgn="base">
              <a:buFont typeface="Wingdings" panose="05000000000000000000" pitchFamily="2" charset="2"/>
              <a:buChar char="Ø"/>
            </a:pPr>
            <a:r>
              <a:rPr lang="en-US" sz="2400" dirty="0">
                <a:solidFill>
                  <a:srgbClr val="FFC000"/>
                </a:solidFill>
              </a:rPr>
              <a:t>Version control</a:t>
            </a:r>
          </a:p>
          <a:p>
            <a:pPr fontAlgn="base">
              <a:buFont typeface="Wingdings" panose="05000000000000000000" pitchFamily="2" charset="2"/>
              <a:buChar char="Ø"/>
            </a:pPr>
            <a:r>
              <a:rPr lang="en-US" sz="2400" dirty="0">
                <a:solidFill>
                  <a:srgbClr val="FFC000"/>
                </a:solidFill>
              </a:rPr>
              <a:t>Git</a:t>
            </a:r>
          </a:p>
        </p:txBody>
      </p:sp>
      <p:pic>
        <p:nvPicPr>
          <p:cNvPr id="5" name="Picture 4">
            <a:extLst>
              <a:ext uri="{FF2B5EF4-FFF2-40B4-BE49-F238E27FC236}">
                <a16:creationId xmlns:a16="http://schemas.microsoft.com/office/drawing/2014/main" id="{08A79BE9-CB9D-4B56-9297-4F13B8F1D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174" y="0"/>
            <a:ext cx="3743739" cy="1303647"/>
          </a:xfrm>
          <a:prstGeom prst="rect">
            <a:avLst/>
          </a:prstGeom>
        </p:spPr>
      </p:pic>
      <p:pic>
        <p:nvPicPr>
          <p:cNvPr id="7" name="Picture 6">
            <a:extLst>
              <a:ext uri="{FF2B5EF4-FFF2-40B4-BE49-F238E27FC236}">
                <a16:creationId xmlns:a16="http://schemas.microsoft.com/office/drawing/2014/main" id="{0D38758E-CBAD-46C2-8891-18813CA8B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4835" y="3429000"/>
            <a:ext cx="8282609" cy="3424686"/>
          </a:xfrm>
          <a:prstGeom prst="rect">
            <a:avLst/>
          </a:prstGeom>
        </p:spPr>
      </p:pic>
    </p:spTree>
    <p:extLst>
      <p:ext uri="{BB962C8B-B14F-4D97-AF65-F5344CB8AC3E}">
        <p14:creationId xmlns:p14="http://schemas.microsoft.com/office/powerpoint/2010/main" val="57141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F33C-EF23-4908-902D-7BBECFE799D5}"/>
              </a:ext>
            </a:extLst>
          </p:cNvPr>
          <p:cNvSpPr>
            <a:spLocks noGrp="1"/>
          </p:cNvSpPr>
          <p:nvPr>
            <p:ph type="title"/>
          </p:nvPr>
        </p:nvSpPr>
        <p:spPr>
          <a:xfrm>
            <a:off x="2793724" y="126587"/>
            <a:ext cx="6604552" cy="659432"/>
          </a:xfrm>
        </p:spPr>
        <p:txBody>
          <a:bodyPr>
            <a:normAutofit/>
          </a:bodyPr>
          <a:lstStyle/>
          <a:p>
            <a:r>
              <a:rPr lang="en-US" b="1" dirty="0"/>
              <a:t>Version Control System</a:t>
            </a:r>
          </a:p>
        </p:txBody>
      </p:sp>
      <p:sp>
        <p:nvSpPr>
          <p:cNvPr id="3" name="Content Placeholder 2">
            <a:extLst>
              <a:ext uri="{FF2B5EF4-FFF2-40B4-BE49-F238E27FC236}">
                <a16:creationId xmlns:a16="http://schemas.microsoft.com/office/drawing/2014/main" id="{23F0D930-055B-4B8E-A66C-B3A15BB19414}"/>
              </a:ext>
            </a:extLst>
          </p:cNvPr>
          <p:cNvSpPr>
            <a:spLocks noGrp="1"/>
          </p:cNvSpPr>
          <p:nvPr>
            <p:ph idx="1"/>
          </p:nvPr>
        </p:nvSpPr>
        <p:spPr>
          <a:xfrm>
            <a:off x="293204" y="984802"/>
            <a:ext cx="11461474" cy="2553529"/>
          </a:xfrm>
        </p:spPr>
        <p:txBody>
          <a:bodyPr/>
          <a:lstStyle/>
          <a:p>
            <a:pPr algn="just"/>
            <a:r>
              <a:rPr lang="en-US" sz="2400" b="1" dirty="0">
                <a:solidFill>
                  <a:srgbClr val="002060"/>
                </a:solidFill>
                <a:latin typeface="Times New Roman" panose="02020603050405020304" pitchFamily="18" charset="0"/>
                <a:cs typeface="Times New Roman" panose="02020603050405020304" pitchFamily="18" charset="0"/>
              </a:rPr>
              <a:t>Version Control </a:t>
            </a:r>
            <a:r>
              <a:rPr lang="en-US" sz="2400" dirty="0">
                <a:solidFill>
                  <a:srgbClr val="002060"/>
                </a:solidFill>
                <a:latin typeface="Times New Roman" panose="02020603050405020304" pitchFamily="18" charset="0"/>
                <a:cs typeface="Times New Roman" panose="02020603050405020304" pitchFamily="18" charset="0"/>
              </a:rPr>
              <a:t>: Version control is like a savings program for your project. By tracking and logging the changes you make to your file or file sets over time, a version-control system gives you the power to review or even restore earlier versions. Version control takes snapshots of every revision to your project. You can then access these versions to compare or restore them as needed.</a:t>
            </a:r>
          </a:p>
          <a:p>
            <a:endParaRPr lang="en-US" dirty="0"/>
          </a:p>
        </p:txBody>
      </p:sp>
      <p:pic>
        <p:nvPicPr>
          <p:cNvPr id="5" name="Picture 4">
            <a:extLst>
              <a:ext uri="{FF2B5EF4-FFF2-40B4-BE49-F238E27FC236}">
                <a16:creationId xmlns:a16="http://schemas.microsoft.com/office/drawing/2014/main" id="{FED5797E-422A-40AF-9426-AF8A7F190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2" y="3011758"/>
            <a:ext cx="6192076" cy="3520872"/>
          </a:xfrm>
          <a:prstGeom prst="rect">
            <a:avLst/>
          </a:prstGeom>
        </p:spPr>
      </p:pic>
      <p:pic>
        <p:nvPicPr>
          <p:cNvPr id="7" name="Picture 6">
            <a:extLst>
              <a:ext uri="{FF2B5EF4-FFF2-40B4-BE49-F238E27FC236}">
                <a16:creationId xmlns:a16="http://schemas.microsoft.com/office/drawing/2014/main" id="{3DE78BD4-7E70-4A5E-98E2-D033520A2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818" y="3011758"/>
            <a:ext cx="5247860" cy="3520872"/>
          </a:xfrm>
          <a:prstGeom prst="rect">
            <a:avLst/>
          </a:prstGeom>
        </p:spPr>
      </p:pic>
    </p:spTree>
    <p:extLst>
      <p:ext uri="{BB962C8B-B14F-4D97-AF65-F5344CB8AC3E}">
        <p14:creationId xmlns:p14="http://schemas.microsoft.com/office/powerpoint/2010/main" val="140096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9FED-6140-441F-9224-43915401DE5B}"/>
              </a:ext>
            </a:extLst>
          </p:cNvPr>
          <p:cNvSpPr>
            <a:spLocks noGrp="1"/>
          </p:cNvSpPr>
          <p:nvPr>
            <p:ph type="title"/>
          </p:nvPr>
        </p:nvSpPr>
        <p:spPr>
          <a:xfrm>
            <a:off x="705678" y="291548"/>
            <a:ext cx="3004931" cy="852625"/>
          </a:xfrm>
        </p:spPr>
        <p:txBody>
          <a:bodyPr/>
          <a:lstStyle/>
          <a:p>
            <a:r>
              <a:rPr lang="en-US" b="1" dirty="0">
                <a:solidFill>
                  <a:srgbClr val="002060"/>
                </a:solidFill>
              </a:rPr>
              <a:t>Git</a:t>
            </a:r>
          </a:p>
        </p:txBody>
      </p:sp>
      <p:sp>
        <p:nvSpPr>
          <p:cNvPr id="3" name="Content Placeholder 2">
            <a:extLst>
              <a:ext uri="{FF2B5EF4-FFF2-40B4-BE49-F238E27FC236}">
                <a16:creationId xmlns:a16="http://schemas.microsoft.com/office/drawing/2014/main" id="{199544AE-781B-4A0A-A774-8FE14B7B76D3}"/>
              </a:ext>
            </a:extLst>
          </p:cNvPr>
          <p:cNvSpPr>
            <a:spLocks noGrp="1"/>
          </p:cNvSpPr>
          <p:nvPr>
            <p:ph idx="1"/>
          </p:nvPr>
        </p:nvSpPr>
        <p:spPr>
          <a:xfrm>
            <a:off x="255934" y="1362489"/>
            <a:ext cx="5734049" cy="4351338"/>
          </a:xfrm>
        </p:spPr>
        <p:txBody>
          <a:bodyPr>
            <a:normAutofit fontScale="92500"/>
          </a:bodyPr>
          <a:lstStyle/>
          <a:p>
            <a:r>
              <a:rPr lang="en-US" sz="2600" b="1" dirty="0">
                <a:solidFill>
                  <a:srgbClr val="002060"/>
                </a:solidFill>
                <a:latin typeface="Times New Roman" panose="02020603050405020304" pitchFamily="18" charset="0"/>
                <a:cs typeface="Times New Roman" panose="02020603050405020304" pitchFamily="18" charset="0"/>
              </a:rPr>
              <a:t>Git</a:t>
            </a:r>
            <a:r>
              <a:rPr lang="en-US" sz="2400" dirty="0">
                <a:solidFill>
                  <a:srgbClr val="002060"/>
                </a:solidFill>
                <a:latin typeface="Times New Roman" panose="02020603050405020304" pitchFamily="18" charset="0"/>
                <a:cs typeface="Times New Roman" panose="02020603050405020304" pitchFamily="18" charset="0"/>
              </a:rPr>
              <a:t> : Git is a free and open source distributed version control system designed to handle everything from small to very large projects with speed and efficiency. It was created by Linus Torvalds in 2005. It helps developers keep track of the history of their code files by storing them in different versions on its own server repository, i.e., GitHub. Git has all the functionality, performance, security, and flexibility that most of the development teams and individual developers need.</a:t>
            </a:r>
          </a:p>
          <a:p>
            <a:pPr algn="just"/>
            <a:endParaRPr lang="en-US" dirty="0"/>
          </a:p>
        </p:txBody>
      </p:sp>
      <p:pic>
        <p:nvPicPr>
          <p:cNvPr id="5" name="Picture 4">
            <a:extLst>
              <a:ext uri="{FF2B5EF4-FFF2-40B4-BE49-F238E27FC236}">
                <a16:creationId xmlns:a16="http://schemas.microsoft.com/office/drawing/2014/main" id="{585305A5-19A2-4DCE-912E-5175113AE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951" y="2064854"/>
            <a:ext cx="5734050" cy="4610100"/>
          </a:xfrm>
          <a:prstGeom prst="rect">
            <a:avLst/>
          </a:prstGeom>
        </p:spPr>
      </p:pic>
      <p:pic>
        <p:nvPicPr>
          <p:cNvPr id="7" name="Picture 6">
            <a:extLst>
              <a:ext uri="{FF2B5EF4-FFF2-40B4-BE49-F238E27FC236}">
                <a16:creationId xmlns:a16="http://schemas.microsoft.com/office/drawing/2014/main" id="{90B8EC04-2B94-4EBF-ABC9-DA9A981F1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9931" y="10770"/>
            <a:ext cx="3464756" cy="1513231"/>
          </a:xfrm>
          <a:prstGeom prst="rect">
            <a:avLst/>
          </a:prstGeom>
        </p:spPr>
      </p:pic>
      <p:sp>
        <p:nvSpPr>
          <p:cNvPr id="4" name="TextBox 3">
            <a:extLst>
              <a:ext uri="{FF2B5EF4-FFF2-40B4-BE49-F238E27FC236}">
                <a16:creationId xmlns:a16="http://schemas.microsoft.com/office/drawing/2014/main" id="{0AD8B856-0360-4399-8036-3BCFD5BFAF6D}"/>
              </a:ext>
            </a:extLst>
          </p:cNvPr>
          <p:cNvSpPr txBox="1"/>
          <p:nvPr/>
        </p:nvSpPr>
        <p:spPr>
          <a:xfrm>
            <a:off x="348700" y="5643122"/>
            <a:ext cx="5071440" cy="923330"/>
          </a:xfrm>
          <a:prstGeom prst="rect">
            <a:avLst/>
          </a:prstGeom>
          <a:noFill/>
        </p:spPr>
        <p:txBody>
          <a:bodyPr wrap="square" rtlCol="0">
            <a:spAutoFit/>
          </a:bodyPr>
          <a:lstStyle/>
          <a:p>
            <a:r>
              <a:rPr lang="en-US" dirty="0"/>
              <a:t>You’ll find all the git commands here : </a:t>
            </a:r>
          </a:p>
          <a:p>
            <a:r>
              <a:rPr lang="en-US" dirty="0">
                <a:hlinkClick r:id="rId4"/>
              </a:rPr>
              <a:t>https://www.atlassian.com/git/tutorials/atlassian-git-cheatsheet</a:t>
            </a:r>
            <a:endParaRPr lang="en-US" dirty="0"/>
          </a:p>
        </p:txBody>
      </p:sp>
    </p:spTree>
    <p:extLst>
      <p:ext uri="{BB962C8B-B14F-4D97-AF65-F5344CB8AC3E}">
        <p14:creationId xmlns:p14="http://schemas.microsoft.com/office/powerpoint/2010/main" val="164359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DCD4-D358-497D-B357-DEADECC52B4C}"/>
              </a:ext>
            </a:extLst>
          </p:cNvPr>
          <p:cNvSpPr>
            <a:spLocks noGrp="1"/>
          </p:cNvSpPr>
          <p:nvPr>
            <p:ph type="title"/>
          </p:nvPr>
        </p:nvSpPr>
        <p:spPr>
          <a:xfrm>
            <a:off x="1452841" y="21535"/>
            <a:ext cx="7280343" cy="930965"/>
          </a:xfrm>
        </p:spPr>
        <p:txBody>
          <a:bodyPr>
            <a:normAutofit fontScale="90000"/>
          </a:bodyPr>
          <a:lstStyle/>
          <a:p>
            <a:r>
              <a:rPr lang="en-US" dirty="0" err="1">
                <a:latin typeface="Eras Bold ITC" panose="020B0907030504020204" pitchFamily="34" charset="0"/>
              </a:rPr>
              <a:t>Github</a:t>
            </a:r>
            <a:r>
              <a:rPr lang="en-US" dirty="0">
                <a:latin typeface="Eras Bold ITC" panose="020B0907030504020204" pitchFamily="34" charset="0"/>
              </a:rPr>
              <a:t> Repository &amp; project</a:t>
            </a:r>
          </a:p>
        </p:txBody>
      </p:sp>
      <p:sp>
        <p:nvSpPr>
          <p:cNvPr id="3" name="Content Placeholder 2">
            <a:extLst>
              <a:ext uri="{FF2B5EF4-FFF2-40B4-BE49-F238E27FC236}">
                <a16:creationId xmlns:a16="http://schemas.microsoft.com/office/drawing/2014/main" id="{055CB7AF-CFE4-4285-B5F4-5842BD6956FA}"/>
              </a:ext>
            </a:extLst>
          </p:cNvPr>
          <p:cNvSpPr>
            <a:spLocks noGrp="1"/>
          </p:cNvSpPr>
          <p:nvPr>
            <p:ph idx="1"/>
          </p:nvPr>
        </p:nvSpPr>
        <p:spPr>
          <a:xfrm>
            <a:off x="134783" y="899492"/>
            <a:ext cx="5822602" cy="4759186"/>
          </a:xfrm>
        </p:spPr>
        <p:txBody>
          <a:bodyPr>
            <a:normAutofit/>
          </a:bodyPr>
          <a:lstStyle/>
          <a:p>
            <a:pPr marL="0" indent="0" algn="just">
              <a:buNone/>
            </a:pPr>
            <a:r>
              <a:rPr lang="en-US" sz="2400" b="1" dirty="0">
                <a:solidFill>
                  <a:srgbClr val="002060"/>
                </a:solidFill>
              </a:rPr>
              <a:t>Repository : </a:t>
            </a:r>
            <a:r>
              <a:rPr lang="en-US" sz="2400" dirty="0">
                <a:solidFill>
                  <a:schemeClr val="bg1"/>
                </a:solidFill>
                <a:latin typeface="Times New Roman" panose="02020603050405020304" pitchFamily="18" charset="0"/>
                <a:cs typeface="Times New Roman" panose="02020603050405020304" pitchFamily="18" charset="0"/>
              </a:rPr>
              <a:t>GitHub repositories are where we store code. We create a repository then we can connect our local git repository to that remote repository and push up changes, created branches, and share our code with our team.</a:t>
            </a:r>
            <a:endParaRPr lang="en-US" sz="2400" dirty="0"/>
          </a:p>
          <a:p>
            <a:pPr marL="0" indent="0" algn="just">
              <a:buNone/>
            </a:pPr>
            <a:r>
              <a:rPr lang="en-US" sz="2400" b="1" dirty="0">
                <a:solidFill>
                  <a:srgbClr val="002060"/>
                </a:solidFill>
              </a:rPr>
              <a:t>Project : </a:t>
            </a:r>
            <a:r>
              <a:rPr lang="en-US" sz="2400" dirty="0">
                <a:solidFill>
                  <a:schemeClr val="bg1"/>
                </a:solidFill>
                <a:latin typeface="Times New Roman" panose="02020603050405020304" pitchFamily="18" charset="0"/>
                <a:cs typeface="Times New Roman" panose="02020603050405020304" pitchFamily="18" charset="0"/>
              </a:rPr>
              <a:t>A GitHub project is a place to track issues, features, and other tasks related to the code in the repository. We can also connect up with a DevOps build and deploy process, assign people to tasks, and so forth.</a:t>
            </a:r>
          </a:p>
        </p:txBody>
      </p:sp>
      <p:pic>
        <p:nvPicPr>
          <p:cNvPr id="7" name="Picture 6">
            <a:extLst>
              <a:ext uri="{FF2B5EF4-FFF2-40B4-BE49-F238E27FC236}">
                <a16:creationId xmlns:a16="http://schemas.microsoft.com/office/drawing/2014/main" id="{EF8C88D3-85C8-4EC1-A1EA-2A16C156F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615" y="952500"/>
            <a:ext cx="5822602" cy="5779604"/>
          </a:xfrm>
          <a:prstGeom prst="rect">
            <a:avLst/>
          </a:prstGeom>
        </p:spPr>
      </p:pic>
      <p:sp>
        <p:nvSpPr>
          <p:cNvPr id="8" name="TextBox 7">
            <a:extLst>
              <a:ext uri="{FF2B5EF4-FFF2-40B4-BE49-F238E27FC236}">
                <a16:creationId xmlns:a16="http://schemas.microsoft.com/office/drawing/2014/main" id="{8CF4486C-B20F-4B1A-87CE-E7925393D773}"/>
              </a:ext>
            </a:extLst>
          </p:cNvPr>
          <p:cNvSpPr txBox="1"/>
          <p:nvPr/>
        </p:nvSpPr>
        <p:spPr>
          <a:xfrm>
            <a:off x="369145" y="5666120"/>
            <a:ext cx="5117255" cy="584775"/>
          </a:xfrm>
          <a:prstGeom prst="rect">
            <a:avLst/>
          </a:prstGeom>
          <a:noFill/>
        </p:spPr>
        <p:txBody>
          <a:bodyPr wrap="square" rtlCol="0">
            <a:spAutoFit/>
          </a:bodyPr>
          <a:lstStyle/>
          <a:p>
            <a:r>
              <a:rPr lang="en-US" sz="1600" dirty="0"/>
              <a:t>In the picture Learning-Periods is a repository and 1 project is created in the repository.</a:t>
            </a:r>
          </a:p>
        </p:txBody>
      </p:sp>
    </p:spTree>
    <p:extLst>
      <p:ext uri="{BB962C8B-B14F-4D97-AF65-F5344CB8AC3E}">
        <p14:creationId xmlns:p14="http://schemas.microsoft.com/office/powerpoint/2010/main" val="3324480551"/>
      </p:ext>
    </p:extLst>
  </p:cSld>
  <p:clrMapOvr>
    <a:masterClrMapping/>
  </p:clrMapOvr>
</p:sld>
</file>

<file path=ppt/theme/theme1.xml><?xml version="1.0" encoding="utf-8"?>
<a:theme xmlns:a="http://schemas.openxmlformats.org/drawingml/2006/main" name="Slic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218</TotalTime>
  <Words>387</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Century Gothic</vt:lpstr>
      <vt:lpstr>Eras Bold ITC</vt:lpstr>
      <vt:lpstr>Eras Demi ITC</vt:lpstr>
      <vt:lpstr>Footlight MT Light</vt:lpstr>
      <vt:lpstr>Times New Roman</vt:lpstr>
      <vt:lpstr>Wingdings</vt:lpstr>
      <vt:lpstr>Wingdings 3</vt:lpstr>
      <vt:lpstr>Slice</vt:lpstr>
      <vt:lpstr>Introduction to Git &amp; GitHub</vt:lpstr>
      <vt:lpstr>PowerPoint Presentation</vt:lpstr>
      <vt:lpstr>Version Control System</vt:lpstr>
      <vt:lpstr>Git</vt:lpstr>
      <vt:lpstr>Github Repository &amp;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MD MEHEDI HASAN</dc:creator>
  <cp:lastModifiedBy>MD MEHEDI HASAN</cp:lastModifiedBy>
  <cp:revision>19</cp:revision>
  <dcterms:created xsi:type="dcterms:W3CDTF">2020-06-25T10:42:05Z</dcterms:created>
  <dcterms:modified xsi:type="dcterms:W3CDTF">2020-06-30T19:16:50Z</dcterms:modified>
</cp:coreProperties>
</file>