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rker, Yushuf" initials="SY" lastIdx="2" clrIdx="0">
    <p:extLst>
      <p:ext uri="{19B8F6BF-5375-455C-9EA6-DF929625EA0E}">
        <p15:presenceInfo xmlns:p15="http://schemas.microsoft.com/office/powerpoint/2012/main" userId="S::yushuf.sharker@yale.edu::394c41d4-37e4-4ca3-82e9-d4320b4a0ea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4T16:12:08.962" idx="2">
    <p:pos x="10" y="10"/>
    <p:text>Same as comments in slide 4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7925-29FA-4D4E-897F-40A71FC06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70716-3504-4750-9226-99F33BA59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DDE91-E3E6-4EEA-AE45-F1604225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ACA69-2B1C-46AC-91F2-66C0ABE0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0E9A0-9540-47E0-8C28-0D32B9ED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8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8E7A-B0CA-45A7-9335-8A382415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8C9B9-C0E6-4EE5-B4AA-AE821C12E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B3B29-7D45-4DBB-BF80-C7A4FF62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4FEF9-2DD0-49C2-8E1B-3BC92E1F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2D5D9-3867-4C72-A466-3E945AB1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7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56E181-91E1-4545-A666-5F6342B40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AFF13-7725-4FF9-A183-65E998DAA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8F3D1-8D77-4519-BFE7-371F2756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6640D-CC48-4F57-863A-771232C9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FFA66-0B68-4360-9118-150C200E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1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2AE4-92D1-4D4E-8B23-AD2777A3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CAA47-1CC8-4A84-9C5D-D1FB7150D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260C3-91F8-4327-888D-BC35493A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AD1E6-CAAB-4928-8CF0-82C9CE45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E852F-6F27-44F4-9E45-C2947472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FD2A-6AE4-4195-8334-9245EE805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BC7B6-60F5-4FA3-A78A-DD2DC38B4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B4C5D-0CF2-45D6-B464-2DF60559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F010E-7272-4575-B2D5-C4959685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FF70-B655-44FB-974F-CBF7B7D9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8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C763-35BD-443F-ABEF-089E018A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64604-20B6-4E0A-B37E-80EA90032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3CE18-0BFA-42FA-9DA3-6D7C4AF32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AEFA8-6115-4D8C-B57A-FB45C067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70092-7581-41AE-B9B9-98CB39C1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5FBE1-15B8-41DF-9311-2E17B2B0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7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7927-2916-4253-BD17-86AEFB98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3C08C-913C-4FD2-BEA2-786D07D3C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7D6A8-4691-4640-A0EA-5C8E4E5E0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7E7AA5-261F-4BE3-8DF2-56A7EB569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7C21C-7764-41EC-8904-271FD78B3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CB2A05-3757-410A-97A0-2FC450A1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5DBCD-FB78-4258-B069-68456FEB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C9D53-4B9D-4897-A4C7-B89FD9D5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1E49-7619-4A12-9F90-E1AF956F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2A75C-54D1-4536-BC10-2892703E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AFE00-287E-41BA-B38E-06A51F93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F6374-5ACC-4336-93DC-F6C4E486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1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A3FDE-E179-4324-8EA3-CF8C3D07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09A33-BD76-49DD-83BF-25F19D7F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9FD78-005C-4650-AEBF-91D5A9CA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7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7F63-4E8E-4CB0-A7AF-308FA1747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40F9-1132-497B-A112-ED0BA5208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9CECB-3E27-4701-B3F1-2C5776B98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03C08-CB41-4995-8E77-EDEA9546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F34A2-8072-4DD6-A07A-88018E39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EFB2C-8313-4E09-AF8A-716A148E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8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ECE9-88B1-4B97-ADE2-415BA273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C6E4A-849D-4E56-92B4-EAED8A890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C5CE3-FEA9-4B02-9101-602A054A4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4F7AA-3B55-4CB9-BC75-A3C195A9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21042-E695-4F11-BA09-2C405698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CF2B6-8C93-42DA-9BB6-985CB03E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6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25439-906F-4D11-8A35-2E00E61E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02073-F48F-4792-B77C-FC37EA063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D2AAC-4DDB-4393-87AB-A2A788D2D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6FC4E-C84B-4657-97FD-F4C92E31B91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3037-8844-4A5B-82E5-DA1E16D37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6541F-329F-4E62-AE0A-45BE5ECD2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base-types/regular-expression-language-quick-reference" TargetMode="External"/><Relationship Id="rId2" Type="http://schemas.openxmlformats.org/officeDocument/2006/relationships/hyperlink" Target="https://webagility.com/posts/the-basics-of-regex-explain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://www.rexegg.com/regex-quickstart.html#re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C1F6-A58E-41C4-B2B0-846839A0C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7961" y="625181"/>
            <a:ext cx="7347208" cy="3868614"/>
          </a:xfrm>
        </p:spPr>
        <p:txBody>
          <a:bodyPr>
            <a:normAutofit/>
          </a:bodyPr>
          <a:lstStyle/>
          <a:p>
            <a:r>
              <a:rPr lang="en-US" sz="6700" dirty="0">
                <a:solidFill>
                  <a:srgbClr val="FFFF00"/>
                </a:solidFill>
                <a:latin typeface="Showcard Gothic" panose="04020904020102020604" pitchFamily="82" charset="0"/>
              </a:rPr>
              <a:t>Regular Expression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45EBDD5-CB45-4C5A-900F-8BF1D5EB4CA9}"/>
              </a:ext>
            </a:extLst>
          </p:cNvPr>
          <p:cNvSpPr txBox="1">
            <a:spLocks/>
          </p:cNvSpPr>
          <p:nvPr/>
        </p:nvSpPr>
        <p:spPr>
          <a:xfrm>
            <a:off x="8275173" y="4884591"/>
            <a:ext cx="4577696" cy="2181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Md. Mehedi Hasan</a:t>
            </a:r>
          </a:p>
          <a:p>
            <a:pPr algn="l"/>
            <a:r>
              <a:rPr lang="en-GB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M.Sc. Student (Thesis)</a:t>
            </a:r>
          </a:p>
          <a:p>
            <a:pPr algn="l"/>
            <a:r>
              <a:rPr lang="en-GB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Department of Statistics(</a:t>
            </a:r>
            <a:r>
              <a:rPr lang="en-GB" b="1" dirty="0">
                <a:solidFill>
                  <a:srgbClr val="FF0000"/>
                </a:solidFill>
                <a:latin typeface="Footlight MT Light" panose="0204060206030A020304" pitchFamily="18" charset="0"/>
              </a:rPr>
              <a:t>RU</a:t>
            </a:r>
            <a:r>
              <a:rPr lang="en-GB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)</a:t>
            </a:r>
          </a:p>
          <a:p>
            <a:pPr algn="l"/>
            <a:r>
              <a:rPr lang="en-GB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Intern (</a:t>
            </a:r>
            <a:r>
              <a:rPr lang="en-GB" b="1" dirty="0" err="1">
                <a:solidFill>
                  <a:srgbClr val="FFC000"/>
                </a:solidFill>
                <a:latin typeface="Footlight MT Light" panose="0204060206030A020304" pitchFamily="18" charset="0"/>
              </a:rPr>
              <a:t>icddr,b</a:t>
            </a:r>
            <a:r>
              <a:rPr lang="en-GB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468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A8F5-7DEE-4DFC-8B1B-AD7BB772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13" y="11357"/>
            <a:ext cx="9379226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(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9984-A8B9-49DA-B40B-D2EF822A1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141243"/>
            <a:ext cx="6148873" cy="56732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Regex is a special text string for describing a search in a text.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 used for pattern-matching and "search-and-replace" on text.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information from text such as code and log files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vastly used for text mining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 in software such as notepad++ or in programming such as R, Python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links: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https://webagility.com/posts/the-basics-of-regex-explained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https://docs.microsoft.com/en-us/dotnet/standard/base-types/regular-expression-language-quick-reference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CDAD2-5A76-47B5-A1F7-1CBC333DA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556" y="1091316"/>
            <a:ext cx="5278016" cy="54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7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A8F5-7DEE-4DFC-8B1B-AD7BB772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12" y="316942"/>
            <a:ext cx="11561670" cy="82430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Elements in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9984-A8B9-49DA-B40B-D2EF822A1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41" y="1378483"/>
            <a:ext cx="11848011" cy="516257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Wildcard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wildcard is a special character that represents a specific variety of characters in our searches. In our query searches, it can match more than one particular character in the text. This greatly extend the utility of a search and replace tool. For example, for any numeric digit the wildcard is “\d” or for tab character it’s “\t” etc.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Quantifiers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adjusting the number of times an element such as a wildcard matches are called quantifiers. “+”, “*”, “^” or “?” etc. are known as quantifiers in regex. For example, Plus (+) immediately after a character indicates that the term should match one or more times in succession. 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Brackets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Brackets/Parentheses are used almost every time while using regex. Three types of parentheses e.g. (), {} &amp; [] are used for different purposes. For example 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[0-9]{4}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Match any number for exactly four times in a row.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353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8110-5EEC-4D25-8493-629C68CC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625" y="13438"/>
            <a:ext cx="3352801" cy="921544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0163-F7B8-466C-B616-E5F410176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88" y="1824085"/>
            <a:ext cx="11728173" cy="15724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sentence we want to find only the words having 4 letters so we can simply do :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\b[A-Za-z]{4}\b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(Here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indicates boundary and inside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bracket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specify the range from A to Z both upper and lowercase and using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curly bracket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fixed our selection to 4 letters.)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want to select just COVID-19 in the same sentence we apply 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\b[A-Z]+\-\d+\b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2981C-68A2-4B58-8628-88A37B9D5D9D}"/>
              </a:ext>
            </a:extLst>
          </p:cNvPr>
          <p:cNvSpPr txBox="1"/>
          <p:nvPr/>
        </p:nvSpPr>
        <p:spPr>
          <a:xfrm>
            <a:off x="523461" y="934982"/>
            <a:ext cx="10946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“Most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people infected 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COVID-19 virus 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moderate respiratory illness and recover without requiring special treatment.”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C1659A-16ED-4938-91C4-88CF93A83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01117"/>
              </p:ext>
            </p:extLst>
          </p:nvPr>
        </p:nvGraphicFramePr>
        <p:xfrm>
          <a:off x="377688" y="3516221"/>
          <a:ext cx="11237842" cy="217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5951">
                  <a:extLst>
                    <a:ext uri="{9D8B030D-6E8A-4147-A177-3AD203B41FA5}">
                      <a16:colId xmlns:a16="http://schemas.microsoft.com/office/drawing/2014/main" val="3952524400"/>
                    </a:ext>
                  </a:extLst>
                </a:gridCol>
                <a:gridCol w="2642971">
                  <a:extLst>
                    <a:ext uri="{9D8B030D-6E8A-4147-A177-3AD203B41FA5}">
                      <a16:colId xmlns:a16="http://schemas.microsoft.com/office/drawing/2014/main" val="852607879"/>
                    </a:ext>
                  </a:extLst>
                </a:gridCol>
                <a:gridCol w="2809460">
                  <a:extLst>
                    <a:ext uri="{9D8B030D-6E8A-4147-A177-3AD203B41FA5}">
                      <a16:colId xmlns:a16="http://schemas.microsoft.com/office/drawing/2014/main" val="2838701383"/>
                    </a:ext>
                  </a:extLst>
                </a:gridCol>
                <a:gridCol w="2809460">
                  <a:extLst>
                    <a:ext uri="{9D8B030D-6E8A-4147-A177-3AD203B41FA5}">
                      <a16:colId xmlns:a16="http://schemas.microsoft.com/office/drawing/2014/main" val="33418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Start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Search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Replace with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Result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34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CTAAAAGCATAAAAAAAAAAAA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A{8,}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CTAAAAGCAT-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47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32.23456978413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(\d+)\.(\d{3})\d+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\1.\2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32.234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1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157 58'13.70"W</a:t>
                      </a:r>
                    </a:p>
                    <a:p>
                      <a:pPr algn="ctr"/>
                      <a:r>
                        <a:rPr lang="pt-BR" sz="1600" dirty="0"/>
                        <a:t> 10 24'47.84"N</a:t>
                      </a:r>
                    </a:p>
                    <a:p>
                      <a:pPr algn="ctr"/>
                      <a:r>
                        <a:rPr lang="pt-BR" sz="1600" dirty="0"/>
                        <a:t> 51 21'54.61"E</a:t>
                      </a:r>
                    </a:p>
                    <a:p>
                      <a:pPr algn="ctr"/>
                      <a:r>
                        <a:rPr lang="pt-BR" sz="1600" dirty="0"/>
                        <a:t> 22 52'41.65"S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(\d+)\s(\d+.\d+).\d+.([WE])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\1 \2 \3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157 58'13 W</a:t>
                      </a:r>
                    </a:p>
                    <a:p>
                      <a:pPr algn="ctr"/>
                      <a:r>
                        <a:rPr lang="pt-BR" sz="1600" dirty="0"/>
                        <a:t> 10 24'47.84"N</a:t>
                      </a:r>
                    </a:p>
                    <a:p>
                      <a:pPr algn="ctr"/>
                      <a:r>
                        <a:rPr lang="pt-BR" sz="1600" dirty="0"/>
                        <a:t> 51 21'54 E</a:t>
                      </a:r>
                    </a:p>
                    <a:p>
                      <a:pPr algn="ctr"/>
                      <a:r>
                        <a:rPr lang="pt-BR" sz="1600" dirty="0"/>
                        <a:t> 22 52'41.65"S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9285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896C090-FB44-44C4-A182-79BD30B1A9C7}"/>
              </a:ext>
            </a:extLst>
          </p:cNvPr>
          <p:cNvSpPr txBox="1"/>
          <p:nvPr/>
        </p:nvSpPr>
        <p:spPr>
          <a:xfrm>
            <a:off x="390939" y="6129518"/>
            <a:ext cx="117281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You’ll find wildcards, quantifiers and a lot more about regex here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http://www.rexegg.com/regex-quickstart.html#ref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17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522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Footlight MT Light</vt:lpstr>
      <vt:lpstr>Showcard Gothic</vt:lpstr>
      <vt:lpstr>Times New Roman</vt:lpstr>
      <vt:lpstr>Wingdings</vt:lpstr>
      <vt:lpstr>Office Theme</vt:lpstr>
      <vt:lpstr>Regular Expression </vt:lpstr>
      <vt:lpstr>Regular Expression (RegEx) </vt:lpstr>
      <vt:lpstr>Some Important Elements in RegEx</vt:lpstr>
      <vt:lpstr>Hands-on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MEHEDI HASAN</dc:creator>
  <cp:lastModifiedBy>MD MEHEDI HASAN</cp:lastModifiedBy>
  <cp:revision>16</cp:revision>
  <dcterms:created xsi:type="dcterms:W3CDTF">2020-06-24T14:31:44Z</dcterms:created>
  <dcterms:modified xsi:type="dcterms:W3CDTF">2020-06-28T04:55:25Z</dcterms:modified>
</cp:coreProperties>
</file>