
<file path=[Content_Types].xml><?xml version="1.0" encoding="utf-8"?>
<Types xmlns="http://schemas.openxmlformats.org/package/2006/content-types">
  <Default Extension="png" ContentType="image/png"/>
  <Default Extension="mp3" ContentType="audio/unknown"/>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81" r:id="rId3"/>
    <p:sldId id="290" r:id="rId4"/>
    <p:sldId id="285" r:id="rId5"/>
    <p:sldId id="257" r:id="rId6"/>
    <p:sldId id="258" r:id="rId7"/>
    <p:sldId id="259" r:id="rId8"/>
    <p:sldId id="260" r:id="rId9"/>
    <p:sldId id="284" r:id="rId10"/>
    <p:sldId id="261" r:id="rId11"/>
    <p:sldId id="262" r:id="rId12"/>
    <p:sldId id="263" r:id="rId13"/>
    <p:sldId id="264" r:id="rId14"/>
    <p:sldId id="265" r:id="rId15"/>
    <p:sldId id="266" r:id="rId16"/>
    <p:sldId id="267" r:id="rId17"/>
    <p:sldId id="286" r:id="rId18"/>
    <p:sldId id="268" r:id="rId19"/>
    <p:sldId id="269" r:id="rId20"/>
    <p:sldId id="270" r:id="rId21"/>
    <p:sldId id="271" r:id="rId22"/>
    <p:sldId id="272" r:id="rId23"/>
    <p:sldId id="287" r:id="rId24"/>
    <p:sldId id="273" r:id="rId25"/>
    <p:sldId id="274" r:id="rId26"/>
    <p:sldId id="275" r:id="rId27"/>
    <p:sldId id="276" r:id="rId28"/>
    <p:sldId id="277" r:id="rId29"/>
    <p:sldId id="278" r:id="rId30"/>
    <p:sldId id="279" r:id="rId31"/>
    <p:sldId id="280" r:id="rId32"/>
    <p:sldId id="282" r:id="rId33"/>
    <p:sldId id="283" r:id="rId34"/>
    <p:sldId id="288" r:id="rId35"/>
    <p:sldId id="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16" d="100"/>
          <a:sy n="116" d="100"/>
        </p:scale>
        <p:origin x="-39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b="1" dirty="0" smtClean="0">
                <a:latin typeface="Times New Roman" panose="02020603050405020304" pitchFamily="18" charset="0"/>
                <a:cs typeface="Times New Roman" panose="02020603050405020304" pitchFamily="18" charset="0"/>
              </a:rPr>
              <a:t>ILTS Score</a:t>
            </a:r>
            <a:endParaRPr lang="en-US" b="1" dirty="0">
              <a:latin typeface="Times New Roman" panose="02020603050405020304" pitchFamily="18" charset="0"/>
              <a:cs typeface="Times New Roman" panose="02020603050405020304" pitchFamily="18" charset="0"/>
            </a:endParaRPr>
          </a:p>
        </c:rich>
      </c:tx>
      <c:layout/>
      <c:overlay val="0"/>
      <c:spPr>
        <a:noFill/>
        <a:ln>
          <a:noFill/>
        </a:ln>
        <a:effectLst/>
      </c:spPr>
    </c:title>
    <c:autoTitleDeleted val="0"/>
    <c:plotArea>
      <c:layout/>
      <c:barChart>
        <c:barDir val="col"/>
        <c:grouping val="clustered"/>
        <c:varyColors val="0"/>
        <c:ser>
          <c:idx val="0"/>
          <c:order val="0"/>
          <c:tx>
            <c:strRef>
              <c:f>Sheet1!$B$1</c:f>
              <c:strCache>
                <c:ptCount val="1"/>
                <c:pt idx="0">
                  <c:v>Saikot</c:v>
                </c:pt>
              </c:strCache>
            </c:strRef>
          </c:tx>
          <c:spPr>
            <a:solidFill>
              <a:schemeClr val="accent1"/>
            </a:solidFill>
            <a:ln>
              <a:noFill/>
            </a:ln>
            <a:effectLst/>
          </c:spPr>
          <c:invertIfNegative val="0"/>
          <c:cat>
            <c:strRef>
              <c:f>Sheet1!$A$2:$A$5</c:f>
              <c:strCache>
                <c:ptCount val="4"/>
                <c:pt idx="0">
                  <c:v>Writing</c:v>
                </c:pt>
                <c:pt idx="1">
                  <c:v>Speaking</c:v>
                </c:pt>
                <c:pt idx="2">
                  <c:v>Reading</c:v>
                </c:pt>
                <c:pt idx="3">
                  <c:v>Listening</c:v>
                </c:pt>
              </c:strCache>
            </c:strRef>
          </c:cat>
          <c:val>
            <c:numRef>
              <c:f>Sheet1!$B$2:$B$5</c:f>
              <c:numCache>
                <c:formatCode>General</c:formatCode>
                <c:ptCount val="4"/>
                <c:pt idx="0">
                  <c:v>6</c:v>
                </c:pt>
                <c:pt idx="1">
                  <c:v>5.5</c:v>
                </c:pt>
                <c:pt idx="2">
                  <c:v>7</c:v>
                </c:pt>
                <c:pt idx="3">
                  <c:v>6.5</c:v>
                </c:pt>
              </c:numCache>
            </c:numRef>
          </c:val>
        </c:ser>
        <c:ser>
          <c:idx val="1"/>
          <c:order val="1"/>
          <c:tx>
            <c:strRef>
              <c:f>Sheet1!$C$1</c:f>
              <c:strCache>
                <c:ptCount val="1"/>
                <c:pt idx="0">
                  <c:v>Bakar</c:v>
                </c:pt>
              </c:strCache>
            </c:strRef>
          </c:tx>
          <c:spPr>
            <a:solidFill>
              <a:schemeClr val="accent2"/>
            </a:solidFill>
            <a:ln>
              <a:noFill/>
            </a:ln>
            <a:effectLst/>
          </c:spPr>
          <c:invertIfNegative val="0"/>
          <c:cat>
            <c:strRef>
              <c:f>Sheet1!$A$2:$A$5</c:f>
              <c:strCache>
                <c:ptCount val="4"/>
                <c:pt idx="0">
                  <c:v>Writing</c:v>
                </c:pt>
                <c:pt idx="1">
                  <c:v>Speaking</c:v>
                </c:pt>
                <c:pt idx="2">
                  <c:v>Reading</c:v>
                </c:pt>
                <c:pt idx="3">
                  <c:v>Listening</c:v>
                </c:pt>
              </c:strCache>
            </c:strRef>
          </c:cat>
          <c:val>
            <c:numRef>
              <c:f>Sheet1!$C$2:$C$5</c:f>
              <c:numCache>
                <c:formatCode>General</c:formatCode>
                <c:ptCount val="4"/>
                <c:pt idx="0">
                  <c:v>7</c:v>
                </c:pt>
                <c:pt idx="1">
                  <c:v>7</c:v>
                </c:pt>
                <c:pt idx="2">
                  <c:v>8</c:v>
                </c:pt>
                <c:pt idx="3">
                  <c:v>7</c:v>
                </c:pt>
              </c:numCache>
            </c:numRef>
          </c:val>
        </c:ser>
        <c:ser>
          <c:idx val="2"/>
          <c:order val="2"/>
          <c:tx>
            <c:strRef>
              <c:f>Sheet1!$D$1</c:f>
              <c:strCache>
                <c:ptCount val="1"/>
                <c:pt idx="0">
                  <c:v>Humayun</c:v>
                </c:pt>
              </c:strCache>
            </c:strRef>
          </c:tx>
          <c:spPr>
            <a:solidFill>
              <a:schemeClr val="accent3"/>
            </a:solidFill>
            <a:ln>
              <a:noFill/>
            </a:ln>
            <a:effectLst/>
          </c:spPr>
          <c:invertIfNegative val="0"/>
          <c:cat>
            <c:strRef>
              <c:f>Sheet1!$A$2:$A$5</c:f>
              <c:strCache>
                <c:ptCount val="4"/>
                <c:pt idx="0">
                  <c:v>Writing</c:v>
                </c:pt>
                <c:pt idx="1">
                  <c:v>Speaking</c:v>
                </c:pt>
                <c:pt idx="2">
                  <c:v>Reading</c:v>
                </c:pt>
                <c:pt idx="3">
                  <c:v>Listening</c:v>
                </c:pt>
              </c:strCache>
            </c:strRef>
          </c:cat>
          <c:val>
            <c:numRef>
              <c:f>Sheet1!$D$2:$D$5</c:f>
              <c:numCache>
                <c:formatCode>General</c:formatCode>
                <c:ptCount val="4"/>
                <c:pt idx="0">
                  <c:v>6.5</c:v>
                </c:pt>
                <c:pt idx="1">
                  <c:v>6</c:v>
                </c:pt>
                <c:pt idx="2">
                  <c:v>7</c:v>
                </c:pt>
                <c:pt idx="3">
                  <c:v>5</c:v>
                </c:pt>
              </c:numCache>
            </c:numRef>
          </c:val>
        </c:ser>
        <c:dLbls>
          <c:showLegendKey val="0"/>
          <c:showVal val="0"/>
          <c:showCatName val="0"/>
          <c:showSerName val="0"/>
          <c:showPercent val="0"/>
          <c:showBubbleSize val="0"/>
        </c:dLbls>
        <c:gapWidth val="219"/>
        <c:overlap val="-27"/>
        <c:axId val="136007040"/>
        <c:axId val="233537920"/>
      </c:barChart>
      <c:catAx>
        <c:axId val="136007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233537920"/>
        <c:crosses val="autoZero"/>
        <c:auto val="1"/>
        <c:lblAlgn val="ctr"/>
        <c:lblOffset val="100"/>
        <c:noMultiLvlLbl val="0"/>
      </c:catAx>
      <c:valAx>
        <c:axId val="2335379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3600704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8AE76F-7705-4D88-A76B-03E8B8248115}"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08AE76F-7705-4D88-A76B-03E8B824811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5EF10-D258-480D-AEB6-12DECBEA4C87}" type="slidenum">
              <a:rPr lang="en-US" smtClean="0"/>
              <a:t>‹#›</a:t>
            </a:fld>
            <a:endParaRPr lang="en-US"/>
          </a:p>
        </p:txBody>
      </p:sp>
      <p:sp>
        <p:nvSpPr>
          <p:cNvPr id="9" name="Content Placeholder 8"/>
          <p:cNvSpPr>
            <a:spLocks noGrp="1"/>
          </p:cNvSpPr>
          <p:nvPr>
            <p:ph sz="quarter" idx="13"/>
          </p:nvPr>
        </p:nvSpPr>
        <p:spPr>
          <a:xfrm>
            <a:off x="902207"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08AE76F-7705-4D88-A76B-03E8B8248115}"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8AE76F-7705-4D88-A76B-03E8B8248115}"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B08AE76F-7705-4D88-A76B-03E8B8248115}"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C5EF10-D258-480D-AEB6-12DECBEA4C8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B08AE76F-7705-4D88-A76B-03E8B824811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5EF10-D258-480D-AEB6-12DECBEA4C87}" type="slidenum">
              <a:rPr lang="en-US" smtClean="0"/>
              <a:t>‹#›</a:t>
            </a:fld>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8AE76F-7705-4D88-A76B-03E8B8248115}"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C5EF10-D258-480D-AEB6-12DECBEA4C87}" type="slidenum">
              <a:rPr lang="en-US" smtClean="0"/>
              <a:t>‹#›</a:t>
            </a:fld>
            <a:endParaRPr lang="en-US"/>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fld id="{B08AE76F-7705-4D88-A76B-03E8B8248115}" type="datetimeFigureOut">
              <a:rPr lang="en-US" smtClean="0"/>
              <a:t>12/9/2024</a:t>
            </a:fld>
            <a:endParaRPr lang="en-US"/>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E5C5EF10-D258-480D-AEB6-12DECBEA4C87}" type="slidenum">
              <a:rPr lang="en-US" smtClean="0"/>
              <a:t>‹#›</a:t>
            </a:fld>
            <a:endParaRPr lang="en-US"/>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4.xml"/><Relationship Id="rId7" Type="http://schemas.openxmlformats.org/officeDocument/2006/relationships/slide" Target="slide8.xml"/><Relationship Id="rId12" Type="http://schemas.openxmlformats.org/officeDocument/2006/relationships/slide" Target="slide34.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7.xml"/><Relationship Id="rId11" Type="http://schemas.openxmlformats.org/officeDocument/2006/relationships/slide" Target="slide33.xml"/><Relationship Id="rId5" Type="http://schemas.openxmlformats.org/officeDocument/2006/relationships/slide" Target="slide6.xml"/><Relationship Id="rId10" Type="http://schemas.openxmlformats.org/officeDocument/2006/relationships/slide" Target="slide23.xml"/><Relationship Id="rId4" Type="http://schemas.openxmlformats.org/officeDocument/2006/relationships/slide" Target="slide5.xml"/><Relationship Id="rId9" Type="http://schemas.openxmlformats.org/officeDocument/2006/relationships/slide" Target="slide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648" y="0"/>
            <a:ext cx="10578352" cy="3218329"/>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Welcome to My Project</a:t>
            </a:r>
            <a:br>
              <a:rPr lang="en-US" b="1" dirty="0" smtClean="0">
                <a:solidFill>
                  <a:schemeClr val="tx1"/>
                </a:solidFill>
                <a:latin typeface="Times New Roman" panose="02020603050405020304" pitchFamily="18" charset="0"/>
                <a:cs typeface="Times New Roman" panose="02020603050405020304" pitchFamily="18" charset="0"/>
              </a:rPr>
            </a:br>
            <a:r>
              <a:rPr lang="en-US" b="1" dirty="0">
                <a:solidFill>
                  <a:schemeClr val="tx1"/>
                </a:solidFill>
                <a:latin typeface="Times New Roman" panose="02020603050405020304" pitchFamily="18" charset="0"/>
                <a:cs typeface="Times New Roman" panose="02020603050405020304" pitchFamily="18" charset="0"/>
              </a:rPr>
              <a:t/>
            </a:r>
            <a:br>
              <a:rPr lang="en-US" b="1" dirty="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Microsoft Office Package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3602038"/>
            <a:ext cx="10668000" cy="3184244"/>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Prepared </a:t>
            </a:r>
            <a:r>
              <a:rPr lang="en-US" dirty="0" smtClean="0">
                <a:solidFill>
                  <a:schemeClr val="tx1"/>
                </a:solidFill>
                <a:latin typeface="Times New Roman" panose="02020603050405020304" pitchFamily="18" charset="0"/>
                <a:cs typeface="Times New Roman" panose="02020603050405020304" pitchFamily="18" charset="0"/>
              </a:rPr>
              <a:t>By</a:t>
            </a:r>
          </a:p>
          <a:p>
            <a:r>
              <a:rPr lang="en-US" dirty="0" smtClean="0">
                <a:solidFill>
                  <a:schemeClr val="tx1"/>
                </a:solidFill>
                <a:latin typeface="Times New Roman" panose="02020603050405020304" pitchFamily="18" charset="0"/>
                <a:cs typeface="Times New Roman" panose="02020603050405020304" pitchFamily="18" charset="0"/>
              </a:rPr>
              <a:t>Md. Mehedi Hasan</a:t>
            </a:r>
          </a:p>
          <a:p>
            <a:r>
              <a:rPr lang="en-US" dirty="0" smtClean="0">
                <a:solidFill>
                  <a:schemeClr val="tx1"/>
                </a:solidFill>
                <a:latin typeface="Times New Roman" panose="02020603050405020304" pitchFamily="18" charset="0"/>
                <a:cs typeface="Times New Roman" panose="02020603050405020304" pitchFamily="18" charset="0"/>
              </a:rPr>
              <a:t>Batch No. MOP-10</a:t>
            </a:r>
          </a:p>
          <a:p>
            <a:r>
              <a:rPr lang="en-US" dirty="0" smtClean="0">
                <a:solidFill>
                  <a:schemeClr val="tx1"/>
                </a:solidFill>
                <a:latin typeface="Times New Roman" panose="02020603050405020304" pitchFamily="18" charset="0"/>
                <a:cs typeface="Times New Roman" panose="02020603050405020304" pitchFamily="18" charset="0"/>
              </a:rPr>
              <a:t>Roll No: </a:t>
            </a:r>
            <a:r>
              <a:rPr lang="en-US" dirty="0" smtClean="0">
                <a:solidFill>
                  <a:schemeClr val="tx1"/>
                </a:solidFill>
                <a:latin typeface="Times New Roman" panose="02020603050405020304" pitchFamily="18" charset="0"/>
                <a:cs typeface="Times New Roman" panose="02020603050405020304" pitchFamily="18" charset="0"/>
              </a:rPr>
              <a:t>10</a:t>
            </a:r>
          </a:p>
          <a:p>
            <a:r>
              <a:rPr lang="en-US" dirty="0" smtClean="0">
                <a:solidFill>
                  <a:schemeClr val="tx1"/>
                </a:solidFill>
                <a:latin typeface="Times New Roman" panose="02020603050405020304" pitchFamily="18" charset="0"/>
                <a:cs typeface="Times New Roman" panose="02020603050405020304" pitchFamily="18" charset="0"/>
              </a:rPr>
              <a:t>Date: 09/12/2024</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9973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What I Learned</a:t>
            </a:r>
          </a:p>
          <a:p>
            <a:pPr marL="0" indent="0">
              <a:buNone/>
            </a:pPr>
            <a:endParaRPr lang="en-US" dirty="0" smtClean="0">
              <a:solidFill>
                <a:schemeClr val="tx1"/>
              </a:solidFill>
            </a:endParaRPr>
          </a:p>
          <a:p>
            <a:pPr>
              <a:lnSpc>
                <a:spcPct val="10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Text Basics </a:t>
            </a:r>
          </a:p>
          <a:p>
            <a:pPr lvl="1">
              <a:lnSpc>
                <a:spcPct val="10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Typing the text, Alignment of text Editing Text: Cut, Copy, Paste, Select All, Clear Find &amp; Replace</a:t>
            </a:r>
          </a:p>
          <a:p>
            <a:pPr>
              <a:lnSpc>
                <a:spcPct val="10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Text Formatting and saving file </a:t>
            </a:r>
          </a:p>
          <a:p>
            <a:pPr lvl="1">
              <a:lnSpc>
                <a:spcPct val="10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New, Open, Close, Save, Save As Formatting Text: Font Size, Font Style Font Color, Use the Bold, Italic, and Underline Change the Text Case Line spacing, Paragraph spacing Shading text and paragraph Working with Tabs and Indents</a:t>
            </a:r>
          </a:p>
          <a:p>
            <a:pPr marL="457200" lvl="1" indent="0">
              <a:buNone/>
            </a:pPr>
            <a:endParaRPr lang="en-US"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Word</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1534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What I Learned</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Working with Objects</a:t>
            </a:r>
            <a:endParaRPr lang="en-US" dirty="0" smtClean="0">
              <a:solidFill>
                <a:schemeClr val="tx1"/>
              </a:solidFill>
            </a:endParaRPr>
          </a:p>
          <a:p>
            <a:pPr lvl="1" algn="just">
              <a:lnSpc>
                <a:spcPct val="10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Shapes, Clipart and Picture, Word Art, Smart Art Columns and Orderings - To Add Columns to a Document Change the Order of Objects Page Number, Date &amp; Time Inserting Text boxes Inserting Word art, Inserting symbols Inserting Chart </a:t>
            </a:r>
          </a:p>
          <a:p>
            <a:pPr algn="just">
              <a:lnSpc>
                <a:spcPct val="10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Header &amp; Footers</a:t>
            </a:r>
            <a:endParaRPr lang="en-US" dirty="0" smtClean="0">
              <a:solidFill>
                <a:schemeClr val="tx1"/>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Inserting custom Header and Footer Inserting objects in the header and footer Add section break to a document</a:t>
            </a:r>
          </a:p>
          <a:p>
            <a:pPr lvl="1">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Word</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3530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marL="0" indent="0" algn="just">
              <a:buNone/>
            </a:pPr>
            <a:endParaRPr lang="en-US" b="1" dirty="0">
              <a:solidFill>
                <a:schemeClr val="tx1"/>
              </a:solidFill>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Merging Documents </a:t>
            </a:r>
            <a:endParaRPr lang="en-US" dirty="0">
              <a:solidFill>
                <a:schemeClr val="tx1"/>
              </a:solidFill>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Typing new address list, Importing address list from Excel file, Write and insert field, Merging with outlook contact, Preview Result, Merging to envelopes, Merging to label, Setting rules for merges, Finish &amp; Merge options</a:t>
            </a:r>
          </a:p>
          <a:p>
            <a:pPr algn="just">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Sharing and Maintaining </a:t>
            </a:r>
            <a:endParaRPr lang="en-US" dirty="0" smtClean="0">
              <a:solidFill>
                <a:schemeClr val="tx1"/>
              </a:solidFill>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Document Changing, Word Options, Changing the Proofing Tools, Managing Templates, Restricting Document Access, Using Protected View, Working with Templates, Managing Templates </a:t>
            </a:r>
          </a:p>
          <a:p>
            <a:pPr algn="just">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Proofing the document </a:t>
            </a:r>
            <a:endParaRPr lang="en-US" dirty="0" smtClean="0">
              <a:solidFill>
                <a:schemeClr val="tx1"/>
              </a:solidFill>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Check Spelling As You Type, Mark Grammar Errors As You Type, Setting Auto Correct Options, Page Setup, Setting margins Print Preview, Print </a:t>
            </a:r>
          </a:p>
          <a:p>
            <a:pPr marL="0" indent="0">
              <a:buNone/>
            </a:pPr>
            <a:endParaRPr lang="en-US" dirty="0">
              <a:solidFill>
                <a:schemeClr val="tx1"/>
              </a:solidFill>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Word</a:t>
            </a:r>
            <a:endParaRPr lang="en-US" dirty="0">
              <a:solidFill>
                <a:schemeClr val="tx1"/>
              </a:solidFill>
            </a:endParaRPr>
          </a:p>
        </p:txBody>
      </p:sp>
    </p:spTree>
    <p:extLst>
      <p:ext uri="{BB962C8B-B14F-4D97-AF65-F5344CB8AC3E}">
        <p14:creationId xmlns:p14="http://schemas.microsoft.com/office/powerpoint/2010/main" val="1732437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586753"/>
            <a:ext cx="10591800" cy="4590210"/>
          </a:xfrm>
        </p:spPr>
        <p:txBody>
          <a:bodyPr>
            <a:normAutofit fontScale="925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marL="0" indent="0" algn="just">
              <a:buNone/>
            </a:pPr>
            <a:endParaRPr lang="en-US" b="1" dirty="0" smtClean="0">
              <a:solidFill>
                <a:schemeClr val="tx1"/>
              </a:solidFill>
              <a:latin typeface="Times New Roman" panose="02020603050405020304" pitchFamily="18" charset="0"/>
              <a:cs typeface="Times New Roman" panose="02020603050405020304" pitchFamily="18" charset="0"/>
            </a:endParaRPr>
          </a:p>
          <a:p>
            <a:pPr algn="just">
              <a:lnSpc>
                <a:spcPct val="11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Working with bullets and numbered lists </a:t>
            </a:r>
          </a:p>
          <a:p>
            <a:pPr lvl="1" algn="just">
              <a:lnSpc>
                <a:spcPct val="11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Multilevel numbering and Bulleting, Creating List Customizing, List style, Page bordering, Page background </a:t>
            </a:r>
          </a:p>
          <a:p>
            <a:pPr algn="just">
              <a:lnSpc>
                <a:spcPct val="11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Tables</a:t>
            </a:r>
            <a:endParaRPr lang="en-US" dirty="0" smtClean="0">
              <a:solidFill>
                <a:schemeClr val="tx1"/>
              </a:solidFill>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Working with Tables, Table Formatting, Table Styles, Alignment option, Merge and split option</a:t>
            </a:r>
          </a:p>
          <a:p>
            <a:pPr algn="just">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Styles and Content </a:t>
            </a:r>
            <a:endParaRPr lang="en-US" dirty="0" smtClean="0">
              <a:solidFill>
                <a:schemeClr val="tx1"/>
              </a:solidFill>
              <a:latin typeface="Times New Roman" panose="02020603050405020304" pitchFamily="18" charset="0"/>
              <a:cs typeface="Times New Roman" panose="02020603050405020304" pitchFamily="18" charset="0"/>
            </a:endParaRPr>
          </a:p>
          <a:p>
            <a:pPr lvl="1" algn="just">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Using Build- in Styles, Modifying Styles Creating Styles, Creating a list style, Table of contents and references, Adding internal references, Adding a Footnote, Adding Endnote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Word</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20560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1929"/>
            <a:ext cx="10515600" cy="4796118"/>
          </a:xfrm>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Example</a:t>
            </a:r>
          </a:p>
          <a:p>
            <a:pPr marL="457200" lvl="1" indent="0" algn="ctr">
              <a:buNone/>
            </a:pPr>
            <a:r>
              <a:rPr lang="en-US" b="1" u="sng" dirty="0" smtClean="0">
                <a:solidFill>
                  <a:schemeClr val="tx1"/>
                </a:solidFill>
                <a:latin typeface="Times New Roman" panose="02020603050405020304" pitchFamily="18" charset="0"/>
                <a:cs typeface="Times New Roman" panose="02020603050405020304" pitchFamily="18" charset="0"/>
              </a:rPr>
              <a:t>Creating Table</a:t>
            </a:r>
          </a:p>
          <a:p>
            <a:pPr marL="457200" lvl="1" indent="0">
              <a:buNone/>
            </a:pPr>
            <a:r>
              <a:rPr lang="en-US" dirty="0">
                <a:solidFill>
                  <a:schemeClr val="tx1"/>
                </a:solidFill>
                <a:latin typeface="Times New Roman" panose="02020603050405020304" pitchFamily="18" charset="0"/>
                <a:cs typeface="Times New Roman" panose="02020603050405020304" pitchFamily="18" charset="0"/>
              </a:rPr>
              <a:t>Discussion on Cost of Goods Sold, Gross Profit Margin and Net Profit </a:t>
            </a:r>
            <a:r>
              <a:rPr lang="en-US" dirty="0" smtClean="0">
                <a:solidFill>
                  <a:schemeClr val="tx1"/>
                </a:solidFill>
                <a:latin typeface="Times New Roman" panose="02020603050405020304" pitchFamily="18" charset="0"/>
                <a:cs typeface="Times New Roman" panose="02020603050405020304" pitchFamily="18" charset="0"/>
              </a:rPr>
              <a:t>Margin of BSRM Steel</a:t>
            </a:r>
            <a:endParaRPr lang="en-US"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dirty="0" smtClean="0">
              <a:solidFill>
                <a:schemeClr val="tx1"/>
              </a:solidFill>
            </a:endParaRPr>
          </a:p>
          <a:p>
            <a:pPr marL="457200" lvl="1" indent="0">
              <a:buNone/>
            </a:pPr>
            <a:endParaRPr lang="en-US" dirty="0" smtClean="0">
              <a:solidFill>
                <a:schemeClr val="tx1"/>
              </a:solidFill>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Word</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37253877"/>
              </p:ext>
            </p:extLst>
          </p:nvPr>
        </p:nvGraphicFramePr>
        <p:xfrm>
          <a:off x="1389529" y="3101788"/>
          <a:ext cx="9009530" cy="3034843"/>
        </p:xfrm>
        <a:graphic>
          <a:graphicData uri="http://schemas.openxmlformats.org/drawingml/2006/table">
            <a:tbl>
              <a:tblPr firstRow="1" firstCol="1" bandRow="1">
                <a:tableStyleId>{5C22544A-7EE6-4342-B048-85BDC9FD1C3A}</a:tableStyleId>
              </a:tblPr>
              <a:tblGrid>
                <a:gridCol w="3088196"/>
                <a:gridCol w="1801122"/>
                <a:gridCol w="1910011"/>
                <a:gridCol w="2210201"/>
              </a:tblGrid>
              <a:tr h="1499636">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Particulars</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smtClean="0">
                          <a:solidFill>
                            <a:schemeClr val="tx1"/>
                          </a:solidFill>
                          <a:effectLst/>
                          <a:latin typeface="Times New Roman" panose="02020603050405020304" pitchFamily="18" charset="0"/>
                          <a:cs typeface="Times New Roman" panose="02020603050405020304" pitchFamily="18" charset="0"/>
                        </a:rPr>
                        <a:t>2023-2024</a:t>
                      </a:r>
                    </a:p>
                    <a:p>
                      <a:pPr marL="0" marR="0" algn="ctr">
                        <a:lnSpc>
                          <a:spcPct val="107000"/>
                        </a:lnSpc>
                        <a:spcBef>
                          <a:spcPts val="0"/>
                        </a:spcBef>
                        <a:spcAft>
                          <a:spcPts val="0"/>
                        </a:spcAft>
                      </a:pPr>
                      <a:r>
                        <a:rPr lang="en-US" sz="2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(TK</a:t>
                      </a:r>
                      <a:r>
                        <a:rPr lang="en-US" sz="24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Million)</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smtClean="0">
                          <a:solidFill>
                            <a:schemeClr val="tx1"/>
                          </a:solidFill>
                          <a:effectLst/>
                          <a:latin typeface="Times New Roman" panose="02020603050405020304" pitchFamily="18" charset="0"/>
                          <a:cs typeface="Times New Roman" panose="02020603050405020304" pitchFamily="18" charset="0"/>
                        </a:rPr>
                        <a:t>2022-2023</a:t>
                      </a:r>
                    </a:p>
                    <a:p>
                      <a:pPr marL="0" marR="0" indent="0" algn="ctr" defTabSz="914400" rtl="0" eaLnBrk="1" fontAlgn="auto" latinLnBrk="0" hangingPunct="1">
                        <a:lnSpc>
                          <a:spcPct val="107000"/>
                        </a:lnSpc>
                        <a:spcBef>
                          <a:spcPts val="0"/>
                        </a:spcBef>
                        <a:spcAft>
                          <a:spcPts val="0"/>
                        </a:spcAft>
                        <a:buClrTx/>
                        <a:buSzTx/>
                        <a:buFontTx/>
                        <a:buNone/>
                        <a:tabLst/>
                        <a:defRPr/>
                      </a:pPr>
                      <a:r>
                        <a:rPr lang="en-US" sz="2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(TK</a:t>
                      </a:r>
                      <a:r>
                        <a:rPr lang="en-US" sz="2400" baseline="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 Million)</a:t>
                      </a:r>
                      <a:endParaRPr lang="en-US" sz="24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0"/>
                        </a:spcAft>
                      </a:pP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Change (%)</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736979">
                <a:tc>
                  <a:txBody>
                    <a:bodyPr/>
                    <a:lstStyle/>
                    <a:p>
                      <a:pPr marL="0" marR="0">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Cost of Goods Sold (COGS)</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73,530</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76,411</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(3.77)</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74446">
                <a:tc>
                  <a:txBody>
                    <a:bodyPr/>
                    <a:lstStyle/>
                    <a:p>
                      <a:pPr marL="0" marR="0">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Gross Profit</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9,176</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8,114</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13.09</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58438">
                <a:tc>
                  <a:txBody>
                    <a:bodyPr/>
                    <a:lstStyle/>
                    <a:p>
                      <a:pPr marL="0" marR="0">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Net Profit</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3,797</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a:solidFill>
                            <a:schemeClr val="tx1"/>
                          </a:solidFill>
                          <a:effectLst/>
                          <a:latin typeface="Times New Roman" panose="02020603050405020304" pitchFamily="18" charset="0"/>
                          <a:cs typeface="Times New Roman" panose="02020603050405020304" pitchFamily="18" charset="0"/>
                        </a:rPr>
                        <a:t>2,979</a:t>
                      </a:r>
                      <a:endParaRPr lang="en-US" sz="24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2400" dirty="0">
                          <a:solidFill>
                            <a:schemeClr val="tx1"/>
                          </a:solidFill>
                          <a:effectLst/>
                          <a:latin typeface="Times New Roman" panose="02020603050405020304" pitchFamily="18" charset="0"/>
                          <a:cs typeface="Times New Roman" panose="02020603050405020304" pitchFamily="18" charset="0"/>
                        </a:rPr>
                        <a:t>27.46</a:t>
                      </a:r>
                      <a:endPar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bl>
          </a:graphicData>
        </a:graphic>
      </p:graphicFrame>
    </p:spTree>
    <p:extLst>
      <p:ext uri="{BB962C8B-B14F-4D97-AF65-F5344CB8AC3E}">
        <p14:creationId xmlns:p14="http://schemas.microsoft.com/office/powerpoint/2010/main" val="6567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Example</a:t>
            </a:r>
          </a:p>
          <a:p>
            <a:pPr marL="0" indent="0" algn="ctr">
              <a:buNone/>
            </a:pPr>
            <a:r>
              <a:rPr lang="en-US" b="1" u="sng" dirty="0" smtClean="0">
                <a:solidFill>
                  <a:schemeClr val="tx1"/>
                </a:solidFill>
                <a:latin typeface="Times New Roman" panose="02020603050405020304" pitchFamily="18" charset="0"/>
                <a:cs typeface="Times New Roman" panose="02020603050405020304" pitchFamily="18" charset="0"/>
              </a:rPr>
              <a:t>Creating Chart</a:t>
            </a:r>
          </a:p>
          <a:p>
            <a:pPr marL="0" indent="0">
              <a:buNone/>
            </a:pPr>
            <a:endParaRPr lang="en-US" dirty="0"/>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Word</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6" name="Chart 5"/>
          <p:cNvGraphicFramePr/>
          <p:nvPr>
            <p:extLst>
              <p:ext uri="{D42A27DB-BD31-4B8C-83A1-F6EECF244321}">
                <p14:modId xmlns:p14="http://schemas.microsoft.com/office/powerpoint/2010/main" val="2901392365"/>
              </p:ext>
            </p:extLst>
          </p:nvPr>
        </p:nvGraphicFramePr>
        <p:xfrm>
          <a:off x="1746100" y="3722601"/>
          <a:ext cx="8128000" cy="27605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01528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7788"/>
            <a:ext cx="10515600" cy="4912659"/>
          </a:xfrm>
        </p:spPr>
        <p:txBody>
          <a:bodyPr>
            <a:normAutofit fontScale="92500" lnSpcReduction="20000"/>
          </a:bodyPr>
          <a:lstStyle/>
          <a:p>
            <a:pPr>
              <a:lnSpc>
                <a:spcPct val="160000"/>
              </a:lnSpc>
            </a:pPr>
            <a:r>
              <a:rPr lang="en-US" b="1" dirty="0" smtClean="0">
                <a:solidFill>
                  <a:schemeClr val="tx1"/>
                </a:solidFill>
                <a:latin typeface="Times New Roman" panose="02020603050405020304" pitchFamily="18" charset="0"/>
                <a:cs typeface="Times New Roman" panose="02020603050405020304" pitchFamily="18" charset="0"/>
              </a:rPr>
              <a:t>Importance of Microsoft Word </a:t>
            </a:r>
          </a:p>
          <a:p>
            <a:pPr marL="0" indent="0" algn="just">
              <a:lnSpc>
                <a:spcPct val="160000"/>
              </a:lnSpc>
              <a:buNone/>
            </a:pPr>
            <a:r>
              <a:rPr lang="en-US" dirty="0" smtClean="0">
                <a:solidFill>
                  <a:schemeClr val="tx1"/>
                </a:solidFill>
                <a:latin typeface="Times New Roman" panose="02020603050405020304" pitchFamily="18" charset="0"/>
                <a:cs typeface="Times New Roman" panose="02020603050405020304" pitchFamily="18" charset="0"/>
              </a:rPr>
              <a:t>Here are the key reasons why MS Word is significant:</a:t>
            </a:r>
          </a:p>
          <a:p>
            <a:pPr marL="0"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lvl="1" algn="just">
              <a:lnSpc>
                <a:spcPct val="150000"/>
              </a:lnSpc>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Document Creation</a:t>
            </a:r>
            <a:r>
              <a:rPr lang="en-US" dirty="0" smtClean="0">
                <a:solidFill>
                  <a:schemeClr val="tx1"/>
                </a:solidFill>
                <a:latin typeface="Times New Roman" panose="02020603050405020304" pitchFamily="18" charset="0"/>
                <a:cs typeface="Times New Roman" panose="02020603050405020304" pitchFamily="18" charset="0"/>
              </a:rPr>
              <a:t>: Used for reports, resumes, essays, and letters.</a:t>
            </a:r>
          </a:p>
          <a:p>
            <a:pPr lvl="1" algn="just">
              <a:lnSpc>
                <a:spcPct val="150000"/>
              </a:lnSpc>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Professional Formatting</a:t>
            </a:r>
            <a:r>
              <a:rPr lang="en-US" dirty="0" smtClean="0">
                <a:solidFill>
                  <a:schemeClr val="tx1"/>
                </a:solidFill>
                <a:latin typeface="Times New Roman" panose="02020603050405020304" pitchFamily="18" charset="0"/>
                <a:cs typeface="Times New Roman" panose="02020603050405020304" pitchFamily="18" charset="0"/>
              </a:rPr>
              <a:t>: Provides advanced tools for polished and organized documents</a:t>
            </a:r>
          </a:p>
          <a:p>
            <a:pPr lvl="1" algn="just">
              <a:lnSpc>
                <a:spcPct val="150000"/>
              </a:lnSpc>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Collaboration</a:t>
            </a:r>
            <a:r>
              <a:rPr lang="en-US" dirty="0" smtClean="0">
                <a:solidFill>
                  <a:schemeClr val="tx1"/>
                </a:solidFill>
                <a:latin typeface="Times New Roman" panose="02020603050405020304" pitchFamily="18" charset="0"/>
                <a:cs typeface="Times New Roman" panose="02020603050405020304" pitchFamily="18" charset="0"/>
              </a:rPr>
              <a:t>: Enables real-time co-authoring and easy file sharing.</a:t>
            </a:r>
          </a:p>
          <a:p>
            <a:pPr lvl="1" algn="just">
              <a:lnSpc>
                <a:spcPct val="150000"/>
              </a:lnSpc>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Ease of Use</a:t>
            </a:r>
            <a:r>
              <a:rPr lang="en-US" dirty="0" smtClean="0">
                <a:solidFill>
                  <a:schemeClr val="tx1"/>
                </a:solidFill>
                <a:latin typeface="Times New Roman" panose="02020603050405020304" pitchFamily="18" charset="0"/>
                <a:cs typeface="Times New Roman" panose="02020603050405020304" pitchFamily="18" charset="0"/>
              </a:rPr>
              <a:t>: User-friendly interface suitable for all skill levels.</a:t>
            </a:r>
          </a:p>
          <a:p>
            <a:pPr lvl="1" algn="just">
              <a:lnSpc>
                <a:spcPct val="150000"/>
              </a:lnSpc>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Integration</a:t>
            </a:r>
            <a:r>
              <a:rPr lang="en-US" dirty="0" smtClean="0">
                <a:solidFill>
                  <a:schemeClr val="tx1"/>
                </a:solidFill>
                <a:latin typeface="Times New Roman" panose="02020603050405020304" pitchFamily="18" charset="0"/>
                <a:cs typeface="Times New Roman" panose="02020603050405020304" pitchFamily="18" charset="0"/>
              </a:rPr>
              <a:t>: Works seamlessly with other MS Office apps and formats.</a:t>
            </a:r>
          </a:p>
          <a:p>
            <a:pPr lvl="1" algn="just">
              <a:lnSpc>
                <a:spcPct val="150000"/>
              </a:lnSpc>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Time-Saving</a:t>
            </a:r>
            <a:r>
              <a:rPr lang="en-US" dirty="0" smtClean="0">
                <a:solidFill>
                  <a:schemeClr val="tx1"/>
                </a:solidFill>
                <a:latin typeface="Times New Roman" panose="02020603050405020304" pitchFamily="18" charset="0"/>
                <a:cs typeface="Times New Roman" panose="02020603050405020304" pitchFamily="18" charset="0"/>
              </a:rPr>
              <a:t>: Features like templates, auto-save, and mail merge enhance efficiency.</a:t>
            </a:r>
          </a:p>
          <a:p>
            <a:pPr lvl="1" algn="just">
              <a:lnSpc>
                <a:spcPct val="150000"/>
              </a:lnSpc>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Global Relevance</a:t>
            </a:r>
            <a:r>
              <a:rPr lang="en-US" dirty="0" smtClean="0">
                <a:solidFill>
                  <a:schemeClr val="tx1"/>
                </a:solidFill>
                <a:latin typeface="Times New Roman" panose="02020603050405020304" pitchFamily="18" charset="0"/>
                <a:cs typeface="Times New Roman" panose="02020603050405020304" pitchFamily="18" charset="0"/>
              </a:rPr>
              <a:t>: Recognized worldwide as a standard word processor.</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Word</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88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9643" y="365125"/>
            <a:ext cx="10604157" cy="6027437"/>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Excel</a:t>
            </a:r>
            <a:endParaRPr lang="en-US" dirty="0">
              <a:solidFill>
                <a:schemeClr val="tx1"/>
              </a:solidFill>
            </a:endParaRPr>
          </a:p>
        </p:txBody>
      </p:sp>
    </p:spTree>
    <p:extLst>
      <p:ext uri="{BB962C8B-B14F-4D97-AF65-F5344CB8AC3E}">
        <p14:creationId xmlns:p14="http://schemas.microsoft.com/office/powerpoint/2010/main" val="178544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algn="just"/>
            <a:endParaRPr lang="en-US" b="1" dirty="0">
              <a:solidFill>
                <a:schemeClr val="tx1"/>
              </a:solidFill>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Introduction to Excel </a:t>
            </a:r>
          </a:p>
          <a:p>
            <a:pPr lvl="1" algn="just">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Introduction to Excel interface, Understanding rows and columns, Naming Cells Working with excel workbook and sheets</a:t>
            </a:r>
          </a:p>
          <a:p>
            <a:pPr algn="just">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New, Open, Close, Save, Save As </a:t>
            </a:r>
          </a:p>
          <a:p>
            <a:pPr lvl="1" algn="just">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Formatting Text: Font Size, Font Style Font Color, Use the Bold, Italic, and Underline Wrap text, Merge and Centre Currency, Accounting and other formats Modifying Columns, Rows &amp; Cells</a:t>
            </a:r>
          </a:p>
          <a:p>
            <a:pPr algn="just">
              <a:lnSpc>
                <a:spcPct val="120000"/>
              </a:lnSpc>
              <a:buFont typeface="Wingdings" panose="05000000000000000000" pitchFamily="2" charset="2"/>
              <a:buChar char="ü"/>
            </a:pPr>
            <a:r>
              <a:rPr lang="en-US"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Perform Calculations with Functions</a:t>
            </a:r>
          </a:p>
          <a:p>
            <a:pPr lvl="1" algn="just">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Creating Simple Formulas Setting up your own formula Date and Time Functions, Financial Functions Logical Functions, Lookup and Reference Functions Mathematical Functions Statistical Functions, Text Functions.</a:t>
            </a: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Excel</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877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b="1" dirty="0" smtClean="0">
                <a:solidFill>
                  <a:schemeClr val="tx1"/>
                </a:solidFill>
                <a:latin typeface="Times New Roman" panose="02020603050405020304" pitchFamily="18" charset="0"/>
                <a:cs typeface="Times New Roman" panose="02020603050405020304" pitchFamily="18" charset="0"/>
              </a:rPr>
              <a:t>What I Learned</a:t>
            </a:r>
          </a:p>
          <a:p>
            <a:pPr marL="0" indent="0">
              <a:buNone/>
            </a:pPr>
            <a:endParaRPr lang="en-US" b="1" dirty="0">
              <a:solidFill>
                <a:schemeClr val="tx1"/>
              </a:solidFill>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Create Effective Charts to Present Data Visually </a:t>
            </a:r>
            <a:endParaRPr lang="en-US" dirty="0" smtClean="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Inserting Column, Pie chart etc. Create an effective chart with Chart Tool Design, Format, and Layout options, Adding chart title, Changing layouts, Chart styles, Editing chart data range, Editing data series, Changing chart</a:t>
            </a:r>
          </a:p>
          <a:p>
            <a:pPr>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Analyze Data Using PivotTables and Pivot Charts</a:t>
            </a:r>
            <a:endParaRPr lang="en-US" dirty="0" smtClean="0">
              <a:solidFill>
                <a:schemeClr val="tx1"/>
              </a:solidFill>
              <a:latin typeface="Times New Roman" panose="02020603050405020304" pitchFamily="18" charset="0"/>
              <a:cs typeface="Times New Roman" panose="02020603050405020304" pitchFamily="18" charset="0"/>
            </a:endParaRPr>
          </a:p>
          <a:p>
            <a:pPr lvl="1">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Understand PivotTables, Create a PivotTable, Framework Using the PivotTable and Pivot Chart, Create Pivot Chart from pivot Table, Inserting slicer, Creating Calculated fields</a:t>
            </a:r>
          </a:p>
          <a:p>
            <a:pPr>
              <a:lnSpc>
                <a:spcPct val="120000"/>
              </a:lnSpc>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Protecting and Sharing the work book </a:t>
            </a:r>
          </a:p>
          <a:p>
            <a:pPr lvl="1">
              <a:lnSpc>
                <a:spcPct val="120000"/>
              </a:lnSpc>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Protecting a workbook with a password, Allow user to edit ranges, Track changes, Working with Comments, Insert Excel Objects and Charts in Word Document and Power point Presentation.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Excel</a:t>
            </a:r>
            <a:endParaRPr lang="en-US" dirty="0">
              <a:solidFill>
                <a:schemeClr val="tx1"/>
              </a:solidFill>
            </a:endParaRPr>
          </a:p>
        </p:txBody>
      </p:sp>
    </p:spTree>
    <p:extLst>
      <p:ext uri="{BB962C8B-B14F-4D97-AF65-F5344CB8AC3E}">
        <p14:creationId xmlns:p14="http://schemas.microsoft.com/office/powerpoint/2010/main" val="313870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2" algn="just">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MS Word</a:t>
            </a:r>
            <a:endParaRPr lang="en-US" b="1" dirty="0">
              <a:solidFill>
                <a:schemeClr val="tx1"/>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MS Excel</a:t>
            </a:r>
            <a:endParaRPr lang="en-US" b="1" dirty="0">
              <a:solidFill>
                <a:schemeClr val="tx1"/>
              </a:solidFill>
              <a:latin typeface="Times New Roman" panose="02020603050405020304" pitchFamily="18" charset="0"/>
              <a:cs typeface="Times New Roman" panose="02020603050405020304" pitchFamily="18" charset="0"/>
            </a:endParaRPr>
          </a:p>
          <a:p>
            <a:pPr lvl="2" algn="just">
              <a:buFont typeface="Wingdings" panose="05000000000000000000" pitchFamily="2" charset="2"/>
              <a:buChar char="v"/>
            </a:pPr>
            <a:r>
              <a:rPr lang="en-US" b="1" dirty="0" smtClean="0">
                <a:solidFill>
                  <a:schemeClr val="tx1"/>
                </a:solidFill>
                <a:latin typeface="Times New Roman" panose="02020603050405020304" pitchFamily="18" charset="0"/>
                <a:cs typeface="Times New Roman" panose="02020603050405020304" pitchFamily="18" charset="0"/>
              </a:rPr>
              <a:t>MS PowerPoint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Throughout </a:t>
            </a:r>
            <a:r>
              <a:rPr lang="en-US" dirty="0">
                <a:solidFill>
                  <a:schemeClr val="tx1"/>
                </a:solidFill>
                <a:latin typeface="Times New Roman" panose="02020603050405020304" pitchFamily="18" charset="0"/>
                <a:cs typeface="Times New Roman" panose="02020603050405020304" pitchFamily="18" charset="0"/>
              </a:rPr>
              <a:t>this course, we will dive into the features and functionalities of each application, demonstrating practical examples and best practices to help you maximize their potential. By the end, you’ll be equipped with the skills and confidence to use these tools effectively in various scenarios. Let’s embark on this journey to elevate your digital proficiency and productivity</a:t>
            </a:r>
            <a:r>
              <a:rPr lang="en-US" dirty="0">
                <a:latin typeface="Times New Roman" panose="02020603050405020304" pitchFamily="18" charset="0"/>
                <a:cs typeface="Times New Roman" panose="02020603050405020304" pitchFamily="18" charset="0"/>
              </a:rPr>
              <a:t>!</a:t>
            </a:r>
          </a:p>
          <a:p>
            <a:endParaRPr lang="en-US" dirty="0"/>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Introduction</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3054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marL="0" indent="0" algn="just">
              <a:buNone/>
            </a:pPr>
            <a:endParaRPr lang="en-US" b="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Sort and Filter Data with Excel </a:t>
            </a:r>
          </a:p>
          <a:p>
            <a:pPr lvl="1" algn="just">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Sort and filtering data, Using number filter, Text filter Custom filtering, Removing filters from columns, Conditional formatting </a:t>
            </a:r>
          </a:p>
          <a:p>
            <a:pPr algn="just">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Use Macros to Automate Tasks </a:t>
            </a:r>
          </a:p>
          <a:p>
            <a:pPr lvl="1" algn="just">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Creating and Recording Macros Assigning Macros to the work sheets Saving Macro enabled workbook </a:t>
            </a:r>
          </a:p>
          <a:p>
            <a:pPr algn="just">
              <a:buFont typeface="Wingdings" panose="05000000000000000000" pitchFamily="2" charset="2"/>
              <a:buChar char="ü"/>
            </a:pPr>
            <a:r>
              <a:rPr lang="en-US" b="1" dirty="0" smtClean="0">
                <a:solidFill>
                  <a:schemeClr val="tx1"/>
                </a:solidFill>
                <a:latin typeface="Times New Roman" panose="02020603050405020304" pitchFamily="18" charset="0"/>
                <a:cs typeface="Times New Roman" panose="02020603050405020304" pitchFamily="18" charset="0"/>
              </a:rPr>
              <a:t>Proofing and Printing</a:t>
            </a:r>
          </a:p>
          <a:p>
            <a:pPr lvl="1" algn="just">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Page setup, Setting print area, Print titles, Inserting custom, Header and Footer, Inserting objects in the header and footer, Page Setup, Setting margins, Print Preview, Print Enable back ground error checking, Setting Auto Correct Options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Excel</a:t>
            </a:r>
            <a:endParaRPr lang="en-US" dirty="0">
              <a:solidFill>
                <a:schemeClr val="tx1"/>
              </a:solidFill>
            </a:endParaRPr>
          </a:p>
        </p:txBody>
      </p:sp>
    </p:spTree>
    <p:extLst>
      <p:ext uri="{BB962C8B-B14F-4D97-AF65-F5344CB8AC3E}">
        <p14:creationId xmlns:p14="http://schemas.microsoft.com/office/powerpoint/2010/main" val="964381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509" y="1985319"/>
            <a:ext cx="10538026" cy="4140844"/>
          </a:xfrm>
        </p:spPr>
        <p:txBody>
          <a:bodyPr/>
          <a:lstStyle/>
          <a:p>
            <a:r>
              <a:rPr lang="en-US" b="1" dirty="0" smtClean="0">
                <a:latin typeface="Times New Roman" panose="02020603050405020304" pitchFamily="18" charset="0"/>
                <a:cs typeface="Times New Roman" panose="02020603050405020304" pitchFamily="18" charset="0"/>
              </a:rPr>
              <a:t>Example</a:t>
            </a:r>
          </a:p>
          <a:p>
            <a:pPr marL="0" indent="0">
              <a:buNone/>
            </a:pPr>
            <a:endParaRPr lang="en-US" dirty="0"/>
          </a:p>
        </p:txBody>
      </p:sp>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Microsoft Excel</a:t>
            </a:r>
            <a:endParaRPr lang="en-US"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319" y="2932671"/>
            <a:ext cx="8303739" cy="2759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13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0995" y="2609564"/>
            <a:ext cx="9877777" cy="3450696"/>
          </a:xfrm>
        </p:spPr>
        <p:txBody>
          <a:bodyPr>
            <a:normAutofit fontScale="92500" lnSpcReduction="20000"/>
          </a:bodyPr>
          <a:lstStyle/>
          <a:p>
            <a:r>
              <a:rPr lang="en-US" b="1" dirty="0" smtClean="0">
                <a:solidFill>
                  <a:schemeClr val="tx1"/>
                </a:solidFill>
                <a:latin typeface="Times New Roman" panose="02020603050405020304" pitchFamily="18" charset="0"/>
                <a:cs typeface="Times New Roman" panose="02020603050405020304" pitchFamily="18" charset="0"/>
              </a:rPr>
              <a:t>Importance of MS Excel</a:t>
            </a:r>
          </a:p>
          <a:p>
            <a:pPr marL="0" indent="0">
              <a:buNone/>
            </a:pP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lnSpc>
                <a:spcPct val="110000"/>
              </a:lnSpc>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Data Organization</a:t>
            </a:r>
            <a:r>
              <a:rPr lang="en-US" dirty="0">
                <a:solidFill>
                  <a:schemeClr val="tx1"/>
                </a:solidFill>
                <a:latin typeface="Times New Roman" panose="02020603050405020304" pitchFamily="18" charset="0"/>
                <a:cs typeface="Times New Roman" panose="02020603050405020304" pitchFamily="18" charset="0"/>
              </a:rPr>
              <a:t>: Helps structure and store data systematically</a:t>
            </a:r>
            <a:r>
              <a:rPr lang="en-US" dirty="0" smtClean="0">
                <a:solidFill>
                  <a:schemeClr val="tx1"/>
                </a:solidFill>
                <a:latin typeface="Times New Roman" panose="02020603050405020304" pitchFamily="18" charset="0"/>
                <a:cs typeface="Times New Roman" panose="02020603050405020304" pitchFamily="18" charset="0"/>
              </a:rPr>
              <a:t>.</a:t>
            </a:r>
          </a:p>
          <a:p>
            <a:pPr lvl="1" algn="just">
              <a:lnSpc>
                <a:spcPct val="110000"/>
              </a:lnSpc>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Data Analysis</a:t>
            </a:r>
            <a:r>
              <a:rPr lang="en-US" dirty="0">
                <a:solidFill>
                  <a:schemeClr val="tx1"/>
                </a:solidFill>
                <a:latin typeface="Times New Roman" panose="02020603050405020304" pitchFamily="18" charset="0"/>
                <a:cs typeface="Times New Roman" panose="02020603050405020304" pitchFamily="18" charset="0"/>
              </a:rPr>
              <a:t>: Offers tools for sorting, filtering, and analyzing data</a:t>
            </a:r>
            <a:r>
              <a:rPr lang="en-US" dirty="0" smtClean="0">
                <a:solidFill>
                  <a:schemeClr val="tx1"/>
                </a:solidFill>
                <a:latin typeface="Times New Roman" panose="02020603050405020304" pitchFamily="18" charset="0"/>
                <a:cs typeface="Times New Roman" panose="02020603050405020304" pitchFamily="18" charset="0"/>
              </a:rPr>
              <a:t>.</a:t>
            </a:r>
          </a:p>
          <a:p>
            <a:pPr lvl="1" algn="just">
              <a:lnSpc>
                <a:spcPct val="110000"/>
              </a:lnSpc>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Automation</a:t>
            </a:r>
            <a:r>
              <a:rPr lang="en-US" dirty="0">
                <a:solidFill>
                  <a:schemeClr val="tx1"/>
                </a:solidFill>
                <a:latin typeface="Times New Roman" panose="02020603050405020304" pitchFamily="18" charset="0"/>
                <a:cs typeface="Times New Roman" panose="02020603050405020304" pitchFamily="18" charset="0"/>
              </a:rPr>
              <a:t>: Enables repetitive tasks through formulas and macros</a:t>
            </a:r>
            <a:r>
              <a:rPr lang="en-US" dirty="0" smtClean="0">
                <a:solidFill>
                  <a:schemeClr val="tx1"/>
                </a:solidFill>
                <a:latin typeface="Times New Roman" panose="02020603050405020304" pitchFamily="18" charset="0"/>
                <a:cs typeface="Times New Roman" panose="02020603050405020304" pitchFamily="18" charset="0"/>
              </a:rPr>
              <a:t>.</a:t>
            </a:r>
          </a:p>
          <a:p>
            <a:pPr lvl="1" algn="just">
              <a:lnSpc>
                <a:spcPct val="110000"/>
              </a:lnSpc>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Visualization</a:t>
            </a:r>
            <a:r>
              <a:rPr lang="en-US" dirty="0">
                <a:solidFill>
                  <a:schemeClr val="tx1"/>
                </a:solidFill>
                <a:latin typeface="Times New Roman" panose="02020603050405020304" pitchFamily="18" charset="0"/>
                <a:cs typeface="Times New Roman" panose="02020603050405020304" pitchFamily="18" charset="0"/>
              </a:rPr>
              <a:t>: Creates charts and graphs for better data interpretation</a:t>
            </a:r>
            <a:r>
              <a:rPr lang="en-US" dirty="0" smtClean="0">
                <a:solidFill>
                  <a:schemeClr val="tx1"/>
                </a:solidFill>
                <a:latin typeface="Times New Roman" panose="02020603050405020304" pitchFamily="18" charset="0"/>
                <a:cs typeface="Times New Roman" panose="02020603050405020304" pitchFamily="18" charset="0"/>
              </a:rPr>
              <a:t>.</a:t>
            </a:r>
          </a:p>
          <a:p>
            <a:pPr lvl="1" algn="just">
              <a:lnSpc>
                <a:spcPct val="110000"/>
              </a:lnSpc>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Financial Modeling</a:t>
            </a:r>
            <a:r>
              <a:rPr lang="en-US" dirty="0">
                <a:solidFill>
                  <a:schemeClr val="tx1"/>
                </a:solidFill>
                <a:latin typeface="Times New Roman" panose="02020603050405020304" pitchFamily="18" charset="0"/>
                <a:cs typeface="Times New Roman" panose="02020603050405020304" pitchFamily="18" charset="0"/>
              </a:rPr>
              <a:t>: Assists in budgeting, forecasting, and financial planning</a:t>
            </a:r>
            <a:r>
              <a:rPr lang="en-US" dirty="0" smtClean="0">
                <a:solidFill>
                  <a:schemeClr val="tx1"/>
                </a:solidFill>
                <a:latin typeface="Times New Roman" panose="02020603050405020304" pitchFamily="18" charset="0"/>
                <a:cs typeface="Times New Roman" panose="02020603050405020304" pitchFamily="18" charset="0"/>
              </a:rPr>
              <a:t>.</a:t>
            </a:r>
          </a:p>
          <a:p>
            <a:pPr lvl="1" algn="just">
              <a:lnSpc>
                <a:spcPct val="110000"/>
              </a:lnSpc>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Collaboration</a:t>
            </a:r>
            <a:r>
              <a:rPr lang="en-US" dirty="0">
                <a:solidFill>
                  <a:schemeClr val="tx1"/>
                </a:solidFill>
                <a:latin typeface="Times New Roman" panose="02020603050405020304" pitchFamily="18" charset="0"/>
                <a:cs typeface="Times New Roman" panose="02020603050405020304" pitchFamily="18" charset="0"/>
              </a:rPr>
              <a:t>: Facilitates teamwork with shared documents and cloud integration</a:t>
            </a:r>
            <a:r>
              <a:rPr lang="en-US" dirty="0" smtClean="0">
                <a:solidFill>
                  <a:schemeClr val="tx1"/>
                </a:solidFill>
                <a:latin typeface="Times New Roman" panose="02020603050405020304" pitchFamily="18" charset="0"/>
                <a:cs typeface="Times New Roman" panose="02020603050405020304" pitchFamily="18" charset="0"/>
              </a:rPr>
              <a:t>.</a:t>
            </a:r>
          </a:p>
          <a:p>
            <a:pPr lvl="1" algn="just">
              <a:lnSpc>
                <a:spcPct val="110000"/>
              </a:lnSpc>
              <a:buFont typeface="Wingdings" panose="05000000000000000000" pitchFamily="2" charset="2"/>
              <a:buChar char="v"/>
            </a:pPr>
            <a:r>
              <a:rPr lang="en-US" b="1" dirty="0">
                <a:solidFill>
                  <a:schemeClr val="tx1"/>
                </a:solidFill>
                <a:latin typeface="Times New Roman" panose="02020603050405020304" pitchFamily="18" charset="0"/>
                <a:cs typeface="Times New Roman" panose="02020603050405020304" pitchFamily="18" charset="0"/>
              </a:rPr>
              <a:t>Versatility</a:t>
            </a:r>
            <a:r>
              <a:rPr lang="en-US" dirty="0">
                <a:solidFill>
                  <a:schemeClr val="tx1"/>
                </a:solidFill>
                <a:latin typeface="Times New Roman" panose="02020603050405020304" pitchFamily="18" charset="0"/>
                <a:cs typeface="Times New Roman" panose="02020603050405020304" pitchFamily="18" charset="0"/>
              </a:rPr>
              <a:t>: Useful across industries for various tasks, from inventory management to project planning.</a:t>
            </a:r>
          </a:p>
        </p:txBody>
      </p:sp>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Microsoft Excel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9348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9686" y="365125"/>
            <a:ext cx="10464114" cy="5879156"/>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spTree>
    <p:extLst>
      <p:ext uri="{BB962C8B-B14F-4D97-AF65-F5344CB8AC3E}">
        <p14:creationId xmlns:p14="http://schemas.microsoft.com/office/powerpoint/2010/main" val="145920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marL="0" indent="0" algn="just">
              <a:buNone/>
            </a:pPr>
            <a:endParaRPr lang="en-US" b="1" dirty="0" smtClean="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Setting Up PowerPoint Environment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New, Open, Close, Save, Save As Typing the text, Alignment of text Formatting Text: Font Size, Font Style Font Color, Use the Bold, Italic, and Underline Cut, Copy, Paste, Select All, Clear text Find &amp; Replace Working with Tabs and </a:t>
            </a:r>
            <a:r>
              <a:rPr lang="en-US" dirty="0" smtClean="0">
                <a:solidFill>
                  <a:schemeClr val="tx1"/>
                </a:solidFill>
                <a:latin typeface="Times New Roman" panose="02020603050405020304" pitchFamily="18" charset="0"/>
                <a:cs typeface="Times New Roman" panose="02020603050405020304" pitchFamily="18" charset="0"/>
              </a:rPr>
              <a:t>Indents</a:t>
            </a: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Creating slides and applying themes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Inserting new </a:t>
            </a:r>
            <a:r>
              <a:rPr lang="en-US" dirty="0" smtClean="0">
                <a:solidFill>
                  <a:schemeClr val="tx1"/>
                </a:solidFill>
                <a:latin typeface="Times New Roman" panose="02020603050405020304" pitchFamily="18" charset="0"/>
                <a:cs typeface="Times New Roman" panose="02020603050405020304" pitchFamily="18" charset="0"/>
              </a:rPr>
              <a:t>slide, </a:t>
            </a:r>
            <a:r>
              <a:rPr lang="en-US" dirty="0">
                <a:solidFill>
                  <a:schemeClr val="tx1"/>
                </a:solidFill>
                <a:latin typeface="Times New Roman" panose="02020603050405020304" pitchFamily="18" charset="0"/>
                <a:cs typeface="Times New Roman" panose="02020603050405020304" pitchFamily="18" charset="0"/>
              </a:rPr>
              <a:t>Changing layout of </a:t>
            </a:r>
            <a:r>
              <a:rPr lang="en-US" dirty="0" smtClean="0">
                <a:solidFill>
                  <a:schemeClr val="tx1"/>
                </a:solidFill>
                <a:latin typeface="Times New Roman" panose="02020603050405020304" pitchFamily="18" charset="0"/>
                <a:cs typeface="Times New Roman" panose="02020603050405020304" pitchFamily="18" charset="0"/>
              </a:rPr>
              <a:t>slides, </a:t>
            </a:r>
            <a:r>
              <a:rPr lang="en-US" dirty="0">
                <a:solidFill>
                  <a:schemeClr val="tx1"/>
                </a:solidFill>
                <a:latin typeface="Times New Roman" panose="02020603050405020304" pitchFamily="18" charset="0"/>
                <a:cs typeface="Times New Roman" panose="02020603050405020304" pitchFamily="18" charset="0"/>
              </a:rPr>
              <a:t>Duplicating </a:t>
            </a:r>
            <a:r>
              <a:rPr lang="en-US" dirty="0" smtClean="0">
                <a:solidFill>
                  <a:schemeClr val="tx1"/>
                </a:solidFill>
                <a:latin typeface="Times New Roman" panose="02020603050405020304" pitchFamily="18" charset="0"/>
                <a:cs typeface="Times New Roman" panose="02020603050405020304" pitchFamily="18" charset="0"/>
              </a:rPr>
              <a:t>slides, </a:t>
            </a:r>
            <a:r>
              <a:rPr lang="en-US" dirty="0">
                <a:solidFill>
                  <a:schemeClr val="tx1"/>
                </a:solidFill>
                <a:latin typeface="Times New Roman" panose="02020603050405020304" pitchFamily="18" charset="0"/>
                <a:cs typeface="Times New Roman" panose="02020603050405020304" pitchFamily="18" charset="0"/>
              </a:rPr>
              <a:t>Copying and pasting </a:t>
            </a:r>
            <a:r>
              <a:rPr lang="en-US" dirty="0" smtClean="0">
                <a:solidFill>
                  <a:schemeClr val="tx1"/>
                </a:solidFill>
                <a:latin typeface="Times New Roman" panose="02020603050405020304" pitchFamily="18" charset="0"/>
                <a:cs typeface="Times New Roman" panose="02020603050405020304" pitchFamily="18" charset="0"/>
              </a:rPr>
              <a:t>slide, </a:t>
            </a:r>
            <a:r>
              <a:rPr lang="en-US" dirty="0">
                <a:solidFill>
                  <a:schemeClr val="tx1"/>
                </a:solidFill>
                <a:latin typeface="Times New Roman" panose="02020603050405020304" pitchFamily="18" charset="0"/>
                <a:cs typeface="Times New Roman" panose="02020603050405020304" pitchFamily="18" charset="0"/>
              </a:rPr>
              <a:t>Applying themes to the slide </a:t>
            </a:r>
            <a:r>
              <a:rPr lang="en-US" dirty="0" smtClean="0">
                <a:solidFill>
                  <a:schemeClr val="tx1"/>
                </a:solidFill>
                <a:latin typeface="Times New Roman" panose="02020603050405020304" pitchFamily="18" charset="0"/>
                <a:cs typeface="Times New Roman" panose="02020603050405020304" pitchFamily="18" charset="0"/>
              </a:rPr>
              <a:t>layout, </a:t>
            </a:r>
            <a:r>
              <a:rPr lang="en-US" dirty="0">
                <a:solidFill>
                  <a:schemeClr val="tx1"/>
                </a:solidFill>
                <a:latin typeface="Times New Roman" panose="02020603050405020304" pitchFamily="18" charset="0"/>
                <a:cs typeface="Times New Roman" panose="02020603050405020304" pitchFamily="18" charset="0"/>
              </a:rPr>
              <a:t>Changing theme </a:t>
            </a:r>
            <a:r>
              <a:rPr lang="en-US" dirty="0" smtClean="0">
                <a:solidFill>
                  <a:schemeClr val="tx1"/>
                </a:solidFill>
                <a:latin typeface="Times New Roman" panose="02020603050405020304" pitchFamily="18" charset="0"/>
                <a:cs typeface="Times New Roman" panose="02020603050405020304" pitchFamily="18" charset="0"/>
              </a:rPr>
              <a:t>color, </a:t>
            </a:r>
            <a:r>
              <a:rPr lang="en-US" dirty="0">
                <a:solidFill>
                  <a:schemeClr val="tx1"/>
                </a:solidFill>
                <a:latin typeface="Times New Roman" panose="02020603050405020304" pitchFamily="18" charset="0"/>
                <a:cs typeface="Times New Roman" panose="02020603050405020304" pitchFamily="18" charset="0"/>
              </a:rPr>
              <a:t>Slide </a:t>
            </a:r>
            <a:r>
              <a:rPr lang="en-US" dirty="0" smtClean="0">
                <a:solidFill>
                  <a:schemeClr val="tx1"/>
                </a:solidFill>
                <a:latin typeface="Times New Roman" panose="02020603050405020304" pitchFamily="18" charset="0"/>
                <a:cs typeface="Times New Roman" panose="02020603050405020304" pitchFamily="18" charset="0"/>
              </a:rPr>
              <a:t>background, </a:t>
            </a:r>
            <a:r>
              <a:rPr lang="en-US" dirty="0">
                <a:solidFill>
                  <a:schemeClr val="tx1"/>
                </a:solidFill>
                <a:latin typeface="Times New Roman" panose="02020603050405020304" pitchFamily="18" charset="0"/>
                <a:cs typeface="Times New Roman" panose="02020603050405020304" pitchFamily="18" charset="0"/>
              </a:rPr>
              <a:t>Formatting slide </a:t>
            </a:r>
            <a:r>
              <a:rPr lang="en-US" dirty="0" smtClean="0">
                <a:solidFill>
                  <a:schemeClr val="tx1"/>
                </a:solidFill>
                <a:latin typeface="Times New Roman" panose="02020603050405020304" pitchFamily="18" charset="0"/>
                <a:cs typeface="Times New Roman" panose="02020603050405020304" pitchFamily="18" charset="0"/>
              </a:rPr>
              <a:t>background, </a:t>
            </a:r>
            <a:r>
              <a:rPr lang="en-US" dirty="0">
                <a:solidFill>
                  <a:schemeClr val="tx1"/>
                </a:solidFill>
                <a:latin typeface="Times New Roman" panose="02020603050405020304" pitchFamily="18" charset="0"/>
                <a:cs typeface="Times New Roman" panose="02020603050405020304" pitchFamily="18" charset="0"/>
              </a:rPr>
              <a:t>Using slide </a:t>
            </a:r>
            <a:r>
              <a:rPr lang="en-US" dirty="0" smtClean="0">
                <a:solidFill>
                  <a:schemeClr val="tx1"/>
                </a:solidFill>
                <a:latin typeface="Times New Roman" panose="02020603050405020304" pitchFamily="18" charset="0"/>
                <a:cs typeface="Times New Roman" panose="02020603050405020304" pitchFamily="18" charset="0"/>
              </a:rPr>
              <a:t>views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PowerPoint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669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Working with bullets and numbering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Multilevel numbering and </a:t>
            </a:r>
            <a:r>
              <a:rPr lang="en-US" dirty="0" smtClean="0">
                <a:solidFill>
                  <a:schemeClr val="tx1"/>
                </a:solidFill>
                <a:latin typeface="Times New Roman" panose="02020603050405020304" pitchFamily="18" charset="0"/>
                <a:cs typeface="Times New Roman" panose="02020603050405020304" pitchFamily="18" charset="0"/>
              </a:rPr>
              <a:t>Bulleting, </a:t>
            </a:r>
            <a:r>
              <a:rPr lang="en-US" dirty="0">
                <a:solidFill>
                  <a:schemeClr val="tx1"/>
                </a:solidFill>
                <a:latin typeface="Times New Roman" panose="02020603050405020304" pitchFamily="18" charset="0"/>
                <a:cs typeface="Times New Roman" panose="02020603050405020304" pitchFamily="18" charset="0"/>
              </a:rPr>
              <a:t>Creating </a:t>
            </a:r>
            <a:r>
              <a:rPr lang="en-US" dirty="0" smtClean="0">
                <a:solidFill>
                  <a:schemeClr val="tx1"/>
                </a:solidFill>
                <a:latin typeface="Times New Roman" panose="02020603050405020304" pitchFamily="18" charset="0"/>
                <a:cs typeface="Times New Roman" panose="02020603050405020304" pitchFamily="18" charset="0"/>
              </a:rPr>
              <a:t>List, </a:t>
            </a:r>
            <a:r>
              <a:rPr lang="en-US" dirty="0">
                <a:solidFill>
                  <a:schemeClr val="tx1"/>
                </a:solidFill>
                <a:latin typeface="Times New Roman" panose="02020603050405020304" pitchFamily="18" charset="0"/>
                <a:cs typeface="Times New Roman" panose="02020603050405020304" pitchFamily="18" charset="0"/>
              </a:rPr>
              <a:t>Page </a:t>
            </a:r>
            <a:r>
              <a:rPr lang="en-US" dirty="0" smtClean="0">
                <a:solidFill>
                  <a:schemeClr val="tx1"/>
                </a:solidFill>
                <a:latin typeface="Times New Roman" panose="02020603050405020304" pitchFamily="18" charset="0"/>
                <a:cs typeface="Times New Roman" panose="02020603050405020304" pitchFamily="18" charset="0"/>
              </a:rPr>
              <a:t>bordering, </a:t>
            </a:r>
            <a:r>
              <a:rPr lang="en-US" dirty="0">
                <a:solidFill>
                  <a:schemeClr val="tx1"/>
                </a:solidFill>
                <a:latin typeface="Times New Roman" panose="02020603050405020304" pitchFamily="18" charset="0"/>
                <a:cs typeface="Times New Roman" panose="02020603050405020304" pitchFamily="18" charset="0"/>
              </a:rPr>
              <a:t>Page </a:t>
            </a:r>
            <a:r>
              <a:rPr lang="en-US" dirty="0" smtClean="0">
                <a:solidFill>
                  <a:schemeClr val="tx1"/>
                </a:solidFill>
                <a:latin typeface="Times New Roman" panose="02020603050405020304" pitchFamily="18" charset="0"/>
                <a:cs typeface="Times New Roman" panose="02020603050405020304" pitchFamily="18" charset="0"/>
              </a:rPr>
              <a:t>background, </a:t>
            </a:r>
            <a:r>
              <a:rPr lang="en-US" dirty="0">
                <a:solidFill>
                  <a:schemeClr val="tx1"/>
                </a:solidFill>
                <a:latin typeface="Times New Roman" panose="02020603050405020304" pitchFamily="18" charset="0"/>
                <a:cs typeface="Times New Roman" panose="02020603050405020304" pitchFamily="18" charset="0"/>
              </a:rPr>
              <a:t>Aligning </a:t>
            </a:r>
            <a:r>
              <a:rPr lang="en-US" dirty="0" smtClean="0">
                <a:solidFill>
                  <a:schemeClr val="tx1"/>
                </a:solidFill>
                <a:latin typeface="Times New Roman" panose="02020603050405020304" pitchFamily="18" charset="0"/>
                <a:cs typeface="Times New Roman" panose="02020603050405020304" pitchFamily="18" charset="0"/>
              </a:rPr>
              <a:t>text, </a:t>
            </a:r>
            <a:r>
              <a:rPr lang="en-US" dirty="0">
                <a:solidFill>
                  <a:schemeClr val="tx1"/>
                </a:solidFill>
                <a:latin typeface="Times New Roman" panose="02020603050405020304" pitchFamily="18" charset="0"/>
                <a:cs typeface="Times New Roman" panose="02020603050405020304" pitchFamily="18" charset="0"/>
              </a:rPr>
              <a:t>Text </a:t>
            </a:r>
            <a:r>
              <a:rPr lang="en-US" dirty="0" smtClean="0">
                <a:solidFill>
                  <a:schemeClr val="tx1"/>
                </a:solidFill>
                <a:latin typeface="Times New Roman" panose="02020603050405020304" pitchFamily="18" charset="0"/>
                <a:cs typeface="Times New Roman" panose="02020603050405020304" pitchFamily="18" charset="0"/>
              </a:rPr>
              <a:t>directions, </a:t>
            </a:r>
            <a:r>
              <a:rPr lang="en-US" dirty="0">
                <a:solidFill>
                  <a:schemeClr val="tx1"/>
                </a:solidFill>
                <a:latin typeface="Times New Roman" panose="02020603050405020304" pitchFamily="18" charset="0"/>
                <a:cs typeface="Times New Roman" panose="02020603050405020304" pitchFamily="18" charset="0"/>
              </a:rPr>
              <a:t>Columns </a:t>
            </a:r>
            <a:r>
              <a:rPr lang="en-US" dirty="0" smtClean="0">
                <a:solidFill>
                  <a:schemeClr val="tx1"/>
                </a:solidFill>
                <a:latin typeface="Times New Roman" panose="02020603050405020304" pitchFamily="18" charset="0"/>
                <a:cs typeface="Times New Roman" panose="02020603050405020304" pitchFamily="18" charset="0"/>
              </a:rPr>
              <a:t>option</a:t>
            </a: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Hyperlinks and Action Buttons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Shapes, Clipart and Picture, Word Art, Smart </a:t>
            </a:r>
            <a:r>
              <a:rPr lang="en-US" dirty="0" smtClean="0">
                <a:solidFill>
                  <a:schemeClr val="tx1"/>
                </a:solidFill>
                <a:latin typeface="Times New Roman" panose="02020603050405020304" pitchFamily="18" charset="0"/>
                <a:cs typeface="Times New Roman" panose="02020603050405020304" pitchFamily="18" charset="0"/>
              </a:rPr>
              <a:t>Art, </a:t>
            </a:r>
            <a:r>
              <a:rPr lang="en-US" dirty="0">
                <a:solidFill>
                  <a:schemeClr val="tx1"/>
                </a:solidFill>
                <a:latin typeface="Times New Roman" panose="02020603050405020304" pitchFamily="18" charset="0"/>
                <a:cs typeface="Times New Roman" panose="02020603050405020304" pitchFamily="18" charset="0"/>
              </a:rPr>
              <a:t>Change the Order of </a:t>
            </a:r>
            <a:r>
              <a:rPr lang="en-US" dirty="0" smtClean="0">
                <a:solidFill>
                  <a:schemeClr val="tx1"/>
                </a:solidFill>
                <a:latin typeface="Times New Roman" panose="02020603050405020304" pitchFamily="18" charset="0"/>
                <a:cs typeface="Times New Roman" panose="02020603050405020304" pitchFamily="18" charset="0"/>
              </a:rPr>
              <a:t>Objects, </a:t>
            </a:r>
            <a:r>
              <a:rPr lang="en-US" dirty="0">
                <a:solidFill>
                  <a:schemeClr val="tx1"/>
                </a:solidFill>
                <a:latin typeface="Times New Roman" panose="02020603050405020304" pitchFamily="18" charset="0"/>
                <a:cs typeface="Times New Roman" panose="02020603050405020304" pitchFamily="18" charset="0"/>
              </a:rPr>
              <a:t>Inserting slide header and </a:t>
            </a:r>
            <a:r>
              <a:rPr lang="en-US" dirty="0" smtClean="0">
                <a:solidFill>
                  <a:schemeClr val="tx1"/>
                </a:solidFill>
                <a:latin typeface="Times New Roman" panose="02020603050405020304" pitchFamily="18" charset="0"/>
                <a:cs typeface="Times New Roman" panose="02020603050405020304" pitchFamily="18" charset="0"/>
              </a:rPr>
              <a:t>footer, </a:t>
            </a:r>
            <a:r>
              <a:rPr lang="en-US" dirty="0">
                <a:solidFill>
                  <a:schemeClr val="tx1"/>
                </a:solidFill>
                <a:latin typeface="Times New Roman" panose="02020603050405020304" pitchFamily="18" charset="0"/>
                <a:cs typeface="Times New Roman" panose="02020603050405020304" pitchFamily="18" charset="0"/>
              </a:rPr>
              <a:t>Inserting Text </a:t>
            </a:r>
            <a:r>
              <a:rPr lang="en-US" dirty="0" smtClean="0">
                <a:solidFill>
                  <a:schemeClr val="tx1"/>
                </a:solidFill>
                <a:latin typeface="Times New Roman" panose="02020603050405020304" pitchFamily="18" charset="0"/>
                <a:cs typeface="Times New Roman" panose="02020603050405020304" pitchFamily="18" charset="0"/>
              </a:rPr>
              <a:t>boxes, </a:t>
            </a:r>
            <a:r>
              <a:rPr lang="en-US" dirty="0">
                <a:solidFill>
                  <a:schemeClr val="tx1"/>
                </a:solidFill>
                <a:latin typeface="Times New Roman" panose="02020603050405020304" pitchFamily="18" charset="0"/>
                <a:cs typeface="Times New Roman" panose="02020603050405020304" pitchFamily="18" charset="0"/>
              </a:rPr>
              <a:t>Inserting shapes, using quick </a:t>
            </a:r>
            <a:r>
              <a:rPr lang="en-US" dirty="0" smtClean="0">
                <a:solidFill>
                  <a:schemeClr val="tx1"/>
                </a:solidFill>
                <a:latin typeface="Times New Roman" panose="02020603050405020304" pitchFamily="18" charset="0"/>
                <a:cs typeface="Times New Roman" panose="02020603050405020304" pitchFamily="18" charset="0"/>
              </a:rPr>
              <a:t>styles, </a:t>
            </a:r>
            <a:r>
              <a:rPr lang="en-US" dirty="0">
                <a:solidFill>
                  <a:schemeClr val="tx1"/>
                </a:solidFill>
                <a:latin typeface="Times New Roman" panose="02020603050405020304" pitchFamily="18" charset="0"/>
                <a:cs typeface="Times New Roman" panose="02020603050405020304" pitchFamily="18" charset="0"/>
              </a:rPr>
              <a:t>Inserting Word </a:t>
            </a:r>
            <a:r>
              <a:rPr lang="en-US" dirty="0" smtClean="0">
                <a:solidFill>
                  <a:schemeClr val="tx1"/>
                </a:solidFill>
                <a:latin typeface="Times New Roman" panose="02020603050405020304" pitchFamily="18" charset="0"/>
                <a:cs typeface="Times New Roman" panose="02020603050405020304" pitchFamily="18" charset="0"/>
              </a:rPr>
              <a:t>art, </a:t>
            </a:r>
            <a:r>
              <a:rPr lang="en-US" dirty="0">
                <a:solidFill>
                  <a:schemeClr val="tx1"/>
                </a:solidFill>
                <a:latin typeface="Times New Roman" panose="02020603050405020304" pitchFamily="18" charset="0"/>
                <a:cs typeface="Times New Roman" panose="02020603050405020304" pitchFamily="18" charset="0"/>
              </a:rPr>
              <a:t>Inserting </a:t>
            </a:r>
            <a:r>
              <a:rPr lang="en-US" dirty="0" smtClean="0">
                <a:solidFill>
                  <a:schemeClr val="tx1"/>
                </a:solidFill>
                <a:latin typeface="Times New Roman" panose="02020603050405020304" pitchFamily="18" charset="0"/>
                <a:cs typeface="Times New Roman" panose="02020603050405020304" pitchFamily="18" charset="0"/>
              </a:rPr>
              <a:t>symbols, </a:t>
            </a:r>
            <a:r>
              <a:rPr lang="en-US" dirty="0">
                <a:solidFill>
                  <a:schemeClr val="tx1"/>
                </a:solidFill>
                <a:latin typeface="Times New Roman" panose="02020603050405020304" pitchFamily="18" charset="0"/>
                <a:cs typeface="Times New Roman" panose="02020603050405020304" pitchFamily="18" charset="0"/>
              </a:rPr>
              <a:t>Inserting Chart </a:t>
            </a:r>
          </a:p>
        </p:txBody>
      </p:sp>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spTree>
    <p:extLst>
      <p:ext uri="{BB962C8B-B14F-4D97-AF65-F5344CB8AC3E}">
        <p14:creationId xmlns:p14="http://schemas.microsoft.com/office/powerpoint/2010/main" val="3661958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Working With Movies and Sounds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Inserting Movie From a Computer </a:t>
            </a:r>
            <a:r>
              <a:rPr lang="en-US" dirty="0" smtClean="0">
                <a:solidFill>
                  <a:schemeClr val="tx1"/>
                </a:solidFill>
                <a:latin typeface="Times New Roman" panose="02020603050405020304" pitchFamily="18" charset="0"/>
                <a:cs typeface="Times New Roman" panose="02020603050405020304" pitchFamily="18" charset="0"/>
              </a:rPr>
              <a:t>File, </a:t>
            </a:r>
            <a:r>
              <a:rPr lang="en-US" dirty="0">
                <a:solidFill>
                  <a:schemeClr val="tx1"/>
                </a:solidFill>
                <a:latin typeface="Times New Roman" panose="02020603050405020304" pitchFamily="18" charset="0"/>
                <a:cs typeface="Times New Roman" panose="02020603050405020304" pitchFamily="18" charset="0"/>
              </a:rPr>
              <a:t>Inserting Audio </a:t>
            </a:r>
            <a:r>
              <a:rPr lang="en-US" dirty="0" smtClean="0">
                <a:solidFill>
                  <a:schemeClr val="tx1"/>
                </a:solidFill>
                <a:latin typeface="Times New Roman" panose="02020603050405020304" pitchFamily="18" charset="0"/>
                <a:cs typeface="Times New Roman" panose="02020603050405020304" pitchFamily="18" charset="0"/>
              </a:rPr>
              <a:t>file, </a:t>
            </a:r>
            <a:r>
              <a:rPr lang="en-US" dirty="0">
                <a:solidFill>
                  <a:schemeClr val="tx1"/>
                </a:solidFill>
                <a:latin typeface="Times New Roman" panose="02020603050405020304" pitchFamily="18" charset="0"/>
                <a:cs typeface="Times New Roman" panose="02020603050405020304" pitchFamily="18" charset="0"/>
              </a:rPr>
              <a:t>Audio Video playback and format </a:t>
            </a:r>
            <a:r>
              <a:rPr lang="en-US" dirty="0" smtClean="0">
                <a:solidFill>
                  <a:schemeClr val="tx1"/>
                </a:solidFill>
                <a:latin typeface="Times New Roman" panose="02020603050405020304" pitchFamily="18" charset="0"/>
                <a:cs typeface="Times New Roman" panose="02020603050405020304" pitchFamily="18" charset="0"/>
              </a:rPr>
              <a:t>options, </a:t>
            </a:r>
            <a:r>
              <a:rPr lang="en-US" dirty="0">
                <a:solidFill>
                  <a:schemeClr val="tx1"/>
                </a:solidFill>
                <a:latin typeface="Times New Roman" panose="02020603050405020304" pitchFamily="18" charset="0"/>
                <a:cs typeface="Times New Roman" panose="02020603050405020304" pitchFamily="18" charset="0"/>
              </a:rPr>
              <a:t>Video options, Adjust </a:t>
            </a:r>
            <a:r>
              <a:rPr lang="en-US" dirty="0" smtClean="0">
                <a:solidFill>
                  <a:schemeClr val="tx1"/>
                </a:solidFill>
                <a:latin typeface="Times New Roman" panose="02020603050405020304" pitchFamily="18" charset="0"/>
                <a:cs typeface="Times New Roman" panose="02020603050405020304" pitchFamily="18" charset="0"/>
              </a:rPr>
              <a:t>options, </a:t>
            </a:r>
            <a:r>
              <a:rPr lang="en-US" dirty="0">
                <a:solidFill>
                  <a:schemeClr val="tx1"/>
                </a:solidFill>
                <a:latin typeface="Times New Roman" panose="02020603050405020304" pitchFamily="18" charset="0"/>
                <a:cs typeface="Times New Roman" panose="02020603050405020304" pitchFamily="18" charset="0"/>
              </a:rPr>
              <a:t>Reshaping and bordering </a:t>
            </a:r>
            <a:r>
              <a:rPr lang="en-US" dirty="0" smtClean="0">
                <a:solidFill>
                  <a:schemeClr val="tx1"/>
                </a:solidFill>
                <a:latin typeface="Times New Roman" panose="02020603050405020304" pitchFamily="18" charset="0"/>
                <a:cs typeface="Times New Roman" panose="02020603050405020304" pitchFamily="18" charset="0"/>
              </a:rPr>
              <a:t>Video</a:t>
            </a: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Using SmartArt and Tables</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Working with Tables, Table Formatting Table Styles Alignment option Merge and split option Converting text to smart art </a:t>
            </a:r>
          </a:p>
        </p:txBody>
      </p:sp>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spTree>
    <p:extLst>
      <p:ext uri="{BB962C8B-B14F-4D97-AF65-F5344CB8AC3E}">
        <p14:creationId xmlns:p14="http://schemas.microsoft.com/office/powerpoint/2010/main" val="37232420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algn="just"/>
            <a:endParaRPr lang="en-US"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Animation and Slide Transition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Default Animation, Custom </a:t>
            </a:r>
            <a:r>
              <a:rPr lang="en-US" dirty="0" smtClean="0">
                <a:solidFill>
                  <a:schemeClr val="tx1"/>
                </a:solidFill>
                <a:latin typeface="Times New Roman" panose="02020603050405020304" pitchFamily="18" charset="0"/>
                <a:cs typeface="Times New Roman" panose="02020603050405020304" pitchFamily="18" charset="0"/>
              </a:rPr>
              <a:t>Animation, </a:t>
            </a:r>
            <a:r>
              <a:rPr lang="en-US" dirty="0">
                <a:solidFill>
                  <a:schemeClr val="tx1"/>
                </a:solidFill>
                <a:latin typeface="Times New Roman" panose="02020603050405020304" pitchFamily="18" charset="0"/>
                <a:cs typeface="Times New Roman" panose="02020603050405020304" pitchFamily="18" charset="0"/>
              </a:rPr>
              <a:t>Modify a Default or Custom </a:t>
            </a:r>
            <a:r>
              <a:rPr lang="en-US" dirty="0" smtClean="0">
                <a:solidFill>
                  <a:schemeClr val="tx1"/>
                </a:solidFill>
                <a:latin typeface="Times New Roman" panose="02020603050405020304" pitchFamily="18" charset="0"/>
                <a:cs typeface="Times New Roman" panose="02020603050405020304" pitchFamily="18" charset="0"/>
              </a:rPr>
              <a:t>Animation, </a:t>
            </a:r>
            <a:r>
              <a:rPr lang="en-US" dirty="0">
                <a:solidFill>
                  <a:schemeClr val="tx1"/>
                </a:solidFill>
                <a:latin typeface="Times New Roman" panose="02020603050405020304" pitchFamily="18" charset="0"/>
                <a:cs typeface="Times New Roman" panose="02020603050405020304" pitchFamily="18" charset="0"/>
              </a:rPr>
              <a:t>Reorder </a:t>
            </a:r>
            <a:r>
              <a:rPr lang="en-US" dirty="0" smtClean="0">
                <a:solidFill>
                  <a:schemeClr val="tx1"/>
                </a:solidFill>
                <a:latin typeface="Times New Roman" panose="02020603050405020304" pitchFamily="18" charset="0"/>
                <a:cs typeface="Times New Roman" panose="02020603050405020304" pitchFamily="18" charset="0"/>
              </a:rPr>
              <a:t>Animation, </a:t>
            </a:r>
            <a:r>
              <a:rPr lang="en-US" dirty="0">
                <a:solidFill>
                  <a:schemeClr val="tx1"/>
                </a:solidFill>
                <a:latin typeface="Times New Roman" panose="02020603050405020304" pitchFamily="18" charset="0"/>
                <a:cs typeface="Times New Roman" panose="02020603050405020304" pitchFamily="18" charset="0"/>
              </a:rPr>
              <a:t>Using </a:t>
            </a:r>
            <a:r>
              <a:rPr lang="en-US" dirty="0" smtClean="0">
                <a:solidFill>
                  <a:schemeClr val="tx1"/>
                </a:solidFill>
                <a:latin typeface="Times New Roman" panose="02020603050405020304" pitchFamily="18" charset="0"/>
                <a:cs typeface="Times New Roman" panose="02020603050405020304" pitchFamily="18" charset="0"/>
              </a:rPr>
              <a:t>Transitions, </a:t>
            </a:r>
            <a:r>
              <a:rPr lang="en-US" dirty="0">
                <a:solidFill>
                  <a:schemeClr val="tx1"/>
                </a:solidFill>
                <a:latin typeface="Times New Roman" panose="02020603050405020304" pitchFamily="18" charset="0"/>
                <a:cs typeface="Times New Roman" panose="02020603050405020304" pitchFamily="18" charset="0"/>
              </a:rPr>
              <a:t>Apply a Slide Transition, Modifying a Transition, Advancing to the Next </a:t>
            </a:r>
            <a:r>
              <a:rPr lang="en-US" dirty="0" smtClean="0">
                <a:solidFill>
                  <a:schemeClr val="tx1"/>
                </a:solidFill>
                <a:latin typeface="Times New Roman" panose="02020603050405020304" pitchFamily="18" charset="0"/>
                <a:cs typeface="Times New Roman" panose="02020603050405020304" pitchFamily="18" charset="0"/>
              </a:rPr>
              <a:t>Slide</a:t>
            </a: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Using slide Master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Using slide </a:t>
            </a:r>
            <a:r>
              <a:rPr lang="en-US" dirty="0" smtClean="0">
                <a:solidFill>
                  <a:schemeClr val="tx1"/>
                </a:solidFill>
                <a:latin typeface="Times New Roman" panose="02020603050405020304" pitchFamily="18" charset="0"/>
                <a:cs typeface="Times New Roman" panose="02020603050405020304" pitchFamily="18" charset="0"/>
              </a:rPr>
              <a:t>master, </a:t>
            </a:r>
            <a:r>
              <a:rPr lang="en-US" dirty="0">
                <a:solidFill>
                  <a:schemeClr val="tx1"/>
                </a:solidFill>
                <a:latin typeface="Times New Roman" panose="02020603050405020304" pitchFamily="18" charset="0"/>
                <a:cs typeface="Times New Roman" panose="02020603050405020304" pitchFamily="18" charset="0"/>
              </a:rPr>
              <a:t>Inserting layout </a:t>
            </a:r>
            <a:r>
              <a:rPr lang="en-US" dirty="0" smtClean="0">
                <a:solidFill>
                  <a:schemeClr val="tx1"/>
                </a:solidFill>
                <a:latin typeface="Times New Roman" panose="02020603050405020304" pitchFamily="18" charset="0"/>
                <a:cs typeface="Times New Roman" panose="02020603050405020304" pitchFamily="18" charset="0"/>
              </a:rPr>
              <a:t>option, </a:t>
            </a:r>
            <a:r>
              <a:rPr lang="en-US" dirty="0">
                <a:solidFill>
                  <a:schemeClr val="tx1"/>
                </a:solidFill>
                <a:latin typeface="Times New Roman" panose="02020603050405020304" pitchFamily="18" charset="0"/>
                <a:cs typeface="Times New Roman" panose="02020603050405020304" pitchFamily="18" charset="0"/>
              </a:rPr>
              <a:t>Creating custom </a:t>
            </a:r>
            <a:r>
              <a:rPr lang="en-US" dirty="0" smtClean="0">
                <a:solidFill>
                  <a:schemeClr val="tx1"/>
                </a:solidFill>
                <a:latin typeface="Times New Roman" panose="02020603050405020304" pitchFamily="18" charset="0"/>
                <a:cs typeface="Times New Roman" panose="02020603050405020304" pitchFamily="18" charset="0"/>
              </a:rPr>
              <a:t>layout, </a:t>
            </a:r>
            <a:r>
              <a:rPr lang="en-US" dirty="0">
                <a:solidFill>
                  <a:schemeClr val="tx1"/>
                </a:solidFill>
                <a:latin typeface="Times New Roman" panose="02020603050405020304" pitchFamily="18" charset="0"/>
                <a:cs typeface="Times New Roman" panose="02020603050405020304" pitchFamily="18" charset="0"/>
              </a:rPr>
              <a:t>Inserting place </a:t>
            </a:r>
            <a:r>
              <a:rPr lang="en-US" dirty="0" smtClean="0">
                <a:solidFill>
                  <a:schemeClr val="tx1"/>
                </a:solidFill>
                <a:latin typeface="Times New Roman" panose="02020603050405020304" pitchFamily="18" charset="0"/>
                <a:cs typeface="Times New Roman" panose="02020603050405020304" pitchFamily="18" charset="0"/>
              </a:rPr>
              <a:t>holders, </a:t>
            </a:r>
            <a:r>
              <a:rPr lang="en-US" dirty="0">
                <a:solidFill>
                  <a:schemeClr val="tx1"/>
                </a:solidFill>
                <a:latin typeface="Times New Roman" panose="02020603050405020304" pitchFamily="18" charset="0"/>
                <a:cs typeface="Times New Roman" panose="02020603050405020304" pitchFamily="18" charset="0"/>
              </a:rPr>
              <a:t>Formatting place </a:t>
            </a:r>
            <a:r>
              <a:rPr lang="en-US" dirty="0" smtClean="0">
                <a:solidFill>
                  <a:schemeClr val="tx1"/>
                </a:solidFill>
                <a:latin typeface="Times New Roman" panose="02020603050405020304" pitchFamily="18" charset="0"/>
                <a:cs typeface="Times New Roman" panose="02020603050405020304" pitchFamily="18" charset="0"/>
              </a:rPr>
              <a:t>holders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spTree>
    <p:extLst>
      <p:ext uri="{BB962C8B-B14F-4D97-AF65-F5344CB8AC3E}">
        <p14:creationId xmlns:p14="http://schemas.microsoft.com/office/powerpoint/2010/main" val="1261908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smtClean="0">
                <a:solidFill>
                  <a:schemeClr val="tx1"/>
                </a:solidFill>
                <a:latin typeface="Times New Roman" panose="02020603050405020304" pitchFamily="18" charset="0"/>
                <a:cs typeface="Times New Roman" panose="02020603050405020304" pitchFamily="18" charset="0"/>
              </a:rPr>
              <a:t>What I Learned</a:t>
            </a:r>
          </a:p>
          <a:p>
            <a:pPr algn="just"/>
            <a:endParaRPr lang="en-US" b="1"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Slide show option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Start slide </a:t>
            </a:r>
            <a:r>
              <a:rPr lang="en-US" dirty="0" smtClean="0">
                <a:solidFill>
                  <a:schemeClr val="tx1"/>
                </a:solidFill>
                <a:latin typeface="Times New Roman" panose="02020603050405020304" pitchFamily="18" charset="0"/>
                <a:cs typeface="Times New Roman" panose="02020603050405020304" pitchFamily="18" charset="0"/>
              </a:rPr>
              <a:t>show, </a:t>
            </a:r>
            <a:r>
              <a:rPr lang="en-US" dirty="0">
                <a:solidFill>
                  <a:schemeClr val="tx1"/>
                </a:solidFill>
                <a:latin typeface="Times New Roman" panose="02020603050405020304" pitchFamily="18" charset="0"/>
                <a:cs typeface="Times New Roman" panose="02020603050405020304" pitchFamily="18" charset="0"/>
              </a:rPr>
              <a:t>Start show from the current </a:t>
            </a:r>
            <a:r>
              <a:rPr lang="en-US" dirty="0" smtClean="0">
                <a:solidFill>
                  <a:schemeClr val="tx1"/>
                </a:solidFill>
                <a:latin typeface="Times New Roman" panose="02020603050405020304" pitchFamily="18" charset="0"/>
                <a:cs typeface="Times New Roman" panose="02020603050405020304" pitchFamily="18" charset="0"/>
              </a:rPr>
              <a:t>slide, </a:t>
            </a:r>
            <a:r>
              <a:rPr lang="en-US" dirty="0">
                <a:solidFill>
                  <a:schemeClr val="tx1"/>
                </a:solidFill>
                <a:latin typeface="Times New Roman" panose="02020603050405020304" pitchFamily="18" charset="0"/>
                <a:cs typeface="Times New Roman" panose="02020603050405020304" pitchFamily="18" charset="0"/>
              </a:rPr>
              <a:t>Rehearse </a:t>
            </a:r>
            <a:r>
              <a:rPr lang="en-US" dirty="0" smtClean="0">
                <a:solidFill>
                  <a:schemeClr val="tx1"/>
                </a:solidFill>
                <a:latin typeface="Times New Roman" panose="02020603050405020304" pitchFamily="18" charset="0"/>
                <a:cs typeface="Times New Roman" panose="02020603050405020304" pitchFamily="18" charset="0"/>
              </a:rPr>
              <a:t>timing, </a:t>
            </a:r>
            <a:r>
              <a:rPr lang="en-US" dirty="0">
                <a:solidFill>
                  <a:schemeClr val="tx1"/>
                </a:solidFill>
                <a:latin typeface="Times New Roman" panose="02020603050405020304" pitchFamily="18" charset="0"/>
                <a:cs typeface="Times New Roman" panose="02020603050405020304" pitchFamily="18" charset="0"/>
              </a:rPr>
              <a:t>Creating custom slide </a:t>
            </a:r>
            <a:r>
              <a:rPr lang="en-US" dirty="0" smtClean="0">
                <a:solidFill>
                  <a:schemeClr val="tx1"/>
                </a:solidFill>
                <a:latin typeface="Times New Roman" panose="02020603050405020304" pitchFamily="18" charset="0"/>
                <a:cs typeface="Times New Roman" panose="02020603050405020304" pitchFamily="18" charset="0"/>
              </a:rPr>
              <a:t>show</a:t>
            </a:r>
          </a:p>
          <a:p>
            <a:pPr algn="just">
              <a:buFont typeface="Wingdings" panose="05000000000000000000" pitchFamily="2" charset="2"/>
              <a:buChar char="ü"/>
            </a:pPr>
            <a:r>
              <a:rPr lang="en-US" b="1" dirty="0">
                <a:solidFill>
                  <a:schemeClr val="tx1"/>
                </a:solidFill>
                <a:latin typeface="Times New Roman" panose="02020603050405020304" pitchFamily="18" charset="0"/>
                <a:cs typeface="Times New Roman" panose="02020603050405020304" pitchFamily="18" charset="0"/>
              </a:rPr>
              <a:t>Proofing and Printing </a:t>
            </a:r>
            <a:endParaRPr lang="en-US" b="1"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Check Spelling As You </a:t>
            </a:r>
            <a:r>
              <a:rPr lang="en-US" dirty="0" smtClean="0">
                <a:solidFill>
                  <a:schemeClr val="tx1"/>
                </a:solidFill>
                <a:latin typeface="Times New Roman" panose="02020603050405020304" pitchFamily="18" charset="0"/>
                <a:cs typeface="Times New Roman" panose="02020603050405020304" pitchFamily="18" charset="0"/>
              </a:rPr>
              <a:t>Type, </a:t>
            </a:r>
            <a:r>
              <a:rPr lang="en-US" dirty="0">
                <a:solidFill>
                  <a:schemeClr val="tx1"/>
                </a:solidFill>
                <a:latin typeface="Times New Roman" panose="02020603050405020304" pitchFamily="18" charset="0"/>
                <a:cs typeface="Times New Roman" panose="02020603050405020304" pitchFamily="18" charset="0"/>
              </a:rPr>
              <a:t>Setting AutoCorrect </a:t>
            </a:r>
            <a:r>
              <a:rPr lang="en-US" dirty="0" smtClean="0">
                <a:solidFill>
                  <a:schemeClr val="tx1"/>
                </a:solidFill>
                <a:latin typeface="Times New Roman" panose="02020603050405020304" pitchFamily="18" charset="0"/>
                <a:cs typeface="Times New Roman" panose="02020603050405020304" pitchFamily="18" charset="0"/>
              </a:rPr>
              <a:t>Options, </a:t>
            </a:r>
            <a:r>
              <a:rPr lang="en-US" dirty="0">
                <a:solidFill>
                  <a:schemeClr val="tx1"/>
                </a:solidFill>
                <a:latin typeface="Times New Roman" panose="02020603050405020304" pitchFamily="18" charset="0"/>
                <a:cs typeface="Times New Roman" panose="02020603050405020304" pitchFamily="18" charset="0"/>
              </a:rPr>
              <a:t>Save as </a:t>
            </a:r>
            <a:r>
              <a:rPr lang="en-US" dirty="0" smtClean="0">
                <a:solidFill>
                  <a:schemeClr val="tx1"/>
                </a:solidFill>
                <a:latin typeface="Times New Roman" panose="02020603050405020304" pitchFamily="18" charset="0"/>
                <a:cs typeface="Times New Roman" panose="02020603050405020304" pitchFamily="18" charset="0"/>
              </a:rPr>
              <a:t>video, </a:t>
            </a:r>
            <a:r>
              <a:rPr lang="en-US" dirty="0">
                <a:solidFill>
                  <a:schemeClr val="tx1"/>
                </a:solidFill>
                <a:latin typeface="Times New Roman" panose="02020603050405020304" pitchFamily="18" charset="0"/>
                <a:cs typeface="Times New Roman" panose="02020603050405020304" pitchFamily="18" charset="0"/>
              </a:rPr>
              <a:t>Save as JPEG </a:t>
            </a:r>
            <a:r>
              <a:rPr lang="en-US" dirty="0" smtClean="0">
                <a:solidFill>
                  <a:schemeClr val="tx1"/>
                </a:solidFill>
                <a:latin typeface="Times New Roman" panose="02020603050405020304" pitchFamily="18" charset="0"/>
                <a:cs typeface="Times New Roman" panose="02020603050405020304" pitchFamily="18" charset="0"/>
              </a:rPr>
              <a:t>files, </a:t>
            </a:r>
            <a:r>
              <a:rPr lang="en-US" dirty="0">
                <a:solidFill>
                  <a:schemeClr val="tx1"/>
                </a:solidFill>
                <a:latin typeface="Times New Roman" panose="02020603050405020304" pitchFamily="18" charset="0"/>
                <a:cs typeface="Times New Roman" panose="02020603050405020304" pitchFamily="18" charset="0"/>
              </a:rPr>
              <a:t>Save as </a:t>
            </a:r>
            <a:r>
              <a:rPr lang="en-US" dirty="0" smtClean="0">
                <a:solidFill>
                  <a:schemeClr val="tx1"/>
                </a:solidFill>
                <a:latin typeface="Times New Roman" panose="02020603050405020304" pitchFamily="18" charset="0"/>
                <a:cs typeface="Times New Roman" panose="02020603050405020304" pitchFamily="18" charset="0"/>
              </a:rPr>
              <a:t>PowerPoint, </a:t>
            </a:r>
            <a:r>
              <a:rPr lang="en-US" dirty="0">
                <a:solidFill>
                  <a:schemeClr val="tx1"/>
                </a:solidFill>
                <a:latin typeface="Times New Roman" panose="02020603050405020304" pitchFamily="18" charset="0"/>
                <a:cs typeface="Times New Roman" panose="02020603050405020304" pitchFamily="18" charset="0"/>
              </a:rPr>
              <a:t>Show file Print Preview, Print </a:t>
            </a:r>
          </a:p>
        </p:txBody>
      </p:sp>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spTree>
    <p:extLst>
      <p:ext uri="{BB962C8B-B14F-4D97-AF65-F5344CB8AC3E}">
        <p14:creationId xmlns:p14="http://schemas.microsoft.com/office/powerpoint/2010/main" val="3392790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Example</a:t>
            </a:r>
          </a:p>
          <a:p>
            <a:pPr marL="0" indent="0" algn="ctr">
              <a:buNone/>
            </a:pPr>
            <a:r>
              <a:rPr lang="en-US" b="1" u="sng" dirty="0" smtClean="0">
                <a:solidFill>
                  <a:schemeClr val="tx1"/>
                </a:solidFill>
                <a:latin typeface="Times New Roman" panose="02020603050405020304" pitchFamily="18" charset="0"/>
                <a:cs typeface="Times New Roman" panose="02020603050405020304" pitchFamily="18" charset="0"/>
              </a:rPr>
              <a:t>Adding Audio</a:t>
            </a:r>
          </a:p>
          <a:p>
            <a:pPr marL="0" indent="0">
              <a:buNone/>
            </a:pPr>
            <a:endParaRPr lang="en-US" b="1" u="sng" dirty="0" smtClean="0">
              <a:latin typeface="Times New Roman" panose="02020603050405020304" pitchFamily="18" charset="0"/>
              <a:cs typeface="Times New Roman" panose="02020603050405020304" pitchFamily="18" charset="0"/>
            </a:endParaRPr>
          </a:p>
          <a:p>
            <a:pPr marL="0" indent="0" algn="ctr">
              <a:buNone/>
            </a:pPr>
            <a:endParaRPr lang="en-US" b="1" u="sng"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pic>
        <p:nvPicPr>
          <p:cNvPr id="4" name="airtel-new-9369.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791200" y="3733800"/>
            <a:ext cx="609600" cy="609600"/>
          </a:xfrm>
          <a:prstGeom prst="rect">
            <a:avLst/>
          </a:prstGeom>
        </p:spPr>
      </p:pic>
    </p:spTree>
    <p:extLst>
      <p:ext uri="{BB962C8B-B14F-4D97-AF65-F5344CB8AC3E}">
        <p14:creationId xmlns:p14="http://schemas.microsoft.com/office/powerpoint/2010/main" val="64824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p:cTn id="10"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1276" y="1902940"/>
            <a:ext cx="10719259" cy="4588475"/>
          </a:xfrm>
        </p:spPr>
        <p:txBody>
          <a:bodyPr>
            <a:normAutofit fontScale="92500" lnSpcReduction="10000"/>
          </a:bodyPr>
          <a:lstStyle/>
          <a:p>
            <a:r>
              <a:rPr lang="en-US" dirty="0" smtClean="0">
                <a:solidFill>
                  <a:schemeClr val="tx1"/>
                </a:solidFill>
                <a:latin typeface="Times New Roman" panose="02020603050405020304" pitchFamily="18" charset="0"/>
                <a:cs typeface="Times New Roman" panose="02020603050405020304" pitchFamily="18" charset="0"/>
                <a:hlinkClick r:id="rId2" action="ppaction://hlinksldjump"/>
              </a:rPr>
              <a:t>Introduction</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3" action="ppaction://hlinksldjump"/>
              </a:rPr>
              <a:t>Objective of this Project</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4" action="ppaction://hlinksldjump"/>
              </a:rPr>
              <a:t>Enhancing Digital Government and Economy</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5" action="ppaction://hlinksldjump"/>
              </a:rPr>
              <a:t>Key Features and Objectives of EDGE</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6" action="ppaction://hlinksldjump"/>
              </a:rPr>
              <a:t>Microsoft Office Package</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hlinkClick r:id="rId7" action="ppaction://hlinksldjump"/>
              </a:rPr>
              <a:t>MS Windows and Basic Computer</a:t>
            </a:r>
            <a:br>
              <a:rPr lang="en-US" dirty="0">
                <a:solidFill>
                  <a:schemeClr val="tx1"/>
                </a:solidFill>
                <a:latin typeface="Times New Roman" panose="02020603050405020304" pitchFamily="18" charset="0"/>
                <a:cs typeface="Times New Roman" panose="02020603050405020304" pitchFamily="18" charset="0"/>
                <a:hlinkClick r:id="rId7" action="ppaction://hlinksldjump"/>
              </a:rPr>
            </a:br>
            <a:r>
              <a:rPr lang="en-US" dirty="0">
                <a:solidFill>
                  <a:schemeClr val="tx1"/>
                </a:solidFill>
                <a:latin typeface="Times New Roman" panose="02020603050405020304" pitchFamily="18" charset="0"/>
                <a:cs typeface="Times New Roman" panose="02020603050405020304" pitchFamily="18" charset="0"/>
                <a:hlinkClick r:id="rId7" action="ppaction://hlinksldjump"/>
              </a:rPr>
              <a:t>Internet and </a:t>
            </a:r>
            <a:r>
              <a:rPr lang="en-US" dirty="0" smtClean="0">
                <a:solidFill>
                  <a:schemeClr val="tx1"/>
                </a:solidFill>
                <a:latin typeface="Times New Roman" panose="02020603050405020304" pitchFamily="18" charset="0"/>
                <a:cs typeface="Times New Roman" panose="02020603050405020304" pitchFamily="18" charset="0"/>
                <a:hlinkClick r:id="rId7" action="ppaction://hlinksldjump"/>
              </a:rPr>
              <a:t>E-mail</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8" action="ppaction://hlinksldjump"/>
              </a:rPr>
              <a:t>Microsoft Word</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9" action="ppaction://hlinksldjump"/>
              </a:rPr>
              <a:t>Microsoft Excel</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10" action="ppaction://hlinksldjump"/>
              </a:rPr>
              <a:t>Microsoft PowerPoint</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11" action="ppaction://hlinksldjump"/>
              </a:rPr>
              <a:t>Conclusion</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hlinkClick r:id="rId12" action="ppaction://hlinksldjump"/>
              </a:rPr>
              <a:t>References</a:t>
            </a:r>
            <a:endParaRPr lang="en-US" dirty="0" smtClean="0">
              <a:solidFill>
                <a:schemeClr val="tx1"/>
              </a:solidFill>
              <a:latin typeface="Times New Roman" panose="02020603050405020304" pitchFamily="18" charset="0"/>
              <a:cs typeface="Times New Roman" panose="02020603050405020304" pitchFamily="18" charset="0"/>
            </a:endParaRPr>
          </a:p>
          <a:p>
            <a:endParaRPr lang="en-US" dirty="0" smtClean="0"/>
          </a:p>
          <a:p>
            <a:endParaRPr lang="en-US" dirty="0" smtClean="0"/>
          </a:p>
          <a:p>
            <a:endParaRPr lang="en-US" dirty="0"/>
          </a:p>
        </p:txBody>
      </p:sp>
      <p:sp>
        <p:nvSpPr>
          <p:cNvPr id="3" name="Title 2"/>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Index</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344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Example</a:t>
            </a:r>
          </a:p>
          <a:p>
            <a:pPr marL="0" indent="0" algn="ctr">
              <a:buNone/>
            </a:pPr>
            <a:r>
              <a:rPr lang="en-US" b="1" u="sng" dirty="0" smtClean="0">
                <a:solidFill>
                  <a:schemeClr val="tx1"/>
                </a:solidFill>
                <a:latin typeface="Times New Roman" panose="02020603050405020304" pitchFamily="18" charset="0"/>
                <a:cs typeface="Times New Roman" panose="02020603050405020304" pitchFamily="18" charset="0"/>
              </a:rPr>
              <a:t>Creating List</a:t>
            </a:r>
          </a:p>
          <a:p>
            <a:pPr marL="0" indent="0">
              <a:buNone/>
            </a:pPr>
            <a:endParaRPr lang="en-US" b="1" u="sng" dirty="0" smtClean="0">
              <a:solidFill>
                <a:schemeClr val="tx1"/>
              </a:solidFill>
              <a:latin typeface="Times New Roman" panose="02020603050405020304" pitchFamily="18" charset="0"/>
              <a:cs typeface="Times New Roman" panose="02020603050405020304" pitchFamily="18" charset="0"/>
            </a:endParaRPr>
          </a:p>
          <a:p>
            <a:pPr marL="0" indent="0">
              <a:buNone/>
            </a:pPr>
            <a:r>
              <a:rPr lang="en-US" b="1" dirty="0" smtClean="0">
                <a:solidFill>
                  <a:schemeClr val="tx1"/>
                </a:solidFill>
                <a:latin typeface="Times New Roman" panose="02020603050405020304" pitchFamily="18" charset="0"/>
                <a:cs typeface="Times New Roman" panose="02020603050405020304" pitchFamily="18" charset="0"/>
              </a:rPr>
              <a:t>Department of Business Administration Faculty</a:t>
            </a:r>
          </a:p>
          <a:p>
            <a:pPr marL="514350" indent="-514350">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Management</a:t>
            </a:r>
          </a:p>
          <a:p>
            <a:pPr marL="514350" indent="-514350">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Accounting Information and System</a:t>
            </a:r>
          </a:p>
          <a:p>
            <a:pPr marL="514350" indent="-514350">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Human Resource Management</a:t>
            </a:r>
          </a:p>
          <a:p>
            <a:pPr marL="514350" indent="-514350">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Finance &amp; Banking</a:t>
            </a:r>
          </a:p>
          <a:p>
            <a:pPr marL="514350" indent="-514350">
              <a:buFont typeface="+mj-lt"/>
              <a:buAutoNum type="arabicPeriod"/>
            </a:pPr>
            <a:r>
              <a:rPr lang="en-US" dirty="0" smtClean="0">
                <a:solidFill>
                  <a:schemeClr val="tx1"/>
                </a:solidFill>
                <a:latin typeface="Times New Roman" panose="02020603050405020304" pitchFamily="18" charset="0"/>
                <a:cs typeface="Times New Roman" panose="02020603050405020304" pitchFamily="18" charset="0"/>
              </a:rPr>
              <a:t>Marketing</a:t>
            </a:r>
          </a:p>
          <a:p>
            <a:pPr marL="514350" indent="-514350">
              <a:buFont typeface="+mj-lt"/>
              <a:buAutoNum type="arabicPeriod"/>
            </a:pPr>
            <a:endParaRPr lang="en-US" dirty="0"/>
          </a:p>
        </p:txBody>
      </p:sp>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spTree>
    <p:extLst>
      <p:ext uri="{BB962C8B-B14F-4D97-AF65-F5344CB8AC3E}">
        <p14:creationId xmlns:p14="http://schemas.microsoft.com/office/powerpoint/2010/main" val="13167512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989" y="2084173"/>
            <a:ext cx="10694546" cy="4679092"/>
          </a:xfrm>
        </p:spPr>
        <p:txBody>
          <a:bodyPr/>
          <a:lstStyle/>
          <a:p>
            <a:r>
              <a:rPr lang="en-US" sz="2400" b="1" dirty="0" smtClean="0">
                <a:solidFill>
                  <a:schemeClr val="tx1"/>
                </a:solidFill>
                <a:latin typeface="Times New Roman" panose="02020603050405020304" pitchFamily="18" charset="0"/>
                <a:cs typeface="Times New Roman" panose="02020603050405020304" pitchFamily="18" charset="0"/>
              </a:rPr>
              <a:t>Example</a:t>
            </a:r>
          </a:p>
          <a:p>
            <a:pPr marL="0" indent="0" algn="ctr">
              <a:buNone/>
            </a:pPr>
            <a:r>
              <a:rPr lang="en-US" sz="2400" b="1" u="sng" dirty="0" smtClean="0">
                <a:solidFill>
                  <a:schemeClr val="tx1"/>
                </a:solidFill>
                <a:latin typeface="Times New Roman" panose="02020603050405020304" pitchFamily="18" charset="0"/>
                <a:cs typeface="Times New Roman" panose="02020603050405020304" pitchFamily="18" charset="0"/>
              </a:rPr>
              <a:t>Adding Table</a:t>
            </a:r>
          </a:p>
          <a:p>
            <a:pPr marL="0" indent="0" algn="ctr">
              <a:buNone/>
            </a:pPr>
            <a:r>
              <a:rPr lang="en-US" sz="2400" b="1" dirty="0" smtClean="0">
                <a:solidFill>
                  <a:schemeClr val="tx1"/>
                </a:solidFill>
                <a:latin typeface="Times New Roman" panose="02020603050405020304" pitchFamily="18" charset="0"/>
                <a:cs typeface="Times New Roman" panose="02020603050405020304" pitchFamily="18" charset="0"/>
              </a:rPr>
              <a:t>Result of 1</a:t>
            </a:r>
            <a:r>
              <a:rPr lang="en-US" sz="2400" b="1" baseline="30000" dirty="0" smtClean="0">
                <a:solidFill>
                  <a:schemeClr val="tx1"/>
                </a:solidFill>
                <a:latin typeface="Times New Roman" panose="02020603050405020304" pitchFamily="18" charset="0"/>
                <a:cs typeface="Times New Roman" panose="02020603050405020304" pitchFamily="18" charset="0"/>
              </a:rPr>
              <a:t>st</a:t>
            </a:r>
            <a:r>
              <a:rPr lang="en-US" sz="2400" b="1" dirty="0" smtClean="0">
                <a:solidFill>
                  <a:schemeClr val="tx1"/>
                </a:solidFill>
                <a:latin typeface="Times New Roman" panose="02020603050405020304" pitchFamily="18" charset="0"/>
                <a:cs typeface="Times New Roman" panose="02020603050405020304" pitchFamily="18" charset="0"/>
              </a:rPr>
              <a:t> Batch</a:t>
            </a:r>
          </a:p>
          <a:p>
            <a:pPr marL="0" indent="0" algn="ctr">
              <a:buNone/>
            </a:pPr>
            <a:r>
              <a:rPr lang="en-US" sz="2400" b="1" dirty="0" smtClean="0">
                <a:solidFill>
                  <a:schemeClr val="tx1"/>
                </a:solidFill>
                <a:latin typeface="Times New Roman" panose="02020603050405020304" pitchFamily="18" charset="0"/>
                <a:cs typeface="Times New Roman" panose="02020603050405020304" pitchFamily="18" charset="0"/>
              </a:rPr>
              <a:t>Department of Management</a:t>
            </a:r>
          </a:p>
          <a:p>
            <a:endParaRPr lang="en-US" dirty="0"/>
          </a:p>
        </p:txBody>
      </p:sp>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76364401"/>
              </p:ext>
            </p:extLst>
          </p:nvPr>
        </p:nvGraphicFramePr>
        <p:xfrm>
          <a:off x="4637903" y="4009857"/>
          <a:ext cx="2669060" cy="2058058"/>
        </p:xfrm>
        <a:graphic>
          <a:graphicData uri="http://schemas.openxmlformats.org/drawingml/2006/table">
            <a:tbl>
              <a:tblPr firstRow="1" bandRow="1">
                <a:tableStyleId>{5C22544A-7EE6-4342-B048-85BDC9FD1C3A}</a:tableStyleId>
              </a:tblPr>
              <a:tblGrid>
                <a:gridCol w="1795848"/>
                <a:gridCol w="873212"/>
              </a:tblGrid>
              <a:tr h="235507">
                <a:tc>
                  <a:txBody>
                    <a:bodyPr/>
                    <a:lstStyle/>
                    <a:p>
                      <a:pPr algn="ctr"/>
                      <a:r>
                        <a:rPr lang="en-US" dirty="0" smtClean="0">
                          <a:latin typeface="Times New Roman" panose="02020603050405020304" pitchFamily="18" charset="0"/>
                          <a:cs typeface="Times New Roman" panose="02020603050405020304" pitchFamily="18" charset="0"/>
                        </a:rPr>
                        <a:t>Name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CGPA</a:t>
                      </a:r>
                      <a:endParaRPr lang="en-US" dirty="0">
                        <a:latin typeface="Times New Roman" panose="02020603050405020304" pitchFamily="18" charset="0"/>
                        <a:cs typeface="Times New Roman" panose="02020603050405020304" pitchFamily="18" charset="0"/>
                      </a:endParaRPr>
                    </a:p>
                  </a:txBody>
                  <a:tcPr/>
                </a:tc>
              </a:tr>
              <a:tr h="412138">
                <a:tc>
                  <a:txBody>
                    <a:bodyPr/>
                    <a:lstStyle/>
                    <a:p>
                      <a:pPr algn="ctr"/>
                      <a:r>
                        <a:rPr lang="en-US" dirty="0" smtClean="0">
                          <a:latin typeface="Times New Roman" panose="02020603050405020304" pitchFamily="18" charset="0"/>
                          <a:cs typeface="Times New Roman" panose="02020603050405020304" pitchFamily="18" charset="0"/>
                        </a:rPr>
                        <a:t>Md. Mehedi Hasan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3.42</a:t>
                      </a:r>
                      <a:endParaRPr lang="en-US" dirty="0">
                        <a:latin typeface="Times New Roman" panose="02020603050405020304" pitchFamily="18" charset="0"/>
                        <a:cs typeface="Times New Roman" panose="02020603050405020304" pitchFamily="18" charset="0"/>
                      </a:endParaRPr>
                    </a:p>
                  </a:txBody>
                  <a:tcPr/>
                </a:tc>
              </a:tr>
              <a:tr h="412138">
                <a:tc>
                  <a:txBody>
                    <a:bodyPr/>
                    <a:lstStyle/>
                    <a:p>
                      <a:pPr algn="ctr"/>
                      <a:r>
                        <a:rPr lang="en-US" dirty="0" smtClean="0">
                          <a:latin typeface="Times New Roman" panose="02020603050405020304" pitchFamily="18" charset="0"/>
                          <a:cs typeface="Times New Roman" panose="02020603050405020304" pitchFamily="18" charset="0"/>
                        </a:rPr>
                        <a:t>Md. Abu Bakar</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3.85</a:t>
                      </a:r>
                      <a:endParaRPr lang="en-US" dirty="0">
                        <a:latin typeface="Times New Roman" panose="02020603050405020304" pitchFamily="18" charset="0"/>
                        <a:cs typeface="Times New Roman" panose="02020603050405020304" pitchFamily="18" charset="0"/>
                      </a:endParaRPr>
                    </a:p>
                  </a:txBody>
                  <a:tcPr/>
                </a:tc>
              </a:tr>
              <a:tr h="412138">
                <a:tc>
                  <a:txBody>
                    <a:bodyPr/>
                    <a:lstStyle/>
                    <a:p>
                      <a:pPr algn="ctr"/>
                      <a:r>
                        <a:rPr lang="en-US" dirty="0" smtClean="0">
                          <a:latin typeface="Times New Roman" panose="02020603050405020304" pitchFamily="18" charset="0"/>
                          <a:cs typeface="Times New Roman" panose="02020603050405020304" pitchFamily="18" charset="0"/>
                        </a:rPr>
                        <a:t>Md. </a:t>
                      </a:r>
                      <a:r>
                        <a:rPr lang="en-US" dirty="0" err="1" smtClean="0">
                          <a:latin typeface="Times New Roman" panose="02020603050405020304" pitchFamily="18" charset="0"/>
                          <a:cs typeface="Times New Roman" panose="02020603050405020304" pitchFamily="18" charset="0"/>
                        </a:rPr>
                        <a:t>Nizam</a:t>
                      </a:r>
                      <a:r>
                        <a:rPr lang="en-US" dirty="0" smtClean="0">
                          <a:latin typeface="Times New Roman" panose="02020603050405020304" pitchFamily="18" charset="0"/>
                          <a:cs typeface="Times New Roman" panose="02020603050405020304" pitchFamily="18" charset="0"/>
                        </a:rPr>
                        <a:t> Uddin</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3.82</a:t>
                      </a:r>
                      <a:endParaRPr lang="en-US"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52396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1000"/>
                                        <p:tgtEl>
                                          <p:spTgt spid="4"/>
                                        </p:tgtEl>
                                      </p:cBhvr>
                                    </p:animEffect>
                                    <p:anim calcmode="lin" valueType="num">
                                      <p:cBhvr>
                                        <p:cTn id="30" dur="1000" fill="hold"/>
                                        <p:tgtEl>
                                          <p:spTgt spid="4"/>
                                        </p:tgtEl>
                                        <p:attrNameLst>
                                          <p:attrName>ppt_x</p:attrName>
                                        </p:attrNameLst>
                                      </p:cBhvr>
                                      <p:tavLst>
                                        <p:tav tm="0">
                                          <p:val>
                                            <p:strVal val="#ppt_x"/>
                                          </p:val>
                                        </p:tav>
                                        <p:tav tm="100000">
                                          <p:val>
                                            <p:strVal val="#ppt_x"/>
                                          </p:val>
                                        </p:tav>
                                      </p:tavLst>
                                    </p:anim>
                                    <p:anim calcmode="lin" valueType="num">
                                      <p:cBhvr>
                                        <p:cTn id="3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Example</a:t>
            </a:r>
          </a:p>
          <a:p>
            <a:pPr marL="0" indent="0" algn="ctr">
              <a:buNone/>
            </a:pPr>
            <a:r>
              <a:rPr lang="en-US" b="1" u="sng" dirty="0" smtClean="0">
                <a:latin typeface="Times New Roman" panose="02020603050405020304" pitchFamily="18" charset="0"/>
                <a:cs typeface="Times New Roman" panose="02020603050405020304" pitchFamily="18" charset="0"/>
              </a:rPr>
              <a:t>Adding Picture</a:t>
            </a:r>
          </a:p>
          <a:p>
            <a:pPr marL="0" indent="0">
              <a:buNone/>
            </a:pPr>
            <a:endParaRPr lang="en-US"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Microsoft PowerPoint</a:t>
            </a:r>
            <a:endParaRPr lang="en-US"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865" y="4077730"/>
            <a:ext cx="6194853" cy="1919416"/>
          </a:xfrm>
          <a:prstGeom prst="rect">
            <a:avLst/>
          </a:prstGeom>
        </p:spPr>
      </p:pic>
    </p:spTree>
    <p:extLst>
      <p:ext uri="{BB962C8B-B14F-4D97-AF65-F5344CB8AC3E}">
        <p14:creationId xmlns:p14="http://schemas.microsoft.com/office/powerpoint/2010/main" val="2348358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In conclusion, MS Word, MS Excel, and MS PowerPoint are essential tools that empower users to achieve a wide range of tasks with efficiency and professionalism.</a:t>
            </a:r>
          </a:p>
          <a:p>
            <a:r>
              <a:rPr lang="en-US" b="1" dirty="0">
                <a:solidFill>
                  <a:schemeClr val="tx1"/>
                </a:solidFill>
                <a:latin typeface="Times New Roman" panose="02020603050405020304" pitchFamily="18" charset="0"/>
                <a:cs typeface="Times New Roman" panose="02020603050405020304" pitchFamily="18" charset="0"/>
              </a:rPr>
              <a:t>MS Word</a:t>
            </a:r>
            <a:r>
              <a:rPr lang="en-US" dirty="0">
                <a:solidFill>
                  <a:schemeClr val="tx1"/>
                </a:solidFill>
                <a:latin typeface="Times New Roman" panose="02020603050405020304" pitchFamily="18" charset="0"/>
                <a:cs typeface="Times New Roman" panose="02020603050405020304" pitchFamily="18" charset="0"/>
              </a:rPr>
              <a:t> enables you to create and format polished documents, making it indispensable for communication and documentation.</a:t>
            </a:r>
          </a:p>
          <a:p>
            <a:r>
              <a:rPr lang="en-US" b="1" dirty="0">
                <a:solidFill>
                  <a:schemeClr val="tx1"/>
                </a:solidFill>
                <a:latin typeface="Times New Roman" panose="02020603050405020304" pitchFamily="18" charset="0"/>
                <a:cs typeface="Times New Roman" panose="02020603050405020304" pitchFamily="18" charset="0"/>
              </a:rPr>
              <a:t>MS Excel</a:t>
            </a:r>
            <a:r>
              <a:rPr lang="en-US" dirty="0">
                <a:solidFill>
                  <a:schemeClr val="tx1"/>
                </a:solidFill>
                <a:latin typeface="Times New Roman" panose="02020603050405020304" pitchFamily="18" charset="0"/>
                <a:cs typeface="Times New Roman" panose="02020603050405020304" pitchFamily="18" charset="0"/>
              </a:rPr>
              <a:t> provides powerful data management and analytical capabilities, helping you organize, calculate, and visualize data for informed decision-making.</a:t>
            </a:r>
          </a:p>
          <a:p>
            <a:r>
              <a:rPr lang="en-US" b="1" dirty="0">
                <a:solidFill>
                  <a:schemeClr val="tx1"/>
                </a:solidFill>
                <a:latin typeface="Times New Roman" panose="02020603050405020304" pitchFamily="18" charset="0"/>
                <a:cs typeface="Times New Roman" panose="02020603050405020304" pitchFamily="18" charset="0"/>
              </a:rPr>
              <a:t>MS PowerPoint</a:t>
            </a:r>
            <a:r>
              <a:rPr lang="en-US" dirty="0">
                <a:solidFill>
                  <a:schemeClr val="tx1"/>
                </a:solidFill>
                <a:latin typeface="Times New Roman" panose="02020603050405020304" pitchFamily="18" charset="0"/>
                <a:cs typeface="Times New Roman" panose="02020603050405020304" pitchFamily="18" charset="0"/>
              </a:rPr>
              <a:t> allows you to design engaging presentations that effectively convey your ideas and captivate your audience.</a:t>
            </a:r>
          </a:p>
          <a:p>
            <a:endParaRPr lang="en-US" dirty="0"/>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4896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https://edge.gov.bd/</a:t>
            </a: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References</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7153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3210" y="365125"/>
            <a:ext cx="10480589" cy="5656734"/>
          </a:xfrm>
        </p:spPr>
        <p: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Thank</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You</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352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To Understand EDGE </a:t>
            </a:r>
            <a:r>
              <a:rPr lang="en-US" dirty="0" err="1" smtClean="0">
                <a:solidFill>
                  <a:schemeClr val="tx1"/>
                </a:solidFill>
                <a:latin typeface="Times New Roman" panose="02020603050405020304" pitchFamily="18" charset="0"/>
                <a:cs typeface="Times New Roman" panose="02020603050405020304" pitchFamily="18" charset="0"/>
              </a:rPr>
              <a:t>Programes</a:t>
            </a:r>
            <a:endParaRPr lang="en-US" dirty="0" smtClean="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To Understand Overview of Microsoft Office Package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Objectives of this Project</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04003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2400" dirty="0" smtClean="0">
                <a:solidFill>
                  <a:schemeClr val="tx1"/>
                </a:solidFill>
                <a:latin typeface="Times New Roman" panose="02020603050405020304" pitchFamily="18" charset="0"/>
                <a:cs typeface="Times New Roman" panose="02020603050405020304" pitchFamily="18" charset="0"/>
              </a:rPr>
              <a:t>EDGE (Enhancing Digital Government and Economy) is an initiative by the Government of Bangladesh aimed at fostering the development of a robust digital economy and enhancing the delivery of government services through digital transformation. This program is spearheaded by the Bangladesh Computer Council (BCC) under the Ministry of Posts, Telecommunications, and Information Technology.</a:t>
            </a:r>
          </a:p>
          <a:p>
            <a:pPr algn="just"/>
            <a:r>
              <a:rPr lang="en-US" sz="2400" dirty="0" smtClean="0">
                <a:solidFill>
                  <a:schemeClr val="tx1"/>
                </a:solidFill>
                <a:latin typeface="Times New Roman" panose="02020603050405020304" pitchFamily="18" charset="0"/>
                <a:cs typeface="Times New Roman" panose="02020603050405020304" pitchFamily="18" charset="0"/>
              </a:rPr>
              <a:t>The project, funded by World Bank and </a:t>
            </a:r>
            <a:r>
              <a:rPr lang="en-US" sz="2400" dirty="0" err="1" smtClean="0">
                <a:solidFill>
                  <a:schemeClr val="tx1"/>
                </a:solidFill>
                <a:latin typeface="Times New Roman" panose="02020603050405020304" pitchFamily="18" charset="0"/>
                <a:cs typeface="Times New Roman" panose="02020603050405020304" pitchFamily="18" charset="0"/>
              </a:rPr>
              <a:t>GoB</a:t>
            </a:r>
            <a:r>
              <a:rPr lang="en-US" sz="2400" dirty="0" smtClean="0">
                <a:solidFill>
                  <a:schemeClr val="tx1"/>
                </a:solidFill>
                <a:latin typeface="Times New Roman" panose="02020603050405020304" pitchFamily="18" charset="0"/>
                <a:cs typeface="Times New Roman" panose="02020603050405020304" pitchFamily="18" charset="0"/>
              </a:rPr>
              <a:t>, will ensure an integrated, cloud-computing digital platform for all government agencies and improve cyber-security, which will result in savings of $200 million in the public sector's IT investments. Further, it will build resiliency during future crises, whereby the platform will enable the government to operate virtually and deliver critical public services to citizens and businesses.</a:t>
            </a:r>
          </a:p>
        </p:txBody>
      </p:sp>
      <p:sp>
        <p:nvSpPr>
          <p:cNvPr id="2" name="Title 1"/>
          <p:cNvSpPr>
            <a:spLocks noGrp="1"/>
          </p:cNvSpPr>
          <p:nvPr>
            <p:ph type="title"/>
          </p:nvPr>
        </p:nvSpPr>
        <p:spPr/>
        <p:txBody>
          <a:bodyPr>
            <a:normAutofit fontScale="90000"/>
          </a:bodyPr>
          <a:lstStyle/>
          <a:p>
            <a:pPr algn="ctr"/>
            <a:r>
              <a:rPr lang="en-US" b="1" dirty="0" smtClean="0">
                <a:solidFill>
                  <a:schemeClr val="tx1"/>
                </a:solidFill>
                <a:latin typeface="Times New Roman" panose="02020603050405020304" pitchFamily="18" charset="0"/>
                <a:cs typeface="Times New Roman" panose="02020603050405020304" pitchFamily="18" charset="0"/>
              </a:rPr>
              <a:t>Enhancing Digital Government and Economy</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4804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Digital Government Services</a:t>
            </a:r>
          </a:p>
          <a:p>
            <a:r>
              <a:rPr lang="en-US" dirty="0" smtClean="0">
                <a:solidFill>
                  <a:schemeClr val="tx1"/>
                </a:solidFill>
                <a:latin typeface="Times New Roman" panose="02020603050405020304" pitchFamily="18" charset="0"/>
                <a:cs typeface="Times New Roman" panose="02020603050405020304" pitchFamily="18" charset="0"/>
              </a:rPr>
              <a:t>Capacity Building</a:t>
            </a:r>
          </a:p>
          <a:p>
            <a:r>
              <a:rPr lang="en-US" dirty="0" smtClean="0">
                <a:solidFill>
                  <a:schemeClr val="tx1"/>
                </a:solidFill>
                <a:latin typeface="Times New Roman" panose="02020603050405020304" pitchFamily="18" charset="0"/>
                <a:cs typeface="Times New Roman" panose="02020603050405020304" pitchFamily="18" charset="0"/>
              </a:rPr>
              <a:t>Digital Infrastructure</a:t>
            </a:r>
          </a:p>
          <a:p>
            <a:r>
              <a:rPr lang="en-US" dirty="0" smtClean="0">
                <a:solidFill>
                  <a:schemeClr val="tx1"/>
                </a:solidFill>
                <a:latin typeface="Times New Roman" panose="02020603050405020304" pitchFamily="18" charset="0"/>
                <a:cs typeface="Times New Roman" panose="02020603050405020304" pitchFamily="18" charset="0"/>
              </a:rPr>
              <a:t>Fostering Innovation</a:t>
            </a:r>
          </a:p>
          <a:p>
            <a:r>
              <a:rPr lang="en-US" dirty="0" smtClean="0">
                <a:solidFill>
                  <a:schemeClr val="tx1"/>
                </a:solidFill>
                <a:latin typeface="Times New Roman" panose="02020603050405020304" pitchFamily="18" charset="0"/>
                <a:cs typeface="Times New Roman" panose="02020603050405020304" pitchFamily="18" charset="0"/>
              </a:rPr>
              <a:t>Economic Growth</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Key Features and Objectives of EDGE</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186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just"/>
            <a:r>
              <a:rPr lang="en-US" b="1" dirty="0" smtClean="0">
                <a:solidFill>
                  <a:schemeClr val="tx1"/>
                </a:solidFill>
                <a:latin typeface="Times New Roman" panose="02020603050405020304" pitchFamily="18" charset="0"/>
                <a:cs typeface="Times New Roman" panose="02020603050405020304" pitchFamily="18" charset="0"/>
              </a:rPr>
              <a:t>A Microsoft Office package refers to the suite of productivity applications developed by Microsoft. It includes various tools designed for creating documents, managing data, making presentations, organizing communication, and more. These packages are widely used in workplaces, schools, and homes due to their versatility and efficiency.</a:t>
            </a:r>
          </a:p>
          <a:p>
            <a:pPr marL="0" indent="0" algn="just">
              <a:buNone/>
            </a:pPr>
            <a:endParaRPr lang="en-US" b="1" dirty="0" smtClean="0">
              <a:solidFill>
                <a:schemeClr val="tx1"/>
              </a:solidFill>
              <a:latin typeface="Times New Roman" panose="02020603050405020304" pitchFamily="18" charset="0"/>
              <a:cs typeface="Times New Roman" panose="02020603050405020304" pitchFamily="18" charset="0"/>
            </a:endParaRPr>
          </a:p>
          <a:p>
            <a:r>
              <a:rPr lang="en-US" b="1" dirty="0" smtClean="0">
                <a:solidFill>
                  <a:schemeClr val="tx1"/>
                </a:solidFill>
                <a:latin typeface="Times New Roman" panose="02020603050405020304" pitchFamily="18" charset="0"/>
                <a:cs typeface="Times New Roman" panose="02020603050405020304" pitchFamily="18" charset="0"/>
              </a:rPr>
              <a:t>Main / Core Components of Microsoft Office Package</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rPr>
              <a:t>         </a:t>
            </a:r>
            <a:r>
              <a:rPr lang="en-US"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MS Word</a:t>
            </a:r>
          </a:p>
          <a:p>
            <a:pPr marL="0" indent="0">
              <a:buNone/>
            </a:pPr>
            <a:r>
              <a:rPr lang="en-US" b="1"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US"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MS Excel</a:t>
            </a:r>
          </a:p>
          <a:p>
            <a:pPr marL="0" indent="0">
              <a:buNone/>
            </a:pPr>
            <a:r>
              <a:rPr lang="en-US" b="1"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 MS PowerPoint etc.</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Office Package</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591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solidFill>
                  <a:schemeClr val="tx1"/>
                </a:solidFill>
                <a:latin typeface="Times New Roman" panose="02020603050405020304" pitchFamily="18" charset="0"/>
                <a:cs typeface="Times New Roman" panose="02020603050405020304" pitchFamily="18" charset="0"/>
              </a:rPr>
              <a:t>What I Learned </a:t>
            </a:r>
          </a:p>
          <a:p>
            <a:endParaRPr lang="en-US"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Computer Basic, Creating Folder, Paint Directories, input units, Output unit Central Processing Units, What is hard ware, what is Soft ware Windows short cut keys </a:t>
            </a:r>
          </a:p>
          <a:p>
            <a:pPr marL="457200" lvl="1" indent="0" algn="just">
              <a:buNone/>
            </a:pPr>
            <a:endParaRPr lang="en-US" dirty="0" smtClean="0">
              <a:solidFill>
                <a:schemeClr val="tx1"/>
              </a:solidFill>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v"/>
            </a:pPr>
            <a:r>
              <a:rPr lang="en-US" dirty="0" smtClean="0">
                <a:solidFill>
                  <a:schemeClr val="tx1"/>
                </a:solidFill>
                <a:latin typeface="Times New Roman" panose="02020603050405020304" pitchFamily="18" charset="0"/>
                <a:cs typeface="Times New Roman" panose="02020603050405020304" pitchFamily="18" charset="0"/>
              </a:rPr>
              <a:t>What is Internet?, Receiving Incoming Messages Sending Outgoing Messages, Email addressing Email attachments, Browsing, Search engines Text chatting, Job Searching Downloading video and Music Uploading Video or Music, Voice chatting, Webcam Chatting etc. Introduction to Blogging, Facebook </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normAutofit fontScale="90000"/>
          </a:bodyPr>
          <a:lstStyle/>
          <a:p>
            <a:pPr algn="ctr"/>
            <a:r>
              <a:rPr lang="en-US" b="1" dirty="0" smtClean="0">
                <a:solidFill>
                  <a:schemeClr val="tx1"/>
                </a:solidFill>
                <a:latin typeface="Times New Roman" panose="02020603050405020304" pitchFamily="18" charset="0"/>
                <a:cs typeface="Times New Roman" panose="02020603050405020304" pitchFamily="18" charset="0"/>
              </a:rPr>
              <a:t>MS Windows and Basic Computer</a:t>
            </a:r>
            <a:br>
              <a:rPr lang="en-US" b="1" dirty="0" smtClean="0">
                <a:solidFill>
                  <a:schemeClr val="tx1"/>
                </a:solidFill>
                <a:latin typeface="Times New Roman" panose="02020603050405020304" pitchFamily="18" charset="0"/>
                <a:cs typeface="Times New Roman" panose="02020603050405020304" pitchFamily="18" charset="0"/>
              </a:rPr>
            </a:br>
            <a:r>
              <a:rPr lang="en-US" b="1" dirty="0" smtClean="0">
                <a:solidFill>
                  <a:schemeClr val="tx1"/>
                </a:solidFill>
                <a:latin typeface="Times New Roman" panose="02020603050405020304" pitchFamily="18" charset="0"/>
                <a:cs typeface="Times New Roman" panose="02020603050405020304" pitchFamily="18" charset="0"/>
              </a:rPr>
              <a:t>Internet and E-mail</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12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5292" y="972066"/>
            <a:ext cx="10515600" cy="4909750"/>
          </a:xfrm>
        </p:spPr>
        <p:txBody>
          <a:bodyPr/>
          <a:lstStyle/>
          <a:p>
            <a:pPr algn="ctr"/>
            <a:r>
              <a:rPr lang="en-US" b="1" dirty="0" smtClean="0">
                <a:solidFill>
                  <a:schemeClr val="tx1"/>
                </a:solidFill>
                <a:latin typeface="Times New Roman" panose="02020603050405020304" pitchFamily="18" charset="0"/>
                <a:cs typeface="Times New Roman" panose="02020603050405020304" pitchFamily="18" charset="0"/>
              </a:rPr>
              <a:t>Microsoft Word</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7913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384</TotalTime>
  <Words>1927</Words>
  <Application>Microsoft Office PowerPoint</Application>
  <PresentationFormat>Custom</PresentationFormat>
  <Paragraphs>232</Paragraphs>
  <Slides>35</Slides>
  <Notes>0</Notes>
  <HiddenSlides>0</HiddenSlides>
  <MMClips>1</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Waveform</vt:lpstr>
      <vt:lpstr>Welcome to My Project  Microsoft Office Package</vt:lpstr>
      <vt:lpstr>Introduction</vt:lpstr>
      <vt:lpstr>Index</vt:lpstr>
      <vt:lpstr>Objectives of this Project</vt:lpstr>
      <vt:lpstr>Enhancing Digital Government and Economy</vt:lpstr>
      <vt:lpstr>Key Features and Objectives of EDGE</vt:lpstr>
      <vt:lpstr>Microsoft Office Package</vt:lpstr>
      <vt:lpstr>MS Windows and Basic Computer Internet and E-mail</vt:lpstr>
      <vt:lpstr>Microsoft Word</vt:lpstr>
      <vt:lpstr>Microsoft Word</vt:lpstr>
      <vt:lpstr>Microsoft Word</vt:lpstr>
      <vt:lpstr>Microsoft Word</vt:lpstr>
      <vt:lpstr>Microsoft Word</vt:lpstr>
      <vt:lpstr>Microsoft Word</vt:lpstr>
      <vt:lpstr>Microsoft Word</vt:lpstr>
      <vt:lpstr>Microsoft Word</vt:lpstr>
      <vt:lpstr>Microsoft Excel</vt:lpstr>
      <vt:lpstr>Microsoft Excel</vt:lpstr>
      <vt:lpstr>Microsoft Excel</vt:lpstr>
      <vt:lpstr>Microsoft Excel</vt:lpstr>
      <vt:lpstr>Microsoft Excel</vt:lpstr>
      <vt:lpstr>Microsoft Excel</vt:lpstr>
      <vt:lpstr>Microsoft PowerPoint</vt:lpstr>
      <vt:lpstr>Microsoft PowerPoint</vt:lpstr>
      <vt:lpstr>Microsoft PowerPoint</vt:lpstr>
      <vt:lpstr>Microsoft PowerPoint</vt:lpstr>
      <vt:lpstr>Microsoft PowerPoint</vt:lpstr>
      <vt:lpstr>Microsoft PowerPoint</vt:lpstr>
      <vt:lpstr>Microsoft PowerPoint</vt:lpstr>
      <vt:lpstr>Microsoft PowerPoint</vt:lpstr>
      <vt:lpstr>Microsoft PowerPoint</vt:lpstr>
      <vt:lpstr>Microsoft PowerPoint</vt:lpstr>
      <vt:lpstr>Conclusion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Project  Microsoft Office Package</dc:title>
  <dc:creator>Windows User</dc:creator>
  <cp:lastModifiedBy>USER</cp:lastModifiedBy>
  <cp:revision>34</cp:revision>
  <dcterms:created xsi:type="dcterms:W3CDTF">2024-12-09T07:12:11Z</dcterms:created>
  <dcterms:modified xsi:type="dcterms:W3CDTF">2024-12-09T13:49:09Z</dcterms:modified>
</cp:coreProperties>
</file>