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84" r:id="rId5"/>
    <p:sldId id="258" r:id="rId6"/>
    <p:sldId id="294" r:id="rId7"/>
    <p:sldId id="293" r:id="rId8"/>
    <p:sldId id="295" r:id="rId9"/>
    <p:sldId id="264" r:id="rId10"/>
    <p:sldId id="265" r:id="rId11"/>
    <p:sldId id="269" r:id="rId12"/>
    <p:sldId id="286" r:id="rId13"/>
    <p:sldId id="287" r:id="rId14"/>
    <p:sldId id="288" r:id="rId15"/>
    <p:sldId id="290" r:id="rId16"/>
    <p:sldId id="270" r:id="rId17"/>
    <p:sldId id="289" r:id="rId18"/>
    <p:sldId id="282" r:id="rId19"/>
    <p:sldId id="283" r:id="rId20"/>
    <p:sldId id="277" r:id="rId21"/>
    <p:sldId id="271" r:id="rId22"/>
    <p:sldId id="266" r:id="rId23"/>
    <p:sldId id="272" r:id="rId24"/>
    <p:sldId id="274" r:id="rId25"/>
    <p:sldId id="292" r:id="rId26"/>
    <p:sldId id="276" r:id="rId27"/>
    <p:sldId id="278" r:id="rId28"/>
    <p:sldId id="280" r:id="rId29"/>
    <p:sldId id="281" r:id="rId30"/>
    <p:sldId id="279" r:id="rId31"/>
    <p:sldId id="285" r:id="rId32"/>
    <p:sldId id="275" r:id="rId33"/>
    <p:sldId id="267" r:id="rId34"/>
    <p:sldId id="2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63D70-86AC-4258-AAA9-B640C707A18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2D2B8-657B-4F20-B814-EECA2CDD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slide" Target="slide34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D420-6BE2-40FD-93AC-E33068F28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10" y="2394022"/>
            <a:ext cx="8934580" cy="822356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Stress Detection in University Students: Using Activity Data and Machine Learning Techniques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903FA-59D3-4599-A6A5-46B04C06052B}"/>
              </a:ext>
            </a:extLst>
          </p:cNvPr>
          <p:cNvSpPr txBox="1"/>
          <p:nvPr/>
        </p:nvSpPr>
        <p:spPr>
          <a:xfrm>
            <a:off x="4911943" y="3315008"/>
            <a:ext cx="236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CC96C7-47F1-4E19-9E95-D0054196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92989"/>
              </p:ext>
            </p:extLst>
          </p:nvPr>
        </p:nvGraphicFramePr>
        <p:xfrm>
          <a:off x="2850777" y="3730798"/>
          <a:ext cx="64904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913">
                  <a:extLst>
                    <a:ext uri="{9D8B030D-6E8A-4147-A177-3AD203B41FA5}">
                      <a16:colId xmlns:a16="http://schemas.microsoft.com/office/drawing/2014/main" val="4031349921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3800994141"/>
                    </a:ext>
                  </a:extLst>
                </a:gridCol>
              </a:tblGrid>
              <a:tr h="341687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46797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Sneara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20201074010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83712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Baig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Azizul Hakim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20201078010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84426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Afia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Farzana Maliha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20201109010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10901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Umma Habiba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Tuly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20201124010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73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3C4DB97-AB63-46F1-833B-C88D6DB52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97" y="94567"/>
            <a:ext cx="1447588" cy="127628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A86BD06-14A2-4D84-9B77-2C3BB853FDFA}"/>
              </a:ext>
            </a:extLst>
          </p:cNvPr>
          <p:cNvSpPr txBox="1">
            <a:spLocks/>
          </p:cNvSpPr>
          <p:nvPr/>
        </p:nvSpPr>
        <p:spPr>
          <a:xfrm>
            <a:off x="2931459" y="1416867"/>
            <a:ext cx="7113495" cy="5199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North Western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235D3-F021-4D27-BF74-DFA01CFB3C7A}"/>
              </a:ext>
            </a:extLst>
          </p:cNvPr>
          <p:cNvSpPr txBox="1"/>
          <p:nvPr/>
        </p:nvSpPr>
        <p:spPr>
          <a:xfrm>
            <a:off x="4911943" y="1966110"/>
            <a:ext cx="2210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4ADFE-88B2-491B-B6C4-ED8E63FA3BB5}"/>
              </a:ext>
            </a:extLst>
          </p:cNvPr>
          <p:cNvSpPr txBox="1"/>
          <p:nvPr/>
        </p:nvSpPr>
        <p:spPr>
          <a:xfrm>
            <a:off x="3235139" y="5681880"/>
            <a:ext cx="5721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C</a:t>
            </a:r>
          </a:p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University, Khulna, Bangladesh.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0A031-1D08-46C2-B1CB-6EDD5B0A07E0}"/>
              </a:ext>
            </a:extLst>
          </p:cNvPr>
          <p:cNvSpPr txBox="1"/>
          <p:nvPr/>
        </p:nvSpPr>
        <p:spPr>
          <a:xfrm>
            <a:off x="10641288" y="6420544"/>
            <a:ext cx="168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</p:spTree>
    <p:extLst>
      <p:ext uri="{BB962C8B-B14F-4D97-AF65-F5344CB8AC3E}">
        <p14:creationId xmlns:p14="http://schemas.microsoft.com/office/powerpoint/2010/main" val="241889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469D-4736-4C61-8D56-B6525BA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840" y="-88594"/>
            <a:ext cx="3012320" cy="6907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18FF6F-5FFE-46B8-BE74-839C4164C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1" y="532661"/>
            <a:ext cx="7690971" cy="60013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403DB-AEAC-4922-8893-B0B4D4DC24A4}"/>
              </a:ext>
            </a:extLst>
          </p:cNvPr>
          <p:cNvSpPr txBox="1"/>
          <p:nvPr/>
        </p:nvSpPr>
        <p:spPr>
          <a:xfrm>
            <a:off x="280147" y="6278886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4AA4D-E049-4AA7-BD20-4DD6D3009757}"/>
              </a:ext>
            </a:extLst>
          </p:cNvPr>
          <p:cNvSpPr txBox="1"/>
          <p:nvPr/>
        </p:nvSpPr>
        <p:spPr>
          <a:xfrm>
            <a:off x="3957918" y="6452413"/>
            <a:ext cx="42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Workflow diagram of our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A5F53-452C-400E-9898-CFD57191DFDB}"/>
              </a:ext>
            </a:extLst>
          </p:cNvPr>
          <p:cNvSpPr txBox="1"/>
          <p:nvPr/>
        </p:nvSpPr>
        <p:spPr>
          <a:xfrm>
            <a:off x="10682536" y="6365650"/>
            <a:ext cx="149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A66FFC-C1F3-4F9F-83FE-C4CDE1D8C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5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5C4-ECF8-4D90-97B8-AE750D87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880" y="105572"/>
            <a:ext cx="4796259" cy="7094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(Cont.)</a:t>
            </a:r>
            <a:endParaRPr lang="en-US" sz="36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4F1683A-B9D7-4F98-9710-201262F5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70" y="1053631"/>
            <a:ext cx="5757875" cy="4978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8B99E-F157-4D9A-8C9C-DA7013F2D083}"/>
              </a:ext>
            </a:extLst>
          </p:cNvPr>
          <p:cNvSpPr txBox="1"/>
          <p:nvPr/>
        </p:nvSpPr>
        <p:spPr>
          <a:xfrm>
            <a:off x="456012" y="6239215"/>
            <a:ext cx="114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332A3-D796-4792-AE9E-545544B60796}"/>
              </a:ext>
            </a:extLst>
          </p:cNvPr>
          <p:cNvSpPr txBox="1"/>
          <p:nvPr/>
        </p:nvSpPr>
        <p:spPr>
          <a:xfrm>
            <a:off x="10679545" y="6423881"/>
            <a:ext cx="15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76CF2C-AE76-4B64-BAB8-C2775C907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4D18DF-E48B-456A-8E26-730EDBFC43C4}"/>
              </a:ext>
            </a:extLst>
          </p:cNvPr>
          <p:cNvSpPr txBox="1"/>
          <p:nvPr/>
        </p:nvSpPr>
        <p:spPr>
          <a:xfrm>
            <a:off x="861133" y="2139518"/>
            <a:ext cx="209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Sample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2DE0B-91D0-4E7A-8D6F-C07C4C3A42BD}"/>
              </a:ext>
            </a:extLst>
          </p:cNvPr>
          <p:cNvSpPr txBox="1"/>
          <p:nvPr/>
        </p:nvSpPr>
        <p:spPr>
          <a:xfrm>
            <a:off x="861134" y="2508850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features</a:t>
            </a:r>
          </a:p>
        </p:txBody>
      </p:sp>
    </p:spTree>
    <p:extLst>
      <p:ext uri="{BB962C8B-B14F-4D97-AF65-F5344CB8AC3E}">
        <p14:creationId xmlns:p14="http://schemas.microsoft.com/office/powerpoint/2010/main" val="426232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5C4-ECF8-4D90-97B8-AE750D87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880" y="105572"/>
            <a:ext cx="4796259" cy="7094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8B99E-F157-4D9A-8C9C-DA7013F2D083}"/>
              </a:ext>
            </a:extLst>
          </p:cNvPr>
          <p:cNvSpPr txBox="1"/>
          <p:nvPr/>
        </p:nvSpPr>
        <p:spPr>
          <a:xfrm>
            <a:off x="456012" y="6239215"/>
            <a:ext cx="114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332A3-D796-4792-AE9E-545544B60796}"/>
              </a:ext>
            </a:extLst>
          </p:cNvPr>
          <p:cNvSpPr txBox="1"/>
          <p:nvPr/>
        </p:nvSpPr>
        <p:spPr>
          <a:xfrm>
            <a:off x="10679545" y="6423881"/>
            <a:ext cx="15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76CF2C-AE76-4B64-BAB8-C2775C90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91100-E0BB-4B9D-BE95-322D1AC2F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38" y="950630"/>
            <a:ext cx="6222847" cy="547325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0F2101-39CD-4919-81D1-7FAD265C2C3D}"/>
              </a:ext>
            </a:extLst>
          </p:cNvPr>
          <p:cNvSpPr txBox="1"/>
          <p:nvPr/>
        </p:nvSpPr>
        <p:spPr>
          <a:xfrm>
            <a:off x="665824" y="1748901"/>
            <a:ext cx="335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(Montgomery–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Asberg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Depression Rating Scale)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MADRS Rating</a:t>
            </a:r>
          </a:p>
        </p:txBody>
      </p:sp>
    </p:spTree>
    <p:extLst>
      <p:ext uri="{BB962C8B-B14F-4D97-AF65-F5344CB8AC3E}">
        <p14:creationId xmlns:p14="http://schemas.microsoft.com/office/powerpoint/2010/main" val="111798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5C4-ECF8-4D90-97B8-AE750D87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880" y="105572"/>
            <a:ext cx="4796259" cy="7094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8B99E-F157-4D9A-8C9C-DA7013F2D083}"/>
              </a:ext>
            </a:extLst>
          </p:cNvPr>
          <p:cNvSpPr txBox="1"/>
          <p:nvPr/>
        </p:nvSpPr>
        <p:spPr>
          <a:xfrm>
            <a:off x="456012" y="6239215"/>
            <a:ext cx="114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332A3-D796-4792-AE9E-545544B60796}"/>
              </a:ext>
            </a:extLst>
          </p:cNvPr>
          <p:cNvSpPr txBox="1"/>
          <p:nvPr/>
        </p:nvSpPr>
        <p:spPr>
          <a:xfrm>
            <a:off x="10679545" y="6423881"/>
            <a:ext cx="15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76CF2C-AE76-4B64-BAB8-C2775C90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B399FC-D7CE-4FB3-9E26-B5AC27ED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6" y="870494"/>
            <a:ext cx="4796258" cy="51196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51BEE5-DEEA-4E77-A22D-E9225CDCF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62" y="870494"/>
            <a:ext cx="5663953" cy="50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6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5C4-ECF8-4D90-97B8-AE750D87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880" y="105572"/>
            <a:ext cx="4796259" cy="7094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8B99E-F157-4D9A-8C9C-DA7013F2D083}"/>
              </a:ext>
            </a:extLst>
          </p:cNvPr>
          <p:cNvSpPr txBox="1"/>
          <p:nvPr/>
        </p:nvSpPr>
        <p:spPr>
          <a:xfrm>
            <a:off x="456012" y="6239215"/>
            <a:ext cx="114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332A3-D796-4792-AE9E-545544B60796}"/>
              </a:ext>
            </a:extLst>
          </p:cNvPr>
          <p:cNvSpPr txBox="1"/>
          <p:nvPr/>
        </p:nvSpPr>
        <p:spPr>
          <a:xfrm>
            <a:off x="10679545" y="6423881"/>
            <a:ext cx="15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76CF2C-AE76-4B64-BAB8-C2775C90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E0FD49-119B-477E-A0F0-4ABD08BD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7" y="903165"/>
            <a:ext cx="4864251" cy="508085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D535C2-65E4-434D-9E30-C741A963F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42" y="903165"/>
            <a:ext cx="5684546" cy="50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0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5C4-ECF8-4D90-97B8-AE750D87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880" y="105572"/>
            <a:ext cx="4796259" cy="7094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8B99E-F157-4D9A-8C9C-DA7013F2D083}"/>
              </a:ext>
            </a:extLst>
          </p:cNvPr>
          <p:cNvSpPr txBox="1"/>
          <p:nvPr/>
        </p:nvSpPr>
        <p:spPr>
          <a:xfrm>
            <a:off x="456012" y="6239215"/>
            <a:ext cx="114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332A3-D796-4792-AE9E-545544B60796}"/>
              </a:ext>
            </a:extLst>
          </p:cNvPr>
          <p:cNvSpPr txBox="1"/>
          <p:nvPr/>
        </p:nvSpPr>
        <p:spPr>
          <a:xfrm>
            <a:off x="10679545" y="6423881"/>
            <a:ext cx="15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76CF2C-AE76-4B64-BAB8-C2775C90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94E4B2-BE46-4072-B37C-8B0D4893B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09" y="2089781"/>
            <a:ext cx="5715161" cy="7504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FCCACF-2987-4283-B013-C22E441C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88" y="1129385"/>
            <a:ext cx="2840982" cy="499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D6D621-3640-4F1B-8DDF-9D8CE29403A4}"/>
              </a:ext>
            </a:extLst>
          </p:cNvPr>
          <p:cNvSpPr txBox="1"/>
          <p:nvPr/>
        </p:nvSpPr>
        <p:spPr>
          <a:xfrm>
            <a:off x="1170435" y="1736263"/>
            <a:ext cx="268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0-6 normal depression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856E-FA09-477B-82F0-AF97E38DB227}"/>
              </a:ext>
            </a:extLst>
          </p:cNvPr>
          <p:cNvSpPr txBox="1"/>
          <p:nvPr/>
        </p:nvSpPr>
        <p:spPr>
          <a:xfrm>
            <a:off x="1161475" y="2188982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7-9 mild depression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96ECF-4C74-4DFB-AC06-2F9A43DC2820}"/>
              </a:ext>
            </a:extLst>
          </p:cNvPr>
          <p:cNvSpPr txBox="1"/>
          <p:nvPr/>
        </p:nvSpPr>
        <p:spPr>
          <a:xfrm>
            <a:off x="1161475" y="2665277"/>
            <a:ext cx="36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20-34 moderate depression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F9326-75DB-48FF-A4E1-E8D5F4D7EFAC}"/>
              </a:ext>
            </a:extLst>
          </p:cNvPr>
          <p:cNvSpPr txBox="1"/>
          <p:nvPr/>
        </p:nvSpPr>
        <p:spPr>
          <a:xfrm>
            <a:off x="1161475" y="3117996"/>
            <a:ext cx="306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35-60 severe depression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8EC9D-69C9-4EBC-98F2-6C2F19A39BB0}"/>
              </a:ext>
            </a:extLst>
          </p:cNvPr>
          <p:cNvSpPr txBox="1"/>
          <p:nvPr/>
        </p:nvSpPr>
        <p:spPr>
          <a:xfrm>
            <a:off x="3851409" y="3117996"/>
            <a:ext cx="54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64254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E3F-493D-4625-982B-FE3AA3BA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40" y="107576"/>
            <a:ext cx="4706650" cy="8449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(Cont.)</a:t>
            </a:r>
            <a:endParaRPr lang="en-US" sz="360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239BD6E-9180-4070-8224-9DECEDA7659B}"/>
              </a:ext>
            </a:extLst>
          </p:cNvPr>
          <p:cNvSpPr txBox="1">
            <a:spLocks/>
          </p:cNvSpPr>
          <p:nvPr/>
        </p:nvSpPr>
        <p:spPr>
          <a:xfrm>
            <a:off x="968189" y="919608"/>
            <a:ext cx="3676183" cy="430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 from Activity: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4BF96-21A9-4A3E-A5D4-037D69FC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88" y="1550988"/>
            <a:ext cx="3676183" cy="530701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(𝜇)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variance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FF80CBF-CB1C-4DA2-B2FC-CEBCDAC37FB8}"/>
              </a:ext>
            </a:extLst>
          </p:cNvPr>
          <p:cNvSpPr txBox="1">
            <a:spLocks/>
          </p:cNvSpPr>
          <p:nvPr/>
        </p:nvSpPr>
        <p:spPr>
          <a:xfrm>
            <a:off x="6589059" y="1694327"/>
            <a:ext cx="2967317" cy="444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Root Mean Square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Zero-crossing rate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peaks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Energy of the signal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Bi mean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Interquartile range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Band power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A4567-AA95-45CF-83C8-7AE96D0D7784}"/>
              </a:ext>
            </a:extLst>
          </p:cNvPr>
          <p:cNvSpPr txBox="1"/>
          <p:nvPr/>
        </p:nvSpPr>
        <p:spPr>
          <a:xfrm>
            <a:off x="341791" y="6273838"/>
            <a:ext cx="96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D10D7-4B08-4CCC-A622-24D509A6EC27}"/>
              </a:ext>
            </a:extLst>
          </p:cNvPr>
          <p:cNvSpPr txBox="1"/>
          <p:nvPr/>
        </p:nvSpPr>
        <p:spPr>
          <a:xfrm>
            <a:off x="10688238" y="6368534"/>
            <a:ext cx="1503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6D720-99BB-419B-8671-3A713404C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E3F-493D-4625-982B-FE3AA3BA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40" y="107576"/>
            <a:ext cx="4706650" cy="8449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(Cont.)</a:t>
            </a:r>
            <a:endParaRPr lang="en-US" sz="360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239BD6E-9180-4070-8224-9DECEDA7659B}"/>
              </a:ext>
            </a:extLst>
          </p:cNvPr>
          <p:cNvSpPr txBox="1">
            <a:spLocks/>
          </p:cNvSpPr>
          <p:nvPr/>
        </p:nvSpPr>
        <p:spPr>
          <a:xfrm>
            <a:off x="968189" y="919608"/>
            <a:ext cx="3399625" cy="430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A4567-AA95-45CF-83C8-7AE96D0D7784}"/>
              </a:ext>
            </a:extLst>
          </p:cNvPr>
          <p:cNvSpPr txBox="1"/>
          <p:nvPr/>
        </p:nvSpPr>
        <p:spPr>
          <a:xfrm>
            <a:off x="341791" y="6273838"/>
            <a:ext cx="96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D10D7-4B08-4CCC-A622-24D509A6EC27}"/>
              </a:ext>
            </a:extLst>
          </p:cNvPr>
          <p:cNvSpPr txBox="1"/>
          <p:nvPr/>
        </p:nvSpPr>
        <p:spPr>
          <a:xfrm>
            <a:off x="10688238" y="6368534"/>
            <a:ext cx="1503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6D720-99BB-419B-8671-3A713404C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F99C78-9CB2-4265-ABAE-82A00DAF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9" y="1764517"/>
            <a:ext cx="9914860" cy="40210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85627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2398-3385-4443-82DE-4D1EE951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46" y="110377"/>
            <a:ext cx="5283108" cy="896387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28079-36A8-4631-ACE4-3DF4042E8E61}"/>
              </a:ext>
            </a:extLst>
          </p:cNvPr>
          <p:cNvSpPr txBox="1"/>
          <p:nvPr/>
        </p:nvSpPr>
        <p:spPr>
          <a:xfrm>
            <a:off x="5223858" y="6043324"/>
            <a:ext cx="26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:Age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E70C8-C6A7-4744-9FD7-EC323BD8B438}"/>
              </a:ext>
            </a:extLst>
          </p:cNvPr>
          <p:cNvSpPr txBox="1"/>
          <p:nvPr/>
        </p:nvSpPr>
        <p:spPr>
          <a:xfrm>
            <a:off x="10665691" y="6368534"/>
            <a:ext cx="15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D8896C-339D-484C-B6F0-3B0C0591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325FA0-741B-439E-80C8-C0D7252AC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07" y="1444780"/>
            <a:ext cx="5065786" cy="416052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94561C-2F08-4235-8333-570D15A8CC02}"/>
              </a:ext>
            </a:extLst>
          </p:cNvPr>
          <p:cNvSpPr txBox="1"/>
          <p:nvPr/>
        </p:nvSpPr>
        <p:spPr>
          <a:xfrm>
            <a:off x="164237" y="6250679"/>
            <a:ext cx="1034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18</a:t>
            </a:r>
          </a:p>
        </p:txBody>
      </p:sp>
    </p:spTree>
    <p:extLst>
      <p:ext uri="{BB962C8B-B14F-4D97-AF65-F5344CB8AC3E}">
        <p14:creationId xmlns:p14="http://schemas.microsoft.com/office/powerpoint/2010/main" val="11222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B129-2DD3-4D1F-8F99-F4BA181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950" y="205281"/>
            <a:ext cx="4934100" cy="738942"/>
          </a:xfrm>
        </p:spPr>
        <p:txBody>
          <a:bodyPr>
            <a:no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8725B-9F9B-4B9F-B4CD-E7341F99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07363"/>
            <a:ext cx="9914860" cy="4835628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F0016-8D37-41BF-B611-3305873651A4}"/>
              </a:ext>
            </a:extLst>
          </p:cNvPr>
          <p:cNvSpPr txBox="1"/>
          <p:nvPr/>
        </p:nvSpPr>
        <p:spPr>
          <a:xfrm>
            <a:off x="3846619" y="5940522"/>
            <a:ext cx="4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Gender Distribution of Each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E95F2-B931-41D7-A486-739043F38157}"/>
              </a:ext>
            </a:extLst>
          </p:cNvPr>
          <p:cNvSpPr txBox="1"/>
          <p:nvPr/>
        </p:nvSpPr>
        <p:spPr>
          <a:xfrm>
            <a:off x="328491" y="6306131"/>
            <a:ext cx="1034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3FC93-B01E-411F-A7D2-38840F9D911E}"/>
              </a:ext>
            </a:extLst>
          </p:cNvPr>
          <p:cNvSpPr txBox="1"/>
          <p:nvPr/>
        </p:nvSpPr>
        <p:spPr>
          <a:xfrm>
            <a:off x="10656453" y="6384605"/>
            <a:ext cx="1535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B93CF0-6DC7-42BF-96CC-17E492B62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51A1D-0DE4-4067-A360-C641B9B0C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77" y="1348736"/>
            <a:ext cx="5678435" cy="4160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6AD307-D89E-4BBD-9EA2-1E3AE2CE4964}"/>
              </a:ext>
            </a:extLst>
          </p:cNvPr>
          <p:cNvSpPr txBox="1"/>
          <p:nvPr/>
        </p:nvSpPr>
        <p:spPr>
          <a:xfrm>
            <a:off x="1488901" y="1712259"/>
            <a:ext cx="2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defines Female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defines Male </a:t>
            </a:r>
          </a:p>
        </p:txBody>
      </p:sp>
    </p:spTree>
    <p:extLst>
      <p:ext uri="{BB962C8B-B14F-4D97-AF65-F5344CB8AC3E}">
        <p14:creationId xmlns:p14="http://schemas.microsoft.com/office/powerpoint/2010/main" val="225841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DCED-39B4-4C24-BA90-6A34BDB1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41" y="79384"/>
            <a:ext cx="2775719" cy="1325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Overview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7E67-9133-4174-A8BF-09F20A907739}"/>
              </a:ext>
            </a:extLst>
          </p:cNvPr>
          <p:cNvSpPr txBox="1"/>
          <p:nvPr/>
        </p:nvSpPr>
        <p:spPr>
          <a:xfrm>
            <a:off x="1252360" y="1854215"/>
            <a:ext cx="79840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B8370-F6E7-49F1-9FFC-284C37D0F400}"/>
              </a:ext>
            </a:extLst>
          </p:cNvPr>
          <p:cNvSpPr txBox="1"/>
          <p:nvPr/>
        </p:nvSpPr>
        <p:spPr>
          <a:xfrm>
            <a:off x="537882" y="6192832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B1A48-4763-433C-B46F-5F5810C1CB4E}"/>
              </a:ext>
            </a:extLst>
          </p:cNvPr>
          <p:cNvSpPr txBox="1"/>
          <p:nvPr/>
        </p:nvSpPr>
        <p:spPr>
          <a:xfrm>
            <a:off x="10679546" y="6377498"/>
            <a:ext cx="165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D5C696-9E34-4258-B065-020C946B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8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2398-3385-4443-82DE-4D1EE951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46" y="110377"/>
            <a:ext cx="5283108" cy="896387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1ECB9-3267-4902-A51D-1350E5998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27" y="944418"/>
            <a:ext cx="6138545" cy="49691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28079-36A8-4631-ACE4-3DF4042E8E61}"/>
              </a:ext>
            </a:extLst>
          </p:cNvPr>
          <p:cNvSpPr txBox="1"/>
          <p:nvPr/>
        </p:nvSpPr>
        <p:spPr>
          <a:xfrm>
            <a:off x="4576618" y="6253015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RCNN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E70C8-C6A7-4744-9FD7-EC323BD8B438}"/>
              </a:ext>
            </a:extLst>
          </p:cNvPr>
          <p:cNvSpPr txBox="1"/>
          <p:nvPr/>
        </p:nvSpPr>
        <p:spPr>
          <a:xfrm>
            <a:off x="10665691" y="6368534"/>
            <a:ext cx="15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D8896C-339D-484C-B6F0-3B0C05911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36DD2-B1C6-429A-A1AE-ACDD3119A071}"/>
              </a:ext>
            </a:extLst>
          </p:cNvPr>
          <p:cNvSpPr txBox="1"/>
          <p:nvPr/>
        </p:nvSpPr>
        <p:spPr>
          <a:xfrm>
            <a:off x="261891" y="6253015"/>
            <a:ext cx="1034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20</a:t>
            </a:r>
          </a:p>
        </p:txBody>
      </p:sp>
    </p:spTree>
    <p:extLst>
      <p:ext uri="{BB962C8B-B14F-4D97-AF65-F5344CB8AC3E}">
        <p14:creationId xmlns:p14="http://schemas.microsoft.com/office/powerpoint/2010/main" val="309333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B129-2DD3-4D1F-8F99-F4BA181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950" y="205281"/>
            <a:ext cx="4934100" cy="738942"/>
          </a:xfrm>
        </p:spPr>
        <p:txBody>
          <a:bodyPr>
            <a:no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8725B-9F9B-4B9F-B4CD-E7341F99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07363"/>
            <a:ext cx="9914860" cy="4835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Classification Algorithm: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B161A-7860-47E9-A585-C71AE55D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14" y="1843323"/>
            <a:ext cx="4743450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8F0016-8D37-41BF-B611-3305873651A4}"/>
              </a:ext>
            </a:extLst>
          </p:cNvPr>
          <p:cNvSpPr txBox="1"/>
          <p:nvPr/>
        </p:nvSpPr>
        <p:spPr>
          <a:xfrm>
            <a:off x="1573100" y="6015273"/>
            <a:ext cx="33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LSTM  confusion matrix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E95F2-B931-41D7-A486-739043F38157}"/>
              </a:ext>
            </a:extLst>
          </p:cNvPr>
          <p:cNvSpPr txBox="1"/>
          <p:nvPr/>
        </p:nvSpPr>
        <p:spPr>
          <a:xfrm>
            <a:off x="208626" y="6306131"/>
            <a:ext cx="1034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780F64-7EB6-4A69-832B-0CC3A746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87" y="1791855"/>
            <a:ext cx="4818173" cy="4118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03FC93-B01E-411F-A7D2-38840F9D911E}"/>
              </a:ext>
            </a:extLst>
          </p:cNvPr>
          <p:cNvSpPr txBox="1"/>
          <p:nvPr/>
        </p:nvSpPr>
        <p:spPr>
          <a:xfrm>
            <a:off x="10656453" y="6384605"/>
            <a:ext cx="1535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B93CF0-6DC7-42BF-96CC-17E492B62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C1CB8-90EF-4202-BC15-314E643919A7}"/>
              </a:ext>
            </a:extLst>
          </p:cNvPr>
          <p:cNvSpPr txBox="1"/>
          <p:nvPr/>
        </p:nvSpPr>
        <p:spPr>
          <a:xfrm>
            <a:off x="6606963" y="5936799"/>
            <a:ext cx="39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2521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8FCB-B43F-4EB8-97FB-4FF38E8D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722" y="160362"/>
            <a:ext cx="4984556" cy="816791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EC8FB-937E-4944-AF74-D249A91C3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3" y="1172488"/>
            <a:ext cx="5016459" cy="47731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47F38-F75A-433A-B59B-910708D49C6A}"/>
              </a:ext>
            </a:extLst>
          </p:cNvPr>
          <p:cNvSpPr txBox="1"/>
          <p:nvPr/>
        </p:nvSpPr>
        <p:spPr>
          <a:xfrm>
            <a:off x="3635407" y="6073212"/>
            <a:ext cx="470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Depressed &amp; Non Depressed series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64DAA-1977-416A-BD17-E2B60B21DEAB}"/>
              </a:ext>
            </a:extLst>
          </p:cNvPr>
          <p:cNvSpPr txBox="1"/>
          <p:nvPr/>
        </p:nvSpPr>
        <p:spPr>
          <a:xfrm>
            <a:off x="285214" y="6328306"/>
            <a:ext cx="126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03DF6C-A0C5-42BD-BC8C-C261A32B8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15" y="1172489"/>
            <a:ext cx="4984556" cy="44517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F6BBA8-7081-4E64-BFE9-EC766D46CD9F}"/>
              </a:ext>
            </a:extLst>
          </p:cNvPr>
          <p:cNvSpPr txBox="1"/>
          <p:nvPr/>
        </p:nvSpPr>
        <p:spPr>
          <a:xfrm>
            <a:off x="10651836" y="6328306"/>
            <a:ext cx="154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AE7925-F9FF-4D37-9BF1-0641F7A30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3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D0EA-89B6-45D8-8C50-5072F79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537" y="0"/>
            <a:ext cx="5104927" cy="1329004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C81B1-7BFD-406E-8F98-6A690C1F0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47" y="1205181"/>
            <a:ext cx="6469106" cy="4714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244C1-BE0C-4F91-ACB8-F7BC9E13EFD3}"/>
              </a:ext>
            </a:extLst>
          </p:cNvPr>
          <p:cNvSpPr txBox="1"/>
          <p:nvPr/>
        </p:nvSpPr>
        <p:spPr>
          <a:xfrm>
            <a:off x="4549066" y="6291952"/>
            <a:ext cx="309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Heatmap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CF28-59AF-4944-BC71-13608876D104}"/>
              </a:ext>
            </a:extLst>
          </p:cNvPr>
          <p:cNvSpPr txBox="1"/>
          <p:nvPr/>
        </p:nvSpPr>
        <p:spPr>
          <a:xfrm>
            <a:off x="395057" y="6249878"/>
            <a:ext cx="1110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E8DB2-8FB0-4FE5-AA72-BBA20466082D}"/>
              </a:ext>
            </a:extLst>
          </p:cNvPr>
          <p:cNvSpPr txBox="1"/>
          <p:nvPr/>
        </p:nvSpPr>
        <p:spPr>
          <a:xfrm>
            <a:off x="10686473" y="6291952"/>
            <a:ext cx="1567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9F3197-9F9A-4BA6-AC0A-578057D7E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4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2417-5E5B-4322-8B4F-549ACC23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028" y="138086"/>
            <a:ext cx="5393944" cy="961041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4643F-5416-4E34-9C6D-9CE12E24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6" y="1020265"/>
            <a:ext cx="5664601" cy="4945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44225-246F-4784-B6DE-AE8CEF2B6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43" y="876401"/>
            <a:ext cx="2770637" cy="5088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D3531-1046-4FB5-A876-CA7D9A2C6E52}"/>
              </a:ext>
            </a:extLst>
          </p:cNvPr>
          <p:cNvSpPr txBox="1"/>
          <p:nvPr/>
        </p:nvSpPr>
        <p:spPr>
          <a:xfrm>
            <a:off x="3740727" y="6271491"/>
            <a:ext cx="495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MADRS &amp; Mean MADRS Heat Map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C247B-D8B4-41A4-BF36-4E6052378EB3}"/>
              </a:ext>
            </a:extLst>
          </p:cNvPr>
          <p:cNvSpPr txBox="1"/>
          <p:nvPr/>
        </p:nvSpPr>
        <p:spPr>
          <a:xfrm>
            <a:off x="348719" y="6271491"/>
            <a:ext cx="110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C0539-FBD5-4458-B42A-9108B8E2ACEC}"/>
              </a:ext>
            </a:extLst>
          </p:cNvPr>
          <p:cNvSpPr txBox="1"/>
          <p:nvPr/>
        </p:nvSpPr>
        <p:spPr>
          <a:xfrm>
            <a:off x="10698018" y="6368533"/>
            <a:ext cx="149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D6536E-737B-4591-B2F1-C330AE45E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5206-6F33-4689-B4A6-21B8E7E7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065" y="193505"/>
            <a:ext cx="5273871" cy="1007223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15FA7-667A-422A-AE4F-1859641E5093}"/>
              </a:ext>
            </a:extLst>
          </p:cNvPr>
          <p:cNvSpPr txBox="1"/>
          <p:nvPr/>
        </p:nvSpPr>
        <p:spPr>
          <a:xfrm>
            <a:off x="4054225" y="6045983"/>
            <a:ext cx="408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Random forest false positive rate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A3350-BFBE-465E-88C0-F01FAC654081}"/>
              </a:ext>
            </a:extLst>
          </p:cNvPr>
          <p:cNvSpPr txBox="1"/>
          <p:nvPr/>
        </p:nvSpPr>
        <p:spPr>
          <a:xfrm>
            <a:off x="403050" y="6234943"/>
            <a:ext cx="1000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9FBB4-87ED-48C2-9943-1A1C86776164}"/>
              </a:ext>
            </a:extLst>
          </p:cNvPr>
          <p:cNvSpPr txBox="1"/>
          <p:nvPr/>
        </p:nvSpPr>
        <p:spPr>
          <a:xfrm>
            <a:off x="10661073" y="6322352"/>
            <a:ext cx="1530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53C540-4D59-42B8-9B12-1F10FD326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C54E5-615E-4F1C-A9C8-DAF9086660CE}"/>
              </a:ext>
            </a:extLst>
          </p:cNvPr>
          <p:cNvSpPr txBox="1"/>
          <p:nvPr/>
        </p:nvSpPr>
        <p:spPr>
          <a:xfrm>
            <a:off x="904124" y="186465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0.96</a:t>
            </a:r>
          </a:p>
        </p:txBody>
      </p:sp>
      <p:pic>
        <p:nvPicPr>
          <p:cNvPr id="9" name="Content Placeholder 22">
            <a:extLst>
              <a:ext uri="{FF2B5EF4-FFF2-40B4-BE49-F238E27FC236}">
                <a16:creationId xmlns:a16="http://schemas.microsoft.com/office/drawing/2014/main" id="{09C2305F-AEE7-4E9A-850E-A9E7F2860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65" y="1366837"/>
            <a:ext cx="5210070" cy="4124325"/>
          </a:xfrm>
        </p:spPr>
      </p:pic>
    </p:spTree>
    <p:extLst>
      <p:ext uri="{BB962C8B-B14F-4D97-AF65-F5344CB8AC3E}">
        <p14:creationId xmlns:p14="http://schemas.microsoft.com/office/powerpoint/2010/main" val="52427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6E8C-0669-4FD9-B92D-C8202B61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356" y="82668"/>
            <a:ext cx="5329289" cy="858365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1637B9-CB55-422E-BABB-0B8074573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89" y="744184"/>
            <a:ext cx="6355093" cy="50017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B88E9-8A95-4BEB-952D-8308076582A1}"/>
              </a:ext>
            </a:extLst>
          </p:cNvPr>
          <p:cNvSpPr txBox="1"/>
          <p:nvPr/>
        </p:nvSpPr>
        <p:spPr>
          <a:xfrm>
            <a:off x="379845" y="6359297"/>
            <a:ext cx="106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8CB69-B2AA-41E1-B5E5-934B01C162C8}"/>
              </a:ext>
            </a:extLst>
          </p:cNvPr>
          <p:cNvSpPr txBox="1"/>
          <p:nvPr/>
        </p:nvSpPr>
        <p:spPr>
          <a:xfrm>
            <a:off x="10642600" y="6359297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3CF89-427C-42B0-8811-FF5E1C7B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ADCFE0-FADD-4691-A29A-51E9F858D692}"/>
              </a:ext>
            </a:extLst>
          </p:cNvPr>
          <p:cNvSpPr txBox="1"/>
          <p:nvPr/>
        </p:nvSpPr>
        <p:spPr>
          <a:xfrm>
            <a:off x="3823317" y="6019060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Interquartile Range of activity levels</a:t>
            </a:r>
          </a:p>
        </p:txBody>
      </p:sp>
    </p:spTree>
    <p:extLst>
      <p:ext uri="{BB962C8B-B14F-4D97-AF65-F5344CB8AC3E}">
        <p14:creationId xmlns:p14="http://schemas.microsoft.com/office/powerpoint/2010/main" val="3652590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6E8C-0669-4FD9-B92D-C8202B61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356" y="82668"/>
            <a:ext cx="5329289" cy="858365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B88E9-8A95-4BEB-952D-8308076582A1}"/>
              </a:ext>
            </a:extLst>
          </p:cNvPr>
          <p:cNvSpPr txBox="1"/>
          <p:nvPr/>
        </p:nvSpPr>
        <p:spPr>
          <a:xfrm>
            <a:off x="379845" y="6359297"/>
            <a:ext cx="106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8CB69-B2AA-41E1-B5E5-934B01C162C8}"/>
              </a:ext>
            </a:extLst>
          </p:cNvPr>
          <p:cNvSpPr txBox="1"/>
          <p:nvPr/>
        </p:nvSpPr>
        <p:spPr>
          <a:xfrm>
            <a:off x="10642600" y="6359297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3CF89-427C-42B0-8811-FF5E1C7B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ADCFE0-FADD-4691-A29A-51E9F858D692}"/>
              </a:ext>
            </a:extLst>
          </p:cNvPr>
          <p:cNvSpPr txBox="1"/>
          <p:nvPr/>
        </p:nvSpPr>
        <p:spPr>
          <a:xfrm>
            <a:off x="4682971" y="6019060"/>
            <a:ext cx="282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Histogram of class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CC551B-AA45-49B6-B8AA-5BAA5CAB4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0" y="1040030"/>
            <a:ext cx="8055880" cy="5001778"/>
          </a:xfrm>
        </p:spPr>
      </p:pic>
    </p:spTree>
    <p:extLst>
      <p:ext uri="{BB962C8B-B14F-4D97-AF65-F5344CB8AC3E}">
        <p14:creationId xmlns:p14="http://schemas.microsoft.com/office/powerpoint/2010/main" val="238150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6E8C-0669-4FD9-B92D-C8202B61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356" y="82668"/>
            <a:ext cx="5329289" cy="938263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B88E9-8A95-4BEB-952D-8308076582A1}"/>
              </a:ext>
            </a:extLst>
          </p:cNvPr>
          <p:cNvSpPr txBox="1"/>
          <p:nvPr/>
        </p:nvSpPr>
        <p:spPr>
          <a:xfrm>
            <a:off x="379845" y="6359297"/>
            <a:ext cx="106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8CB69-B2AA-41E1-B5E5-934B01C162C8}"/>
              </a:ext>
            </a:extLst>
          </p:cNvPr>
          <p:cNvSpPr txBox="1"/>
          <p:nvPr/>
        </p:nvSpPr>
        <p:spPr>
          <a:xfrm>
            <a:off x="10642600" y="6359297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3CF89-427C-42B0-8811-FF5E1C7B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ADCFE0-FADD-4691-A29A-51E9F858D692}"/>
              </a:ext>
            </a:extLst>
          </p:cNvPr>
          <p:cNvSpPr txBox="1"/>
          <p:nvPr/>
        </p:nvSpPr>
        <p:spPr>
          <a:xfrm>
            <a:off x="3075928" y="6019060"/>
            <a:ext cx="60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Arima Forecast of Depressed &amp; Non Depressed group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EA8EEC-3523-4240-AA47-4D2552A47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43" y="1020931"/>
            <a:ext cx="5235141" cy="458087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CF4CE6-5FAA-400D-A9FC-71D42A4ED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5" y="1054222"/>
            <a:ext cx="5260999" cy="45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69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6E8C-0669-4FD9-B92D-C8202B61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356" y="82668"/>
            <a:ext cx="5329289" cy="938263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B88E9-8A95-4BEB-952D-8308076582A1}"/>
              </a:ext>
            </a:extLst>
          </p:cNvPr>
          <p:cNvSpPr txBox="1"/>
          <p:nvPr/>
        </p:nvSpPr>
        <p:spPr>
          <a:xfrm>
            <a:off x="379845" y="6359297"/>
            <a:ext cx="106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8CB69-B2AA-41E1-B5E5-934B01C162C8}"/>
              </a:ext>
            </a:extLst>
          </p:cNvPr>
          <p:cNvSpPr txBox="1"/>
          <p:nvPr/>
        </p:nvSpPr>
        <p:spPr>
          <a:xfrm>
            <a:off x="10642600" y="6359297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3CF89-427C-42B0-8811-FF5E1C7B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ADCFE0-FADD-4691-A29A-51E9F858D692}"/>
              </a:ext>
            </a:extLst>
          </p:cNvPr>
          <p:cNvSpPr txBox="1"/>
          <p:nvPr/>
        </p:nvSpPr>
        <p:spPr>
          <a:xfrm>
            <a:off x="4021400" y="6019060"/>
            <a:ext cx="414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Time Series Activity Comparison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30B7CE-F638-4179-9A1A-13EEB3C0A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11" y="1451924"/>
            <a:ext cx="5458979" cy="4160528"/>
          </a:xfrm>
        </p:spPr>
      </p:pic>
    </p:spTree>
    <p:extLst>
      <p:ext uri="{BB962C8B-B14F-4D97-AF65-F5344CB8AC3E}">
        <p14:creationId xmlns:p14="http://schemas.microsoft.com/office/powerpoint/2010/main" val="73010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9610-4EEB-467B-A6E0-8BF4741A8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6471"/>
            <a:ext cx="9914860" cy="51465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(continue)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affects both the mind and the body. A little bit of stress is good and can help us perform daily activities. Too much stress can cause physical and mental health problems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[1].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stress is the feeling of tension and worry that comes from test-taking situations. It is normal to feel some stress about upcoming tests, exams, papers or presentations. Indeed, a small amount of stress can challenge you and stimulate you to work harder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[2].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estimated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suffer from mental health disorders worldwide. Almost 7 million suffer from anxiety and depression in Bangladesh.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535CCD-6624-477D-9389-0728D7CA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85" y="0"/>
            <a:ext cx="4707031" cy="815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0DE57-8E27-4359-B757-37690F332045}"/>
              </a:ext>
            </a:extLst>
          </p:cNvPr>
          <p:cNvSpPr txBox="1"/>
          <p:nvPr/>
        </p:nvSpPr>
        <p:spPr>
          <a:xfrm>
            <a:off x="593911" y="6182724"/>
            <a:ext cx="822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78B60-F00B-40E3-AF26-FC6B535B1987}"/>
              </a:ext>
            </a:extLst>
          </p:cNvPr>
          <p:cNvSpPr txBox="1"/>
          <p:nvPr/>
        </p:nvSpPr>
        <p:spPr>
          <a:xfrm>
            <a:off x="10651836" y="6367390"/>
            <a:ext cx="154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076338-EBD5-47C6-A0D5-6C26C2635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12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6E8C-0669-4FD9-B92D-C8202B61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356" y="82668"/>
            <a:ext cx="5329289" cy="938263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B88E9-8A95-4BEB-952D-8308076582A1}"/>
              </a:ext>
            </a:extLst>
          </p:cNvPr>
          <p:cNvSpPr txBox="1"/>
          <p:nvPr/>
        </p:nvSpPr>
        <p:spPr>
          <a:xfrm>
            <a:off x="379845" y="6359297"/>
            <a:ext cx="106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8CB69-B2AA-41E1-B5E5-934B01C162C8}"/>
              </a:ext>
            </a:extLst>
          </p:cNvPr>
          <p:cNvSpPr txBox="1"/>
          <p:nvPr/>
        </p:nvSpPr>
        <p:spPr>
          <a:xfrm>
            <a:off x="10642600" y="6359297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3CF89-427C-42B0-8811-FF5E1C7B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ADCFE0-FADD-4691-A29A-51E9F858D692}"/>
              </a:ext>
            </a:extLst>
          </p:cNvPr>
          <p:cNvSpPr txBox="1"/>
          <p:nvPr/>
        </p:nvSpPr>
        <p:spPr>
          <a:xfrm>
            <a:off x="4233909" y="6019060"/>
            <a:ext cx="372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3D Time Series visualization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C7619A-CA4C-48B7-A5B7-E57EDC290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1119188"/>
            <a:ext cx="4819650" cy="4924425"/>
          </a:xfrm>
        </p:spPr>
      </p:pic>
    </p:spTree>
    <p:extLst>
      <p:ext uri="{BB962C8B-B14F-4D97-AF65-F5344CB8AC3E}">
        <p14:creationId xmlns:p14="http://schemas.microsoft.com/office/powerpoint/2010/main" val="463366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6E8C-0669-4FD9-B92D-C8202B61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356" y="82668"/>
            <a:ext cx="5329289" cy="781943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B88E9-8A95-4BEB-952D-8308076582A1}"/>
              </a:ext>
            </a:extLst>
          </p:cNvPr>
          <p:cNvSpPr txBox="1"/>
          <p:nvPr/>
        </p:nvSpPr>
        <p:spPr>
          <a:xfrm>
            <a:off x="379845" y="6359297"/>
            <a:ext cx="106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8CB69-B2AA-41E1-B5E5-934B01C162C8}"/>
              </a:ext>
            </a:extLst>
          </p:cNvPr>
          <p:cNvSpPr txBox="1"/>
          <p:nvPr/>
        </p:nvSpPr>
        <p:spPr>
          <a:xfrm>
            <a:off x="10642600" y="6359297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3CF89-427C-42B0-8811-FF5E1C7B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ADCFE0-FADD-4691-A29A-51E9F858D692}"/>
              </a:ext>
            </a:extLst>
          </p:cNvPr>
          <p:cNvSpPr txBox="1"/>
          <p:nvPr/>
        </p:nvSpPr>
        <p:spPr>
          <a:xfrm>
            <a:off x="3827663" y="6019060"/>
            <a:ext cx="45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Comparison of  Activity Over Time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DAB856-1D80-4027-BBE9-C06D3A0C4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05" y="991611"/>
            <a:ext cx="7808991" cy="5001778"/>
          </a:xfrm>
        </p:spPr>
      </p:pic>
    </p:spTree>
    <p:extLst>
      <p:ext uri="{BB962C8B-B14F-4D97-AF65-F5344CB8AC3E}">
        <p14:creationId xmlns:p14="http://schemas.microsoft.com/office/powerpoint/2010/main" val="1748490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C0E4-BDB9-43D3-9505-9A117446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46" y="128850"/>
            <a:ext cx="5486308" cy="803305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Results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8A7C48-3206-46C4-ADE9-4410F9C96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93" y="1136650"/>
            <a:ext cx="6570339" cy="49069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7E8A63-40F2-4BF4-A494-8B0D8462BB59}"/>
              </a:ext>
            </a:extLst>
          </p:cNvPr>
          <p:cNvSpPr txBox="1"/>
          <p:nvPr/>
        </p:nvSpPr>
        <p:spPr>
          <a:xfrm>
            <a:off x="370609" y="6303879"/>
            <a:ext cx="1087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8D422-CE02-4773-88BF-57C29925D3C9}"/>
              </a:ext>
            </a:extLst>
          </p:cNvPr>
          <p:cNvSpPr txBox="1"/>
          <p:nvPr/>
        </p:nvSpPr>
        <p:spPr>
          <a:xfrm>
            <a:off x="10642600" y="6303879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E7E07-CD1B-4A44-ABC2-5A592C7D3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89719B-7FE5-45BE-ADC0-9CA397A9902D}"/>
              </a:ext>
            </a:extLst>
          </p:cNvPr>
          <p:cNvSpPr txBox="1"/>
          <p:nvPr/>
        </p:nvSpPr>
        <p:spPr>
          <a:xfrm>
            <a:off x="3601375" y="6232124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Threshold wise tri-axial activity count</a:t>
            </a:r>
          </a:p>
        </p:txBody>
      </p:sp>
    </p:spTree>
    <p:extLst>
      <p:ext uri="{BB962C8B-B14F-4D97-AF65-F5344CB8AC3E}">
        <p14:creationId xmlns:p14="http://schemas.microsoft.com/office/powerpoint/2010/main" val="2935964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5D38-44A2-4552-AA2A-177A8156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975" y="88348"/>
            <a:ext cx="2542637" cy="7364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3C728E7-141A-4CDA-B572-9642694A1A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7967871"/>
              </p:ext>
            </p:extLst>
          </p:nvPr>
        </p:nvGraphicFramePr>
        <p:xfrm>
          <a:off x="1516705" y="1634846"/>
          <a:ext cx="8819601" cy="264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17">
                  <a:extLst>
                    <a:ext uri="{9D8B030D-6E8A-4147-A177-3AD203B41FA5}">
                      <a16:colId xmlns:a16="http://schemas.microsoft.com/office/drawing/2014/main" val="68385054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379774821"/>
                    </a:ext>
                  </a:extLst>
                </a:gridCol>
                <a:gridCol w="1506070">
                  <a:extLst>
                    <a:ext uri="{9D8B030D-6E8A-4147-A177-3AD203B41FA5}">
                      <a16:colId xmlns:a16="http://schemas.microsoft.com/office/drawing/2014/main" val="2303604013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3356867633"/>
                    </a:ext>
                  </a:extLst>
                </a:gridCol>
                <a:gridCol w="1405367">
                  <a:extLst>
                    <a:ext uri="{9D8B030D-6E8A-4147-A177-3AD203B41FA5}">
                      <a16:colId xmlns:a16="http://schemas.microsoft.com/office/drawing/2014/main" val="897502250"/>
                    </a:ext>
                  </a:extLst>
                </a:gridCol>
                <a:gridCol w="764092">
                  <a:extLst>
                    <a:ext uri="{9D8B030D-6E8A-4147-A177-3AD203B41FA5}">
                      <a16:colId xmlns:a16="http://schemas.microsoft.com/office/drawing/2014/main" val="2945776461"/>
                    </a:ext>
                  </a:extLst>
                </a:gridCol>
                <a:gridCol w="1280284">
                  <a:extLst>
                    <a:ext uri="{9D8B030D-6E8A-4147-A177-3AD203B41FA5}">
                      <a16:colId xmlns:a16="http://schemas.microsoft.com/office/drawing/2014/main" val="3939459806"/>
                    </a:ext>
                  </a:extLst>
                </a:gridCol>
              </a:tblGrid>
              <a:tr h="40354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R-CNN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82814"/>
                  </a:ext>
                </a:extLst>
              </a:tr>
              <a:tr h="4009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98625"/>
                  </a:ext>
                </a:extLst>
              </a:tr>
              <a:tr h="4009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45868"/>
                  </a:ext>
                </a:extLst>
              </a:tr>
              <a:tr h="4009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98179"/>
                  </a:ext>
                </a:extLst>
              </a:tr>
              <a:tr h="4009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98535"/>
                  </a:ext>
                </a:extLst>
              </a:tr>
              <a:tr h="4009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36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EFDD04-D8CD-42A3-A692-2FC56D34E992}"/>
              </a:ext>
            </a:extLst>
          </p:cNvPr>
          <p:cNvSpPr txBox="1"/>
          <p:nvPr/>
        </p:nvSpPr>
        <p:spPr>
          <a:xfrm>
            <a:off x="316346" y="6276171"/>
            <a:ext cx="97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270A-216A-4267-9606-2B71BD2A3F95}"/>
              </a:ext>
            </a:extLst>
          </p:cNvPr>
          <p:cNvSpPr txBox="1"/>
          <p:nvPr/>
        </p:nvSpPr>
        <p:spPr>
          <a:xfrm>
            <a:off x="10679545" y="6276171"/>
            <a:ext cx="15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D0599-1118-49E7-AC2F-14C213FCD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48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63E8-582F-45CF-8B51-D85F6B1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268" y="52006"/>
            <a:ext cx="2537191" cy="7630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F588-909B-4D43-9603-9278A4F3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84729"/>
            <a:ext cx="9914860" cy="4930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[1]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stress affect us? [online] Available: https://www.who.int//news-room/questions-and-answers/item/stress/?gad_source=1&amp;gclid=Cj0KCQjwltKxBhDMARIsAG8KnqUIkbj4lEGxQVbFjZkDpvY2O0FDN8E24_87SDnpyVsTTyxyXMkxOEEaAmTFEALw_wcB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[2]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stress, [online] Available: https://www.concordia.ca/cunews/offices/provost/health/topics/stress-management/exam-stress.html#:~:text=Exam%20stress%20is%20the%20feeling,stimulate%20you%20to%20work%20harder.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[3]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Health Organization (2020b) Mental Health: Current mental health situation in Bangladesh. Available at: http://www.searo.who.int/bangladesh/mental-health/en/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[4]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disorders in Bangladesh: a systematic review, Mohammad Didar Hossain1 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Uddin Ahmed2 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Waziul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Chowdhury2† , Louis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Wilhelmus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Niessen3,4† and Dewan Shamsul Alam1* 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https://pubmed.ncbi.nlm.nih.gov/25073970/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[5] </a:t>
            </a:r>
            <a:r>
              <a:rPr lang="en-US" sz="12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Chapell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M.S. Test anxiety and academic performance in undergraduate and graduate students. </a:t>
            </a:r>
            <a:r>
              <a:rPr lang="en-US" sz="1200" b="0" i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Educational Psychology. 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2005;97(2):268–274. </a:t>
            </a:r>
            <a:r>
              <a:rPr lang="en-US" sz="12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10.1037/0022-0663.97.2.268.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[6] </a:t>
            </a: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Bayram N., </a:t>
            </a:r>
            <a:r>
              <a:rPr lang="en-US" sz="120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Bilgel</a:t>
            </a: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N. The prevalence and socio-demographic correlations of depression, anxiety and stress among a group of university students. Social Psychiatry and Psychiatric Epidemiology. 2008;43(8):667–672. </a:t>
            </a:r>
            <a:r>
              <a:rPr lang="en-US" sz="120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10.1007/s00127-008-0345-x.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[7] </a:t>
            </a: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https://en.wikipedia.org/wiki/Montgomery%E2%80%93%C3%85sberg_Depression_Rating_Scale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13C38-B13A-47AD-A3B5-9CFFFA74E2DC}"/>
              </a:ext>
            </a:extLst>
          </p:cNvPr>
          <p:cNvSpPr txBox="1"/>
          <p:nvPr/>
        </p:nvSpPr>
        <p:spPr>
          <a:xfrm>
            <a:off x="10679545" y="6285038"/>
            <a:ext cx="15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DEECF-3537-432D-A9AC-5F7AB0378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06AE8E-0A08-4108-86CA-062F4CDACCAA}"/>
              </a:ext>
            </a:extLst>
          </p:cNvPr>
          <p:cNvSpPr txBox="1"/>
          <p:nvPr/>
        </p:nvSpPr>
        <p:spPr>
          <a:xfrm>
            <a:off x="164237" y="6250679"/>
            <a:ext cx="1034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34</a:t>
            </a:r>
          </a:p>
        </p:txBody>
      </p:sp>
    </p:spTree>
    <p:extLst>
      <p:ext uri="{BB962C8B-B14F-4D97-AF65-F5344CB8AC3E}">
        <p14:creationId xmlns:p14="http://schemas.microsoft.com/office/powerpoint/2010/main" val="7934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9610-4EEB-467B-A6E0-8BF4741A8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6471"/>
            <a:ext cx="9914860" cy="51465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(continue)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Almost </a:t>
            </a:r>
            <a:r>
              <a:rPr lang="en-US" sz="22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million people in Bangladesh 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depressive and anxiety disorders respectively 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[3].</a:t>
            </a:r>
            <a:endParaRPr lang="en-US" sz="22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 Bangladesh, the levels of depression, anxiety, and stress has been reported to be as high as </a:t>
            </a:r>
            <a:r>
              <a:rPr lang="en-US" sz="22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mbria" panose="02040503050406030204" pitchFamily="18" charset="0"/>
              </a:rPr>
              <a:t>54.3%, 64.8%, 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and </a:t>
            </a:r>
            <a:r>
              <a:rPr lang="en-US" sz="22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mbria" panose="02040503050406030204" pitchFamily="18" charset="0"/>
              </a:rPr>
              <a:t>59.0%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, respectively </a:t>
            </a:r>
            <a:r>
              <a:rPr lang="en-US" sz="2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[4].</a:t>
            </a:r>
            <a:endParaRPr lang="en-US" sz="2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 prevalence rate of </a:t>
            </a:r>
            <a:r>
              <a:rPr lang="en-US" sz="22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mbria" panose="02040503050406030204" pitchFamily="18" charset="0"/>
              </a:rPr>
              <a:t>10–35% of university students 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experience “functionally impairing levels of test anxiety 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hlinkClick r:id="rId2" action="ppaction://hlinksldjump"/>
              </a:rPr>
              <a:t>[5].</a:t>
            </a:r>
            <a:endParaRPr lang="en-US" sz="22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stress of examinations and mental health of students are correlated 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hlinkClick r:id="rId2" action="ppaction://hlinksldjump"/>
              </a:rPr>
              <a:t>[6]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535CCD-6624-477D-9389-0728D7CA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85" y="0"/>
            <a:ext cx="4707031" cy="8150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(continue)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Elephant"/>
                <a:ea typeface="+mj-ea"/>
                <a:cs typeface="+mj-cs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0DE57-8E27-4359-B757-37690F332045}"/>
              </a:ext>
            </a:extLst>
          </p:cNvPr>
          <p:cNvSpPr txBox="1"/>
          <p:nvPr/>
        </p:nvSpPr>
        <p:spPr>
          <a:xfrm>
            <a:off x="593911" y="6182724"/>
            <a:ext cx="822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78B60-F00B-40E3-AF26-FC6B535B1987}"/>
              </a:ext>
            </a:extLst>
          </p:cNvPr>
          <p:cNvSpPr txBox="1"/>
          <p:nvPr/>
        </p:nvSpPr>
        <p:spPr>
          <a:xfrm>
            <a:off x="10651836" y="6367390"/>
            <a:ext cx="154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076338-EBD5-47C6-A0D5-6C26C2635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3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D159-3714-4854-8AE8-E4143711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175" y="0"/>
            <a:ext cx="4805651" cy="10219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dirty="0"/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(continue)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Elephant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292A5-2C4B-45CD-8A21-B9D0450825DA}"/>
              </a:ext>
            </a:extLst>
          </p:cNvPr>
          <p:cNvSpPr txBox="1"/>
          <p:nvPr/>
        </p:nvSpPr>
        <p:spPr>
          <a:xfrm>
            <a:off x="638735" y="6283369"/>
            <a:ext cx="86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0AF0F-E795-4CE4-A130-7186CF0E7227}"/>
              </a:ext>
            </a:extLst>
          </p:cNvPr>
          <p:cNvSpPr txBox="1"/>
          <p:nvPr/>
        </p:nvSpPr>
        <p:spPr>
          <a:xfrm>
            <a:off x="10661073" y="6368533"/>
            <a:ext cx="1530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8C10B-3B0B-4DD6-921D-3DF4B925F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C3C5B6B-6BE3-4CA4-88F9-69F90B80F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40" y="1257872"/>
            <a:ext cx="4517182" cy="3716545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B0E702-56FE-438B-AB9E-6CCAF34CCA55}"/>
              </a:ext>
            </a:extLst>
          </p:cNvPr>
          <p:cNvSpPr txBox="1"/>
          <p:nvPr/>
        </p:nvSpPr>
        <p:spPr>
          <a:xfrm>
            <a:off x="958789" y="1947498"/>
            <a:ext cx="66155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device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&amp; analyze human activity and movement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Clinically approved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0E162D-C90E-4C97-B033-F6445200829D}"/>
              </a:ext>
            </a:extLst>
          </p:cNvPr>
          <p:cNvSpPr txBox="1"/>
          <p:nvPr/>
        </p:nvSpPr>
        <p:spPr>
          <a:xfrm>
            <a:off x="1072403" y="4304181"/>
            <a:ext cx="6729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physical activity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sleep patterns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circadian rhythms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1F231D-4383-4FE6-B058-0179CA3848BC}"/>
              </a:ext>
            </a:extLst>
          </p:cNvPr>
          <p:cNvSpPr txBox="1"/>
          <p:nvPr/>
        </p:nvSpPr>
        <p:spPr>
          <a:xfrm>
            <a:off x="958789" y="1243391"/>
            <a:ext cx="30734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Watch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9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D159-3714-4854-8AE8-E4143711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175" y="0"/>
            <a:ext cx="4805651" cy="10219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dirty="0"/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(continue)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Elephant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292A5-2C4B-45CD-8A21-B9D0450825DA}"/>
              </a:ext>
            </a:extLst>
          </p:cNvPr>
          <p:cNvSpPr txBox="1"/>
          <p:nvPr/>
        </p:nvSpPr>
        <p:spPr>
          <a:xfrm>
            <a:off x="638735" y="6283369"/>
            <a:ext cx="86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0AF0F-E795-4CE4-A130-7186CF0E7227}"/>
              </a:ext>
            </a:extLst>
          </p:cNvPr>
          <p:cNvSpPr txBox="1"/>
          <p:nvPr/>
        </p:nvSpPr>
        <p:spPr>
          <a:xfrm>
            <a:off x="10661073" y="6368533"/>
            <a:ext cx="1530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8C10B-3B0B-4DD6-921D-3DF4B925F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05A1AD-E6D4-4F58-9925-3F13D0E39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94" y="1333918"/>
            <a:ext cx="3256112" cy="269575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A18661-CE89-42E8-9A44-2C2F2407F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7" y="1443316"/>
            <a:ext cx="3302012" cy="3523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C8E84A-A712-44E4-9A73-97843A963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21" y="1389150"/>
            <a:ext cx="3256112" cy="3523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CDBC0F-6A5C-43D2-AB91-81C1EACCD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78" y="4341619"/>
            <a:ext cx="4989343" cy="20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5C4-ECF8-4D90-97B8-AE750D87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880" y="105572"/>
            <a:ext cx="4796259" cy="7094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Elephant"/>
                <a:ea typeface="+mj-ea"/>
                <a:cs typeface="+mj-cs"/>
              </a:rPr>
              <a:t> 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8B99E-F157-4D9A-8C9C-DA7013F2D083}"/>
              </a:ext>
            </a:extLst>
          </p:cNvPr>
          <p:cNvSpPr txBox="1"/>
          <p:nvPr/>
        </p:nvSpPr>
        <p:spPr>
          <a:xfrm>
            <a:off x="456012" y="6239215"/>
            <a:ext cx="114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332A3-D796-4792-AE9E-545544B60796}"/>
              </a:ext>
            </a:extLst>
          </p:cNvPr>
          <p:cNvSpPr txBox="1"/>
          <p:nvPr/>
        </p:nvSpPr>
        <p:spPr>
          <a:xfrm>
            <a:off x="10679545" y="6423881"/>
            <a:ext cx="15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76CF2C-AE76-4B64-BAB8-C2775C90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0BDC1E-8C34-4B53-B7B3-4258C1B12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25" y="968375"/>
            <a:ext cx="8122023" cy="45116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A36D-704A-4CF6-9544-0C156E5CD981}"/>
              </a:ext>
            </a:extLst>
          </p:cNvPr>
          <p:cNvSpPr txBox="1"/>
          <p:nvPr/>
        </p:nvSpPr>
        <p:spPr>
          <a:xfrm>
            <a:off x="676652" y="1625227"/>
            <a:ext cx="220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watch initial setup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guide</a:t>
            </a:r>
          </a:p>
        </p:txBody>
      </p:sp>
    </p:spTree>
    <p:extLst>
      <p:ext uri="{BB962C8B-B14F-4D97-AF65-F5344CB8AC3E}">
        <p14:creationId xmlns:p14="http://schemas.microsoft.com/office/powerpoint/2010/main" val="66212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5C4-ECF8-4D90-97B8-AE750D87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880" y="105572"/>
            <a:ext cx="4796259" cy="7094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Elephant"/>
                <a:ea typeface="+mj-ea"/>
                <a:cs typeface="+mj-cs"/>
              </a:rPr>
              <a:t> 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8B99E-F157-4D9A-8C9C-DA7013F2D083}"/>
              </a:ext>
            </a:extLst>
          </p:cNvPr>
          <p:cNvSpPr txBox="1"/>
          <p:nvPr/>
        </p:nvSpPr>
        <p:spPr>
          <a:xfrm>
            <a:off x="456012" y="6239215"/>
            <a:ext cx="114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332A3-D796-4792-AE9E-545544B60796}"/>
              </a:ext>
            </a:extLst>
          </p:cNvPr>
          <p:cNvSpPr txBox="1"/>
          <p:nvPr/>
        </p:nvSpPr>
        <p:spPr>
          <a:xfrm>
            <a:off x="10679545" y="6423881"/>
            <a:ext cx="15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76CF2C-AE76-4B64-BAB8-C2775C90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A36D-704A-4CF6-9544-0C156E5CD981}"/>
              </a:ext>
            </a:extLst>
          </p:cNvPr>
          <p:cNvSpPr txBox="1"/>
          <p:nvPr/>
        </p:nvSpPr>
        <p:spPr>
          <a:xfrm>
            <a:off x="4271500" y="5023304"/>
            <a:ext cx="325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Detailed View of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0E831-5266-4F9C-BC15-3720101AB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3" y="1373031"/>
            <a:ext cx="8992782" cy="3476874"/>
          </a:xfrm>
        </p:spPr>
      </p:pic>
    </p:spTree>
    <p:extLst>
      <p:ext uri="{BB962C8B-B14F-4D97-AF65-F5344CB8AC3E}">
        <p14:creationId xmlns:p14="http://schemas.microsoft.com/office/powerpoint/2010/main" val="219728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E188-CCB7-4D44-886F-DE41CCAA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704" y="0"/>
            <a:ext cx="2241356" cy="8150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AA06-A006-4925-AAAA-23FB0946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16424"/>
            <a:ext cx="9914860" cy="395456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Investigate the Prevalence and Nature of Exam Stress.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the Impact of Exam Stress on Academic Performance and Well-being.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collect and evaluate activity data.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the Role of Educational Policies and Practices.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DA1DB-F0AB-4B54-9B58-01ABE8B46EAF}"/>
              </a:ext>
            </a:extLst>
          </p:cNvPr>
          <p:cNvSpPr txBox="1"/>
          <p:nvPr/>
        </p:nvSpPr>
        <p:spPr>
          <a:xfrm>
            <a:off x="307041" y="6275074"/>
            <a:ext cx="86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FF185-BC9B-458D-BBE7-7040800507AA}"/>
              </a:ext>
            </a:extLst>
          </p:cNvPr>
          <p:cNvSpPr txBox="1"/>
          <p:nvPr/>
        </p:nvSpPr>
        <p:spPr>
          <a:xfrm>
            <a:off x="10688782" y="6387006"/>
            <a:ext cx="1567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May,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4C1F-5234-4890-8235-6D3C614A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48" y="68680"/>
            <a:ext cx="517639" cy="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071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2522</TotalTime>
  <Words>1200</Words>
  <Application>Microsoft Office PowerPoint</Application>
  <PresentationFormat>Widescreen</PresentationFormat>
  <Paragraphs>254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Nova Light</vt:lpstr>
      <vt:lpstr>Calibri</vt:lpstr>
      <vt:lpstr>Cambria</vt:lpstr>
      <vt:lpstr>Elephant</vt:lpstr>
      <vt:lpstr>Times New Roman</vt:lpstr>
      <vt:lpstr>Wingdings</vt:lpstr>
      <vt:lpstr>ModOverlayVTI</vt:lpstr>
      <vt:lpstr>Exam Stress Detection in University Students: Using Activity Data and Machine Learning Techniques</vt:lpstr>
      <vt:lpstr>Overview </vt:lpstr>
      <vt:lpstr>Background</vt:lpstr>
      <vt:lpstr>Background (continue) </vt:lpstr>
      <vt:lpstr>Background (continue) </vt:lpstr>
      <vt:lpstr>Background (continue) </vt:lpstr>
      <vt:lpstr>Background (continue) </vt:lpstr>
      <vt:lpstr>Background (continue) </vt:lpstr>
      <vt:lpstr>Objective </vt:lpstr>
      <vt:lpstr>Methodology </vt:lpstr>
      <vt:lpstr>Methodology (Cont.)</vt:lpstr>
      <vt:lpstr>Methodology (Cont.)</vt:lpstr>
      <vt:lpstr>Methodology (Cont.)</vt:lpstr>
      <vt:lpstr>Methodology (Cont.)</vt:lpstr>
      <vt:lpstr>Methodology (Cont.)</vt:lpstr>
      <vt:lpstr>Methodology (Cont.)</vt:lpstr>
      <vt:lpstr>Methodology (Cont.)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Evaluation and Results 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Stress Detection in University Students: Using EEG Data and Machine Learning Techniques</dc:title>
  <dc:creator>azizul hakim</dc:creator>
  <cp:lastModifiedBy>Mehedi Hasan Munna</cp:lastModifiedBy>
  <cp:revision>74</cp:revision>
  <dcterms:created xsi:type="dcterms:W3CDTF">2024-04-06T20:33:23Z</dcterms:created>
  <dcterms:modified xsi:type="dcterms:W3CDTF">2024-06-25T07:36:12Z</dcterms:modified>
</cp:coreProperties>
</file>