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35"/>
  </p:notesMasterIdLst>
  <p:sldIdLst>
    <p:sldId id="256" r:id="rId2"/>
    <p:sldId id="257" r:id="rId3"/>
    <p:sldId id="258" r:id="rId4"/>
    <p:sldId id="284" r:id="rId5"/>
    <p:sldId id="289" r:id="rId6"/>
    <p:sldId id="285" r:id="rId7"/>
    <p:sldId id="290" r:id="rId8"/>
    <p:sldId id="291" r:id="rId9"/>
    <p:sldId id="261" r:id="rId10"/>
    <p:sldId id="263" r:id="rId11"/>
    <p:sldId id="265" r:id="rId12"/>
    <p:sldId id="292" r:id="rId13"/>
    <p:sldId id="266" r:id="rId14"/>
    <p:sldId id="267" r:id="rId15"/>
    <p:sldId id="281" r:id="rId16"/>
    <p:sldId id="270" r:id="rId17"/>
    <p:sldId id="268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8" r:id="rId30"/>
    <p:sldId id="293" r:id="rId31"/>
    <p:sldId id="295" r:id="rId32"/>
    <p:sldId id="294" r:id="rId33"/>
    <p:sldId id="29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0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3" autoAdjust="0"/>
  </p:normalViewPr>
  <p:slideViewPr>
    <p:cSldViewPr snapToGrid="0">
      <p:cViewPr varScale="1">
        <p:scale>
          <a:sx n="79" d="100"/>
          <a:sy n="79" d="100"/>
        </p:scale>
        <p:origin x="821" y="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29B9A-BF72-4568-A148-0A687B1F94F3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CF74B-1A0D-49A3-9C36-20314B2D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3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B955-C360-062F-1047-A376F0B29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0512C-B0BA-E401-F6B9-D77BAC7FA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51A2-A7E4-A5AA-E218-6837B196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0C0C-6745-49E4-90F8-23B7EF43FA76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37AD4-1980-E047-D9A9-CB8E7C94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F13F-BD28-9573-2437-935B125B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F2DD-2177-4E84-9C93-4FF03B1475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4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6E79B-97EB-A3C1-ABA4-A26016EC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3007B-6062-CA43-A3F5-128E541C3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3185B-3B26-63C4-16B2-841F4221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0C0C-6745-49E4-90F8-23B7EF43FA76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C5820-0F48-1F95-FA15-ED93B1EA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AE439-8D7D-59AD-99CD-8191077A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F2DD-2177-4E84-9C93-4FF03B147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0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DB1760-587D-4F69-ABB4-CDFD38DD2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62E0E-F6AB-1D06-8AFD-7A59C0FCC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1FA07-16A3-03BA-3012-B0737AC3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0C0C-6745-49E4-90F8-23B7EF43FA76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238D3-31BE-A7E2-94F5-10B731C8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266AB-FC2D-C16E-38FF-DB4A8DF1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F2DD-2177-4E84-9C93-4FF03B147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7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23C0-FAF4-155A-7EC9-4CEF075D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4AD13-A11B-6196-B353-86B28AC08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336D7-DA6E-6461-0892-8CE5D5590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0C0C-6745-49E4-90F8-23B7EF43FA76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7E322-16E7-9023-0A6B-20C52FF6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F8A2B-BF87-426B-0CAA-601EF981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F2DD-2177-4E84-9C93-4FF03B147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3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EEE4-B6F9-1306-0049-8B6B1381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00822-DD00-7219-716C-1C4679542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659C4-504A-6BAE-2345-64C9D465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0C0C-6745-49E4-90F8-23B7EF43FA76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48442-5551-9F3B-6DA2-85A161C8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000EF-245A-6E2E-3FAC-10229BC3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F2DD-2177-4E84-9C93-4FF03B147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2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86E0-CCA3-4E1A-CB49-F4E7EF2E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BE2D0-B1A7-0965-2EDE-05615043A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696A8-5F74-554B-FF52-04D967BE3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FD2CD-92C7-7786-B337-89A7E36D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0C0C-6745-49E4-90F8-23B7EF43FA76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BD288-1CDF-29C2-0678-D08A2DC6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8045B-61B2-EC55-B7C5-76B40BB5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F2DD-2177-4E84-9C93-4FF03B147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3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BF51-28DE-9103-5862-B950069A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A6307-67B2-C8F8-0BC9-56A070583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DFF52-36CA-7CEA-A32C-AAABF0F85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8B857-1A20-5F8A-8854-B94835387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81F17-0808-901B-1E1C-B49A40AB8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4617F-CD8E-5442-FAD3-91895524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0C0C-6745-49E4-90F8-23B7EF43FA76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B9FED-615E-1C47-8041-8384C2C9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23936-5DFF-A03C-3D7A-C08FD0FA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F2DD-2177-4E84-9C93-4FF03B147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0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E6AB-7319-387A-23FF-4D09733F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C6852-4400-31F0-739A-AEF70792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0C0C-6745-49E4-90F8-23B7EF43FA76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B471A-2502-9421-6C0A-2E250FA0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55571-F6C5-1BA6-BD6F-4BB533A5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F2DD-2177-4E84-9C93-4FF03B147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7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B3BC3-807E-8F4B-59AB-522D28E4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0C0C-6745-49E4-90F8-23B7EF43FA76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DEE61-30E5-4060-696E-7DFC8FB5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E338B-45A8-ECBA-4597-79709BDE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F2DD-2177-4E84-9C93-4FF03B147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8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5306-FDE4-B066-A760-7F41CA4A9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16FD-383B-012A-C2FF-5644BD937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C7F12-6F87-10B3-2DBE-007B3733F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0E13F-EE27-550B-7E12-F522CAE8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0C0C-6745-49E4-90F8-23B7EF43FA76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C2471-8F88-3B7A-C219-7E91BB92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85930-15FB-91BF-F852-9C7D717B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F2DD-2177-4E84-9C93-4FF03B147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1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2943-0154-30F6-93A0-96BC08E4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9CC26-8B08-50AA-E646-C123F1558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4159A-055A-8A8E-AFCB-F0E211E56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92796-EA5E-13AB-A0B4-91711E12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0C0C-6745-49E4-90F8-23B7EF43FA76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A6D9F-3383-868B-1E91-AA3AA7FC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6BE31-8BC7-F79F-2B1D-D65FC14B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F2DD-2177-4E84-9C93-4FF03B147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3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rgbClr val="F0B28A">
                <a:alpha val="0"/>
                <a:lumMod val="0"/>
                <a:lumOff val="100000"/>
              </a:srgbClr>
            </a:gs>
            <a:gs pos="97875">
              <a:schemeClr val="accent2">
                <a:lumMod val="40000"/>
                <a:lumOff val="60000"/>
              </a:schemeClr>
            </a:gs>
            <a:gs pos="48000">
              <a:schemeClr val="accent2">
                <a:lumMod val="40000"/>
                <a:lumOff val="60000"/>
                <a:alpha val="42000"/>
              </a:schemeClr>
            </a:gs>
            <a:gs pos="72000">
              <a:schemeClr val="accent2">
                <a:lumMod val="60000"/>
                <a:lumOff val="40000"/>
                <a:alpha val="60000"/>
              </a:schemeClr>
            </a:gs>
            <a:gs pos="0">
              <a:schemeClr val="accent3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4AC18-093D-7D42-D3BB-1E993D82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B78C9-4EF8-1566-013C-12839339A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93412-53B5-AD9F-CC9E-361FB86A8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60C0C-6745-49E4-90F8-23B7EF43FA76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6EF69-B601-E9B7-F819-FBE610D46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3AF05-B6D9-72D6-3935-C26491A3E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F2DD-2177-4E84-9C93-4FF03B1475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8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scientific-contributions/Alexander-Hughes-2267609591?_tp=eyJjb250ZXh0Ijp7ImZpcnN0UGFnZSI6InB1YmxpY2F0aW9uIiwicGFnZSI6InB1YmxpY2F0aW9uIn19" TargetMode="External"/><Relationship Id="rId2" Type="http://schemas.openxmlformats.org/officeDocument/2006/relationships/hyperlink" Target="https://www.researchgate.net/scientific-contributions/Lauren-M-Paladino-2267600562?_tp=eyJjb250ZXh0Ijp7ImZpcnN0UGFnZSI6InB1YmxpY2F0aW9uIiwicGFnZSI6InB1YmxpY2F0aW9uIn19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researchgate.net/profile/Oguzhan-Topsakal?_tp=eyJjb250ZXh0Ijp7ImZpcnN0UGFnZSI6InB1YmxpY2F0aW9uIiwicGFnZSI6InB1YmxpY2F0aW9uIn19" TargetMode="External"/><Relationship Id="rId4" Type="http://schemas.openxmlformats.org/officeDocument/2006/relationships/hyperlink" Target="https://www.researchgate.net/scientific-contributions/Alexander-Perera-2267617874?_tp=eyJjb250ZXh0Ijp7ImZpcnN0UGFnZSI6InB1YmxpY2F0aW9uIiwicGFnZSI6InB1YmxpY2F0aW9uIn19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2B74-4E45-4DCC-BB30-C221B9990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525" y="632939"/>
            <a:ext cx="9817739" cy="123059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of Cardiovascular Disease using Machine Learning Techniques 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6977C-1F29-44E9-82E6-79CD3B8D7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7962" y="3089106"/>
            <a:ext cx="8404255" cy="3430922"/>
          </a:xfrm>
        </p:spPr>
        <p:txBody>
          <a:bodyPr>
            <a:normAutofit fontScale="92500" lnSpcReduction="20000"/>
          </a:bodyPr>
          <a:lstStyle/>
          <a:p>
            <a:pPr algn="l">
              <a:spcAft>
                <a:spcPts val="1200"/>
              </a:spcAft>
            </a:pPr>
            <a:r>
              <a:rPr lang="en-US" sz="35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pPr algn="just"/>
            <a:r>
              <a:rPr lang="en-US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Sanjeda</a:t>
            </a: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 Hossain </a:t>
            </a:r>
            <a:r>
              <a:rPr lang="en-US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Pria</a:t>
            </a:r>
            <a:endParaRPr lang="en-US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ID : 20201073010</a:t>
            </a:r>
          </a:p>
          <a:p>
            <a:pPr algn="just"/>
            <a:r>
              <a:rPr lang="en-US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Ringshina</a:t>
            </a: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Akter</a:t>
            </a: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Tithi</a:t>
            </a:r>
            <a:endParaRPr lang="en-US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ID : 20201085010</a:t>
            </a:r>
          </a:p>
          <a:p>
            <a:pPr algn="just"/>
            <a:r>
              <a:rPr lang="en-US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Mohua</a:t>
            </a: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 Roy</a:t>
            </a:r>
          </a:p>
          <a:p>
            <a:pPr algn="just"/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ID : 20201100010</a:t>
            </a:r>
          </a:p>
          <a:p>
            <a:pPr algn="just"/>
            <a:r>
              <a:rPr lang="en-US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S.M.Muhaimin</a:t>
            </a:r>
            <a:endParaRPr lang="en-US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ID : 20201108010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873443-9182-40C2-B3A9-49AE196B8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38" y="1338429"/>
            <a:ext cx="1230595" cy="12305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AFE5CA-4909-46A0-93EA-41396F7A3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989" y="1507555"/>
            <a:ext cx="938550" cy="9385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AA893A7-7F7E-3001-4074-DDAFFB230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414" y="3687985"/>
            <a:ext cx="2603244" cy="22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139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8A595F-663A-4303-80B5-7310837F6E71}"/>
              </a:ext>
            </a:extLst>
          </p:cNvPr>
          <p:cNvSpPr txBox="1"/>
          <p:nvPr/>
        </p:nvSpPr>
        <p:spPr>
          <a:xfrm>
            <a:off x="2800350" y="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C524D-90D8-4F69-90D0-69D1FDD853AD}"/>
              </a:ext>
            </a:extLst>
          </p:cNvPr>
          <p:cNvSpPr txBox="1"/>
          <p:nvPr/>
        </p:nvSpPr>
        <p:spPr>
          <a:xfrm>
            <a:off x="1752600" y="478420"/>
            <a:ext cx="58738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EEF2C-AABD-4868-904B-DEFB25A45B77}"/>
              </a:ext>
            </a:extLst>
          </p:cNvPr>
          <p:cNvSpPr txBox="1"/>
          <p:nvPr/>
        </p:nvSpPr>
        <p:spPr>
          <a:xfrm>
            <a:off x="1304924" y="905461"/>
            <a:ext cx="10029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dataset contains a total of  70000 instances and 12 attributes; 34979 of these instances have CVD and 35021 do not.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1C9218-7729-425E-B8B4-A3D4C5D30236}"/>
              </a:ext>
            </a:extLst>
          </p:cNvPr>
          <p:cNvSpPr txBox="1"/>
          <p:nvPr/>
        </p:nvSpPr>
        <p:spPr>
          <a:xfrm>
            <a:off x="695324" y="1436374"/>
            <a:ext cx="10639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Table 1: Description of the Attributes of the Dataset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B2FB142-A0FA-4F49-BF37-B1FD738C9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875068"/>
              </p:ext>
            </p:extLst>
          </p:nvPr>
        </p:nvGraphicFramePr>
        <p:xfrm>
          <a:off x="1092134" y="1805707"/>
          <a:ext cx="9997398" cy="4808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200">
                  <a:extLst>
                    <a:ext uri="{9D8B030D-6E8A-4147-A177-3AD203B41FA5}">
                      <a16:colId xmlns:a16="http://schemas.microsoft.com/office/drawing/2014/main" val="3269896165"/>
                    </a:ext>
                  </a:extLst>
                </a:gridCol>
                <a:gridCol w="2534872">
                  <a:extLst>
                    <a:ext uri="{9D8B030D-6E8A-4147-A177-3AD203B41FA5}">
                      <a16:colId xmlns:a16="http://schemas.microsoft.com/office/drawing/2014/main" val="2728995160"/>
                    </a:ext>
                  </a:extLst>
                </a:gridCol>
                <a:gridCol w="3063532">
                  <a:extLst>
                    <a:ext uri="{9D8B030D-6E8A-4147-A177-3AD203B41FA5}">
                      <a16:colId xmlns:a16="http://schemas.microsoft.com/office/drawing/2014/main" val="2520659545"/>
                    </a:ext>
                  </a:extLst>
                </a:gridCol>
                <a:gridCol w="2139794">
                  <a:extLst>
                    <a:ext uri="{9D8B030D-6E8A-4147-A177-3AD203B41FA5}">
                      <a16:colId xmlns:a16="http://schemas.microsoft.com/office/drawing/2014/main" val="4117968613"/>
                    </a:ext>
                  </a:extLst>
                </a:gridCol>
              </a:tblGrid>
              <a:tr h="3428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Attribute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Code given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 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75041"/>
                  </a:ext>
                </a:extLst>
              </a:tr>
              <a:tr h="3428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in years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45267"/>
                  </a:ext>
                </a:extLst>
              </a:tr>
              <a:tr h="3428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 cm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46180"/>
                  </a:ext>
                </a:extLst>
              </a:tr>
              <a:tr h="3428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 kg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392145"/>
                  </a:ext>
                </a:extLst>
              </a:tr>
              <a:tr h="3428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gender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Gender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060221"/>
                  </a:ext>
                </a:extLst>
              </a:tr>
              <a:tr h="3428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ap_hi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Systolic blood pressure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Less than 120 mm hg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 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528818"/>
                  </a:ext>
                </a:extLst>
              </a:tr>
              <a:tr h="3428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ap_lo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Diastolic Blood Pressure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Less than 80mm hg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 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498555"/>
                  </a:ext>
                </a:extLst>
              </a:tr>
              <a:tr h="3428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cholesterol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Cholesterol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1,2,3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Nominal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861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gluc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Glucose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1,2,3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Nominal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77322"/>
                  </a:ext>
                </a:extLst>
              </a:tr>
              <a:tr h="3428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smoke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Smoking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673860"/>
                  </a:ext>
                </a:extLst>
              </a:tr>
              <a:tr h="3428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alco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Alcohol intake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42937"/>
                  </a:ext>
                </a:extLst>
              </a:tr>
              <a:tr h="3428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Physical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17483"/>
                  </a:ext>
                </a:extLst>
              </a:tr>
              <a:tr h="48577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Presence or absence of cardiovascular disease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cardio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0,1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9826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937BC7F-779F-4626-9A55-1489526E1CB2}"/>
              </a:ext>
            </a:extLst>
          </p:cNvPr>
          <p:cNvSpPr txBox="1"/>
          <p:nvPr/>
        </p:nvSpPr>
        <p:spPr>
          <a:xfrm>
            <a:off x="11334749" y="6065355"/>
            <a:ext cx="7563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1620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B68F9C-A5C8-4911-99ED-A2D5B2E5A26E}"/>
              </a:ext>
            </a:extLst>
          </p:cNvPr>
          <p:cNvSpPr txBox="1"/>
          <p:nvPr/>
        </p:nvSpPr>
        <p:spPr>
          <a:xfrm>
            <a:off x="2838449" y="8977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8054E-DDE4-4115-9B67-5C5AD9E5CC0E}"/>
              </a:ext>
            </a:extLst>
          </p:cNvPr>
          <p:cNvSpPr txBox="1"/>
          <p:nvPr/>
        </p:nvSpPr>
        <p:spPr>
          <a:xfrm>
            <a:off x="1247776" y="114852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dirty="0"/>
              <a:t>Data</a:t>
            </a:r>
            <a:r>
              <a:rPr lang="en-US" sz="2400" b="1" dirty="0"/>
              <a:t> </a:t>
            </a:r>
            <a:r>
              <a:rPr lang="en-US" sz="3200" b="1" dirty="0"/>
              <a:t>Preprocessing</a:t>
            </a:r>
            <a:endParaRPr lang="en-US" sz="24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66231E-2DC4-46A5-BE75-187A31269DDD}"/>
              </a:ext>
            </a:extLst>
          </p:cNvPr>
          <p:cNvSpPr/>
          <p:nvPr/>
        </p:nvSpPr>
        <p:spPr>
          <a:xfrm>
            <a:off x="4581524" y="3545401"/>
            <a:ext cx="2609850" cy="9334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Data Preprocessing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84B881-3176-4243-A3A6-8D2B7B60959B}"/>
              </a:ext>
            </a:extLst>
          </p:cNvPr>
          <p:cNvSpPr/>
          <p:nvPr/>
        </p:nvSpPr>
        <p:spPr>
          <a:xfrm>
            <a:off x="5032339" y="2140382"/>
            <a:ext cx="1914525" cy="9334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</a:t>
            </a:r>
          </a:p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D6A8C-320C-4CE6-9603-B393E613D08A}"/>
              </a:ext>
            </a:extLst>
          </p:cNvPr>
          <p:cNvSpPr/>
          <p:nvPr/>
        </p:nvSpPr>
        <p:spPr>
          <a:xfrm>
            <a:off x="1877438" y="3478726"/>
            <a:ext cx="2132590" cy="10953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Standardization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1FA700-CDC5-4A1E-AFFA-BA316EF5FE74}"/>
              </a:ext>
            </a:extLst>
          </p:cNvPr>
          <p:cNvSpPr/>
          <p:nvPr/>
        </p:nvSpPr>
        <p:spPr>
          <a:xfrm>
            <a:off x="7753353" y="3478726"/>
            <a:ext cx="1943100" cy="1066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Analysis</a:t>
            </a:r>
          </a:p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7880DC-A33C-4575-B513-996DD5E58332}"/>
              </a:ext>
            </a:extLst>
          </p:cNvPr>
          <p:cNvCxnSpPr>
            <a:cxnSpLocks/>
          </p:cNvCxnSpPr>
          <p:nvPr/>
        </p:nvCxnSpPr>
        <p:spPr>
          <a:xfrm flipV="1">
            <a:off x="5961633" y="3073832"/>
            <a:ext cx="0" cy="459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40302B-6414-4F01-97F4-C0455008FB5B}"/>
              </a:ext>
            </a:extLst>
          </p:cNvPr>
          <p:cNvCxnSpPr>
            <a:stCxn id="7" idx="3"/>
            <a:endCxn id="10" idx="2"/>
          </p:cNvCxnSpPr>
          <p:nvPr/>
        </p:nvCxnSpPr>
        <p:spPr>
          <a:xfrm>
            <a:off x="7191374" y="4012126"/>
            <a:ext cx="561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C69D3A-5E78-40AA-A137-EFF6E3104E91}"/>
              </a:ext>
            </a:extLst>
          </p:cNvPr>
          <p:cNvCxnSpPr>
            <a:cxnSpLocks/>
            <a:stCxn id="7" idx="1"/>
            <a:endCxn id="9" idx="6"/>
          </p:cNvCxnSpPr>
          <p:nvPr/>
        </p:nvCxnSpPr>
        <p:spPr>
          <a:xfrm flipH="1">
            <a:off x="4010028" y="4012126"/>
            <a:ext cx="571496" cy="1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A1AE50-498A-45F9-865E-C8D56197C680}"/>
              </a:ext>
            </a:extLst>
          </p:cNvPr>
          <p:cNvSpPr txBox="1"/>
          <p:nvPr/>
        </p:nvSpPr>
        <p:spPr>
          <a:xfrm>
            <a:off x="11404871" y="6150114"/>
            <a:ext cx="7871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B7BEBC-880D-49CC-96E9-35E42F3B75BC}"/>
              </a:ext>
            </a:extLst>
          </p:cNvPr>
          <p:cNvSpPr txBox="1"/>
          <p:nvPr/>
        </p:nvSpPr>
        <p:spPr>
          <a:xfrm>
            <a:off x="2875533" y="5279119"/>
            <a:ext cx="6172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4: Data Preprocessing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99E7486-76BA-49DB-A11D-0395D106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985" y="5479174"/>
            <a:ext cx="707886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74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4A1333-14CE-4196-85F9-E82F89BD7028}"/>
              </a:ext>
            </a:extLst>
          </p:cNvPr>
          <p:cNvSpPr txBox="1"/>
          <p:nvPr/>
        </p:nvSpPr>
        <p:spPr>
          <a:xfrm>
            <a:off x="3048811" y="0"/>
            <a:ext cx="6094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255916-4AB2-45CF-9EF7-65F1BAC06EAA}"/>
              </a:ext>
            </a:extLst>
          </p:cNvPr>
          <p:cNvSpPr txBox="1"/>
          <p:nvPr/>
        </p:nvSpPr>
        <p:spPr>
          <a:xfrm>
            <a:off x="1607495" y="1220981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/>
              <a:t>Train test splitting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946350-F49E-4882-B8D8-A68AC9596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990" y="2665858"/>
            <a:ext cx="5900636" cy="41921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DBF3D8-4DEC-4A89-BEEB-5CEBED152D9C}"/>
              </a:ext>
            </a:extLst>
          </p:cNvPr>
          <p:cNvSpPr txBox="1"/>
          <p:nvPr/>
        </p:nvSpPr>
        <p:spPr>
          <a:xfrm>
            <a:off x="1879870" y="2101574"/>
            <a:ext cx="30034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 </a:t>
            </a:r>
            <a:r>
              <a:rPr lang="en-US" sz="2400" b="1" dirty="0"/>
              <a:t>Train (80%)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Test (20%)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75770-E8FB-44C6-95C8-6376B82DCFBE}"/>
              </a:ext>
            </a:extLst>
          </p:cNvPr>
          <p:cNvSpPr txBox="1"/>
          <p:nvPr/>
        </p:nvSpPr>
        <p:spPr>
          <a:xfrm>
            <a:off x="5138636" y="6162632"/>
            <a:ext cx="33633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5: Train test split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78379F-F9AA-403D-9EA0-D7CD04C46112}"/>
              </a:ext>
            </a:extLst>
          </p:cNvPr>
          <p:cNvSpPr txBox="1"/>
          <p:nvPr/>
        </p:nvSpPr>
        <p:spPr>
          <a:xfrm>
            <a:off x="11308406" y="6136958"/>
            <a:ext cx="8835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325BD1-4A37-49E8-9473-3FB949A31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74" y="5565578"/>
            <a:ext cx="992221" cy="99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81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E1201A-B686-4DF0-8368-4F04DDEC337D}"/>
              </a:ext>
            </a:extLst>
          </p:cNvPr>
          <p:cNvSpPr txBox="1"/>
          <p:nvPr/>
        </p:nvSpPr>
        <p:spPr>
          <a:xfrm>
            <a:off x="3064283" y="14505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 </a:t>
            </a:r>
            <a:endParaRPr lang="en-US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215F1-A76D-4F2C-9C7E-AA68E0D246B9}"/>
              </a:ext>
            </a:extLst>
          </p:cNvPr>
          <p:cNvSpPr txBox="1"/>
          <p:nvPr/>
        </p:nvSpPr>
        <p:spPr>
          <a:xfrm>
            <a:off x="1323813" y="11376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en-US" sz="2800" b="1" dirty="0"/>
              <a:t> Models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379201-39A2-4497-9A46-AD4DD2DE9AAE}"/>
              </a:ext>
            </a:extLst>
          </p:cNvPr>
          <p:cNvSpPr/>
          <p:nvPr/>
        </p:nvSpPr>
        <p:spPr>
          <a:xfrm>
            <a:off x="4410075" y="2018647"/>
            <a:ext cx="3562350" cy="7905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Machine Learning Models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2C086C-0BF0-421B-9EDB-B44B3F879DB4}"/>
              </a:ext>
            </a:extLst>
          </p:cNvPr>
          <p:cNvSpPr/>
          <p:nvPr/>
        </p:nvSpPr>
        <p:spPr>
          <a:xfrm>
            <a:off x="1422758" y="3323398"/>
            <a:ext cx="9948863" cy="24632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87A778-3978-40CC-AA51-0DA9AC44E8BD}"/>
              </a:ext>
            </a:extLst>
          </p:cNvPr>
          <p:cNvSpPr/>
          <p:nvPr/>
        </p:nvSpPr>
        <p:spPr>
          <a:xfrm>
            <a:off x="1666713" y="3515664"/>
            <a:ext cx="2705100" cy="5619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 Forest</a:t>
            </a:r>
            <a:endParaRPr lang="en-US" sz="20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64F1D1C-D12D-42A5-9461-01927E59EBBA}"/>
              </a:ext>
            </a:extLst>
          </p:cNvPr>
          <p:cNvSpPr/>
          <p:nvPr/>
        </p:nvSpPr>
        <p:spPr>
          <a:xfrm>
            <a:off x="4768334" y="3515664"/>
            <a:ext cx="2914649" cy="5619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Support Vector Machine 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EAFC2E5-926B-4C81-8258-B0650982FB13}"/>
              </a:ext>
            </a:extLst>
          </p:cNvPr>
          <p:cNvSpPr/>
          <p:nvPr/>
        </p:nvSpPr>
        <p:spPr>
          <a:xfrm>
            <a:off x="8079502" y="3517725"/>
            <a:ext cx="2895600" cy="5619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 Tree</a:t>
            </a:r>
            <a:endParaRPr lang="en-US" sz="20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393FC2-87E8-473B-8634-F9E652C3260F}"/>
              </a:ext>
            </a:extLst>
          </p:cNvPr>
          <p:cNvSpPr/>
          <p:nvPr/>
        </p:nvSpPr>
        <p:spPr>
          <a:xfrm>
            <a:off x="1666713" y="4252186"/>
            <a:ext cx="2705100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XGBoost</a:t>
            </a:r>
            <a:endParaRPr lang="en-US" sz="20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33144A-208C-44CC-AB0B-DC610530248A}"/>
              </a:ext>
            </a:extLst>
          </p:cNvPr>
          <p:cNvSpPr/>
          <p:nvPr/>
        </p:nvSpPr>
        <p:spPr>
          <a:xfrm>
            <a:off x="4768333" y="4252187"/>
            <a:ext cx="2914649" cy="5619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Logistic Regression</a:t>
            </a:r>
            <a:endParaRPr lang="en-US" sz="20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D4370A-062E-4CDC-B3BA-30EF2EFCB722}"/>
              </a:ext>
            </a:extLst>
          </p:cNvPr>
          <p:cNvSpPr/>
          <p:nvPr/>
        </p:nvSpPr>
        <p:spPr>
          <a:xfrm>
            <a:off x="8079502" y="4355178"/>
            <a:ext cx="2895600" cy="561975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Gradient Boosting </a:t>
            </a:r>
            <a:endParaRPr lang="en-US" sz="20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88A172-649B-425A-B8E8-1D18E25E3898}"/>
              </a:ext>
            </a:extLst>
          </p:cNvPr>
          <p:cNvSpPr/>
          <p:nvPr/>
        </p:nvSpPr>
        <p:spPr>
          <a:xfrm>
            <a:off x="4801670" y="5051940"/>
            <a:ext cx="2847973" cy="56197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k-Nearest Neighbors</a:t>
            </a:r>
            <a:endParaRPr lang="en-US" sz="2000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EE975E5-F818-4FA2-88A4-797D462B85AA}"/>
              </a:ext>
            </a:extLst>
          </p:cNvPr>
          <p:cNvSpPr/>
          <p:nvPr/>
        </p:nvSpPr>
        <p:spPr>
          <a:xfrm>
            <a:off x="6000749" y="2809223"/>
            <a:ext cx="223069" cy="53189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23E5F2-9C6C-4784-876A-D73C3C7A751B}"/>
              </a:ext>
            </a:extLst>
          </p:cNvPr>
          <p:cNvSpPr txBox="1"/>
          <p:nvPr/>
        </p:nvSpPr>
        <p:spPr>
          <a:xfrm>
            <a:off x="3175140" y="6072809"/>
            <a:ext cx="63521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6:</a:t>
            </a:r>
            <a:r>
              <a:rPr lang="en-US" sz="2000" b="1" dirty="0"/>
              <a:t> Machine Learning Techniques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965C4C-D2A8-4FBA-94CA-9151599DED8F}"/>
              </a:ext>
            </a:extLst>
          </p:cNvPr>
          <p:cNvSpPr txBox="1"/>
          <p:nvPr/>
        </p:nvSpPr>
        <p:spPr>
          <a:xfrm>
            <a:off x="11371621" y="6072809"/>
            <a:ext cx="820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675758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1D0F09-F98D-4EAF-9F6E-2C59E095DF3E}"/>
              </a:ext>
            </a:extLst>
          </p:cNvPr>
          <p:cNvSpPr txBox="1"/>
          <p:nvPr/>
        </p:nvSpPr>
        <p:spPr>
          <a:xfrm>
            <a:off x="3131775" y="5769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7CD19-6B01-41AC-89AB-E4F47395860C}"/>
              </a:ext>
            </a:extLst>
          </p:cNvPr>
          <p:cNvSpPr txBox="1"/>
          <p:nvPr/>
        </p:nvSpPr>
        <p:spPr>
          <a:xfrm>
            <a:off x="1070043" y="1674674"/>
            <a:ext cx="4123464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Performance Metrics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Accuracy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Precision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Recall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F-1 score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ROC-AUC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519E58-1CFE-4F59-B0E3-9AACD279139C}"/>
              </a:ext>
            </a:extLst>
          </p:cNvPr>
          <p:cNvSpPr/>
          <p:nvPr/>
        </p:nvSpPr>
        <p:spPr>
          <a:xfrm>
            <a:off x="9048750" y="2757486"/>
            <a:ext cx="1533525" cy="9239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FP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</a:rPr>
              <a:t>False Positive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6BA04C-A3F1-47AC-84BB-0A664C0FB6CF}"/>
              </a:ext>
            </a:extLst>
          </p:cNvPr>
          <p:cNvSpPr/>
          <p:nvPr/>
        </p:nvSpPr>
        <p:spPr>
          <a:xfrm>
            <a:off x="9059465" y="3681410"/>
            <a:ext cx="1533525" cy="9239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TP 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</a:rPr>
              <a:t>True positive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AB484E-CFE8-4B8A-9127-3AFAABD8A661}"/>
              </a:ext>
            </a:extLst>
          </p:cNvPr>
          <p:cNvSpPr/>
          <p:nvPr/>
        </p:nvSpPr>
        <p:spPr>
          <a:xfrm>
            <a:off x="7372350" y="3681412"/>
            <a:ext cx="1676400" cy="923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FN 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</a:rPr>
              <a:t>False Negative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64B854-05BC-4887-9017-88E5D52BC6DB}"/>
              </a:ext>
            </a:extLst>
          </p:cNvPr>
          <p:cNvSpPr/>
          <p:nvPr/>
        </p:nvSpPr>
        <p:spPr>
          <a:xfrm>
            <a:off x="7372350" y="2757486"/>
            <a:ext cx="1676400" cy="923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TN 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</a:rPr>
              <a:t>True Negative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02F0C-20F3-4D59-BB1D-282300038259}"/>
              </a:ext>
            </a:extLst>
          </p:cNvPr>
          <p:cNvSpPr/>
          <p:nvPr/>
        </p:nvSpPr>
        <p:spPr>
          <a:xfrm>
            <a:off x="7372350" y="2085975"/>
            <a:ext cx="1676400" cy="671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Predicted Negative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BC9B97-516C-41B3-8BEB-3626C48A9B2E}"/>
              </a:ext>
            </a:extLst>
          </p:cNvPr>
          <p:cNvSpPr/>
          <p:nvPr/>
        </p:nvSpPr>
        <p:spPr>
          <a:xfrm>
            <a:off x="9048750" y="2085973"/>
            <a:ext cx="1533525" cy="671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Predicted positive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3DBC2B-68F7-46A9-81D3-50864673C0BE}"/>
              </a:ext>
            </a:extLst>
          </p:cNvPr>
          <p:cNvSpPr/>
          <p:nvPr/>
        </p:nvSpPr>
        <p:spPr>
          <a:xfrm>
            <a:off x="5838825" y="2757484"/>
            <a:ext cx="1533525" cy="923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Actual Negative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1EC4E7-B99E-4E75-A470-172AAC20FC3C}"/>
              </a:ext>
            </a:extLst>
          </p:cNvPr>
          <p:cNvSpPr/>
          <p:nvPr/>
        </p:nvSpPr>
        <p:spPr>
          <a:xfrm>
            <a:off x="5838825" y="3681410"/>
            <a:ext cx="1543050" cy="923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Actually Positive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D4CBE24-CD97-47E0-88FC-517405F5873C}"/>
              </a:ext>
            </a:extLst>
          </p:cNvPr>
          <p:cNvSpPr/>
          <p:nvPr/>
        </p:nvSpPr>
        <p:spPr>
          <a:xfrm>
            <a:off x="5400675" y="1371596"/>
            <a:ext cx="1905000" cy="9239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The predicted value is negative and actually its negative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666A4B9-30A9-403B-9D5F-C1686EB9C14F}"/>
              </a:ext>
            </a:extLst>
          </p:cNvPr>
          <p:cNvSpPr/>
          <p:nvPr/>
        </p:nvSpPr>
        <p:spPr>
          <a:xfrm>
            <a:off x="9472612" y="1097773"/>
            <a:ext cx="2240756" cy="8334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predicted value is positive but actually its negative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F36D25-451A-4E55-B4EF-C1D769B0A9EA}"/>
              </a:ext>
            </a:extLst>
          </p:cNvPr>
          <p:cNvSpPr/>
          <p:nvPr/>
        </p:nvSpPr>
        <p:spPr>
          <a:xfrm>
            <a:off x="5279232" y="4875550"/>
            <a:ext cx="2093118" cy="9918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predicted value is negative but actually its positive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2C95877-26ED-4D2F-8B17-133DDBABADF8}"/>
              </a:ext>
            </a:extLst>
          </p:cNvPr>
          <p:cNvSpPr/>
          <p:nvPr/>
        </p:nvSpPr>
        <p:spPr>
          <a:xfrm>
            <a:off x="9620250" y="5029172"/>
            <a:ext cx="2093118" cy="92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predicted value is positive and actually its positive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F99586-AAA0-4BEA-BFD8-9D201C436C9A}"/>
              </a:ext>
            </a:extLst>
          </p:cNvPr>
          <p:cNvCxnSpPr/>
          <p:nvPr/>
        </p:nvCxnSpPr>
        <p:spPr>
          <a:xfrm flipH="1" flipV="1">
            <a:off x="6677025" y="2295521"/>
            <a:ext cx="781050" cy="55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E5CDB9-C4E7-4166-9845-82C1654074E4}"/>
              </a:ext>
            </a:extLst>
          </p:cNvPr>
          <p:cNvCxnSpPr/>
          <p:nvPr/>
        </p:nvCxnSpPr>
        <p:spPr>
          <a:xfrm flipV="1">
            <a:off x="10496550" y="1924050"/>
            <a:ext cx="828675" cy="104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CF4D30-CFC7-413C-9FA1-99C1DF26E8F3}"/>
              </a:ext>
            </a:extLst>
          </p:cNvPr>
          <p:cNvCxnSpPr/>
          <p:nvPr/>
        </p:nvCxnSpPr>
        <p:spPr>
          <a:xfrm flipH="1">
            <a:off x="7305675" y="4605335"/>
            <a:ext cx="695325" cy="423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452CDD-BACE-4E6C-9761-5666C434EFD2}"/>
              </a:ext>
            </a:extLst>
          </p:cNvPr>
          <p:cNvCxnSpPr/>
          <p:nvPr/>
        </p:nvCxnSpPr>
        <p:spPr>
          <a:xfrm>
            <a:off x="9563100" y="4605335"/>
            <a:ext cx="342900" cy="423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5EF41E5-B949-47A2-99DB-4E2BC109534C}"/>
              </a:ext>
            </a:extLst>
          </p:cNvPr>
          <p:cNvSpPr txBox="1"/>
          <p:nvPr/>
        </p:nvSpPr>
        <p:spPr>
          <a:xfrm>
            <a:off x="11357903" y="6150114"/>
            <a:ext cx="8340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C52E72-523C-44F2-A031-DDC8D43AB028}"/>
              </a:ext>
            </a:extLst>
          </p:cNvPr>
          <p:cNvSpPr txBox="1"/>
          <p:nvPr/>
        </p:nvSpPr>
        <p:spPr>
          <a:xfrm>
            <a:off x="5193507" y="6223313"/>
            <a:ext cx="61624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7: Confusion Matrix </a:t>
            </a:r>
          </a:p>
        </p:txBody>
      </p:sp>
    </p:spTree>
    <p:extLst>
      <p:ext uri="{BB962C8B-B14F-4D97-AF65-F5344CB8AC3E}">
        <p14:creationId xmlns:p14="http://schemas.microsoft.com/office/powerpoint/2010/main" val="212847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D524B5-8B15-40D9-A8C3-9C3726159B16}"/>
              </a:ext>
            </a:extLst>
          </p:cNvPr>
          <p:cNvSpPr txBox="1"/>
          <p:nvPr/>
        </p:nvSpPr>
        <p:spPr>
          <a:xfrm>
            <a:off x="1779952" y="99348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Missing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88610-8CE8-4730-938E-4D7E5871B368}"/>
              </a:ext>
            </a:extLst>
          </p:cNvPr>
          <p:cNvSpPr txBox="1"/>
          <p:nvPr/>
        </p:nvSpPr>
        <p:spPr>
          <a:xfrm>
            <a:off x="3048000" y="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44809B-4534-4704-B188-5E45F18A7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20" t="-79" b="-1"/>
          <a:stretch/>
        </p:blipFill>
        <p:spPr>
          <a:xfrm>
            <a:off x="3982065" y="2209801"/>
            <a:ext cx="3824748" cy="36547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5C04B7-B7E2-4F25-8AC1-BAC59497574A}"/>
              </a:ext>
            </a:extLst>
          </p:cNvPr>
          <p:cNvSpPr txBox="1"/>
          <p:nvPr/>
        </p:nvSpPr>
        <p:spPr>
          <a:xfrm>
            <a:off x="11325218" y="6150114"/>
            <a:ext cx="8667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38055E-DE94-4AC2-AF8F-58DCD94E6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2" y="5379196"/>
            <a:ext cx="1209320" cy="120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10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771CE9-63D6-4FE1-8689-F58F0925A0F8}"/>
              </a:ext>
            </a:extLst>
          </p:cNvPr>
          <p:cNvSpPr txBox="1"/>
          <p:nvPr/>
        </p:nvSpPr>
        <p:spPr>
          <a:xfrm>
            <a:off x="777153" y="75237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Correlation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B089D-3893-4496-AC1F-42DF46FCE738}"/>
              </a:ext>
            </a:extLst>
          </p:cNvPr>
          <p:cNvSpPr txBox="1"/>
          <p:nvPr/>
        </p:nvSpPr>
        <p:spPr>
          <a:xfrm>
            <a:off x="3293284" y="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A92755-2402-4055-BC0A-EAE4BDFBE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189" y="1275595"/>
            <a:ext cx="6343650" cy="5142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EDE9AA-C6FC-4CE3-91CE-8D58CB5D999A}"/>
              </a:ext>
            </a:extLst>
          </p:cNvPr>
          <p:cNvSpPr txBox="1"/>
          <p:nvPr/>
        </p:nvSpPr>
        <p:spPr>
          <a:xfrm>
            <a:off x="3171825" y="6457890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8: Correlation Matrix</a:t>
            </a:r>
            <a:r>
              <a:rPr lang="en-US" sz="2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E4E2F-5EA8-4AD2-AE3B-1E847E85D352}"/>
              </a:ext>
            </a:extLst>
          </p:cNvPr>
          <p:cNvSpPr txBox="1"/>
          <p:nvPr/>
        </p:nvSpPr>
        <p:spPr>
          <a:xfrm>
            <a:off x="11338397" y="6150114"/>
            <a:ext cx="8536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24538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396FF0-1075-4350-A985-828897D7FC13}"/>
              </a:ext>
            </a:extLst>
          </p:cNvPr>
          <p:cNvSpPr txBox="1"/>
          <p:nvPr/>
        </p:nvSpPr>
        <p:spPr>
          <a:xfrm>
            <a:off x="3048000" y="28332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6E35-0834-4ECF-974D-8FA1ED4427F8}"/>
              </a:ext>
            </a:extLst>
          </p:cNvPr>
          <p:cNvSpPr txBox="1"/>
          <p:nvPr/>
        </p:nvSpPr>
        <p:spPr>
          <a:xfrm>
            <a:off x="1732436" y="1304907"/>
            <a:ext cx="8548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Table 2: Hyperparameter tuned values of the seven ML Techniques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5C7A280-69AA-4A36-9E80-5C5772351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3126"/>
              </p:ext>
            </p:extLst>
          </p:nvPr>
        </p:nvGraphicFramePr>
        <p:xfrm>
          <a:off x="1342417" y="1935804"/>
          <a:ext cx="9416373" cy="41199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16373">
                  <a:extLst>
                    <a:ext uri="{9D8B030D-6E8A-4147-A177-3AD203B41FA5}">
                      <a16:colId xmlns:a16="http://schemas.microsoft.com/office/drawing/2014/main" val="810327925"/>
                    </a:ext>
                  </a:extLst>
                </a:gridCol>
              </a:tblGrid>
              <a:tr h="38245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Classifier</a:t>
                      </a:r>
                      <a:r>
                        <a:rPr lang="en-US" sz="1800" dirty="0"/>
                        <a:t> </a:t>
                      </a:r>
                      <a:r>
                        <a:rPr lang="en-US" dirty="0"/>
                        <a:t>                                    </a:t>
                      </a:r>
                      <a:r>
                        <a:rPr lang="en-US" b="1" dirty="0"/>
                        <a:t> </a:t>
                      </a:r>
                      <a:r>
                        <a:rPr lang="en-US" sz="1800" b="1" i="0" kern="1200" dirty="0" err="1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RandomizedSearchCV</a:t>
                      </a: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Hyperparameter Tuned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15514"/>
                  </a:ext>
                </a:extLst>
              </a:tr>
              <a:tr h="607251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                                                          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=40,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min_samples_leaf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=18,     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           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=40,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=1000,    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random_state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=42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22387"/>
                  </a:ext>
                </a:extLst>
              </a:tr>
              <a:tr h="47049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                                                  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0.1,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3,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944753"/>
                  </a:ext>
                </a:extLst>
              </a:tr>
              <a:tr h="470495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                                                             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 10,  gamma: scale , kernel :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rbf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77126"/>
                  </a:ext>
                </a:extLst>
              </a:tr>
              <a:tr h="703152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                                                                      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criterion: entropy 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5,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                                 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min_samples_leaf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1,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2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43335"/>
                  </a:ext>
                </a:extLst>
              </a:tr>
              <a:tr h="4704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GB                                 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0.05,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4,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min_samples_leaf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3,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150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7792635"/>
                  </a:ext>
                </a:extLst>
              </a:tr>
              <a:tr h="47049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KNN                            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algorithm: auto,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n_neighbors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9, p: 1, weights: uniform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201458"/>
                  </a:ext>
                </a:extLst>
              </a:tr>
              <a:tr h="47049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LR                                                   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Solver: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liblinear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penalty: l1, C:1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614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3054C6-6634-4E9C-AA8B-4F221D55EA39}"/>
              </a:ext>
            </a:extLst>
          </p:cNvPr>
          <p:cNvSpPr txBox="1"/>
          <p:nvPr/>
        </p:nvSpPr>
        <p:spPr>
          <a:xfrm>
            <a:off x="11309214" y="6150114"/>
            <a:ext cx="8827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531112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3B043D-7142-49FD-BAE5-D1308286BBD3}"/>
              </a:ext>
            </a:extLst>
          </p:cNvPr>
          <p:cNvSpPr txBox="1"/>
          <p:nvPr/>
        </p:nvSpPr>
        <p:spPr>
          <a:xfrm>
            <a:off x="3048000" y="3301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538A3-299B-44BC-81A3-ED9F2CC95A20}"/>
              </a:ext>
            </a:extLst>
          </p:cNvPr>
          <p:cNvSpPr txBox="1"/>
          <p:nvPr/>
        </p:nvSpPr>
        <p:spPr>
          <a:xfrm>
            <a:off x="1371195" y="90205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FAC1B8-2F87-4A26-BA3F-C22D1EACB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96" y="2884266"/>
            <a:ext cx="4321150" cy="34344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96092A-C576-43DE-8A6B-A995B0A4F27D}"/>
              </a:ext>
            </a:extLst>
          </p:cNvPr>
          <p:cNvSpPr txBox="1"/>
          <p:nvPr/>
        </p:nvSpPr>
        <p:spPr>
          <a:xfrm>
            <a:off x="1515446" y="6318765"/>
            <a:ext cx="38566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9:  Confusion Matrix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B89EF8-A16D-42B9-B7FD-8830CE883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5" y="2989409"/>
            <a:ext cx="4239679" cy="32242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742097-0E2F-4319-BBA8-E0FD71C0472A}"/>
              </a:ext>
            </a:extLst>
          </p:cNvPr>
          <p:cNvSpPr txBox="1"/>
          <p:nvPr/>
        </p:nvSpPr>
        <p:spPr>
          <a:xfrm>
            <a:off x="7393020" y="6318765"/>
            <a:ext cx="31614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10:  ROC Curve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7B5F52D-E47C-4F26-95DB-E16AB9C74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732206"/>
              </p:ext>
            </p:extLst>
          </p:nvPr>
        </p:nvGraphicFramePr>
        <p:xfrm>
          <a:off x="1371195" y="1627150"/>
          <a:ext cx="9465420" cy="105736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93084">
                  <a:extLst>
                    <a:ext uri="{9D8B030D-6E8A-4147-A177-3AD203B41FA5}">
                      <a16:colId xmlns:a16="http://schemas.microsoft.com/office/drawing/2014/main" val="3998552910"/>
                    </a:ext>
                  </a:extLst>
                </a:gridCol>
                <a:gridCol w="1893084">
                  <a:extLst>
                    <a:ext uri="{9D8B030D-6E8A-4147-A177-3AD203B41FA5}">
                      <a16:colId xmlns:a16="http://schemas.microsoft.com/office/drawing/2014/main" val="3498616350"/>
                    </a:ext>
                  </a:extLst>
                </a:gridCol>
                <a:gridCol w="1893084">
                  <a:extLst>
                    <a:ext uri="{9D8B030D-6E8A-4147-A177-3AD203B41FA5}">
                      <a16:colId xmlns:a16="http://schemas.microsoft.com/office/drawing/2014/main" val="3450505528"/>
                    </a:ext>
                  </a:extLst>
                </a:gridCol>
                <a:gridCol w="1893084">
                  <a:extLst>
                    <a:ext uri="{9D8B030D-6E8A-4147-A177-3AD203B41FA5}">
                      <a16:colId xmlns:a16="http://schemas.microsoft.com/office/drawing/2014/main" val="1903833453"/>
                    </a:ext>
                  </a:extLst>
                </a:gridCol>
                <a:gridCol w="1893084">
                  <a:extLst>
                    <a:ext uri="{9D8B030D-6E8A-4147-A177-3AD203B41FA5}">
                      <a16:colId xmlns:a16="http://schemas.microsoft.com/office/drawing/2014/main" val="3068695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Accuracy 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F-1 Score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910226"/>
                  </a:ext>
                </a:extLst>
              </a:tr>
              <a:tr h="4172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07717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EF00EAC-5E8B-475F-AAD3-E98D1462667B}"/>
              </a:ext>
            </a:extLst>
          </p:cNvPr>
          <p:cNvSpPr txBox="1"/>
          <p:nvPr/>
        </p:nvSpPr>
        <p:spPr>
          <a:xfrm>
            <a:off x="11349342" y="6102764"/>
            <a:ext cx="8426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776780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07FB7-0431-49EF-AFA3-F530FC28A4DD}"/>
              </a:ext>
            </a:extLst>
          </p:cNvPr>
          <p:cNvSpPr txBox="1"/>
          <p:nvPr/>
        </p:nvSpPr>
        <p:spPr>
          <a:xfrm>
            <a:off x="777175" y="85868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Machine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02973-74ED-4315-8D14-35BB47850D2A}"/>
              </a:ext>
            </a:extLst>
          </p:cNvPr>
          <p:cNvSpPr txBox="1"/>
          <p:nvPr/>
        </p:nvSpPr>
        <p:spPr>
          <a:xfrm>
            <a:off x="3259583" y="3791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56F69C5-7221-4D5A-9E04-390000CC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010521"/>
              </p:ext>
            </p:extLst>
          </p:nvPr>
        </p:nvGraphicFramePr>
        <p:xfrm>
          <a:off x="1139614" y="1470991"/>
          <a:ext cx="985441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882">
                  <a:extLst>
                    <a:ext uri="{9D8B030D-6E8A-4147-A177-3AD203B41FA5}">
                      <a16:colId xmlns:a16="http://schemas.microsoft.com/office/drawing/2014/main" val="2644479453"/>
                    </a:ext>
                  </a:extLst>
                </a:gridCol>
                <a:gridCol w="1970882">
                  <a:extLst>
                    <a:ext uri="{9D8B030D-6E8A-4147-A177-3AD203B41FA5}">
                      <a16:colId xmlns:a16="http://schemas.microsoft.com/office/drawing/2014/main" val="835649074"/>
                    </a:ext>
                  </a:extLst>
                </a:gridCol>
                <a:gridCol w="1970882">
                  <a:extLst>
                    <a:ext uri="{9D8B030D-6E8A-4147-A177-3AD203B41FA5}">
                      <a16:colId xmlns:a16="http://schemas.microsoft.com/office/drawing/2014/main" val="1259069830"/>
                    </a:ext>
                  </a:extLst>
                </a:gridCol>
                <a:gridCol w="1970882">
                  <a:extLst>
                    <a:ext uri="{9D8B030D-6E8A-4147-A177-3AD203B41FA5}">
                      <a16:colId xmlns:a16="http://schemas.microsoft.com/office/drawing/2014/main" val="2396691446"/>
                    </a:ext>
                  </a:extLst>
                </a:gridCol>
                <a:gridCol w="1970882">
                  <a:extLst>
                    <a:ext uri="{9D8B030D-6E8A-4147-A177-3AD203B41FA5}">
                      <a16:colId xmlns:a16="http://schemas.microsoft.com/office/drawing/2014/main" val="1266926033"/>
                    </a:ext>
                  </a:extLst>
                </a:gridCol>
              </a:tblGrid>
              <a:tr h="58450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F-1 Score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AUC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431111"/>
                  </a:ext>
                </a:extLst>
              </a:tr>
              <a:tr h="3386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8656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789C092-5F52-4083-AB84-42DF484E5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14" y="2822340"/>
            <a:ext cx="4513634" cy="3302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635125-AC4C-4BF1-A3A1-42CA16C15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064" y="2822340"/>
            <a:ext cx="4363956" cy="31769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56605C-7F95-4326-87F3-2B560FCC905D}"/>
              </a:ext>
            </a:extLst>
          </p:cNvPr>
          <p:cNvSpPr txBox="1"/>
          <p:nvPr/>
        </p:nvSpPr>
        <p:spPr>
          <a:xfrm>
            <a:off x="1573161" y="6309241"/>
            <a:ext cx="3646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11:  Confusion Matrix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1AC0EE-A6C3-4C42-9820-0AC7496BF0B5}"/>
              </a:ext>
            </a:extLst>
          </p:cNvPr>
          <p:cNvSpPr txBox="1"/>
          <p:nvPr/>
        </p:nvSpPr>
        <p:spPr>
          <a:xfrm>
            <a:off x="7489167" y="6309241"/>
            <a:ext cx="31296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12:  ROC Curve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84AD2-E8FA-4A5D-B945-CBB289939A53}"/>
              </a:ext>
            </a:extLst>
          </p:cNvPr>
          <p:cNvSpPr txBox="1"/>
          <p:nvPr/>
        </p:nvSpPr>
        <p:spPr>
          <a:xfrm>
            <a:off x="11312458" y="6155353"/>
            <a:ext cx="8795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56100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2016A5-8250-492A-92AC-B7BD3A1FEB99}"/>
              </a:ext>
            </a:extLst>
          </p:cNvPr>
          <p:cNvSpPr txBox="1"/>
          <p:nvPr/>
        </p:nvSpPr>
        <p:spPr>
          <a:xfrm>
            <a:off x="3048000" y="14057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29707-38E1-42A3-9909-AF9BCD964601}"/>
              </a:ext>
            </a:extLst>
          </p:cNvPr>
          <p:cNvSpPr txBox="1"/>
          <p:nvPr/>
        </p:nvSpPr>
        <p:spPr>
          <a:xfrm>
            <a:off x="1320242" y="1179395"/>
            <a:ext cx="6096000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&amp; Discussion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36E03-13A3-4AEC-AC71-0ACFF9C37377}"/>
              </a:ext>
            </a:extLst>
          </p:cNvPr>
          <p:cNvSpPr txBox="1"/>
          <p:nvPr/>
        </p:nvSpPr>
        <p:spPr>
          <a:xfrm>
            <a:off x="11549163" y="6039566"/>
            <a:ext cx="6428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C7F45-0E73-477C-AEBE-88024081C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081" y="4143983"/>
            <a:ext cx="2140086" cy="1974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BF694E-F8DD-433D-8714-BF96D1448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13" y="867410"/>
            <a:ext cx="219475" cy="219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642923-E685-47D9-A864-929155428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2015" y="1228755"/>
            <a:ext cx="239486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68702B-BF92-43F6-97D8-77B787A00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3499" y="6118697"/>
            <a:ext cx="170703" cy="1646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7A44D1-84BF-411E-9FCC-40909159FE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9261" y="873507"/>
            <a:ext cx="207282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06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573ADB-3D4F-41CC-9CBD-CE3E2E4F1B44}"/>
              </a:ext>
            </a:extLst>
          </p:cNvPr>
          <p:cNvSpPr txBox="1"/>
          <p:nvPr/>
        </p:nvSpPr>
        <p:spPr>
          <a:xfrm>
            <a:off x="3285922" y="101221"/>
            <a:ext cx="60579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4B24F-FAC0-46BD-B690-AF852ED4FD80}"/>
              </a:ext>
            </a:extLst>
          </p:cNvPr>
          <p:cNvSpPr txBox="1"/>
          <p:nvPr/>
        </p:nvSpPr>
        <p:spPr>
          <a:xfrm>
            <a:off x="1476374" y="941487"/>
            <a:ext cx="39580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Boosting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0521BEF-29BD-400C-A846-FE9872E73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317485"/>
              </p:ext>
            </p:extLst>
          </p:nvPr>
        </p:nvGraphicFramePr>
        <p:xfrm>
          <a:off x="1142640" y="1649373"/>
          <a:ext cx="9802295" cy="101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60459">
                  <a:extLst>
                    <a:ext uri="{9D8B030D-6E8A-4147-A177-3AD203B41FA5}">
                      <a16:colId xmlns:a16="http://schemas.microsoft.com/office/drawing/2014/main" val="4105591774"/>
                    </a:ext>
                  </a:extLst>
                </a:gridCol>
                <a:gridCol w="1960459">
                  <a:extLst>
                    <a:ext uri="{9D8B030D-6E8A-4147-A177-3AD203B41FA5}">
                      <a16:colId xmlns:a16="http://schemas.microsoft.com/office/drawing/2014/main" val="2433367706"/>
                    </a:ext>
                  </a:extLst>
                </a:gridCol>
                <a:gridCol w="1960459">
                  <a:extLst>
                    <a:ext uri="{9D8B030D-6E8A-4147-A177-3AD203B41FA5}">
                      <a16:colId xmlns:a16="http://schemas.microsoft.com/office/drawing/2014/main" val="3931881107"/>
                    </a:ext>
                  </a:extLst>
                </a:gridCol>
                <a:gridCol w="1960459">
                  <a:extLst>
                    <a:ext uri="{9D8B030D-6E8A-4147-A177-3AD203B41FA5}">
                      <a16:colId xmlns:a16="http://schemas.microsoft.com/office/drawing/2014/main" val="694458136"/>
                    </a:ext>
                  </a:extLst>
                </a:gridCol>
                <a:gridCol w="1960459">
                  <a:extLst>
                    <a:ext uri="{9D8B030D-6E8A-4147-A177-3AD203B41FA5}">
                      <a16:colId xmlns:a16="http://schemas.microsoft.com/office/drawing/2014/main" val="982759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F-1 Score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AUC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3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64620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4DD9857-5734-4271-8421-7CFEB42F4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39" y="2844959"/>
            <a:ext cx="4150377" cy="32700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635A7C-5471-4FD4-9622-07C283C14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146" y="2844958"/>
            <a:ext cx="4555787" cy="32700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F8E151-E43A-46D6-8637-D91EFE19D08F}"/>
              </a:ext>
            </a:extLst>
          </p:cNvPr>
          <p:cNvSpPr txBox="1"/>
          <p:nvPr/>
        </p:nvSpPr>
        <p:spPr>
          <a:xfrm>
            <a:off x="1487272" y="6306912"/>
            <a:ext cx="3805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13:  Confusion Matrix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98CE79-C3D0-41EA-89F0-98E2DBEB168F}"/>
              </a:ext>
            </a:extLst>
          </p:cNvPr>
          <p:cNvSpPr txBox="1"/>
          <p:nvPr/>
        </p:nvSpPr>
        <p:spPr>
          <a:xfrm>
            <a:off x="7431932" y="6306912"/>
            <a:ext cx="32030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14:  ROC Curve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3D1A9E-7A09-4659-B7B4-719C940E0D61}"/>
              </a:ext>
            </a:extLst>
          </p:cNvPr>
          <p:cNvSpPr txBox="1"/>
          <p:nvPr/>
        </p:nvSpPr>
        <p:spPr>
          <a:xfrm>
            <a:off x="11374065" y="6145051"/>
            <a:ext cx="8179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730044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334483-C340-4779-BE45-5DCA2D3B989D}"/>
              </a:ext>
            </a:extLst>
          </p:cNvPr>
          <p:cNvSpPr txBox="1"/>
          <p:nvPr/>
        </p:nvSpPr>
        <p:spPr>
          <a:xfrm>
            <a:off x="3270601" y="10585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C21C14-DAEA-4E81-84BA-2E9C48F93CF5}"/>
              </a:ext>
            </a:extLst>
          </p:cNvPr>
          <p:cNvSpPr txBox="1"/>
          <p:nvPr/>
        </p:nvSpPr>
        <p:spPr>
          <a:xfrm>
            <a:off x="1425507" y="90234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5E0D1FC-F921-4ED8-8C8A-C2E6C4EEA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868324"/>
              </p:ext>
            </p:extLst>
          </p:nvPr>
        </p:nvGraphicFramePr>
        <p:xfrm>
          <a:off x="1128287" y="1543254"/>
          <a:ext cx="9663295" cy="1071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2659">
                  <a:extLst>
                    <a:ext uri="{9D8B030D-6E8A-4147-A177-3AD203B41FA5}">
                      <a16:colId xmlns:a16="http://schemas.microsoft.com/office/drawing/2014/main" val="1133006517"/>
                    </a:ext>
                  </a:extLst>
                </a:gridCol>
                <a:gridCol w="1932659">
                  <a:extLst>
                    <a:ext uri="{9D8B030D-6E8A-4147-A177-3AD203B41FA5}">
                      <a16:colId xmlns:a16="http://schemas.microsoft.com/office/drawing/2014/main" val="2466320081"/>
                    </a:ext>
                  </a:extLst>
                </a:gridCol>
                <a:gridCol w="1932659">
                  <a:extLst>
                    <a:ext uri="{9D8B030D-6E8A-4147-A177-3AD203B41FA5}">
                      <a16:colId xmlns:a16="http://schemas.microsoft.com/office/drawing/2014/main" val="1202794313"/>
                    </a:ext>
                  </a:extLst>
                </a:gridCol>
                <a:gridCol w="1932659">
                  <a:extLst>
                    <a:ext uri="{9D8B030D-6E8A-4147-A177-3AD203B41FA5}">
                      <a16:colId xmlns:a16="http://schemas.microsoft.com/office/drawing/2014/main" val="1982572868"/>
                    </a:ext>
                  </a:extLst>
                </a:gridCol>
                <a:gridCol w="1932659">
                  <a:extLst>
                    <a:ext uri="{9D8B030D-6E8A-4147-A177-3AD203B41FA5}">
                      <a16:colId xmlns:a16="http://schemas.microsoft.com/office/drawing/2014/main" val="3484336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F-1 Score 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AUC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9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53431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DA64654-C4BE-452B-B591-322E9573A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87" y="2779178"/>
            <a:ext cx="4284629" cy="33666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3E08E7-6810-45A5-BAF3-AA3711563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607" y="2792350"/>
            <a:ext cx="4365974" cy="34607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9930A6-0403-49CC-8BEB-09B280FEB731}"/>
              </a:ext>
            </a:extLst>
          </p:cNvPr>
          <p:cNvSpPr txBox="1"/>
          <p:nvPr/>
        </p:nvSpPr>
        <p:spPr>
          <a:xfrm>
            <a:off x="1446665" y="6309866"/>
            <a:ext cx="3647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15:  Confusion Matrix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11070-AAB2-4BD5-8D8B-6A0B6BEA95A0}"/>
              </a:ext>
            </a:extLst>
          </p:cNvPr>
          <p:cNvSpPr txBox="1"/>
          <p:nvPr/>
        </p:nvSpPr>
        <p:spPr>
          <a:xfrm>
            <a:off x="7378029" y="6299677"/>
            <a:ext cx="32056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16:  ROC Curve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74DE9-53F2-41A2-A61F-7917C5070E95}"/>
              </a:ext>
            </a:extLst>
          </p:cNvPr>
          <p:cNvSpPr txBox="1"/>
          <p:nvPr/>
        </p:nvSpPr>
        <p:spPr>
          <a:xfrm>
            <a:off x="11358015" y="6155978"/>
            <a:ext cx="8339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402571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CAA8D7-232C-4A4C-8603-A86E557CEA08}"/>
              </a:ext>
            </a:extLst>
          </p:cNvPr>
          <p:cNvSpPr txBox="1"/>
          <p:nvPr/>
        </p:nvSpPr>
        <p:spPr>
          <a:xfrm>
            <a:off x="3142482" y="6171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47866-6610-46C7-B977-42195BFD170F}"/>
              </a:ext>
            </a:extLst>
          </p:cNvPr>
          <p:cNvSpPr txBox="1"/>
          <p:nvPr/>
        </p:nvSpPr>
        <p:spPr>
          <a:xfrm>
            <a:off x="1460027" y="890339"/>
            <a:ext cx="4613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50694C7-EBB4-40C6-96F3-357161EE6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637804"/>
              </p:ext>
            </p:extLst>
          </p:nvPr>
        </p:nvGraphicFramePr>
        <p:xfrm>
          <a:off x="1561333" y="1534299"/>
          <a:ext cx="8820915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64183">
                  <a:extLst>
                    <a:ext uri="{9D8B030D-6E8A-4147-A177-3AD203B41FA5}">
                      <a16:colId xmlns:a16="http://schemas.microsoft.com/office/drawing/2014/main" val="538553623"/>
                    </a:ext>
                  </a:extLst>
                </a:gridCol>
                <a:gridCol w="1764183">
                  <a:extLst>
                    <a:ext uri="{9D8B030D-6E8A-4147-A177-3AD203B41FA5}">
                      <a16:colId xmlns:a16="http://schemas.microsoft.com/office/drawing/2014/main" val="3259429405"/>
                    </a:ext>
                  </a:extLst>
                </a:gridCol>
                <a:gridCol w="1764183">
                  <a:extLst>
                    <a:ext uri="{9D8B030D-6E8A-4147-A177-3AD203B41FA5}">
                      <a16:colId xmlns:a16="http://schemas.microsoft.com/office/drawing/2014/main" val="740424256"/>
                    </a:ext>
                  </a:extLst>
                </a:gridCol>
                <a:gridCol w="1764183">
                  <a:extLst>
                    <a:ext uri="{9D8B030D-6E8A-4147-A177-3AD203B41FA5}">
                      <a16:colId xmlns:a16="http://schemas.microsoft.com/office/drawing/2014/main" val="3959569411"/>
                    </a:ext>
                  </a:extLst>
                </a:gridCol>
                <a:gridCol w="1764183">
                  <a:extLst>
                    <a:ext uri="{9D8B030D-6E8A-4147-A177-3AD203B41FA5}">
                      <a16:colId xmlns:a16="http://schemas.microsoft.com/office/drawing/2014/main" val="3436683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F-1 Score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AUC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890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0741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6DFD977-BA96-4181-9764-86B9C8CF7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023" y="2764952"/>
            <a:ext cx="4293073" cy="3217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D16027-0955-47DB-BF71-6C0529472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942" y="2750465"/>
            <a:ext cx="4293072" cy="33390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5D823F-EBD6-422B-8656-81FA29EA80A8}"/>
              </a:ext>
            </a:extLst>
          </p:cNvPr>
          <p:cNvSpPr txBox="1"/>
          <p:nvPr/>
        </p:nvSpPr>
        <p:spPr>
          <a:xfrm>
            <a:off x="1662551" y="6201880"/>
            <a:ext cx="38685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17:  Confusion Matrix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1B380A-8061-4554-8D3F-FE4A719381C9}"/>
              </a:ext>
            </a:extLst>
          </p:cNvPr>
          <p:cNvSpPr txBox="1"/>
          <p:nvPr/>
        </p:nvSpPr>
        <p:spPr>
          <a:xfrm>
            <a:off x="7136530" y="6201880"/>
            <a:ext cx="3325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18:  ROC Curve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6D4C08-6DC4-430D-B3A0-75E9E71449D4}"/>
              </a:ext>
            </a:extLst>
          </p:cNvPr>
          <p:cNvSpPr txBox="1"/>
          <p:nvPr/>
        </p:nvSpPr>
        <p:spPr>
          <a:xfrm>
            <a:off x="11387036" y="6089514"/>
            <a:ext cx="8049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501446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22069B-5718-4833-95F2-C867F548FCE6}"/>
              </a:ext>
            </a:extLst>
          </p:cNvPr>
          <p:cNvSpPr txBox="1"/>
          <p:nvPr/>
        </p:nvSpPr>
        <p:spPr>
          <a:xfrm>
            <a:off x="3152573" y="8435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823533-81D3-4C67-83A7-835D20C9C074}"/>
              </a:ext>
            </a:extLst>
          </p:cNvPr>
          <p:cNvSpPr txBox="1"/>
          <p:nvPr/>
        </p:nvSpPr>
        <p:spPr>
          <a:xfrm>
            <a:off x="1357617" y="97643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k-Nearest Neighbors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2CEF3B7-60EF-4E17-8304-96185ED19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81192"/>
              </p:ext>
            </p:extLst>
          </p:nvPr>
        </p:nvGraphicFramePr>
        <p:xfrm>
          <a:off x="1357616" y="1691216"/>
          <a:ext cx="9540605" cy="1010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8121">
                  <a:extLst>
                    <a:ext uri="{9D8B030D-6E8A-4147-A177-3AD203B41FA5}">
                      <a16:colId xmlns:a16="http://schemas.microsoft.com/office/drawing/2014/main" val="427294259"/>
                    </a:ext>
                  </a:extLst>
                </a:gridCol>
                <a:gridCol w="1908121">
                  <a:extLst>
                    <a:ext uri="{9D8B030D-6E8A-4147-A177-3AD203B41FA5}">
                      <a16:colId xmlns:a16="http://schemas.microsoft.com/office/drawing/2014/main" val="190525467"/>
                    </a:ext>
                  </a:extLst>
                </a:gridCol>
                <a:gridCol w="1908121">
                  <a:extLst>
                    <a:ext uri="{9D8B030D-6E8A-4147-A177-3AD203B41FA5}">
                      <a16:colId xmlns:a16="http://schemas.microsoft.com/office/drawing/2014/main" val="2774014093"/>
                    </a:ext>
                  </a:extLst>
                </a:gridCol>
                <a:gridCol w="1908121">
                  <a:extLst>
                    <a:ext uri="{9D8B030D-6E8A-4147-A177-3AD203B41FA5}">
                      <a16:colId xmlns:a16="http://schemas.microsoft.com/office/drawing/2014/main" val="1885234501"/>
                    </a:ext>
                  </a:extLst>
                </a:gridCol>
                <a:gridCol w="1908121">
                  <a:extLst>
                    <a:ext uri="{9D8B030D-6E8A-4147-A177-3AD203B41FA5}">
                      <a16:colId xmlns:a16="http://schemas.microsoft.com/office/drawing/2014/main" val="827857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F-1 Score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AUC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6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83656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69786B1-AE7A-4622-BD2C-9260F09980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617" y="2966936"/>
            <a:ext cx="4086628" cy="3281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FB36F1-FB85-49CE-886C-4266FBE9F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73" y="2893695"/>
            <a:ext cx="4721158" cy="33547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EB227B-0CBC-4853-9935-E037A9078F37}"/>
              </a:ext>
            </a:extLst>
          </p:cNvPr>
          <p:cNvSpPr txBox="1"/>
          <p:nvPr/>
        </p:nvSpPr>
        <p:spPr>
          <a:xfrm>
            <a:off x="1781175" y="6343650"/>
            <a:ext cx="38326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19:  Confusion Matrix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588034-8869-414B-B3EE-DAD2ACF576FE}"/>
              </a:ext>
            </a:extLst>
          </p:cNvPr>
          <p:cNvSpPr txBox="1"/>
          <p:nvPr/>
        </p:nvSpPr>
        <p:spPr>
          <a:xfrm>
            <a:off x="7065524" y="6343650"/>
            <a:ext cx="38326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20:  ROC Curve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8F0FE-EFC1-46DE-9E2E-DD45629FB93B}"/>
              </a:ext>
            </a:extLst>
          </p:cNvPr>
          <p:cNvSpPr txBox="1"/>
          <p:nvPr/>
        </p:nvSpPr>
        <p:spPr>
          <a:xfrm>
            <a:off x="11355424" y="6150114"/>
            <a:ext cx="8365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956411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0E2844-3E81-41F4-A23C-558953987098}"/>
              </a:ext>
            </a:extLst>
          </p:cNvPr>
          <p:cNvSpPr txBox="1"/>
          <p:nvPr/>
        </p:nvSpPr>
        <p:spPr>
          <a:xfrm>
            <a:off x="3429000" y="129581"/>
            <a:ext cx="60457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E6775-1FD1-4DD5-9AD2-623E0DEC0139}"/>
              </a:ext>
            </a:extLst>
          </p:cNvPr>
          <p:cNvSpPr txBox="1"/>
          <p:nvPr/>
        </p:nvSpPr>
        <p:spPr>
          <a:xfrm>
            <a:off x="1415855" y="843697"/>
            <a:ext cx="23145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B181439-9994-4419-A0A3-A44F7F741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807132"/>
              </p:ext>
            </p:extLst>
          </p:nvPr>
        </p:nvGraphicFramePr>
        <p:xfrm>
          <a:off x="1415856" y="1569791"/>
          <a:ext cx="9488850" cy="10723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97770">
                  <a:extLst>
                    <a:ext uri="{9D8B030D-6E8A-4147-A177-3AD203B41FA5}">
                      <a16:colId xmlns:a16="http://schemas.microsoft.com/office/drawing/2014/main" val="1927492750"/>
                    </a:ext>
                  </a:extLst>
                </a:gridCol>
                <a:gridCol w="1897770">
                  <a:extLst>
                    <a:ext uri="{9D8B030D-6E8A-4147-A177-3AD203B41FA5}">
                      <a16:colId xmlns:a16="http://schemas.microsoft.com/office/drawing/2014/main" val="2369504602"/>
                    </a:ext>
                  </a:extLst>
                </a:gridCol>
                <a:gridCol w="1897770">
                  <a:extLst>
                    <a:ext uri="{9D8B030D-6E8A-4147-A177-3AD203B41FA5}">
                      <a16:colId xmlns:a16="http://schemas.microsoft.com/office/drawing/2014/main" val="113792829"/>
                    </a:ext>
                  </a:extLst>
                </a:gridCol>
                <a:gridCol w="1897770">
                  <a:extLst>
                    <a:ext uri="{9D8B030D-6E8A-4147-A177-3AD203B41FA5}">
                      <a16:colId xmlns:a16="http://schemas.microsoft.com/office/drawing/2014/main" val="2188179390"/>
                    </a:ext>
                  </a:extLst>
                </a:gridCol>
                <a:gridCol w="1897770">
                  <a:extLst>
                    <a:ext uri="{9D8B030D-6E8A-4147-A177-3AD203B41FA5}">
                      <a16:colId xmlns:a16="http://schemas.microsoft.com/office/drawing/2014/main" val="3073123290"/>
                    </a:ext>
                  </a:extLst>
                </a:gridCol>
              </a:tblGrid>
              <a:tr h="2672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F-1 Score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AUC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068405"/>
                  </a:ext>
                </a:extLst>
              </a:tr>
              <a:tr h="432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790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046DF48-1FD8-4F65-8EDB-2FA0BFA64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55" y="2822248"/>
            <a:ext cx="4521589" cy="33704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F8DF7B-3EE0-4F39-B03E-C1BE598FE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803" y="2870602"/>
            <a:ext cx="4315903" cy="32737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757F68-2A41-44B3-A880-624188D445BC}"/>
              </a:ext>
            </a:extLst>
          </p:cNvPr>
          <p:cNvSpPr txBox="1"/>
          <p:nvPr/>
        </p:nvSpPr>
        <p:spPr>
          <a:xfrm>
            <a:off x="1828800" y="6258303"/>
            <a:ext cx="39591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21:  Confusion Matrix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E90AB6-6B67-4B83-B635-6699EA86F460}"/>
              </a:ext>
            </a:extLst>
          </p:cNvPr>
          <p:cNvSpPr txBox="1"/>
          <p:nvPr/>
        </p:nvSpPr>
        <p:spPr>
          <a:xfrm>
            <a:off x="7477125" y="6257495"/>
            <a:ext cx="3105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22:  ROC Curve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E45782-1306-4EEF-9224-5287A094ECF4}"/>
              </a:ext>
            </a:extLst>
          </p:cNvPr>
          <p:cNvSpPr txBox="1"/>
          <p:nvPr/>
        </p:nvSpPr>
        <p:spPr>
          <a:xfrm>
            <a:off x="11385287" y="6144383"/>
            <a:ext cx="806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96158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7B5937-B1B0-4EC5-B2FA-0A319A0258BB}"/>
              </a:ext>
            </a:extLst>
          </p:cNvPr>
          <p:cNvSpPr txBox="1"/>
          <p:nvPr/>
        </p:nvSpPr>
        <p:spPr>
          <a:xfrm>
            <a:off x="2740566" y="12181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958B1-C1EE-477B-B53D-E063D7B4E0F6}"/>
              </a:ext>
            </a:extLst>
          </p:cNvPr>
          <p:cNvSpPr txBox="1"/>
          <p:nvPr/>
        </p:nvSpPr>
        <p:spPr>
          <a:xfrm>
            <a:off x="2042707" y="1077010"/>
            <a:ext cx="77057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Table 3: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 measures of the ML models.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D60AEC7-D1FE-4897-BAEE-7267D5A23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426625"/>
              </p:ext>
            </p:extLst>
          </p:nvPr>
        </p:nvGraphicFramePr>
        <p:xfrm>
          <a:off x="1587499" y="1571625"/>
          <a:ext cx="8804278" cy="491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57754">
                  <a:extLst>
                    <a:ext uri="{9D8B030D-6E8A-4147-A177-3AD203B41FA5}">
                      <a16:colId xmlns:a16="http://schemas.microsoft.com/office/drawing/2014/main" val="3562158461"/>
                    </a:ext>
                  </a:extLst>
                </a:gridCol>
                <a:gridCol w="1257754">
                  <a:extLst>
                    <a:ext uri="{9D8B030D-6E8A-4147-A177-3AD203B41FA5}">
                      <a16:colId xmlns:a16="http://schemas.microsoft.com/office/drawing/2014/main" val="191406596"/>
                    </a:ext>
                  </a:extLst>
                </a:gridCol>
                <a:gridCol w="1257754">
                  <a:extLst>
                    <a:ext uri="{9D8B030D-6E8A-4147-A177-3AD203B41FA5}">
                      <a16:colId xmlns:a16="http://schemas.microsoft.com/office/drawing/2014/main" val="1200700518"/>
                    </a:ext>
                  </a:extLst>
                </a:gridCol>
                <a:gridCol w="1257754">
                  <a:extLst>
                    <a:ext uri="{9D8B030D-6E8A-4147-A177-3AD203B41FA5}">
                      <a16:colId xmlns:a16="http://schemas.microsoft.com/office/drawing/2014/main" val="679756322"/>
                    </a:ext>
                  </a:extLst>
                </a:gridCol>
                <a:gridCol w="1257754">
                  <a:extLst>
                    <a:ext uri="{9D8B030D-6E8A-4147-A177-3AD203B41FA5}">
                      <a16:colId xmlns:a16="http://schemas.microsoft.com/office/drawing/2014/main" val="3269323889"/>
                    </a:ext>
                  </a:extLst>
                </a:gridCol>
                <a:gridCol w="1257754">
                  <a:extLst>
                    <a:ext uri="{9D8B030D-6E8A-4147-A177-3AD203B41FA5}">
                      <a16:colId xmlns:a16="http://schemas.microsoft.com/office/drawing/2014/main" val="2526305581"/>
                    </a:ext>
                  </a:extLst>
                </a:gridCol>
                <a:gridCol w="1257754">
                  <a:extLst>
                    <a:ext uri="{9D8B030D-6E8A-4147-A177-3AD203B41FA5}">
                      <a16:colId xmlns:a16="http://schemas.microsoft.com/office/drawing/2014/main" val="1237198209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 </a:t>
                      </a:r>
                    </a:p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10-Fold CV accuracy (%)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 (%)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F-1 score (%)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ROC-AUC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33918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72458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07146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32034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82133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43515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85729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107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B91248-740A-4D37-98A5-F8DE8F2A2E14}"/>
              </a:ext>
            </a:extLst>
          </p:cNvPr>
          <p:cNvSpPr txBox="1"/>
          <p:nvPr/>
        </p:nvSpPr>
        <p:spPr>
          <a:xfrm>
            <a:off x="11348124" y="6150114"/>
            <a:ext cx="8438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228060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0579AD-A4E4-4A09-B983-1517FD5CE494}"/>
              </a:ext>
            </a:extLst>
          </p:cNvPr>
          <p:cNvSpPr txBox="1"/>
          <p:nvPr/>
        </p:nvSpPr>
        <p:spPr>
          <a:xfrm>
            <a:off x="898186" y="1264037"/>
            <a:ext cx="99917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Table 4: Performance Comparison with existing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2EB0BD-169E-4028-B8C3-5163DD294AC4}"/>
              </a:ext>
            </a:extLst>
          </p:cNvPr>
          <p:cNvSpPr txBox="1"/>
          <p:nvPr/>
        </p:nvSpPr>
        <p:spPr>
          <a:xfrm>
            <a:off x="2971800" y="27987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836BDCF-65EF-41FA-8817-17BCED63A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4787"/>
              </p:ext>
            </p:extLst>
          </p:nvPr>
        </p:nvGraphicFramePr>
        <p:xfrm>
          <a:off x="1208426" y="1967378"/>
          <a:ext cx="9764372" cy="4113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686">
                  <a:extLst>
                    <a:ext uri="{9D8B030D-6E8A-4147-A177-3AD203B41FA5}">
                      <a16:colId xmlns:a16="http://schemas.microsoft.com/office/drawing/2014/main" val="2054189137"/>
                    </a:ext>
                  </a:extLst>
                </a:gridCol>
                <a:gridCol w="1767531">
                  <a:extLst>
                    <a:ext uri="{9D8B030D-6E8A-4147-A177-3AD203B41FA5}">
                      <a16:colId xmlns:a16="http://schemas.microsoft.com/office/drawing/2014/main" val="459326642"/>
                    </a:ext>
                  </a:extLst>
                </a:gridCol>
                <a:gridCol w="1614791">
                  <a:extLst>
                    <a:ext uri="{9D8B030D-6E8A-4147-A177-3AD203B41FA5}">
                      <a16:colId xmlns:a16="http://schemas.microsoft.com/office/drawing/2014/main" val="1073301045"/>
                    </a:ext>
                  </a:extLst>
                </a:gridCol>
                <a:gridCol w="2529192">
                  <a:extLst>
                    <a:ext uri="{9D8B030D-6E8A-4147-A177-3AD203B41FA5}">
                      <a16:colId xmlns:a16="http://schemas.microsoft.com/office/drawing/2014/main" val="120821556"/>
                    </a:ext>
                  </a:extLst>
                </a:gridCol>
                <a:gridCol w="2101172">
                  <a:extLst>
                    <a:ext uri="{9D8B030D-6E8A-4147-A177-3AD203B41FA5}">
                      <a16:colId xmlns:a16="http://schemas.microsoft.com/office/drawing/2014/main" val="4122861976"/>
                    </a:ext>
                  </a:extLst>
                </a:gridCol>
              </a:tblGrid>
              <a:tr h="1724848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Ref.</a:t>
                      </a:r>
                      <a:endParaRPr lang="en-US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 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Classifiers Used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Accuracy (%)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069081"/>
                  </a:ext>
                </a:extLst>
              </a:tr>
              <a:tr h="437201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[18]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Kaggle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KNN,GB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76.20% with GB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603198"/>
                  </a:ext>
                </a:extLst>
              </a:tr>
              <a:tr h="437201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[19]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Kaggle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SVM,KNN, ANN,RF,DT,LR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73.04% with ANN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529472"/>
                  </a:ext>
                </a:extLst>
              </a:tr>
              <a:tr h="437201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[20]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Kaggle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KNN. RF,SVM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75.10% with 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17562"/>
                  </a:ext>
                </a:extLst>
              </a:tr>
              <a:tr h="437201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[21]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Kaggle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RF, KNN, LR, NB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73.00% with RF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173123"/>
                  </a:ext>
                </a:extLst>
              </a:tr>
              <a:tr h="437201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Proposed Work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Kaggle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RF, SVM, DT, XGB, LR, KNN,GB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80.00% with RF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03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E9A5AB4-3963-476D-86FB-636E4F486C8E}"/>
              </a:ext>
            </a:extLst>
          </p:cNvPr>
          <p:cNvSpPr txBox="1"/>
          <p:nvPr/>
        </p:nvSpPr>
        <p:spPr>
          <a:xfrm>
            <a:off x="11416219" y="6141542"/>
            <a:ext cx="775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630679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30E22-FDC4-4A8C-8214-8B082A868389}"/>
              </a:ext>
            </a:extLst>
          </p:cNvPr>
          <p:cNvSpPr txBox="1"/>
          <p:nvPr/>
        </p:nvSpPr>
        <p:spPr>
          <a:xfrm>
            <a:off x="3048000" y="7088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860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4000" dirty="0">
              <a:solidFill>
                <a:srgbClr val="860A5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906469-757B-4061-B442-C04915A895A7}"/>
              </a:ext>
            </a:extLst>
          </p:cNvPr>
          <p:cNvSpPr txBox="1"/>
          <p:nvPr/>
        </p:nvSpPr>
        <p:spPr>
          <a:xfrm>
            <a:off x="11354610" y="6150114"/>
            <a:ext cx="83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7A9DA-9A97-4FEF-81A5-45DDDF9348C7}"/>
              </a:ext>
            </a:extLst>
          </p:cNvPr>
          <p:cNvSpPr txBox="1"/>
          <p:nvPr/>
        </p:nvSpPr>
        <p:spPr>
          <a:xfrm>
            <a:off x="1400783" y="1443841"/>
            <a:ext cx="964983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the disease was correctly diagnosed at an early stage, many lives may be saved.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thesis explores the prediction of cardiac disease using machine learning models with a focus on sensitivity, specificity, and accuracy.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After fine-tuning the Seven ML models, we were able to achieve 80% accuracy in predicting CVDs.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CEA53B-0DC2-46BD-8745-C3F8FEFC5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242" y="4706273"/>
            <a:ext cx="1443841" cy="14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54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80DF0E-01DD-4CF6-A2E4-4014DD12226D}"/>
              </a:ext>
            </a:extLst>
          </p:cNvPr>
          <p:cNvSpPr txBox="1"/>
          <p:nvPr/>
        </p:nvSpPr>
        <p:spPr>
          <a:xfrm>
            <a:off x="3048000" y="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1EC3A-CE07-4051-887C-7CD6B130080A}"/>
              </a:ext>
            </a:extLst>
          </p:cNvPr>
          <p:cNvSpPr txBox="1"/>
          <p:nvPr/>
        </p:nvSpPr>
        <p:spPr>
          <a:xfrm>
            <a:off x="1682884" y="1649560"/>
            <a:ext cx="910508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improve the model accuracy.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evaluate the models performances with optimal number of features using feature  selection techniques.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work on others different Models.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0AF1-4073-4CB0-AFE2-A70B8C13CC9B}"/>
              </a:ext>
            </a:extLst>
          </p:cNvPr>
          <p:cNvSpPr txBox="1"/>
          <p:nvPr/>
        </p:nvSpPr>
        <p:spPr>
          <a:xfrm>
            <a:off x="11309215" y="6150114"/>
            <a:ext cx="8827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72E53C-432B-4683-B75A-011539465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100" y="4672014"/>
            <a:ext cx="1361873" cy="136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28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C900D2-2E98-4F46-BA29-068F70A164B1}"/>
              </a:ext>
            </a:extLst>
          </p:cNvPr>
          <p:cNvSpPr txBox="1"/>
          <p:nvPr/>
        </p:nvSpPr>
        <p:spPr>
          <a:xfrm>
            <a:off x="2868848" y="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F671C-3185-4217-AF5B-16F5C5AA0154}"/>
              </a:ext>
            </a:extLst>
          </p:cNvPr>
          <p:cNvSpPr txBox="1"/>
          <p:nvPr/>
        </p:nvSpPr>
        <p:spPr>
          <a:xfrm>
            <a:off x="11349748" y="6150114"/>
            <a:ext cx="842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80F45-3A66-4F7B-8B8F-90D6E6B31160}"/>
              </a:ext>
            </a:extLst>
          </p:cNvPr>
          <p:cNvSpPr txBox="1"/>
          <p:nvPr/>
        </p:nvSpPr>
        <p:spPr>
          <a:xfrm>
            <a:off x="1001950" y="1122110"/>
            <a:ext cx="10204314" cy="5312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</a:t>
            </a:r>
            <a:r>
              <a:rPr lang="en-US" dirty="0" err="1"/>
              <a:t>Doppala</a:t>
            </a:r>
            <a:r>
              <a:rPr lang="en-US" dirty="0"/>
              <a:t>, B.P.; Bhattacharyya, D.; </a:t>
            </a:r>
            <a:r>
              <a:rPr lang="en-US" dirty="0" err="1"/>
              <a:t>Janarthanan</a:t>
            </a:r>
            <a:r>
              <a:rPr lang="en-US" dirty="0"/>
              <a:t>, M.; </a:t>
            </a:r>
            <a:r>
              <a:rPr lang="en-US" dirty="0" err="1"/>
              <a:t>Baik</a:t>
            </a:r>
            <a:r>
              <a:rPr lang="en-US" dirty="0"/>
              <a:t>, N. A Reliable Machine Intelligence Model for Accurate Identification, 2022.</a:t>
            </a:r>
          </a:p>
          <a:p>
            <a:endParaRPr lang="en-US" dirty="0"/>
          </a:p>
          <a:p>
            <a:r>
              <a:rPr lang="en-US" dirty="0"/>
              <a:t>[2] </a:t>
            </a:r>
            <a:r>
              <a:rPr lang="en-US" dirty="0" err="1"/>
              <a:t>Fachin</a:t>
            </a:r>
            <a:r>
              <a:rPr lang="en-US" dirty="0"/>
              <a:t> A, De Carlo C, Maestro A, </a:t>
            </a:r>
            <a:r>
              <a:rPr lang="en-US" dirty="0" err="1"/>
              <a:t>Zanon</a:t>
            </a:r>
            <a:r>
              <a:rPr lang="en-US" dirty="0"/>
              <a:t> D, </a:t>
            </a:r>
            <a:r>
              <a:rPr lang="en-US" dirty="0" err="1"/>
              <a:t>Barbi</a:t>
            </a:r>
            <a:r>
              <a:rPr lang="en-US" dirty="0"/>
              <a:t> E, </a:t>
            </a:r>
            <a:r>
              <a:rPr lang="en-US" dirty="0" err="1"/>
              <a:t>Maximova</a:t>
            </a:r>
            <a:r>
              <a:rPr lang="en-US" dirty="0"/>
              <a:t> N. Rapid resolution of life-threatening hypertriglyceridemia after </a:t>
            </a:r>
            <a:r>
              <a:rPr lang="en-US" dirty="0" err="1"/>
              <a:t>evinacumab</a:t>
            </a:r>
            <a:r>
              <a:rPr lang="en-US" dirty="0"/>
              <a:t> administration in a pediatric HSCT recipient: a case report. Pharmaceuticals (Basel) 2023.</a:t>
            </a:r>
          </a:p>
          <a:p>
            <a:endParaRPr lang="en-US" dirty="0"/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M, Meng F, Yang W, et al.. Efficacy and safety of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evinacumab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the treatment of hypercholesterolemia: a meta-analysis. J Cardiovasc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Pharmacol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2021; 78: 394- 402.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Surma S,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Romańczyk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Filipiak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KJ. Angiopoietin-like proteins inhibitors: new horizons in the treatment of atherogenic dyslipidemia and familial hypercholesterolemia.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Cardiol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 2023; 30: 131-42.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 Banach M. Lipoprotein(a): the enemy that we still don’t know how to defeat. Eur Heart J Open 2023.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23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5A79EC-CCA5-5426-51E0-477B1E85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61D62-2787-251D-200F-DA34DA27D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87" y="1497581"/>
            <a:ext cx="6027174" cy="4924183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Cardiovascular disease (CVD) is 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general term for conditions affecting the heart or blood vessels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Cardiovascular disease describes a range of conditions that affect the heart. 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Heart diseases include: Blood vessel disease, such as coronary artery disease, Irregular heartbeats (arrhythmias) Heart problems you're born with (congenital heart defects) and some other heart conditions.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Cardiovascular diseases (CVDs) are the leading cause of death globally. An estimated 17.9 million people died from CVDs in 2019, representing 32% of all global deaths. Of these deaths, 85% were due to heart attack and stroke.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55" y="1816589"/>
            <a:ext cx="4527058" cy="33125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48AE61-EC5C-CB0F-17AB-EAB37065DBE3}"/>
              </a:ext>
            </a:extLst>
          </p:cNvPr>
          <p:cNvSpPr txBox="1"/>
          <p:nvPr/>
        </p:nvSpPr>
        <p:spPr>
          <a:xfrm>
            <a:off x="7556645" y="5384711"/>
            <a:ext cx="36354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Types of heart disease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80A982-0FC7-4F66-8B34-736A018A32D9}"/>
              </a:ext>
            </a:extLst>
          </p:cNvPr>
          <p:cNvSpPr txBox="1"/>
          <p:nvPr/>
        </p:nvSpPr>
        <p:spPr>
          <a:xfrm>
            <a:off x="11643781" y="6051242"/>
            <a:ext cx="5482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F8091D-F578-43E2-9388-043BE281E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5643" y="798050"/>
            <a:ext cx="170703" cy="164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05BBF9-B684-4142-A68E-B65572D6B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251" y="6158458"/>
            <a:ext cx="237765" cy="4145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7CF814-C61F-4F30-8F07-43BA7DF4EC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38" y="681036"/>
            <a:ext cx="219475" cy="219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9E19B4-94B1-4045-A6B1-9072D7B892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7662" y="491026"/>
            <a:ext cx="207282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59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AACA76-E670-4B3C-82D5-41E4DE623D8C}"/>
              </a:ext>
            </a:extLst>
          </p:cNvPr>
          <p:cNvSpPr txBox="1"/>
          <p:nvPr/>
        </p:nvSpPr>
        <p:spPr>
          <a:xfrm>
            <a:off x="953311" y="810191"/>
            <a:ext cx="10194587" cy="6047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 Banach M, Penson PE.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Drucebo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effect – the challenge we should all definitely face! Arch Med Sci 2021; 17: 542-3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[7] Lee J,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Egolum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U, Parihar H, et al.. Effect of ezetimibe added to high-intensity statin therapy on low-density lipoprotein cholesterol levels: a meta-analysis.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Cardiol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 2021; 12: 98-108.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/>
              <a:t>[8] </a:t>
            </a:r>
            <a:r>
              <a:rPr lang="en-US" dirty="0" err="1"/>
              <a:t>Domanski</a:t>
            </a:r>
            <a:r>
              <a:rPr lang="en-US" dirty="0"/>
              <a:t> MJ, Tian X, Wu CO, et al.. Time course of LDL cholesterol exposure and cardiovascular disease event risk. J Am Coll </a:t>
            </a:r>
            <a:r>
              <a:rPr lang="en-US" dirty="0" err="1"/>
              <a:t>Cardiol</a:t>
            </a:r>
            <a:r>
              <a:rPr lang="en-US" dirty="0"/>
              <a:t> 2020; 76: 1507-16.</a:t>
            </a:r>
          </a:p>
          <a:p>
            <a:endParaRPr lang="en-US" dirty="0"/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[9] Ma W, Pan Q, Pan D, et al.. Efficacy and safety of lipid-lowering drugs of different intensity on clinical outcomes: a systematic review and network meta-analysis. Front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Pharmacol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2021; 12: 713007.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[10]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Bianconi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V, Banach M,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Pirro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M; International Lipid Expert Panel (ILEP) . Why patients with familial hypercholesterolemia are at high cardiovascular risk? Beyond LDL-C levels. Trends Cardiovasc Med 2021; 31: 205-15. 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DF920-B4EA-4FE9-9D14-149B84D5810C}"/>
              </a:ext>
            </a:extLst>
          </p:cNvPr>
          <p:cNvSpPr txBox="1"/>
          <p:nvPr/>
        </p:nvSpPr>
        <p:spPr>
          <a:xfrm>
            <a:off x="2862364" y="0"/>
            <a:ext cx="6094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31CF9-3BBD-44D0-A113-A5D943DEB1FF}"/>
              </a:ext>
            </a:extLst>
          </p:cNvPr>
          <p:cNvSpPr txBox="1"/>
          <p:nvPr/>
        </p:nvSpPr>
        <p:spPr>
          <a:xfrm>
            <a:off x="11390279" y="6099558"/>
            <a:ext cx="8017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506277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E67608-7C65-4631-86B5-34766F0A9C0F}"/>
              </a:ext>
            </a:extLst>
          </p:cNvPr>
          <p:cNvSpPr txBox="1"/>
          <p:nvPr/>
        </p:nvSpPr>
        <p:spPr>
          <a:xfrm>
            <a:off x="3048811" y="0"/>
            <a:ext cx="6094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20CA5B-253C-4EA8-96D4-F03EE02C7630}"/>
              </a:ext>
            </a:extLst>
          </p:cNvPr>
          <p:cNvSpPr txBox="1"/>
          <p:nvPr/>
        </p:nvSpPr>
        <p:spPr>
          <a:xfrm>
            <a:off x="1032753" y="791854"/>
            <a:ext cx="10126493" cy="5998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[11]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Vaduganathan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M, Mensah G, Turco JV, et al.. The global burden of cardiovascular diseases and risk: a compass for future health. J Am Coll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Cardiol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2022; 80: 2361-71.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[12]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Yumuk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Frühbeck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Oppert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JM, Woodward E,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Toplak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 An EASO position statement on multidisciplinary obesity management in adults.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Facts 2014.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[13]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Wadden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TA, Webb VL, Moran CH, Bailer BA Lifestyle modification for obesity. Circulation 2012.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/>
              <a:t>[14] Balakrishna R, </a:t>
            </a:r>
            <a:r>
              <a:rPr lang="en-US" dirty="0" err="1"/>
              <a:t>Bjørnerud</a:t>
            </a:r>
            <a:r>
              <a:rPr lang="en-US" dirty="0"/>
              <a:t> T, </a:t>
            </a:r>
            <a:r>
              <a:rPr lang="en-US" dirty="0" err="1"/>
              <a:t>Bemanian</a:t>
            </a:r>
            <a:r>
              <a:rPr lang="en-US" dirty="0"/>
              <a:t> M, Aune D, </a:t>
            </a:r>
            <a:r>
              <a:rPr lang="en-US" dirty="0" err="1"/>
              <a:t>Fadnes</a:t>
            </a:r>
            <a:r>
              <a:rPr lang="en-US" dirty="0"/>
              <a:t> LT. Consumption of nuts and seeds and health outcomes including cardiovascular disease, diabetes and metabolic disease, cancer, and mortality: an umbrella review. Adv </a:t>
            </a:r>
            <a:r>
              <a:rPr lang="en-US" dirty="0" err="1"/>
              <a:t>Nutr</a:t>
            </a:r>
            <a:r>
              <a:rPr lang="en-US" dirty="0"/>
              <a:t>. 2022.</a:t>
            </a:r>
          </a:p>
          <a:p>
            <a:endParaRPr lang="en-US" dirty="0"/>
          </a:p>
          <a:p>
            <a:r>
              <a:rPr lang="en-US" dirty="0"/>
              <a:t>[15] Tsao CW, </a:t>
            </a:r>
            <a:r>
              <a:rPr lang="en-US" dirty="0" err="1"/>
              <a:t>Aday</a:t>
            </a:r>
            <a:r>
              <a:rPr lang="en-US" dirty="0"/>
              <a:t> AW, </a:t>
            </a:r>
            <a:r>
              <a:rPr lang="en-US" dirty="0" err="1"/>
              <a:t>Almarzooq</a:t>
            </a:r>
            <a:r>
              <a:rPr lang="en-US" dirty="0"/>
              <a:t> ZI, Alonso A, Beaton AZ, </a:t>
            </a:r>
            <a:r>
              <a:rPr lang="en-US" dirty="0" err="1"/>
              <a:t>Bittencourt</a:t>
            </a:r>
            <a:r>
              <a:rPr lang="en-US" dirty="0"/>
              <a:t> MS, et al. Heart disease and stroke statistics—2022 update: a report from the American Heart Association. Circulation. 2022.</a:t>
            </a:r>
          </a:p>
          <a:p>
            <a:endParaRPr lang="en-US" dirty="0"/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[16] Surveillance Research Program.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Joinpoint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Regression Program version 4.9.0.1. Bethesda, Maryland: National Cancer Institute, Statistical Research and Applications Branch; 2021.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E2954-6E09-40D4-8077-C4D76E39456A}"/>
              </a:ext>
            </a:extLst>
          </p:cNvPr>
          <p:cNvSpPr txBox="1"/>
          <p:nvPr/>
        </p:nvSpPr>
        <p:spPr>
          <a:xfrm>
            <a:off x="11435675" y="6082020"/>
            <a:ext cx="7563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428665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9F696D-7E67-4387-9CDE-B15C49EDFC94}"/>
              </a:ext>
            </a:extLst>
          </p:cNvPr>
          <p:cNvSpPr txBox="1"/>
          <p:nvPr/>
        </p:nvSpPr>
        <p:spPr>
          <a:xfrm>
            <a:off x="2872090" y="77822"/>
            <a:ext cx="6094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9ED310-F055-484D-AB88-3EF1792BE391}"/>
              </a:ext>
            </a:extLst>
          </p:cNvPr>
          <p:cNvSpPr txBox="1"/>
          <p:nvPr/>
        </p:nvSpPr>
        <p:spPr>
          <a:xfrm>
            <a:off x="1001949" y="1284929"/>
            <a:ext cx="10038945" cy="4815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[17]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Steliarova-Foucher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E, Stiller C,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Lacour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Kaatsch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P. International classification of childhood cancer, third edition. Cancer. 2005.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[18] 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Lauren M. Paladino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Alexander Hughes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Alexander </a:t>
            </a:r>
            <a:r>
              <a:rPr lang="en-US" sz="1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Perera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Oguzhan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en-US" sz="18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Topsakal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;  Evaluating the Performance of Automated Machine Learning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Tools for Heart Disease Diagnosis and Prediction. Circulation 2023.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[19]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Jan Carlo T. 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Allemar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Jhone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Delima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; An Optimized Neural Network Using Genetic Algorithm for Cardiovascular Disease Prediction 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[20] Vardhan </a:t>
            </a:r>
            <a:r>
              <a:rPr lang="en-US" dirty="0" err="1"/>
              <a:t>Shorewala</a:t>
            </a:r>
            <a:r>
              <a:rPr lang="en-US" dirty="0"/>
              <a:t> ; Early detection of coronary heart disease using ensemble techniques. Circulation 2021.</a:t>
            </a:r>
          </a:p>
          <a:p>
            <a:endParaRPr lang="en-US" dirty="0"/>
          </a:p>
          <a:p>
            <a:r>
              <a:rPr lang="en-US" dirty="0"/>
              <a:t>[21] </a:t>
            </a:r>
            <a:r>
              <a:rPr lang="en-US" dirty="0" err="1"/>
              <a:t>Jaouja</a:t>
            </a:r>
            <a:r>
              <a:rPr lang="en-US" dirty="0"/>
              <a:t> </a:t>
            </a:r>
            <a:r>
              <a:rPr lang="en-US" dirty="0" err="1"/>
              <a:t>Maiga</a:t>
            </a:r>
            <a:r>
              <a:rPr lang="en-US" dirty="0"/>
              <a:t> , Gilbert </a:t>
            </a:r>
            <a:r>
              <a:rPr lang="en-US" dirty="0" err="1"/>
              <a:t>Gutabaga</a:t>
            </a:r>
            <a:r>
              <a:rPr lang="en-US" dirty="0"/>
              <a:t> </a:t>
            </a:r>
            <a:r>
              <a:rPr lang="en-US" dirty="0" err="1"/>
              <a:t>Hungilo</a:t>
            </a:r>
            <a:r>
              <a:rPr lang="en-US" dirty="0"/>
              <a:t> , </a:t>
            </a:r>
            <a:r>
              <a:rPr lang="en-US" dirty="0" err="1"/>
              <a:t>Pranowo</a:t>
            </a:r>
            <a:r>
              <a:rPr lang="en-US" dirty="0"/>
              <a:t> ; Comparison of Machine Learning Models in Prediction of Cardiovascular Disease Using Health Record Data. 2019.</a:t>
            </a:r>
            <a:endParaRPr lang="en-US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9717B-ED14-4D01-9231-C684BE81C62D}"/>
              </a:ext>
            </a:extLst>
          </p:cNvPr>
          <p:cNvSpPr txBox="1"/>
          <p:nvPr/>
        </p:nvSpPr>
        <p:spPr>
          <a:xfrm>
            <a:off x="11425946" y="6100093"/>
            <a:ext cx="7660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230031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12BB16-32EE-4094-85DA-70699CD4A0AC}"/>
              </a:ext>
            </a:extLst>
          </p:cNvPr>
          <p:cNvSpPr txBox="1"/>
          <p:nvPr/>
        </p:nvSpPr>
        <p:spPr>
          <a:xfrm>
            <a:off x="11406491" y="6150114"/>
            <a:ext cx="785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4F004-1DB4-45B2-8463-E19681402333}"/>
              </a:ext>
            </a:extLst>
          </p:cNvPr>
          <p:cNvSpPr txBox="1"/>
          <p:nvPr/>
        </p:nvSpPr>
        <p:spPr>
          <a:xfrm>
            <a:off x="3002605" y="2871096"/>
            <a:ext cx="618679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91FED0-976C-4A92-B24E-8E6B01A85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190" y="4152275"/>
            <a:ext cx="2169268" cy="2169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2682F5-2938-4239-B393-D101F94C7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17" y="1003385"/>
            <a:ext cx="1702340" cy="170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2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9467" y="1474801"/>
            <a:ext cx="5804856" cy="4798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algn="just">
              <a:spcBef>
                <a:spcPts val="450"/>
              </a:spcBef>
              <a:buClr>
                <a:schemeClr val="accent2">
                  <a:lumMod val="75000"/>
                </a:schemeClr>
              </a:buClr>
              <a:buSzPct val="81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Medical doctors' current techniques for predicting and diagnosing heart disease are primarily based on an examination of the medical history, symptoms, and physical reports of the patient.</a:t>
            </a:r>
          </a:p>
          <a:p>
            <a:pPr algn="just">
              <a:spcBef>
                <a:spcPts val="450"/>
              </a:spcBef>
              <a:buClr>
                <a:schemeClr val="accent2">
                  <a:lumMod val="75000"/>
                </a:schemeClr>
              </a:buClr>
              <a:buSzPct val="81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algn="just">
              <a:spcBef>
                <a:spcPts val="450"/>
              </a:spcBef>
              <a:buClr>
                <a:schemeClr val="accent2">
                  <a:lumMod val="75000"/>
                </a:schemeClr>
              </a:buClr>
              <a:buSzPct val="81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  <a:r>
              <a:rPr lang="en-GB" sz="2000" dirty="0"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technique is really reliable for researcher for the analysis and detection of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heart disease</a:t>
            </a:r>
            <a:r>
              <a:rPr lang="en-GB" sz="2000" dirty="0"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. </a:t>
            </a:r>
          </a:p>
          <a:p>
            <a:pPr algn="just">
              <a:spcBef>
                <a:spcPts val="450"/>
              </a:spcBef>
              <a:buClr>
                <a:schemeClr val="accent2">
                  <a:lumMod val="75000"/>
                </a:schemeClr>
              </a:buClr>
              <a:buSzPct val="81000"/>
            </a:pPr>
            <a:endParaRPr lang="en-GB" sz="2000" dirty="0">
              <a:latin typeface="Arial" panose="020B060402020202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257175" indent="-257175" algn="just">
              <a:spcBef>
                <a:spcPts val="450"/>
              </a:spcBef>
              <a:buClr>
                <a:schemeClr val="accent2">
                  <a:lumMod val="75000"/>
                </a:schemeClr>
              </a:buClr>
              <a:buSzPct val="81000"/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ML algorithms automates the steps needed for analysing 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heart disease.</a:t>
            </a:r>
            <a:endParaRPr lang="en-GB" sz="2000" dirty="0">
              <a:latin typeface="Arial" panose="020B060402020202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algn="just"/>
            <a:endParaRPr lang="en-US" sz="17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F5B25-0082-489D-B5E8-2B52C7B9A864}"/>
              </a:ext>
            </a:extLst>
          </p:cNvPr>
          <p:cNvSpPr txBox="1"/>
          <p:nvPr/>
        </p:nvSpPr>
        <p:spPr>
          <a:xfrm>
            <a:off x="2724150" y="17662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pic>
        <p:nvPicPr>
          <p:cNvPr id="3" name="Picture 2" descr="Cardiovascular disease risk factors. Created with BioRender.com. | Download  Scientific Diagra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605" y="1356852"/>
            <a:ext cx="4835849" cy="40741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FCE655-85A5-3A2C-C3A4-BB001BBF0700}"/>
              </a:ext>
            </a:extLst>
          </p:cNvPr>
          <p:cNvSpPr txBox="1"/>
          <p:nvPr/>
        </p:nvSpPr>
        <p:spPr>
          <a:xfrm>
            <a:off x="6475739" y="5718632"/>
            <a:ext cx="595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Risk Factor of Cardiovascular Heart Disease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4335E8-FDAC-4633-85B6-FB196AAF8D14}"/>
              </a:ext>
            </a:extLst>
          </p:cNvPr>
          <p:cNvSpPr txBox="1"/>
          <p:nvPr/>
        </p:nvSpPr>
        <p:spPr>
          <a:xfrm>
            <a:off x="11586453" y="6087964"/>
            <a:ext cx="6055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521D6D-721C-48D7-A915-52407D189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46" y="516796"/>
            <a:ext cx="958005" cy="9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8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113C-2D06-46A9-9E8B-10FDB7CA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1"/>
            <a:ext cx="10515600" cy="8255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br>
              <a:rPr lang="en-US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9CE56-3461-4DAC-98B0-0442219E862D}"/>
              </a:ext>
            </a:extLst>
          </p:cNvPr>
          <p:cNvSpPr txBox="1"/>
          <p:nvPr/>
        </p:nvSpPr>
        <p:spPr>
          <a:xfrm>
            <a:off x="1895475" y="2580412"/>
            <a:ext cx="878204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identify if a person has heart disease or not.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Offering a validated predictive model.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evaluate the model's performance in accurately predicting heart disease risk.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providing a valuable tool for healthcare practitioners to assess and stratify patients' cardiovascular   health.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15C335-07CD-46DB-9C79-70A7FB6F2A5B}"/>
              </a:ext>
            </a:extLst>
          </p:cNvPr>
          <p:cNvSpPr txBox="1"/>
          <p:nvPr/>
        </p:nvSpPr>
        <p:spPr>
          <a:xfrm>
            <a:off x="838200" y="1621349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main objectives of our thesis can be summarized as follows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31F81A-60F7-47CE-9B32-325382D85AFF}"/>
              </a:ext>
            </a:extLst>
          </p:cNvPr>
          <p:cNvSpPr txBox="1"/>
          <p:nvPr/>
        </p:nvSpPr>
        <p:spPr>
          <a:xfrm>
            <a:off x="11590305" y="6075083"/>
            <a:ext cx="6016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69F919-5970-4E9B-9947-74997D1F4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737" y="5070901"/>
            <a:ext cx="1712068" cy="17120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BF0C72-161C-48C0-8B98-54AD8FE9B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87" y="649592"/>
            <a:ext cx="207282" cy="2133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2586D5-E540-4594-B545-FC918B5C6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1314856" y="842394"/>
            <a:ext cx="212963" cy="20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1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1034" y="12501"/>
            <a:ext cx="44630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ElsevierSans"/>
                <a:cs typeface="Arial" pitchFamily="34" charset="0"/>
              </a:rPr>
              <a:t>,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027" y="932383"/>
            <a:ext cx="11308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chemeClr val="tx1"/>
              </a:buClr>
              <a:buSzPct val="91000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 classification and regression tree algorithm for heart disease modeling and prediction [16].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3034" y="2234527"/>
            <a:ext cx="6096000" cy="29084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2880" indent="-18288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was taken from IEEE Data port.</a:t>
            </a:r>
          </a:p>
          <a:p>
            <a:pPr marL="182880" indent="-18288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 well-known heart disease data sets were utilized to generate the data set.</a:t>
            </a:r>
          </a:p>
          <a:p>
            <a:pPr marL="182880" indent="-18288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were 12 features and 1190 records in the database.</a:t>
            </a:r>
          </a:p>
          <a:p>
            <a:pPr marL="182880" indent="-18288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 Slope and Old peak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more important features to detect heart disease.</a:t>
            </a:r>
          </a:p>
        </p:txBody>
      </p:sp>
      <p:sp>
        <p:nvSpPr>
          <p:cNvPr id="7" name="Rectangle 6"/>
          <p:cNvSpPr/>
          <p:nvPr/>
        </p:nvSpPr>
        <p:spPr>
          <a:xfrm>
            <a:off x="8685326" y="1526641"/>
            <a:ext cx="9158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dirty="0">
                <a:ea typeface="Calibri" panose="020F0502020204030204" pitchFamily="34" charset="0"/>
              </a:rPr>
              <a:t>Results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9B35B56-C767-4EB7-8E3E-006CD1E36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3214"/>
              </p:ext>
            </p:extLst>
          </p:nvPr>
        </p:nvGraphicFramePr>
        <p:xfrm>
          <a:off x="7048499" y="2006712"/>
          <a:ext cx="3924301" cy="4693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5802">
                  <a:extLst>
                    <a:ext uri="{9D8B030D-6E8A-4147-A177-3AD203B41FA5}">
                      <a16:colId xmlns:a16="http://schemas.microsoft.com/office/drawing/2014/main" val="3611701532"/>
                    </a:ext>
                  </a:extLst>
                </a:gridCol>
                <a:gridCol w="1574318">
                  <a:extLst>
                    <a:ext uri="{9D8B030D-6E8A-4147-A177-3AD203B41FA5}">
                      <a16:colId xmlns:a16="http://schemas.microsoft.com/office/drawing/2014/main" val="2452494720"/>
                    </a:ext>
                  </a:extLst>
                </a:gridCol>
                <a:gridCol w="1034181">
                  <a:extLst>
                    <a:ext uri="{9D8B030D-6E8A-4147-A177-3AD203B41FA5}">
                      <a16:colId xmlns:a16="http://schemas.microsoft.com/office/drawing/2014/main" val="1627261862"/>
                    </a:ext>
                  </a:extLst>
                </a:gridCol>
              </a:tblGrid>
              <a:tr h="713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Classification Technique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Performance metric</a:t>
                      </a:r>
                      <a:endParaRPr lang="en-US" sz="1400" b="1" dirty="0">
                        <a:effectLst/>
                        <a:latin typeface="+mn-lt"/>
                      </a:endParaRP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Values (%)</a:t>
                      </a:r>
                      <a:endParaRPr lang="en-US" sz="1400" b="1" dirty="0">
                        <a:effectLst/>
                        <a:latin typeface="+mn-lt"/>
                      </a:endParaRP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250387"/>
                  </a:ext>
                </a:extLst>
              </a:tr>
              <a:tr h="65891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Accuracy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88%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895506"/>
                  </a:ext>
                </a:extLst>
              </a:tr>
              <a:tr h="10176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u="none" strike="noStrike" cap="none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Classification and Regression Tree (CART)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br>
                        <a:rPr lang="en-US" sz="1800" dirty="0"/>
                      </a:b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u="none" strike="noStrike" cap="none" dirty="0">
                        <a:solidFill>
                          <a:schemeClr val="dk1"/>
                        </a:solidFill>
                        <a:effectLst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u="none" strike="noStrike" cap="none" dirty="0">
                        <a:solidFill>
                          <a:schemeClr val="dk1"/>
                        </a:solidFill>
                        <a:effectLst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u="none" strike="noStrike" cap="none" dirty="0">
                        <a:solidFill>
                          <a:schemeClr val="dk1"/>
                        </a:solidFill>
                        <a:effectLst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sensitivity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87%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150810"/>
                  </a:ext>
                </a:extLst>
              </a:tr>
              <a:tr h="65891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u="none" strike="noStrike" cap="none" dirty="0">
                        <a:solidFill>
                          <a:schemeClr val="dk1"/>
                        </a:solidFill>
                        <a:effectLst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specificity</a:t>
                      </a:r>
                      <a:r>
                        <a:rPr lang="en-US" sz="1400" dirty="0"/>
                        <a:t>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89%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517577"/>
                  </a:ext>
                </a:extLst>
              </a:tr>
              <a:tr h="65891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Precision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88%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68278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2DEE71B-9527-4B05-8A6D-602A96719E65}"/>
              </a:ext>
            </a:extLst>
          </p:cNvPr>
          <p:cNvSpPr txBox="1"/>
          <p:nvPr/>
        </p:nvSpPr>
        <p:spPr>
          <a:xfrm>
            <a:off x="11626986" y="6150114"/>
            <a:ext cx="5650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1AA78C-8C67-409C-B38F-91BB43E50E09}"/>
              </a:ext>
            </a:extLst>
          </p:cNvPr>
          <p:cNvSpPr txBox="1"/>
          <p:nvPr/>
        </p:nvSpPr>
        <p:spPr>
          <a:xfrm>
            <a:off x="756295" y="6134725"/>
            <a:ext cx="61624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[16] Surveillance Research Program. </a:t>
            </a:r>
            <a:r>
              <a:rPr lang="en-US" sz="1400" dirty="0" err="1"/>
              <a:t>Joinpoint</a:t>
            </a:r>
            <a:r>
              <a:rPr lang="en-US" sz="1400" dirty="0"/>
              <a:t> Regression Program version 4.9.0.1. Bethesda, Maryland: National Cancer Institute, Statistical Research and Applications Branch; 2021. </a:t>
            </a:r>
          </a:p>
        </p:txBody>
      </p:sp>
    </p:spTree>
    <p:extLst>
      <p:ext uri="{BB962C8B-B14F-4D97-AF65-F5344CB8AC3E}">
        <p14:creationId xmlns:p14="http://schemas.microsoft.com/office/powerpoint/2010/main" val="303272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04072-0AC4-419D-A1FC-9AFDEC02B308}"/>
              </a:ext>
            </a:extLst>
          </p:cNvPr>
          <p:cNvSpPr txBox="1"/>
          <p:nvPr/>
        </p:nvSpPr>
        <p:spPr>
          <a:xfrm>
            <a:off x="3257550" y="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</a:t>
            </a:r>
            <a:r>
              <a:rPr lang="en-US" sz="4000" b="1" dirty="0">
                <a:solidFill>
                  <a:srgbClr val="0070C0"/>
                </a:solidFill>
              </a:rPr>
              <a:t>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9F776-BD6D-4D69-BFF3-506D1375C87F}"/>
              </a:ext>
            </a:extLst>
          </p:cNvPr>
          <p:cNvSpPr txBox="1"/>
          <p:nvPr/>
        </p:nvSpPr>
        <p:spPr>
          <a:xfrm>
            <a:off x="11630227" y="6150114"/>
            <a:ext cx="5617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D9289-EED0-442D-BB2A-C1A2658DE104}"/>
              </a:ext>
            </a:extLst>
          </p:cNvPr>
          <p:cNvSpPr txBox="1"/>
          <p:nvPr/>
        </p:nvSpPr>
        <p:spPr>
          <a:xfrm>
            <a:off x="875490" y="1135984"/>
            <a:ext cx="10564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2.An Optimized Neural Network Using Genetic Algorithm for Cardiovascular Disease Prediction [19].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30D3FA-D8E4-4E0A-AE02-42CAF83AF95A}"/>
              </a:ext>
            </a:extLst>
          </p:cNvPr>
          <p:cNvSpPr txBox="1"/>
          <p:nvPr/>
        </p:nvSpPr>
        <p:spPr>
          <a:xfrm>
            <a:off x="875489" y="2081879"/>
            <a:ext cx="62062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Dataset was taken from Kaggle.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paper, the cardiovascular disease dataset comprising 70,000 instances with 12 variables was used for training and testing using Artificial Neural Networks (ANN).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F5157-04BB-41C7-93EF-CE1614466263}"/>
              </a:ext>
            </a:extLst>
          </p:cNvPr>
          <p:cNvSpPr txBox="1"/>
          <p:nvPr/>
        </p:nvSpPr>
        <p:spPr>
          <a:xfrm>
            <a:off x="8648294" y="1843870"/>
            <a:ext cx="1707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3EAB0749-2F97-4A61-9202-47F4C0F6A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297325"/>
              </p:ext>
            </p:extLst>
          </p:nvPr>
        </p:nvGraphicFramePr>
        <p:xfrm>
          <a:off x="7081736" y="2394552"/>
          <a:ext cx="4548492" cy="3551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246">
                  <a:extLst>
                    <a:ext uri="{9D8B030D-6E8A-4147-A177-3AD203B41FA5}">
                      <a16:colId xmlns:a16="http://schemas.microsoft.com/office/drawing/2014/main" val="4008619359"/>
                    </a:ext>
                  </a:extLst>
                </a:gridCol>
                <a:gridCol w="2274246">
                  <a:extLst>
                    <a:ext uri="{9D8B030D-6E8A-4147-A177-3AD203B41FA5}">
                      <a16:colId xmlns:a16="http://schemas.microsoft.com/office/drawing/2014/main" val="4273878828"/>
                    </a:ext>
                  </a:extLst>
                </a:gridCol>
              </a:tblGrid>
              <a:tr h="415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34194"/>
                  </a:ext>
                </a:extLst>
              </a:tr>
              <a:tr h="415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GA-ANN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77729"/>
                  </a:ext>
                </a:extLst>
              </a:tr>
              <a:tr h="415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937386"/>
                  </a:ext>
                </a:extLst>
              </a:tr>
              <a:tr h="415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33105"/>
                  </a:ext>
                </a:extLst>
              </a:tr>
              <a:tr h="415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990729"/>
                  </a:ext>
                </a:extLst>
              </a:tr>
              <a:tr h="415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793132"/>
                  </a:ext>
                </a:extLst>
              </a:tr>
              <a:tr h="415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573273"/>
                  </a:ext>
                </a:extLst>
              </a:tr>
              <a:tr h="415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 Nearest </a:t>
                      </a:r>
                      <a:r>
                        <a:rPr lang="en-US" dirty="0" err="1"/>
                        <a:t>Neighbour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36998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F8B48E9-4B59-4A0C-B806-76F9B59C8AE0}"/>
              </a:ext>
            </a:extLst>
          </p:cNvPr>
          <p:cNvSpPr txBox="1"/>
          <p:nvPr/>
        </p:nvSpPr>
        <p:spPr>
          <a:xfrm>
            <a:off x="787940" y="6350168"/>
            <a:ext cx="104280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[19] Jan Carlo T. , </a:t>
            </a:r>
            <a:r>
              <a:rPr lang="en-US" sz="1400" dirty="0" err="1"/>
              <a:t>Allemar</a:t>
            </a:r>
            <a:r>
              <a:rPr lang="en-US" sz="1400" dirty="0"/>
              <a:t> </a:t>
            </a:r>
            <a:r>
              <a:rPr lang="en-US" sz="1400" dirty="0" err="1"/>
              <a:t>Jhone</a:t>
            </a:r>
            <a:r>
              <a:rPr lang="en-US" sz="1400" dirty="0"/>
              <a:t> P. </a:t>
            </a:r>
            <a:r>
              <a:rPr lang="en-US" sz="1400" dirty="0" err="1"/>
              <a:t>Delima</a:t>
            </a:r>
            <a:r>
              <a:rPr lang="en-US" sz="1400" dirty="0"/>
              <a:t> ; An Optimized Neural Network Using Genetic Algorithm for Cardiovascular Disease Prediction 2022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920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7321BC-71E1-4A71-A072-9CA7A7CBD9AA}"/>
              </a:ext>
            </a:extLst>
          </p:cNvPr>
          <p:cNvSpPr txBox="1"/>
          <p:nvPr/>
        </p:nvSpPr>
        <p:spPr>
          <a:xfrm>
            <a:off x="2895600" y="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19AD85-3466-42DD-8AAB-5380B651B357}"/>
              </a:ext>
            </a:extLst>
          </p:cNvPr>
          <p:cNvSpPr txBox="1"/>
          <p:nvPr/>
        </p:nvSpPr>
        <p:spPr>
          <a:xfrm>
            <a:off x="11669138" y="6150114"/>
            <a:ext cx="5228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E7C48-7B2B-4B3D-9304-71487BB6DDE3}"/>
              </a:ext>
            </a:extLst>
          </p:cNvPr>
          <p:cNvSpPr txBox="1"/>
          <p:nvPr/>
        </p:nvSpPr>
        <p:spPr>
          <a:xfrm>
            <a:off x="865763" y="2282174"/>
            <a:ext cx="64494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dataset from Kaggle on cardiovascular disease includes approximately 70,000 patient records that were used to determine the outcome.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02AB34-C8AA-4E70-A93D-4C8CEC33F0A6}"/>
              </a:ext>
            </a:extLst>
          </p:cNvPr>
          <p:cNvSpPr txBox="1"/>
          <p:nvPr/>
        </p:nvSpPr>
        <p:spPr>
          <a:xfrm>
            <a:off x="865763" y="1149935"/>
            <a:ext cx="10803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Early detection of coronary heart disease using ensemble techniques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[20].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6EB185A-916E-4377-BBA5-1FD931647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099140"/>
              </p:ext>
            </p:extLst>
          </p:nvPr>
        </p:nvGraphicFramePr>
        <p:xfrm>
          <a:off x="7315199" y="4007615"/>
          <a:ext cx="451809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047">
                  <a:extLst>
                    <a:ext uri="{9D8B030D-6E8A-4147-A177-3AD203B41FA5}">
                      <a16:colId xmlns:a16="http://schemas.microsoft.com/office/drawing/2014/main" val="3733149076"/>
                    </a:ext>
                  </a:extLst>
                </a:gridCol>
                <a:gridCol w="2259047">
                  <a:extLst>
                    <a:ext uri="{9D8B030D-6E8A-4147-A177-3AD203B41FA5}">
                      <a16:colId xmlns:a16="http://schemas.microsoft.com/office/drawing/2014/main" val="2795840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Prediction Model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Accuracy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36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KNN, RF and  SVM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75.1%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7028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6E2907A-092C-48F1-A703-F651B6FE9E07}"/>
              </a:ext>
            </a:extLst>
          </p:cNvPr>
          <p:cNvSpPr txBox="1"/>
          <p:nvPr/>
        </p:nvSpPr>
        <p:spPr>
          <a:xfrm>
            <a:off x="8884596" y="3375727"/>
            <a:ext cx="1714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03B675-5C00-42CD-8EAD-F1CFF72A81F1}"/>
              </a:ext>
            </a:extLst>
          </p:cNvPr>
          <p:cNvSpPr txBox="1"/>
          <p:nvPr/>
        </p:nvSpPr>
        <p:spPr>
          <a:xfrm>
            <a:off x="750651" y="6461399"/>
            <a:ext cx="106906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[20] Vardhan </a:t>
            </a:r>
            <a:r>
              <a:rPr lang="en-US" sz="1400" dirty="0" err="1"/>
              <a:t>Shorewala</a:t>
            </a:r>
            <a:r>
              <a:rPr lang="en-US" sz="1400" dirty="0"/>
              <a:t> ; Early detection of coronary heart disease using ensemble techniques. Circulation 2021.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EF6E221-EED6-4843-AEDC-84C627E8F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48" y="5673410"/>
            <a:ext cx="219475" cy="2194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C00C4F-85FC-4D6E-8746-5E96B12A2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538" y="5374847"/>
            <a:ext cx="207282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9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082565-694E-4378-8BB4-E9DD03764C85}"/>
              </a:ext>
            </a:extLst>
          </p:cNvPr>
          <p:cNvSpPr txBox="1"/>
          <p:nvPr/>
        </p:nvSpPr>
        <p:spPr>
          <a:xfrm>
            <a:off x="3033711" y="4945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D176F637-CC6B-4DFC-9AAC-3CC8C15A04E4}"/>
              </a:ext>
            </a:extLst>
          </p:cNvPr>
          <p:cNvSpPr/>
          <p:nvPr/>
        </p:nvSpPr>
        <p:spPr>
          <a:xfrm>
            <a:off x="1207295" y="3152770"/>
            <a:ext cx="1181100" cy="781050"/>
          </a:xfrm>
          <a:prstGeom prst="flowChartMagneticDisk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E8BFA4-1D84-42F1-8379-F76828144077}"/>
              </a:ext>
            </a:extLst>
          </p:cNvPr>
          <p:cNvSpPr/>
          <p:nvPr/>
        </p:nvSpPr>
        <p:spPr>
          <a:xfrm>
            <a:off x="3057527" y="2621806"/>
            <a:ext cx="1809748" cy="52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Cleaning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EAB8ED-4703-436B-B3E7-C7696F1E8012}"/>
              </a:ext>
            </a:extLst>
          </p:cNvPr>
          <p:cNvSpPr/>
          <p:nvPr/>
        </p:nvSpPr>
        <p:spPr>
          <a:xfrm>
            <a:off x="3094438" y="3276600"/>
            <a:ext cx="1772838" cy="78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Analysis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E7ECF5-91E2-4F2F-9114-69FF23C46C7A}"/>
              </a:ext>
            </a:extLst>
          </p:cNvPr>
          <p:cNvSpPr/>
          <p:nvPr/>
        </p:nvSpPr>
        <p:spPr>
          <a:xfrm>
            <a:off x="3033712" y="4176711"/>
            <a:ext cx="1921668" cy="697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Standardization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DB43E6-BAD8-4027-97A3-AC324631B183}"/>
              </a:ext>
            </a:extLst>
          </p:cNvPr>
          <p:cNvSpPr/>
          <p:nvPr/>
        </p:nvSpPr>
        <p:spPr>
          <a:xfrm>
            <a:off x="6257924" y="1309718"/>
            <a:ext cx="2743200" cy="11049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0000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Train-test split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88070-F559-41EE-BB31-8189A71DBCA4}"/>
              </a:ext>
            </a:extLst>
          </p:cNvPr>
          <p:cNvSpPr/>
          <p:nvPr/>
        </p:nvSpPr>
        <p:spPr>
          <a:xfrm>
            <a:off x="6382939" y="1862167"/>
            <a:ext cx="1279918" cy="38389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Train 80%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590BE3-3552-4624-87EC-C5D0B27D3C35}"/>
              </a:ext>
            </a:extLst>
          </p:cNvPr>
          <p:cNvSpPr/>
          <p:nvPr/>
        </p:nvSpPr>
        <p:spPr>
          <a:xfrm>
            <a:off x="7755728" y="1862168"/>
            <a:ext cx="1152525" cy="3772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Test-20%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176B9F-8533-4864-9FEA-B5785C1AC3E7}"/>
              </a:ext>
            </a:extLst>
          </p:cNvPr>
          <p:cNvSpPr/>
          <p:nvPr/>
        </p:nvSpPr>
        <p:spPr>
          <a:xfrm>
            <a:off x="5734051" y="2671794"/>
            <a:ext cx="4069554" cy="23383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CD40D8-4AA5-4B76-9820-853241DC4A20}"/>
              </a:ext>
            </a:extLst>
          </p:cNvPr>
          <p:cNvSpPr/>
          <p:nvPr/>
        </p:nvSpPr>
        <p:spPr>
          <a:xfrm>
            <a:off x="5893590" y="2857502"/>
            <a:ext cx="3724275" cy="3429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Machine Learning Models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648BAB-816F-423A-B7E7-5290F0DFBEBC}"/>
              </a:ext>
            </a:extLst>
          </p:cNvPr>
          <p:cNvSpPr/>
          <p:nvPr/>
        </p:nvSpPr>
        <p:spPr>
          <a:xfrm>
            <a:off x="6029324" y="3405191"/>
            <a:ext cx="990600" cy="4000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888494-28DD-4393-8244-C7EE81FA7044}"/>
              </a:ext>
            </a:extLst>
          </p:cNvPr>
          <p:cNvSpPr/>
          <p:nvPr/>
        </p:nvSpPr>
        <p:spPr>
          <a:xfrm>
            <a:off x="7320554" y="3388502"/>
            <a:ext cx="990600" cy="3810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SVM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1B3960-13D3-4441-AA8F-E5D8F15DA492}"/>
              </a:ext>
            </a:extLst>
          </p:cNvPr>
          <p:cNvSpPr/>
          <p:nvPr/>
        </p:nvSpPr>
        <p:spPr>
          <a:xfrm>
            <a:off x="8605836" y="3352794"/>
            <a:ext cx="1057275" cy="3810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XGB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8B449A-B700-4397-9436-C7BEB4212EA3}"/>
              </a:ext>
            </a:extLst>
          </p:cNvPr>
          <p:cNvSpPr/>
          <p:nvPr/>
        </p:nvSpPr>
        <p:spPr>
          <a:xfrm>
            <a:off x="6029324" y="4038602"/>
            <a:ext cx="990600" cy="4000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DT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6DD768-0A05-41B4-AFF9-E0B936A4A73E}"/>
              </a:ext>
            </a:extLst>
          </p:cNvPr>
          <p:cNvSpPr/>
          <p:nvPr/>
        </p:nvSpPr>
        <p:spPr>
          <a:xfrm>
            <a:off x="7316389" y="3998665"/>
            <a:ext cx="990600" cy="4000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5EA203-6F89-4AC1-A304-E18356075AB9}"/>
              </a:ext>
            </a:extLst>
          </p:cNvPr>
          <p:cNvSpPr/>
          <p:nvPr/>
        </p:nvSpPr>
        <p:spPr>
          <a:xfrm>
            <a:off x="8672511" y="3941499"/>
            <a:ext cx="990600" cy="4191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GB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A858FC-21E2-41F4-8B35-E76B0628C534}"/>
              </a:ext>
            </a:extLst>
          </p:cNvPr>
          <p:cNvSpPr/>
          <p:nvPr/>
        </p:nvSpPr>
        <p:spPr>
          <a:xfrm>
            <a:off x="7362825" y="4547504"/>
            <a:ext cx="1019173" cy="3810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KNN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C7817B-C768-46B0-B22B-E6222279D08E}"/>
              </a:ext>
            </a:extLst>
          </p:cNvPr>
          <p:cNvSpPr/>
          <p:nvPr/>
        </p:nvSpPr>
        <p:spPr>
          <a:xfrm>
            <a:off x="6586536" y="5233985"/>
            <a:ext cx="2543175" cy="681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Result Analysis and Visualization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94EA4D-7406-4DE6-93EB-7316C95EE16F}"/>
              </a:ext>
            </a:extLst>
          </p:cNvPr>
          <p:cNvSpPr/>
          <p:nvPr/>
        </p:nvSpPr>
        <p:spPr>
          <a:xfrm>
            <a:off x="6667496" y="6108776"/>
            <a:ext cx="2381253" cy="3688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Result Comparison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A8EEB9-DA45-48AA-BE51-ED183CFDD700}"/>
              </a:ext>
            </a:extLst>
          </p:cNvPr>
          <p:cNvSpPr/>
          <p:nvPr/>
        </p:nvSpPr>
        <p:spPr>
          <a:xfrm>
            <a:off x="3057527" y="1893140"/>
            <a:ext cx="1752600" cy="5143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 Processing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4EB030-D22E-4AE0-B443-26DB0850AC69}"/>
              </a:ext>
            </a:extLst>
          </p:cNvPr>
          <p:cNvCxnSpPr/>
          <p:nvPr/>
        </p:nvCxnSpPr>
        <p:spPr>
          <a:xfrm>
            <a:off x="2771775" y="2519393"/>
            <a:ext cx="0" cy="249075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E94C6BB-1091-4D17-98A1-D077746C11A7}"/>
              </a:ext>
            </a:extLst>
          </p:cNvPr>
          <p:cNvCxnSpPr/>
          <p:nvPr/>
        </p:nvCxnSpPr>
        <p:spPr>
          <a:xfrm>
            <a:off x="2762250" y="2519393"/>
            <a:ext cx="2286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1722A3-7934-40FA-8379-6B1649542CD0}"/>
              </a:ext>
            </a:extLst>
          </p:cNvPr>
          <p:cNvCxnSpPr/>
          <p:nvPr/>
        </p:nvCxnSpPr>
        <p:spPr>
          <a:xfrm>
            <a:off x="5095875" y="2543175"/>
            <a:ext cx="0" cy="24669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6C551BC-915D-4AD4-B201-FFDDFC5506A1}"/>
              </a:ext>
            </a:extLst>
          </p:cNvPr>
          <p:cNvCxnSpPr/>
          <p:nvPr/>
        </p:nvCxnSpPr>
        <p:spPr>
          <a:xfrm>
            <a:off x="2771775" y="5010150"/>
            <a:ext cx="23622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E020EC-3900-4765-B797-9CA13BF51124}"/>
              </a:ext>
            </a:extLst>
          </p:cNvPr>
          <p:cNvCxnSpPr/>
          <p:nvPr/>
        </p:nvCxnSpPr>
        <p:spPr>
          <a:xfrm>
            <a:off x="2388395" y="3495675"/>
            <a:ext cx="657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D31430-7486-4D01-AAA0-C28C62D69E41}"/>
              </a:ext>
            </a:extLst>
          </p:cNvPr>
          <p:cNvCxnSpPr/>
          <p:nvPr/>
        </p:nvCxnSpPr>
        <p:spPr>
          <a:xfrm>
            <a:off x="5095875" y="3609975"/>
            <a:ext cx="438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7610E5-0951-4AD9-86B2-9B9276D1E19D}"/>
              </a:ext>
            </a:extLst>
          </p:cNvPr>
          <p:cNvCxnSpPr>
            <a:cxnSpLocks/>
          </p:cNvCxnSpPr>
          <p:nvPr/>
        </p:nvCxnSpPr>
        <p:spPr>
          <a:xfrm>
            <a:off x="5534025" y="1028700"/>
            <a:ext cx="0" cy="2581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929718-179A-4299-8BF4-ECC0F1D93F70}"/>
              </a:ext>
            </a:extLst>
          </p:cNvPr>
          <p:cNvCxnSpPr/>
          <p:nvPr/>
        </p:nvCxnSpPr>
        <p:spPr>
          <a:xfrm>
            <a:off x="5523905" y="1028700"/>
            <a:ext cx="2001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7B11AD2-C43B-4A99-937A-6F1CBE951229}"/>
              </a:ext>
            </a:extLst>
          </p:cNvPr>
          <p:cNvCxnSpPr/>
          <p:nvPr/>
        </p:nvCxnSpPr>
        <p:spPr>
          <a:xfrm>
            <a:off x="7535464" y="1028700"/>
            <a:ext cx="0" cy="28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D8D74E-B956-49B1-810B-3E612CAFBBF2}"/>
              </a:ext>
            </a:extLst>
          </p:cNvPr>
          <p:cNvCxnSpPr>
            <a:stCxn id="10" idx="2"/>
          </p:cNvCxnSpPr>
          <p:nvPr/>
        </p:nvCxnSpPr>
        <p:spPr>
          <a:xfrm>
            <a:off x="7629524" y="2414618"/>
            <a:ext cx="0" cy="25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A9D9051-7DF6-483F-9518-3E672B5F3E00}"/>
              </a:ext>
            </a:extLst>
          </p:cNvPr>
          <p:cNvCxnSpPr>
            <a:stCxn id="13" idx="2"/>
          </p:cNvCxnSpPr>
          <p:nvPr/>
        </p:nvCxnSpPr>
        <p:spPr>
          <a:xfrm flipH="1">
            <a:off x="7755727" y="5010148"/>
            <a:ext cx="13101" cy="223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33BA32F-5A26-4A5B-85E8-1A4D81ADD629}"/>
              </a:ext>
            </a:extLst>
          </p:cNvPr>
          <p:cNvSpPr txBox="1"/>
          <p:nvPr/>
        </p:nvSpPr>
        <p:spPr>
          <a:xfrm>
            <a:off x="2633663" y="6527510"/>
            <a:ext cx="6200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Figure 3: System architecture of the proposed model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816B56-14E0-4129-AE4C-6A2971BCE402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7858123" y="5915020"/>
            <a:ext cx="1" cy="1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7ADA1EB-F4B7-4A99-A971-46B1454CED74}"/>
              </a:ext>
            </a:extLst>
          </p:cNvPr>
          <p:cNvSpPr txBox="1"/>
          <p:nvPr/>
        </p:nvSpPr>
        <p:spPr>
          <a:xfrm>
            <a:off x="11656594" y="6143990"/>
            <a:ext cx="5354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3580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</TotalTime>
  <Words>2310</Words>
  <Application>Microsoft Office PowerPoint</Application>
  <PresentationFormat>Widescreen</PresentationFormat>
  <Paragraphs>537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ElsevierSans</vt:lpstr>
      <vt:lpstr>Roboto</vt:lpstr>
      <vt:lpstr>Segoe UI</vt:lpstr>
      <vt:lpstr>Times New Roman</vt:lpstr>
      <vt:lpstr>Wingdings</vt:lpstr>
      <vt:lpstr>Office Theme</vt:lpstr>
      <vt:lpstr>Prediction of Cardiovascular Disease using Machine Learning Techniques </vt:lpstr>
      <vt:lpstr>PowerPoint Presentation</vt:lpstr>
      <vt:lpstr>Background</vt:lpstr>
      <vt:lpstr>PowerPoint Presentation</vt:lpstr>
      <vt:lpstr> Objectives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108</cp:revision>
  <dcterms:created xsi:type="dcterms:W3CDTF">2024-05-03T11:40:51Z</dcterms:created>
  <dcterms:modified xsi:type="dcterms:W3CDTF">2024-05-05T17:54:13Z</dcterms:modified>
</cp:coreProperties>
</file>