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325" r:id="rId2"/>
    <p:sldId id="257" r:id="rId3"/>
    <p:sldId id="318" r:id="rId4"/>
    <p:sldId id="324" r:id="rId5"/>
    <p:sldId id="259" r:id="rId6"/>
    <p:sldId id="319" r:id="rId7"/>
    <p:sldId id="261" r:id="rId8"/>
    <p:sldId id="264" r:id="rId9"/>
    <p:sldId id="265" r:id="rId10"/>
    <p:sldId id="326" r:id="rId11"/>
    <p:sldId id="315" r:id="rId12"/>
    <p:sldId id="268" r:id="rId13"/>
    <p:sldId id="267" r:id="rId14"/>
    <p:sldId id="271" r:id="rId15"/>
    <p:sldId id="327" r:id="rId16"/>
    <p:sldId id="270" r:id="rId17"/>
    <p:sldId id="274" r:id="rId18"/>
    <p:sldId id="316" r:id="rId19"/>
    <p:sldId id="262" r:id="rId20"/>
    <p:sldId id="272" r:id="rId21"/>
    <p:sldId id="273" r:id="rId22"/>
    <p:sldId id="287" r:id="rId23"/>
    <p:sldId id="320" r:id="rId24"/>
    <p:sldId id="328" r:id="rId25"/>
    <p:sldId id="281" r:id="rId26"/>
    <p:sldId id="282" r:id="rId27"/>
    <p:sldId id="322" r:id="rId28"/>
    <p:sldId id="283" r:id="rId29"/>
    <p:sldId id="323" r:id="rId30"/>
    <p:sldId id="263" r:id="rId31"/>
  </p:sldIdLst>
  <p:sldSz cx="9144000" cy="5143500" type="screen16x9"/>
  <p:notesSz cx="6858000" cy="9144000"/>
  <p:embeddedFontLst>
    <p:embeddedFont>
      <p:font typeface="Bebas Neue" panose="020B0606020202050201" pitchFamily="34" charset="0"/>
      <p:regular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oSeyPT6D1arBzmXAnCFOU6+2j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B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70C4E8-FD1E-4373-9E20-0FA10F8BACA5}">
  <a:tblStyle styleId="{0370C4E8-FD1E-4373-9E20-0FA10F8BACA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snapToGrid="0">
      <p:cViewPr varScale="1">
        <p:scale>
          <a:sx n="103" d="100"/>
          <a:sy n="103" d="100"/>
        </p:scale>
        <p:origin x="1085" y="77"/>
      </p:cViewPr>
      <p:guideLst>
        <p:guide orient="horz" pos="34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Accuracy comparison among the epochs (in parcentage, %)</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Training accuracy</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Sheet1!$A$2:$A$12</c:f>
              <c:strCache>
                <c:ptCount val="11"/>
                <c:pt idx="0">
                  <c:v>Epoch 1</c:v>
                </c:pt>
                <c:pt idx="1">
                  <c:v>Epoch 3</c:v>
                </c:pt>
                <c:pt idx="2">
                  <c:v>Epoch 5</c:v>
                </c:pt>
                <c:pt idx="3">
                  <c:v>Epoch 7</c:v>
                </c:pt>
                <c:pt idx="4">
                  <c:v>Epoch 9</c:v>
                </c:pt>
                <c:pt idx="5">
                  <c:v>Epoch 11</c:v>
                </c:pt>
                <c:pt idx="6">
                  <c:v>Epoch 13</c:v>
                </c:pt>
                <c:pt idx="7">
                  <c:v>Epoch 15</c:v>
                </c:pt>
                <c:pt idx="8">
                  <c:v>Epoch 17</c:v>
                </c:pt>
                <c:pt idx="9">
                  <c:v>Epoch 19</c:v>
                </c:pt>
                <c:pt idx="10">
                  <c:v>Epoch 20</c:v>
                </c:pt>
              </c:strCache>
            </c:strRef>
          </c:cat>
          <c:val>
            <c:numRef>
              <c:f>Sheet1!$B$2:$B$12</c:f>
              <c:numCache>
                <c:formatCode>General</c:formatCode>
                <c:ptCount val="11"/>
                <c:pt idx="0">
                  <c:v>0.96</c:v>
                </c:pt>
                <c:pt idx="1">
                  <c:v>0.97</c:v>
                </c:pt>
                <c:pt idx="2">
                  <c:v>0.98</c:v>
                </c:pt>
                <c:pt idx="3">
                  <c:v>0.99</c:v>
                </c:pt>
                <c:pt idx="4">
                  <c:v>1</c:v>
                </c:pt>
                <c:pt idx="5">
                  <c:v>0.99</c:v>
                </c:pt>
                <c:pt idx="6">
                  <c:v>0.95</c:v>
                </c:pt>
                <c:pt idx="7">
                  <c:v>1</c:v>
                </c:pt>
                <c:pt idx="8">
                  <c:v>1</c:v>
                </c:pt>
                <c:pt idx="9">
                  <c:v>1</c:v>
                </c:pt>
                <c:pt idx="10">
                  <c:v>1</c:v>
                </c:pt>
              </c:numCache>
            </c:numRef>
          </c:val>
          <c:extLst>
            <c:ext xmlns:c16="http://schemas.microsoft.com/office/drawing/2014/chart" uri="{C3380CC4-5D6E-409C-BE32-E72D297353CC}">
              <c16:uniqueId val="{00000000-AD23-4ECA-BDD6-1F93627A0AC9}"/>
            </c:ext>
          </c:extLst>
        </c:ser>
        <c:dLbls>
          <c:showLegendKey val="0"/>
          <c:showVal val="0"/>
          <c:showCatName val="0"/>
          <c:showSerName val="0"/>
          <c:showPercent val="0"/>
          <c:showBubbleSize val="0"/>
        </c:dLbls>
        <c:gapWidth val="150"/>
        <c:shape val="box"/>
        <c:axId val="480431656"/>
        <c:axId val="480432048"/>
        <c:axId val="0"/>
      </c:bar3DChart>
      <c:catAx>
        <c:axId val="480431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80432048"/>
        <c:crosses val="autoZero"/>
        <c:auto val="1"/>
        <c:lblAlgn val="ctr"/>
        <c:lblOffset val="100"/>
        <c:noMultiLvlLbl val="0"/>
      </c:catAx>
      <c:valAx>
        <c:axId val="480432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8043165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 Accuracy</a:t>
            </a:r>
            <a:r>
              <a:rPr lang="en-US" sz="1400" baseline="0" dirty="0">
                <a:latin typeface="Times New Roman" panose="02020603050405020304" pitchFamily="18" charset="0"/>
                <a:cs typeface="Times New Roman" panose="02020603050405020304" pitchFamily="18" charset="0"/>
              </a:rPr>
              <a:t> comparison between different models (in </a:t>
            </a:r>
            <a:r>
              <a:rPr lang="en-US" sz="1400" baseline="0" dirty="0" err="1">
                <a:latin typeface="Times New Roman" panose="02020603050405020304" pitchFamily="18" charset="0"/>
                <a:cs typeface="Times New Roman" panose="02020603050405020304" pitchFamily="18" charset="0"/>
              </a:rPr>
              <a:t>parcentage</a:t>
            </a:r>
            <a:r>
              <a:rPr lang="en-US" sz="1400" baseline="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a:solidFill>
                <a:schemeClr val="accent2">
                  <a:shade val="95000"/>
                </a:schemeClr>
              </a:solidFill>
              <a:round/>
            </a:ln>
            <a:effectLst/>
          </c:spPr>
          <c:invertIfNegative val="0"/>
          <c:dPt>
            <c:idx val="0"/>
            <c:invertIfNegative val="0"/>
            <c:bubble3D val="0"/>
            <c:spPr>
              <a:gradFill rotWithShape="1">
                <a:gsLst>
                  <a:gs pos="7900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a:noFill/>
                <a:round/>
              </a:ln>
              <a:effectLst/>
            </c:spPr>
            <c:extLst>
              <c:ext xmlns:c16="http://schemas.microsoft.com/office/drawing/2014/chart" uri="{C3380CC4-5D6E-409C-BE32-E72D297353CC}">
                <c16:uniqueId val="{00000001-5E18-4B6A-BEF3-E72BCA131CED}"/>
              </c:ext>
            </c:extLst>
          </c:dPt>
          <c:dPt>
            <c:idx val="1"/>
            <c:invertIfNegative val="0"/>
            <c:bubble3D val="0"/>
            <c:spPr>
              <a:solidFill>
                <a:srgbClr val="7030A0"/>
              </a:solidFill>
              <a:ln w="9525">
                <a:noFill/>
                <a:round/>
              </a:ln>
              <a:effectLst/>
            </c:spPr>
            <c:extLst>
              <c:ext xmlns:c16="http://schemas.microsoft.com/office/drawing/2014/chart" uri="{C3380CC4-5D6E-409C-BE32-E72D297353CC}">
                <c16:uniqueId val="{00000003-5E18-4B6A-BEF3-E72BCA131CED}"/>
              </c:ext>
            </c:extLst>
          </c:dPt>
          <c:dPt>
            <c:idx val="2"/>
            <c:invertIfNegative val="0"/>
            <c:bubble3D val="0"/>
            <c:spPr>
              <a:solidFill>
                <a:schemeClr val="accent2"/>
              </a:solidFill>
              <a:ln w="9525">
                <a:noFill/>
                <a:round/>
              </a:ln>
              <a:effectLst/>
            </c:spPr>
            <c:extLst>
              <c:ext xmlns:c16="http://schemas.microsoft.com/office/drawing/2014/chart" uri="{C3380CC4-5D6E-409C-BE32-E72D297353CC}">
                <c16:uniqueId val="{00000005-5E18-4B6A-BEF3-E72BCA131CED}"/>
              </c:ext>
            </c:extLst>
          </c:dPt>
          <c:dPt>
            <c:idx val="3"/>
            <c:invertIfNegative val="0"/>
            <c:bubble3D val="0"/>
            <c:spPr>
              <a:solidFill>
                <a:schemeClr val="accent6">
                  <a:lumMod val="40000"/>
                  <a:lumOff val="60000"/>
                </a:schemeClr>
              </a:solidFill>
              <a:ln w="9525">
                <a:noFill/>
                <a:round/>
              </a:ln>
              <a:effectLst/>
            </c:spPr>
            <c:extLst>
              <c:ext xmlns:c16="http://schemas.microsoft.com/office/drawing/2014/chart" uri="{C3380CC4-5D6E-409C-BE32-E72D297353CC}">
                <c16:uniqueId val="{00000007-5E18-4B6A-BEF3-E72BCA131CED}"/>
              </c:ext>
            </c:extLst>
          </c:dPt>
          <c:dPt>
            <c:idx val="4"/>
            <c:invertIfNegative val="0"/>
            <c:bubble3D val="0"/>
            <c:spPr>
              <a:solidFill>
                <a:schemeClr val="accent4">
                  <a:lumMod val="75000"/>
                </a:schemeClr>
              </a:solidFill>
              <a:ln w="9525">
                <a:noFill/>
                <a:round/>
              </a:ln>
              <a:effectLst/>
            </c:spPr>
            <c:extLst>
              <c:ext xmlns:c16="http://schemas.microsoft.com/office/drawing/2014/chart" uri="{C3380CC4-5D6E-409C-BE32-E72D297353CC}">
                <c16:uniqueId val="{00000009-5E18-4B6A-BEF3-E72BCA131CED}"/>
              </c:ext>
            </c:extLst>
          </c:dPt>
          <c:dPt>
            <c:idx val="5"/>
            <c:invertIfNegative val="0"/>
            <c:bubble3D val="0"/>
            <c:spPr>
              <a:solidFill>
                <a:schemeClr val="tx2">
                  <a:lumMod val="60000"/>
                  <a:lumOff val="40000"/>
                </a:schemeClr>
              </a:solidFill>
              <a:ln w="9525">
                <a:noFill/>
                <a:round/>
              </a:ln>
              <a:effectLst/>
            </c:spPr>
            <c:extLst>
              <c:ext xmlns:c16="http://schemas.microsoft.com/office/drawing/2014/chart" uri="{C3380CC4-5D6E-409C-BE32-E72D297353CC}">
                <c16:uniqueId val="{0000000B-5E18-4B6A-BEF3-E72BCA131CED}"/>
              </c:ext>
            </c:extLst>
          </c:dPt>
          <c:dPt>
            <c:idx val="6"/>
            <c:invertIfNegative val="0"/>
            <c:bubble3D val="0"/>
            <c:spPr>
              <a:solidFill>
                <a:srgbClr val="DCBD24"/>
              </a:solidFill>
              <a:ln w="9525">
                <a:noFill/>
                <a:round/>
              </a:ln>
              <a:effectLst/>
            </c:spPr>
            <c:extLst>
              <c:ext xmlns:c16="http://schemas.microsoft.com/office/drawing/2014/chart" uri="{C3380CC4-5D6E-409C-BE32-E72D297353CC}">
                <c16:uniqueId val="{0000000D-5E18-4B6A-BEF3-E72BCA131CE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Hussain, Muhammad Jamil, et al. [5]</c:v>
                </c:pt>
                <c:pt idx="1">
                  <c:v>Kadhim, R. A., &amp; Khamees, M. [6]</c:v>
                </c:pt>
                <c:pt idx="2">
                  <c:v>Taskiran, M., Killioglu, M., &amp; Kahraman, N. [7]</c:v>
                </c:pt>
                <c:pt idx="3">
                  <c:v>Kavana, K. M., &amp; Suma, N. R. [8]</c:v>
                </c:pt>
                <c:pt idx="4">
                  <c:v>Rajasekhar, N., et al. [9]</c:v>
                </c:pt>
                <c:pt idx="5">
                  <c:v>Kumar, R., Bajpai, A., &amp; Sinha, A. [10]</c:v>
                </c:pt>
                <c:pt idx="6">
                  <c:v>Our approach [11]</c:v>
                </c:pt>
              </c:strCache>
            </c:strRef>
          </c:cat>
          <c:val>
            <c:numRef>
              <c:f>Sheet1!$B$2:$B$8</c:f>
              <c:numCache>
                <c:formatCode>General</c:formatCode>
                <c:ptCount val="7"/>
                <c:pt idx="0">
                  <c:v>93.7</c:v>
                </c:pt>
                <c:pt idx="1">
                  <c:v>98.84</c:v>
                </c:pt>
                <c:pt idx="2">
                  <c:v>98.05</c:v>
                </c:pt>
                <c:pt idx="3">
                  <c:v>99.5</c:v>
                </c:pt>
                <c:pt idx="4">
                  <c:v>99.99</c:v>
                </c:pt>
                <c:pt idx="5">
                  <c:v>99.95</c:v>
                </c:pt>
                <c:pt idx="6">
                  <c:v>99.99</c:v>
                </c:pt>
              </c:numCache>
            </c:numRef>
          </c:val>
          <c:extLst>
            <c:ext xmlns:c16="http://schemas.microsoft.com/office/drawing/2014/chart" uri="{C3380CC4-5D6E-409C-BE32-E72D297353CC}">
              <c16:uniqueId val="{0000000E-5E18-4B6A-BEF3-E72BCA131CED}"/>
            </c:ext>
          </c:extLst>
        </c:ser>
        <c:dLbls>
          <c:dLblPos val="outEnd"/>
          <c:showLegendKey val="0"/>
          <c:showVal val="1"/>
          <c:showCatName val="0"/>
          <c:showSerName val="0"/>
          <c:showPercent val="0"/>
          <c:showBubbleSize val="0"/>
        </c:dLbls>
        <c:gapWidth val="100"/>
        <c:overlap val="-14"/>
        <c:axId val="1404301232"/>
        <c:axId val="1404310480"/>
      </c:barChart>
      <c:catAx>
        <c:axId val="1404301232"/>
        <c:scaling>
          <c:orientation val="minMax"/>
        </c:scaling>
        <c:delete val="0"/>
        <c:axPos val="b"/>
        <c:numFmt formatCode="General" sourceLinked="1"/>
        <c:majorTickMark val="out"/>
        <c:minorTickMark val="none"/>
        <c:tickLblPos val="nextTo"/>
        <c:spPr>
          <a:noFill/>
          <a:ln w="9525">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404310480"/>
        <c:crosses val="autoZero"/>
        <c:auto val="1"/>
        <c:lblAlgn val="ctr"/>
        <c:lblOffset val="100"/>
        <c:noMultiLvlLbl val="0"/>
      </c:catAx>
      <c:valAx>
        <c:axId val="140431048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40430123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343776016"/>
        <c:axId val="343777584"/>
        <c:axId val="341145768"/>
      </c:bar3DChart>
      <c:catAx>
        <c:axId val="343776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43777584"/>
        <c:crosses val="autoZero"/>
        <c:auto val="1"/>
        <c:lblAlgn val="ctr"/>
        <c:lblOffset val="100"/>
        <c:noMultiLvlLbl val="0"/>
      </c:catAx>
      <c:valAx>
        <c:axId val="34377758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76016"/>
        <c:crosses val="autoZero"/>
        <c:crossBetween val="between"/>
      </c:valAx>
      <c:serAx>
        <c:axId val="3411457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77584"/>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dirty="0">
                <a:latin typeface="Times New Roman" panose="02020603050405020304" pitchFamily="18" charset="0"/>
                <a:cs typeface="Times New Roman" panose="02020603050405020304" pitchFamily="18" charset="0"/>
              </a:rPr>
              <a:t>Training Accuracy </a:t>
            </a:r>
            <a:r>
              <a:rPr lang="en-US" sz="2000" b="0" i="0" u="none" strike="noStrike" kern="1200" cap="none" spc="0" normalizeH="0" baseline="0" dirty="0">
                <a:solidFill>
                  <a:srgbClr val="FFFFFF">
                    <a:lumMod val="65000"/>
                    <a:lumOff val="35000"/>
                  </a:srgbClr>
                </a:solidFill>
                <a:latin typeface="Times New Roman" panose="02020603050405020304" pitchFamily="18" charset="0"/>
                <a:cs typeface="Times New Roman" panose="02020603050405020304" pitchFamily="18" charset="0"/>
              </a:rPr>
              <a:t>Comparison</a:t>
            </a:r>
            <a:endParaRPr lang="en-IN"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Training Accuracy</c:v>
                </c:pt>
              </c:strCache>
            </c:strRef>
          </c:tx>
          <c:spPr>
            <a:solidFill>
              <a:schemeClr val="accent2"/>
            </a:solidFill>
            <a:ln>
              <a:noFill/>
            </a:ln>
            <a:effectLst/>
            <a:sp3d/>
          </c:spPr>
          <c:invertIfNegative val="0"/>
          <c:dPt>
            <c:idx val="1"/>
            <c:invertIfNegative val="0"/>
            <c:bubble3D val="0"/>
            <c:extLst>
              <c:ext xmlns:c16="http://schemas.microsoft.com/office/drawing/2014/chart" uri="{C3380CC4-5D6E-409C-BE32-E72D297353CC}">
                <c16:uniqueId val="{00000000-308F-4FC4-86C7-CAF78C4B2382}"/>
              </c:ext>
            </c:extLst>
          </c:dPt>
          <c:dPt>
            <c:idx val="2"/>
            <c:invertIfNegative val="0"/>
            <c:bubble3D val="0"/>
            <c:extLst>
              <c:ext xmlns:c16="http://schemas.microsoft.com/office/drawing/2014/chart" uri="{C3380CC4-5D6E-409C-BE32-E72D297353CC}">
                <c16:uniqueId val="{00000001-308F-4FC4-86C7-CAF78C4B2382}"/>
              </c:ext>
            </c:extLst>
          </c:dPt>
          <c:dPt>
            <c:idx val="3"/>
            <c:invertIfNegative val="0"/>
            <c:bubble3D val="0"/>
            <c:extLst>
              <c:ext xmlns:c16="http://schemas.microsoft.com/office/drawing/2014/chart" uri="{C3380CC4-5D6E-409C-BE32-E72D297353CC}">
                <c16:uniqueId val="{00000002-308F-4FC4-86C7-CAF78C4B2382}"/>
              </c:ext>
            </c:extLst>
          </c:dPt>
          <c:cat>
            <c:strRef>
              <c:f>Sheet1!$A$2:$A$6</c:f>
              <c:strCache>
                <c:ptCount val="5"/>
                <c:pt idx="0">
                  <c:v>KNN, SVM [16]</c:v>
                </c:pt>
                <c:pt idx="1">
                  <c:v>CNN- Inception V3 [17]</c:v>
                </c:pt>
                <c:pt idx="2">
                  <c:v>Mediapipe with SVM [18]</c:v>
                </c:pt>
                <c:pt idx="3">
                  <c:v>Kinetic-depth sensor, Random-forest, SVM [19]</c:v>
                </c:pt>
                <c:pt idx="4">
                  <c:v>Mediapipe with LSTM</c:v>
                </c:pt>
              </c:strCache>
            </c:strRef>
          </c:cat>
          <c:val>
            <c:numRef>
              <c:f>Sheet1!$B$2:$B$6</c:f>
              <c:numCache>
                <c:formatCode>0%</c:formatCode>
                <c:ptCount val="5"/>
                <c:pt idx="0">
                  <c:v>0.91</c:v>
                </c:pt>
                <c:pt idx="1">
                  <c:v>0.9</c:v>
                </c:pt>
                <c:pt idx="2">
                  <c:v>0.99</c:v>
                </c:pt>
                <c:pt idx="3">
                  <c:v>0.99</c:v>
                </c:pt>
                <c:pt idx="4">
                  <c:v>0.99</c:v>
                </c:pt>
              </c:numCache>
            </c:numRef>
          </c:val>
          <c:extLst>
            <c:ext xmlns:c16="http://schemas.microsoft.com/office/drawing/2014/chart" uri="{C3380CC4-5D6E-409C-BE32-E72D297353CC}">
              <c16:uniqueId val="{00000003-308F-4FC4-86C7-CAF78C4B2382}"/>
            </c:ext>
          </c:extLst>
        </c:ser>
        <c:dLbls>
          <c:showLegendKey val="0"/>
          <c:showVal val="0"/>
          <c:showCatName val="0"/>
          <c:showSerName val="0"/>
          <c:showPercent val="0"/>
          <c:showBubbleSize val="0"/>
        </c:dLbls>
        <c:gapWidth val="150"/>
        <c:shape val="box"/>
        <c:axId val="343776016"/>
        <c:axId val="343777584"/>
        <c:axId val="341145768"/>
      </c:bar3DChart>
      <c:catAx>
        <c:axId val="343776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43777584"/>
        <c:crosses val="autoZero"/>
        <c:auto val="1"/>
        <c:lblAlgn val="ctr"/>
        <c:lblOffset val="100"/>
        <c:noMultiLvlLbl val="0"/>
      </c:catAx>
      <c:valAx>
        <c:axId val="3437775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76016"/>
        <c:crosses val="autoZero"/>
        <c:crossBetween val="between"/>
      </c:valAx>
      <c:serAx>
        <c:axId val="3411457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77584"/>
        <c:crosses val="autoZero"/>
      </c:ser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a:solidFill>
          <a:schemeClr val="phClr">
            <a:shade val="95000"/>
          </a:schemeClr>
        </a:solidFill>
        <a:round/>
      </a:ln>
    </cs:spPr>
  </cs:dataPoint>
  <cs:dataPoint3D>
    <cs:lnRef idx="0">
      <cs:styleClr val="auto"/>
    </cs:lnRef>
    <cs:fillRef idx="2">
      <cs:styleClr val="auto"/>
    </cs:fillRef>
    <cs:effectRef idx="1"/>
    <cs:fontRef idx="minor">
      <a:schemeClr val="dk1"/>
    </cs:fontRef>
    <cs:spPr>
      <a:ln w="9525">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666054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0014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167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57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890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37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354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792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41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1"/>
        <p:cNvGrpSpPr/>
        <p:nvPr/>
      </p:nvGrpSpPr>
      <p:grpSpPr>
        <a:xfrm>
          <a:off x="0" y="0"/>
          <a:ext cx="0" cy="0"/>
          <a:chOff x="0" y="0"/>
          <a:chExt cx="0" cy="0"/>
        </a:xfrm>
      </p:grpSpPr>
      <p:sp>
        <p:nvSpPr>
          <p:cNvPr id="2502" name="Google Shape;2502;g92b9ca3f2f_0_3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3" name="Google Shape;2503;g92b9ca3f2f_0_3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25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1"/>
        <p:cNvGrpSpPr/>
        <p:nvPr/>
      </p:nvGrpSpPr>
      <p:grpSpPr>
        <a:xfrm>
          <a:off x="0" y="0"/>
          <a:ext cx="0" cy="0"/>
          <a:chOff x="0" y="0"/>
          <a:chExt cx="0" cy="0"/>
        </a:xfrm>
      </p:grpSpPr>
      <p:sp>
        <p:nvSpPr>
          <p:cNvPr id="2502" name="Google Shape;2502;g92b9ca3f2f_0_3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3" name="Google Shape;2503;g92b9ca3f2f_0_3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64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grpSp>
        <p:nvGrpSpPr>
          <p:cNvPr id="172" name="Google Shape;172;p11"/>
          <p:cNvGrpSpPr/>
          <p:nvPr/>
        </p:nvGrpSpPr>
        <p:grpSpPr>
          <a:xfrm>
            <a:off x="-566246" y="-831315"/>
            <a:ext cx="8377976" cy="1614717"/>
            <a:chOff x="-566246" y="-831315"/>
            <a:chExt cx="8377976" cy="1614717"/>
          </a:xfrm>
        </p:grpSpPr>
        <p:sp>
          <p:nvSpPr>
            <p:cNvPr id="173" name="Google Shape;173;p11"/>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1"/>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1"/>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1"/>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1"/>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1"/>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1"/>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1"/>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1"/>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1"/>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1"/>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1"/>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1"/>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1"/>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1"/>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1"/>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1"/>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1"/>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1"/>
          <p:cNvGrpSpPr/>
          <p:nvPr/>
        </p:nvGrpSpPr>
        <p:grpSpPr>
          <a:xfrm>
            <a:off x="5926468" y="4708190"/>
            <a:ext cx="2668622" cy="250644"/>
            <a:chOff x="5926468" y="4708190"/>
            <a:chExt cx="2668622" cy="250644"/>
          </a:xfrm>
        </p:grpSpPr>
        <p:sp>
          <p:nvSpPr>
            <p:cNvPr id="203" name="Google Shape;203;p11"/>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1"/>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1"/>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1"/>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1"/>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1"/>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1"/>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1"/>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1"/>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1"/>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1"/>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1"/>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1"/>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1"/>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1"/>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1"/>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1"/>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1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1" name="Google Shape;221;p11"/>
          <p:cNvSpPr txBox="1">
            <a:spLocks noGrp="1"/>
          </p:cNvSpPr>
          <p:nvPr>
            <p:ph type="body" idx="1"/>
          </p:nvPr>
        </p:nvSpPr>
        <p:spPr>
          <a:xfrm>
            <a:off x="720000" y="1242425"/>
            <a:ext cx="7704000" cy="3326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0"/>
              </a:spcBef>
              <a:spcAft>
                <a:spcPts val="0"/>
              </a:spcAft>
              <a:buClr>
                <a:schemeClr val="dk2"/>
              </a:buClr>
              <a:buSzPts val="1600"/>
              <a:buChar char="●"/>
              <a:defRPr sz="1200"/>
            </a:lvl1pPr>
            <a:lvl2pPr marL="914400" lvl="1" indent="-330200" algn="l">
              <a:lnSpc>
                <a:spcPct val="115000"/>
              </a:lnSpc>
              <a:spcBef>
                <a:spcPts val="1600"/>
              </a:spcBef>
              <a:spcAft>
                <a:spcPts val="0"/>
              </a:spcAft>
              <a:buSzPts val="1600"/>
              <a:buChar char="○"/>
              <a:defRPr/>
            </a:lvl2pPr>
            <a:lvl3pPr marL="1371600" lvl="2" indent="-330200" algn="l">
              <a:lnSpc>
                <a:spcPct val="115000"/>
              </a:lnSpc>
              <a:spcBef>
                <a:spcPts val="1600"/>
              </a:spcBef>
              <a:spcAft>
                <a:spcPts val="0"/>
              </a:spcAft>
              <a:buSzPts val="1600"/>
              <a:buChar char="■"/>
              <a:defRPr/>
            </a:lvl3pPr>
            <a:lvl4pPr marL="1828800" lvl="3" indent="-330200" algn="l">
              <a:lnSpc>
                <a:spcPct val="115000"/>
              </a:lnSpc>
              <a:spcBef>
                <a:spcPts val="1600"/>
              </a:spcBef>
              <a:spcAft>
                <a:spcPts val="0"/>
              </a:spcAft>
              <a:buSzPts val="1600"/>
              <a:buChar char="●"/>
              <a:defRPr/>
            </a:lvl4pPr>
            <a:lvl5pPr marL="2286000" lvl="4" indent="-330200" algn="l">
              <a:lnSpc>
                <a:spcPct val="115000"/>
              </a:lnSpc>
              <a:spcBef>
                <a:spcPts val="1600"/>
              </a:spcBef>
              <a:spcAft>
                <a:spcPts val="0"/>
              </a:spcAft>
              <a:buSzPts val="1600"/>
              <a:buChar char="○"/>
              <a:defRPr/>
            </a:lvl5pPr>
            <a:lvl6pPr marL="2743200" lvl="5" indent="-330200" algn="l">
              <a:lnSpc>
                <a:spcPct val="115000"/>
              </a:lnSpc>
              <a:spcBef>
                <a:spcPts val="1600"/>
              </a:spcBef>
              <a:spcAft>
                <a:spcPts val="0"/>
              </a:spcAft>
              <a:buSzPts val="1600"/>
              <a:buChar char="■"/>
              <a:defRPr/>
            </a:lvl6pPr>
            <a:lvl7pPr marL="3200400" lvl="6" indent="-330200" algn="l">
              <a:lnSpc>
                <a:spcPct val="115000"/>
              </a:lnSpc>
              <a:spcBef>
                <a:spcPts val="1600"/>
              </a:spcBef>
              <a:spcAft>
                <a:spcPts val="0"/>
              </a:spcAft>
              <a:buSzPts val="1600"/>
              <a:buChar char="●"/>
              <a:defRPr/>
            </a:lvl7pPr>
            <a:lvl8pPr marL="3657600" lvl="7" indent="-330200" algn="l">
              <a:lnSpc>
                <a:spcPct val="115000"/>
              </a:lnSpc>
              <a:spcBef>
                <a:spcPts val="1600"/>
              </a:spcBef>
              <a:spcAft>
                <a:spcPts val="0"/>
              </a:spcAft>
              <a:buSzPts val="1600"/>
              <a:buChar char="○"/>
              <a:defRPr/>
            </a:lvl8pPr>
            <a:lvl9pPr marL="4114800" lvl="8" indent="-330200" algn="l">
              <a:lnSpc>
                <a:spcPct val="115000"/>
              </a:lnSpc>
              <a:spcBef>
                <a:spcPts val="1600"/>
              </a:spcBef>
              <a:spcAft>
                <a:spcPts val="1600"/>
              </a:spcAft>
              <a:buSzPts val="16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222"/>
        <p:cNvGrpSpPr/>
        <p:nvPr/>
      </p:nvGrpSpPr>
      <p:grpSpPr>
        <a:xfrm>
          <a:off x="0" y="0"/>
          <a:ext cx="0" cy="0"/>
          <a:chOff x="0" y="0"/>
          <a:chExt cx="0" cy="0"/>
        </a:xfrm>
      </p:grpSpPr>
      <p:grpSp>
        <p:nvGrpSpPr>
          <p:cNvPr id="223" name="Google Shape;223;p12"/>
          <p:cNvGrpSpPr/>
          <p:nvPr/>
        </p:nvGrpSpPr>
        <p:grpSpPr>
          <a:xfrm>
            <a:off x="-566246" y="-536790"/>
            <a:ext cx="8377976" cy="1614717"/>
            <a:chOff x="-566246" y="-831315"/>
            <a:chExt cx="8377976" cy="1614717"/>
          </a:xfrm>
        </p:grpSpPr>
        <p:sp>
          <p:nvSpPr>
            <p:cNvPr id="224" name="Google Shape;224;p12"/>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2"/>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2"/>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2"/>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2"/>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2"/>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2"/>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2"/>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2"/>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2"/>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2"/>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2"/>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2"/>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2"/>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2"/>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2"/>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2"/>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2"/>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2"/>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2"/>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2"/>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2"/>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2"/>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2"/>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2"/>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2"/>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2"/>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2"/>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2"/>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12"/>
          <p:cNvGrpSpPr/>
          <p:nvPr/>
        </p:nvGrpSpPr>
        <p:grpSpPr>
          <a:xfrm rot="5400000">
            <a:off x="617425" y="3321200"/>
            <a:ext cx="979800" cy="3475150"/>
            <a:chOff x="327125" y="2375600"/>
            <a:chExt cx="979800" cy="3475150"/>
          </a:xfrm>
        </p:grpSpPr>
        <p:sp>
          <p:nvSpPr>
            <p:cNvPr id="254" name="Google Shape;254;p12"/>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2"/>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2"/>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2"/>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2"/>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2"/>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2"/>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2"/>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2"/>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2"/>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2"/>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2"/>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2"/>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2"/>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2"/>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12"/>
          <p:cNvSpPr txBox="1">
            <a:spLocks noGrp="1"/>
          </p:cNvSpPr>
          <p:nvPr>
            <p:ph type="title"/>
          </p:nvPr>
        </p:nvSpPr>
        <p:spPr>
          <a:xfrm>
            <a:off x="720125" y="1639950"/>
            <a:ext cx="3250500" cy="5088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0" name="Google Shape;270;p12"/>
          <p:cNvSpPr txBox="1">
            <a:spLocks noGrp="1"/>
          </p:cNvSpPr>
          <p:nvPr>
            <p:ph type="subTitle" idx="1"/>
          </p:nvPr>
        </p:nvSpPr>
        <p:spPr>
          <a:xfrm>
            <a:off x="886200" y="2735875"/>
            <a:ext cx="3084300" cy="1417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71"/>
        <p:cNvGrpSpPr/>
        <p:nvPr/>
      </p:nvGrpSpPr>
      <p:grpSpPr>
        <a:xfrm>
          <a:off x="0" y="0"/>
          <a:ext cx="0" cy="0"/>
          <a:chOff x="0" y="0"/>
          <a:chExt cx="0" cy="0"/>
        </a:xfrm>
      </p:grpSpPr>
      <p:grpSp>
        <p:nvGrpSpPr>
          <p:cNvPr id="272" name="Google Shape;272;p13"/>
          <p:cNvGrpSpPr/>
          <p:nvPr/>
        </p:nvGrpSpPr>
        <p:grpSpPr>
          <a:xfrm flipH="1">
            <a:off x="-370165" y="-2483486"/>
            <a:ext cx="7884219" cy="3433770"/>
            <a:chOff x="24125" y="294775"/>
            <a:chExt cx="7767703" cy="3383025"/>
          </a:xfrm>
        </p:grpSpPr>
        <p:sp>
          <p:nvSpPr>
            <p:cNvPr id="273" name="Google Shape;273;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13"/>
          <p:cNvGrpSpPr/>
          <p:nvPr/>
        </p:nvGrpSpPr>
        <p:grpSpPr>
          <a:xfrm>
            <a:off x="7222182" y="4568872"/>
            <a:ext cx="881035" cy="290677"/>
            <a:chOff x="7222182" y="4568872"/>
            <a:chExt cx="881035" cy="290677"/>
          </a:xfrm>
        </p:grpSpPr>
        <p:sp>
          <p:nvSpPr>
            <p:cNvPr id="368" name="Google Shape;368;p13"/>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3"/>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3"/>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3"/>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3"/>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3"/>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4" name="Google Shape;374;p13"/>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5" name="Google Shape;375;p13"/>
          <p:cNvSpPr txBox="1">
            <a:spLocks noGrp="1"/>
          </p:cNvSpPr>
          <p:nvPr>
            <p:ph type="subTitle" idx="1"/>
          </p:nvPr>
        </p:nvSpPr>
        <p:spPr>
          <a:xfrm>
            <a:off x="72000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76" name="Google Shape;376;p13"/>
          <p:cNvSpPr txBox="1">
            <a:spLocks noGrp="1"/>
          </p:cNvSpPr>
          <p:nvPr>
            <p:ph type="title" idx="2"/>
          </p:nvPr>
        </p:nvSpPr>
        <p:spPr>
          <a:xfrm>
            <a:off x="72000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77" name="Google Shape;377;p13"/>
          <p:cNvSpPr txBox="1">
            <a:spLocks noGrp="1"/>
          </p:cNvSpPr>
          <p:nvPr>
            <p:ph type="subTitle" idx="3"/>
          </p:nvPr>
        </p:nvSpPr>
        <p:spPr>
          <a:xfrm>
            <a:off x="72000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78" name="Google Shape;378;p13"/>
          <p:cNvSpPr txBox="1">
            <a:spLocks noGrp="1"/>
          </p:cNvSpPr>
          <p:nvPr>
            <p:ph type="title" idx="4"/>
          </p:nvPr>
        </p:nvSpPr>
        <p:spPr>
          <a:xfrm>
            <a:off x="72000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79" name="Google Shape;379;p13"/>
          <p:cNvSpPr txBox="1">
            <a:spLocks noGrp="1"/>
          </p:cNvSpPr>
          <p:nvPr>
            <p:ph type="subTitle" idx="5"/>
          </p:nvPr>
        </p:nvSpPr>
        <p:spPr>
          <a:xfrm>
            <a:off x="348885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80" name="Google Shape;380;p13"/>
          <p:cNvSpPr txBox="1">
            <a:spLocks noGrp="1"/>
          </p:cNvSpPr>
          <p:nvPr>
            <p:ph type="title" idx="6"/>
          </p:nvPr>
        </p:nvSpPr>
        <p:spPr>
          <a:xfrm>
            <a:off x="348885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81" name="Google Shape;381;p13"/>
          <p:cNvSpPr txBox="1">
            <a:spLocks noGrp="1"/>
          </p:cNvSpPr>
          <p:nvPr>
            <p:ph type="subTitle" idx="7"/>
          </p:nvPr>
        </p:nvSpPr>
        <p:spPr>
          <a:xfrm>
            <a:off x="348885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82" name="Google Shape;382;p13"/>
          <p:cNvSpPr txBox="1">
            <a:spLocks noGrp="1"/>
          </p:cNvSpPr>
          <p:nvPr>
            <p:ph type="title" idx="8"/>
          </p:nvPr>
        </p:nvSpPr>
        <p:spPr>
          <a:xfrm>
            <a:off x="348885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83" name="Google Shape;383;p13"/>
          <p:cNvSpPr txBox="1">
            <a:spLocks noGrp="1"/>
          </p:cNvSpPr>
          <p:nvPr>
            <p:ph type="subTitle" idx="9"/>
          </p:nvPr>
        </p:nvSpPr>
        <p:spPr>
          <a:xfrm>
            <a:off x="625770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84" name="Google Shape;384;p13"/>
          <p:cNvSpPr txBox="1">
            <a:spLocks noGrp="1"/>
          </p:cNvSpPr>
          <p:nvPr>
            <p:ph type="title" idx="13"/>
          </p:nvPr>
        </p:nvSpPr>
        <p:spPr>
          <a:xfrm>
            <a:off x="625770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85" name="Google Shape;385;p13"/>
          <p:cNvSpPr txBox="1">
            <a:spLocks noGrp="1"/>
          </p:cNvSpPr>
          <p:nvPr>
            <p:ph type="subTitle" idx="14"/>
          </p:nvPr>
        </p:nvSpPr>
        <p:spPr>
          <a:xfrm>
            <a:off x="625770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86" name="Google Shape;386;p13"/>
          <p:cNvSpPr txBox="1">
            <a:spLocks noGrp="1"/>
          </p:cNvSpPr>
          <p:nvPr>
            <p:ph type="title" idx="15"/>
          </p:nvPr>
        </p:nvSpPr>
        <p:spPr>
          <a:xfrm>
            <a:off x="625770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7"/>
        <p:cNvGrpSpPr/>
        <p:nvPr/>
      </p:nvGrpSpPr>
      <p:grpSpPr>
        <a:xfrm>
          <a:off x="0" y="0"/>
          <a:ext cx="0" cy="0"/>
          <a:chOff x="0" y="0"/>
          <a:chExt cx="0" cy="0"/>
        </a:xfrm>
      </p:grpSpPr>
      <p:sp>
        <p:nvSpPr>
          <p:cNvPr id="388" name="Google Shape;388;p14"/>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txBox="1">
            <a:spLocks noGrp="1"/>
          </p:cNvSpPr>
          <p:nvPr>
            <p:ph type="title"/>
          </p:nvPr>
        </p:nvSpPr>
        <p:spPr>
          <a:xfrm>
            <a:off x="1763250" y="1849800"/>
            <a:ext cx="5617500" cy="1443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391"/>
        <p:cNvGrpSpPr/>
        <p:nvPr/>
      </p:nvGrpSpPr>
      <p:grpSpPr>
        <a:xfrm>
          <a:off x="0" y="0"/>
          <a:ext cx="0" cy="0"/>
          <a:chOff x="0" y="0"/>
          <a:chExt cx="0" cy="0"/>
        </a:xfrm>
      </p:grpSpPr>
      <p:grpSp>
        <p:nvGrpSpPr>
          <p:cNvPr id="392" name="Google Shape;392;p16"/>
          <p:cNvGrpSpPr/>
          <p:nvPr/>
        </p:nvGrpSpPr>
        <p:grpSpPr>
          <a:xfrm>
            <a:off x="392675" y="1621008"/>
            <a:ext cx="3009700" cy="1564193"/>
            <a:chOff x="392675" y="1513033"/>
            <a:chExt cx="3009700" cy="1564193"/>
          </a:xfrm>
        </p:grpSpPr>
        <p:sp>
          <p:nvSpPr>
            <p:cNvPr id="393" name="Google Shape;393;p16"/>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6"/>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6"/>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6"/>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6"/>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6"/>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6"/>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6"/>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6"/>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6"/>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3" name="Google Shape;403;p16"/>
            <p:cNvCxnSpPr/>
            <p:nvPr/>
          </p:nvCxnSpPr>
          <p:spPr>
            <a:xfrm>
              <a:off x="1612275" y="1922650"/>
              <a:ext cx="1790100" cy="0"/>
            </a:xfrm>
            <a:prstGeom prst="straightConnector1">
              <a:avLst/>
            </a:prstGeom>
            <a:noFill/>
            <a:ln w="9525" cap="flat" cmpd="sng">
              <a:solidFill>
                <a:schemeClr val="dk2"/>
              </a:solidFill>
              <a:prstDash val="solid"/>
              <a:round/>
              <a:headEnd type="none" w="sm" len="sm"/>
              <a:tailEnd type="oval" w="med" len="med"/>
            </a:ln>
          </p:spPr>
        </p:cxnSp>
        <p:sp>
          <p:nvSpPr>
            <p:cNvPr id="404" name="Google Shape;404;p16"/>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6"/>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6"/>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7" name="Google Shape;407;p16"/>
            <p:cNvGrpSpPr/>
            <p:nvPr/>
          </p:nvGrpSpPr>
          <p:grpSpPr>
            <a:xfrm>
              <a:off x="392675" y="1922525"/>
              <a:ext cx="336300" cy="1154701"/>
              <a:chOff x="392675" y="1955343"/>
              <a:chExt cx="336300" cy="1116300"/>
            </a:xfrm>
          </p:grpSpPr>
          <p:cxnSp>
            <p:nvCxnSpPr>
              <p:cNvPr id="408" name="Google Shape;408;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409" name="Google Shape;409;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cxnSp>
            <p:nvCxnSpPr>
              <p:cNvPr id="410" name="Google Shape;410;p16"/>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sm" len="sm"/>
              </a:ln>
            </p:spPr>
          </p:cxnSp>
        </p:grpSp>
        <p:sp>
          <p:nvSpPr>
            <p:cNvPr id="411" name="Google Shape;411;p16"/>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6"/>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6"/>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6"/>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16"/>
          <p:cNvGrpSpPr/>
          <p:nvPr/>
        </p:nvGrpSpPr>
        <p:grpSpPr>
          <a:xfrm>
            <a:off x="3363525" y="1622521"/>
            <a:ext cx="3042600" cy="1562680"/>
            <a:chOff x="3363525" y="1622521"/>
            <a:chExt cx="3042600" cy="1562680"/>
          </a:xfrm>
        </p:grpSpPr>
        <p:grpSp>
          <p:nvGrpSpPr>
            <p:cNvPr id="416" name="Google Shape;416;p16"/>
            <p:cNvGrpSpPr/>
            <p:nvPr/>
          </p:nvGrpSpPr>
          <p:grpSpPr>
            <a:xfrm>
              <a:off x="3363525" y="1622521"/>
              <a:ext cx="3042600" cy="877163"/>
              <a:chOff x="3363525" y="1503696"/>
              <a:chExt cx="3042600" cy="877163"/>
            </a:xfrm>
          </p:grpSpPr>
          <p:sp>
            <p:nvSpPr>
              <p:cNvPr id="417" name="Google Shape;417;p1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6"/>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6"/>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6"/>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6"/>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6"/>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6"/>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6"/>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6"/>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6"/>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6"/>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6"/>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0" name="Google Shape;430;p16"/>
              <p:cNvCxnSpPr/>
              <p:nvPr/>
            </p:nvCxnSpPr>
            <p:spPr>
              <a:xfrm>
                <a:off x="3363525" y="1913003"/>
                <a:ext cx="315600" cy="0"/>
              </a:xfrm>
              <a:prstGeom prst="straightConnector1">
                <a:avLst/>
              </a:prstGeom>
              <a:noFill/>
              <a:ln w="9525" cap="flat" cmpd="sng">
                <a:solidFill>
                  <a:schemeClr val="dk2"/>
                </a:solidFill>
                <a:prstDash val="solid"/>
                <a:round/>
                <a:headEnd type="none" w="sm" len="sm"/>
                <a:tailEnd type="none" w="sm" len="sm"/>
              </a:ln>
            </p:spPr>
          </p:cxnSp>
          <p:sp>
            <p:nvSpPr>
              <p:cNvPr id="431" name="Google Shape;431;p16"/>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6"/>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6"/>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6"/>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5" name="Google Shape;435;p16"/>
              <p:cNvCxnSpPr/>
              <p:nvPr/>
            </p:nvCxnSpPr>
            <p:spPr>
              <a:xfrm>
                <a:off x="4565325" y="1922925"/>
                <a:ext cx="1840800" cy="0"/>
              </a:xfrm>
              <a:prstGeom prst="straightConnector1">
                <a:avLst/>
              </a:prstGeom>
              <a:noFill/>
              <a:ln w="9525" cap="flat" cmpd="sng">
                <a:solidFill>
                  <a:schemeClr val="dk2"/>
                </a:solidFill>
                <a:prstDash val="solid"/>
                <a:round/>
                <a:headEnd type="none" w="sm" len="sm"/>
                <a:tailEnd type="oval" w="med" len="med"/>
              </a:ln>
            </p:spPr>
          </p:cxnSp>
        </p:grpSp>
        <p:grpSp>
          <p:nvGrpSpPr>
            <p:cNvPr id="436" name="Google Shape;436;p16"/>
            <p:cNvGrpSpPr/>
            <p:nvPr/>
          </p:nvGrpSpPr>
          <p:grpSpPr>
            <a:xfrm>
              <a:off x="3369450" y="2030500"/>
              <a:ext cx="227100" cy="1154701"/>
              <a:chOff x="418775" y="1955343"/>
              <a:chExt cx="227100" cy="1116300"/>
            </a:xfrm>
          </p:grpSpPr>
          <p:cxnSp>
            <p:nvCxnSpPr>
              <p:cNvPr id="437" name="Google Shape;437;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438" name="Google Shape;438;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439" name="Google Shape;439;p16"/>
          <p:cNvGrpSpPr/>
          <p:nvPr/>
        </p:nvGrpSpPr>
        <p:grpSpPr>
          <a:xfrm>
            <a:off x="6368275" y="1619796"/>
            <a:ext cx="3003300" cy="1565405"/>
            <a:chOff x="6368275" y="1619796"/>
            <a:chExt cx="3003300" cy="1565405"/>
          </a:xfrm>
        </p:grpSpPr>
        <p:grpSp>
          <p:nvGrpSpPr>
            <p:cNvPr id="440" name="Google Shape;440;p16"/>
            <p:cNvGrpSpPr/>
            <p:nvPr/>
          </p:nvGrpSpPr>
          <p:grpSpPr>
            <a:xfrm>
              <a:off x="6368275" y="1619796"/>
              <a:ext cx="3003300" cy="877163"/>
              <a:chOff x="3363525" y="1503696"/>
              <a:chExt cx="3003300" cy="877163"/>
            </a:xfrm>
          </p:grpSpPr>
          <p:cxnSp>
            <p:nvCxnSpPr>
              <p:cNvPr id="441" name="Google Shape;441;p16"/>
              <p:cNvCxnSpPr/>
              <p:nvPr/>
            </p:nvCxnSpPr>
            <p:spPr>
              <a:xfrm>
                <a:off x="4565325" y="1925200"/>
                <a:ext cx="1801500" cy="0"/>
              </a:xfrm>
              <a:prstGeom prst="straightConnector1">
                <a:avLst/>
              </a:prstGeom>
              <a:noFill/>
              <a:ln w="9525" cap="flat" cmpd="sng">
                <a:solidFill>
                  <a:schemeClr val="dk2"/>
                </a:solidFill>
                <a:prstDash val="solid"/>
                <a:round/>
                <a:headEnd type="none" w="sm" len="sm"/>
                <a:tailEnd type="oval" w="med" len="med"/>
              </a:ln>
            </p:spPr>
          </p:cxnSp>
          <p:sp>
            <p:nvSpPr>
              <p:cNvPr id="442" name="Google Shape;442;p1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6"/>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6"/>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6"/>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6"/>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6"/>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6"/>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6"/>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6"/>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6"/>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6"/>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6"/>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p16"/>
              <p:cNvCxnSpPr/>
              <p:nvPr/>
            </p:nvCxnSpPr>
            <p:spPr>
              <a:xfrm>
                <a:off x="3363525" y="1925203"/>
                <a:ext cx="315600" cy="0"/>
              </a:xfrm>
              <a:prstGeom prst="straightConnector1">
                <a:avLst/>
              </a:prstGeom>
              <a:noFill/>
              <a:ln w="9525" cap="flat" cmpd="sng">
                <a:solidFill>
                  <a:schemeClr val="dk2"/>
                </a:solidFill>
                <a:prstDash val="solid"/>
                <a:round/>
                <a:headEnd type="none" w="sm" len="sm"/>
                <a:tailEnd type="none" w="sm" len="sm"/>
              </a:ln>
            </p:spPr>
          </p:cxnSp>
          <p:sp>
            <p:nvSpPr>
              <p:cNvPr id="456" name="Google Shape;456;p16"/>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6"/>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6"/>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6"/>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0" name="Google Shape;460;p16"/>
            <p:cNvGrpSpPr/>
            <p:nvPr/>
          </p:nvGrpSpPr>
          <p:grpSpPr>
            <a:xfrm>
              <a:off x="6374325" y="2030500"/>
              <a:ext cx="227100" cy="1154701"/>
              <a:chOff x="418775" y="1955343"/>
              <a:chExt cx="227100" cy="1116300"/>
            </a:xfrm>
          </p:grpSpPr>
          <p:cxnSp>
            <p:nvCxnSpPr>
              <p:cNvPr id="461" name="Google Shape;461;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462" name="Google Shape;462;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463" name="Google Shape;463;p16"/>
          <p:cNvGrpSpPr/>
          <p:nvPr/>
        </p:nvGrpSpPr>
        <p:grpSpPr>
          <a:xfrm>
            <a:off x="1463060" y="-2483486"/>
            <a:ext cx="7884219" cy="3433770"/>
            <a:chOff x="24125" y="294775"/>
            <a:chExt cx="7767703" cy="3383025"/>
          </a:xfrm>
        </p:grpSpPr>
        <p:sp>
          <p:nvSpPr>
            <p:cNvPr id="464" name="Google Shape;464;p1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8" name="Google Shape;558;p16"/>
          <p:cNvGrpSpPr/>
          <p:nvPr/>
        </p:nvGrpSpPr>
        <p:grpSpPr>
          <a:xfrm>
            <a:off x="8757750" y="2728975"/>
            <a:ext cx="1552150" cy="3475150"/>
            <a:chOff x="327125" y="2375600"/>
            <a:chExt cx="1552150" cy="3475150"/>
          </a:xfrm>
        </p:grpSpPr>
        <p:sp>
          <p:nvSpPr>
            <p:cNvPr id="559" name="Google Shape;559;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0" name="Google Shape;580;p16"/>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81" name="Google Shape;581;p16"/>
          <p:cNvSpPr txBox="1">
            <a:spLocks noGrp="1"/>
          </p:cNvSpPr>
          <p:nvPr>
            <p:ph type="subTitle" idx="1"/>
          </p:nvPr>
        </p:nvSpPr>
        <p:spPr>
          <a:xfrm>
            <a:off x="719988" y="3728592"/>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582" name="Google Shape;582;p16"/>
          <p:cNvSpPr txBox="1">
            <a:spLocks noGrp="1"/>
          </p:cNvSpPr>
          <p:nvPr>
            <p:ph type="title" idx="2"/>
          </p:nvPr>
        </p:nvSpPr>
        <p:spPr>
          <a:xfrm>
            <a:off x="720000" y="2868050"/>
            <a:ext cx="1466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3" name="Google Shape;583;p16"/>
          <p:cNvSpPr txBox="1">
            <a:spLocks noGrp="1"/>
          </p:cNvSpPr>
          <p:nvPr>
            <p:ph type="title" idx="3"/>
          </p:nvPr>
        </p:nvSpPr>
        <p:spPr>
          <a:xfrm>
            <a:off x="878350" y="1766925"/>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84" name="Google Shape;584;p16"/>
          <p:cNvSpPr txBox="1">
            <a:spLocks noGrp="1"/>
          </p:cNvSpPr>
          <p:nvPr>
            <p:ph type="subTitle" idx="4"/>
          </p:nvPr>
        </p:nvSpPr>
        <p:spPr>
          <a:xfrm>
            <a:off x="3666713"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585" name="Google Shape;585;p16"/>
          <p:cNvSpPr txBox="1">
            <a:spLocks noGrp="1"/>
          </p:cNvSpPr>
          <p:nvPr>
            <p:ph type="title" idx="5"/>
          </p:nvPr>
        </p:nvSpPr>
        <p:spPr>
          <a:xfrm>
            <a:off x="3666725" y="2868050"/>
            <a:ext cx="14220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6" name="Google Shape;586;p16"/>
          <p:cNvSpPr txBox="1">
            <a:spLocks noGrp="1"/>
          </p:cNvSpPr>
          <p:nvPr>
            <p:ph type="title" idx="6"/>
          </p:nvPr>
        </p:nvSpPr>
        <p:spPr>
          <a:xfrm>
            <a:off x="3828350" y="1766950"/>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87" name="Google Shape;587;p16"/>
          <p:cNvSpPr txBox="1">
            <a:spLocks noGrp="1"/>
          </p:cNvSpPr>
          <p:nvPr>
            <p:ph type="subTitle" idx="7"/>
          </p:nvPr>
        </p:nvSpPr>
        <p:spPr>
          <a:xfrm>
            <a:off x="6672288"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588" name="Google Shape;588;p16"/>
          <p:cNvSpPr txBox="1">
            <a:spLocks noGrp="1"/>
          </p:cNvSpPr>
          <p:nvPr>
            <p:ph type="title" idx="8"/>
          </p:nvPr>
        </p:nvSpPr>
        <p:spPr>
          <a:xfrm>
            <a:off x="6672300" y="2868050"/>
            <a:ext cx="13683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9" name="Google Shape;589;p16"/>
          <p:cNvSpPr txBox="1">
            <a:spLocks noGrp="1"/>
          </p:cNvSpPr>
          <p:nvPr>
            <p:ph type="title" idx="9"/>
          </p:nvPr>
        </p:nvSpPr>
        <p:spPr>
          <a:xfrm>
            <a:off x="6832500" y="1766950"/>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90" name="Google Shape;590;p16"/>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6"/>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6"/>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6"/>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6"/>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6"/>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073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Image, and 3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A2B5F8DD-B338-48F8-9DF4-E1A31DFCB5B4}"/>
              </a:ext>
            </a:extLst>
          </p:cNvPr>
          <p:cNvSpPr>
            <a:spLocks noGrp="1"/>
          </p:cNvSpPr>
          <p:nvPr>
            <p:ph type="pic" sz="quarter" idx="27"/>
          </p:nvPr>
        </p:nvSpPr>
        <p:spPr>
          <a:xfrm>
            <a:off x="2" y="0"/>
            <a:ext cx="5021216" cy="5143500"/>
          </a:xfrm>
          <a:custGeom>
            <a:avLst/>
            <a:gdLst>
              <a:gd name="connsiteX0" fmla="*/ 0 w 6694955"/>
              <a:gd name="connsiteY0" fmla="*/ 0 h 6858000"/>
              <a:gd name="connsiteX1" fmla="*/ 6694955 w 6694955"/>
              <a:gd name="connsiteY1" fmla="*/ 0 h 6858000"/>
              <a:gd name="connsiteX2" fmla="*/ 2589160 w 6694955"/>
              <a:gd name="connsiteY2" fmla="*/ 6857732 h 6858000"/>
              <a:gd name="connsiteX3" fmla="*/ 0 w 66949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94955" h="6858000">
                <a:moveTo>
                  <a:pt x="0" y="0"/>
                </a:moveTo>
                <a:lnTo>
                  <a:pt x="6694955" y="0"/>
                </a:lnTo>
                <a:lnTo>
                  <a:pt x="2589160" y="6857732"/>
                </a:lnTo>
                <a:lnTo>
                  <a:pt x="0" y="6858000"/>
                </a:lnTo>
                <a:close/>
              </a:path>
            </a:pathLst>
          </a:custGeom>
        </p:spPr>
        <p:txBody>
          <a:bodyPr wrap="square">
            <a:noAutofit/>
          </a:bodyPr>
          <a:lstStyle/>
          <a:p>
            <a:r>
              <a:rPr lang="en-US"/>
              <a:t>Click icon to add picture</a:t>
            </a:r>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4608576" y="1552244"/>
            <a:ext cx="3781926" cy="259107"/>
          </a:xfrm>
        </p:spPr>
        <p:txBody>
          <a:bodyPr lIns="0" anchor="ctr">
            <a:noAutofit/>
          </a:bodyPr>
          <a:lstStyle>
            <a:lvl1pPr marL="0" indent="0">
              <a:buNone/>
              <a:defRPr lang="en-US" sz="135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608576" y="1811350"/>
            <a:ext cx="3781067" cy="405078"/>
          </a:xfrm>
        </p:spPr>
        <p:txBody>
          <a:bodyPr lIns="0">
            <a:normAutofit/>
          </a:bodyPr>
          <a:lstStyle>
            <a:lvl1pPr marL="0" indent="0">
              <a:lnSpc>
                <a:spcPct val="150000"/>
              </a:lnSpc>
              <a:buFont typeface="Arial" panose="020B0604020202020204" pitchFamily="34" charset="0"/>
              <a:buNone/>
              <a:defRPr sz="9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5228725" y="518196"/>
            <a:ext cx="3376433" cy="549212"/>
          </a:xfrm>
        </p:spPr>
        <p:txBody>
          <a:bodyPr lIns="0" anchor="b">
            <a:normAutofit/>
          </a:bodyPr>
          <a:lstStyle>
            <a:lvl1pPr>
              <a:defRPr lang="en-US" sz="21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3975005" y="2690729"/>
            <a:ext cx="3781926" cy="240286"/>
          </a:xfrm>
        </p:spPr>
        <p:txBody>
          <a:bodyPr lIns="0" anchor="ctr">
            <a:noAutofit/>
          </a:bodyPr>
          <a:lstStyle>
            <a:lvl1pPr marL="0" indent="0">
              <a:buNone/>
              <a:defRPr lang="en-US" sz="1350" kern="1200" cap="all" baseline="0" dirty="0">
                <a:solidFill>
                  <a:schemeClr val="accent1"/>
                </a:solidFill>
                <a:latin typeface="+mj-lt"/>
                <a:ea typeface="+mj-ea"/>
                <a:cs typeface="+mj-cs"/>
              </a:defRPr>
            </a:lvl1pPr>
          </a:lstStyle>
          <a:p>
            <a:pPr lvl="0"/>
            <a:r>
              <a:rPr lang="en-US" dirty="0"/>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3975005" y="2949836"/>
            <a:ext cx="3781067" cy="405078"/>
          </a:xfrm>
        </p:spPr>
        <p:txBody>
          <a:bodyPr lIns="0">
            <a:normAutofit/>
          </a:bodyPr>
          <a:lstStyle>
            <a:lvl1pPr marL="0" indent="0">
              <a:lnSpc>
                <a:spcPct val="150000"/>
              </a:lnSpc>
              <a:buFont typeface="Arial" panose="020B0604020202020204" pitchFamily="34" charset="0"/>
              <a:buNone/>
              <a:defRPr sz="900">
                <a:solidFill>
                  <a:schemeClr val="tx2"/>
                </a:solidFill>
              </a:defRPr>
            </a:lvl1pPr>
          </a:lstStyle>
          <a:p>
            <a:pPr lvl="0"/>
            <a:r>
              <a:rPr lang="en-US" dirty="0"/>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3298698" y="3829214"/>
            <a:ext cx="3781926" cy="240286"/>
          </a:xfrm>
        </p:spPr>
        <p:txBody>
          <a:bodyPr lIns="0" anchor="ctr">
            <a:noAutofit/>
          </a:bodyPr>
          <a:lstStyle>
            <a:lvl1pPr marL="0" indent="0">
              <a:buNone/>
              <a:defRPr lang="en-US" sz="1350" kern="1200" cap="all" baseline="0" dirty="0">
                <a:solidFill>
                  <a:schemeClr val="accent1"/>
                </a:solidFill>
                <a:latin typeface="+mj-lt"/>
                <a:ea typeface="+mj-ea"/>
                <a:cs typeface="+mj-cs"/>
              </a:defRPr>
            </a:lvl1pPr>
          </a:lstStyle>
          <a:p>
            <a:pPr lvl="0"/>
            <a:r>
              <a:rPr lang="en-US" dirty="0"/>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3298698" y="4088321"/>
            <a:ext cx="3781067" cy="405078"/>
          </a:xfrm>
        </p:spPr>
        <p:txBody>
          <a:bodyPr lIns="0">
            <a:normAutofit/>
          </a:bodyPr>
          <a:lstStyle>
            <a:lvl1pPr marL="0" indent="0">
              <a:lnSpc>
                <a:spcPct val="150000"/>
              </a:lnSpc>
              <a:buFont typeface="Arial" panose="020B0604020202020204" pitchFamily="34" charset="0"/>
              <a:buNone/>
              <a:defRPr sz="900">
                <a:solidFill>
                  <a:schemeClr val="tx2"/>
                </a:solidFill>
              </a:defRPr>
            </a:lvl1pPr>
          </a:lstStyle>
          <a:p>
            <a:pPr lvl="0"/>
            <a:r>
              <a:rPr lang="en-US"/>
              <a:t>Click to add text</a:t>
            </a:r>
          </a:p>
        </p:txBody>
      </p:sp>
    </p:spTree>
    <p:extLst>
      <p:ext uri="{BB962C8B-B14F-4D97-AF65-F5344CB8AC3E}">
        <p14:creationId xmlns:p14="http://schemas.microsoft.com/office/powerpoint/2010/main" val="202372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7"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BF2273-AF6D-5430-C170-7B9D0899B81A}"/>
              </a:ext>
            </a:extLst>
          </p:cNvPr>
          <p:cNvSpPr>
            <a:spLocks noGrp="1"/>
          </p:cNvSpPr>
          <p:nvPr>
            <p:ph type="body" sz="quarter" idx="13"/>
          </p:nvPr>
        </p:nvSpPr>
        <p:spPr>
          <a:xfrm>
            <a:off x="3501483" y="2817541"/>
            <a:ext cx="1642947" cy="1397619"/>
          </a:xfrm>
        </p:spPr>
        <p:txBody>
          <a:bodyPr/>
          <a:lstStyle/>
          <a:p>
            <a:r>
              <a:rPr lang="en-US" sz="1250" b="1" dirty="0" err="1">
                <a:solidFill>
                  <a:schemeClr val="tx1"/>
                </a:solidFill>
                <a:latin typeface="Times New Roman" panose="02020603050405020304" pitchFamily="18" charset="0"/>
                <a:cs typeface="Times New Roman" panose="02020603050405020304" pitchFamily="18" charset="0"/>
              </a:rPr>
              <a:t>Mahmuda</a:t>
            </a:r>
            <a:r>
              <a:rPr lang="en-US" sz="1250" b="1" dirty="0">
                <a:solidFill>
                  <a:schemeClr val="tx1"/>
                </a:solidFill>
                <a:latin typeface="Times New Roman" panose="02020603050405020304" pitchFamily="18" charset="0"/>
                <a:cs typeface="Times New Roman" panose="02020603050405020304" pitchFamily="18" charset="0"/>
              </a:rPr>
              <a:t> Rahman mou</a:t>
            </a:r>
          </a:p>
          <a:p>
            <a:r>
              <a:rPr lang="en-US" sz="125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Id: 20201080010</a:t>
            </a:r>
            <a:endParaRPr lang="en-IN" sz="125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C368B510-C780-E6AA-F155-FAA6E3EC5015}"/>
              </a:ext>
            </a:extLst>
          </p:cNvPr>
          <p:cNvSpPr>
            <a:spLocks noGrp="1"/>
          </p:cNvSpPr>
          <p:nvPr>
            <p:ph type="title"/>
          </p:nvPr>
        </p:nvSpPr>
        <p:spPr>
          <a:xfrm>
            <a:off x="5516136" y="2179819"/>
            <a:ext cx="2141035" cy="542692"/>
          </a:xfrm>
        </p:spPr>
        <p:txBody>
          <a:bodyPr>
            <a:normAutofit/>
          </a:bodyPr>
          <a:lstStyle/>
          <a:p>
            <a:r>
              <a:rPr lang="en-US" sz="1600" b="1" i="1" dirty="0">
                <a:solidFill>
                  <a:schemeClr val="tx1"/>
                </a:solidFill>
              </a:rPr>
              <a:t>Presented By</a:t>
            </a:r>
            <a:endParaRPr lang="en-IN" sz="1600" b="1" i="1" dirty="0">
              <a:solidFill>
                <a:schemeClr val="tx1"/>
              </a:solidFill>
            </a:endParaRPr>
          </a:p>
        </p:txBody>
      </p:sp>
      <p:sp>
        <p:nvSpPr>
          <p:cNvPr id="6" name="Date Placeholder 5">
            <a:extLst>
              <a:ext uri="{FF2B5EF4-FFF2-40B4-BE49-F238E27FC236}">
                <a16:creationId xmlns:a16="http://schemas.microsoft.com/office/drawing/2014/main" id="{CC45DC78-90BC-F8BC-122C-E9E7DA1BBEFD}"/>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1AE945B0-4FE0-7237-8109-708713B3848C}"/>
              </a:ext>
            </a:extLst>
          </p:cNvPr>
          <p:cNvSpPr>
            <a:spLocks noGrp="1"/>
          </p:cNvSpPr>
          <p:nvPr>
            <p:ph type="ftr" sz="quarter" idx="21"/>
          </p:nvPr>
        </p:nvSpPr>
        <p:spPr/>
        <p:txBody>
          <a:bodyPr/>
          <a:lstStyle/>
          <a:p>
            <a:r>
              <a:rPr lang="en-US" dirty="0"/>
              <a:t>Pitch dec</a:t>
            </a:r>
          </a:p>
        </p:txBody>
      </p:sp>
      <p:sp>
        <p:nvSpPr>
          <p:cNvPr id="8" name="Slide Number Placeholder 7">
            <a:extLst>
              <a:ext uri="{FF2B5EF4-FFF2-40B4-BE49-F238E27FC236}">
                <a16:creationId xmlns:a16="http://schemas.microsoft.com/office/drawing/2014/main" id="{67A1924F-B04E-6AE5-CC82-D255A7850CCF}"/>
              </a:ext>
            </a:extLst>
          </p:cNvPr>
          <p:cNvSpPr>
            <a:spLocks noGrp="1"/>
          </p:cNvSpPr>
          <p:nvPr>
            <p:ph type="sldNum" sz="quarter" idx="22"/>
          </p:nvPr>
        </p:nvSpPr>
        <p:spPr/>
        <p:txBody>
          <a:bodyPr/>
          <a:lstStyle/>
          <a:p>
            <a:fld id="{B5CEABB6-07DC-46E8-9B57-56EC44A396E5}" type="slidenum">
              <a:rPr lang="en-US" smtClean="0"/>
              <a:t>1</a:t>
            </a:fld>
            <a:endParaRPr lang="en-US" dirty="0"/>
          </a:p>
        </p:txBody>
      </p:sp>
      <p:sp>
        <p:nvSpPr>
          <p:cNvPr id="9" name="Text Placeholder 8">
            <a:extLst>
              <a:ext uri="{FF2B5EF4-FFF2-40B4-BE49-F238E27FC236}">
                <a16:creationId xmlns:a16="http://schemas.microsoft.com/office/drawing/2014/main" id="{2B510606-736D-033F-BA2D-3962E6A6920C}"/>
              </a:ext>
            </a:extLst>
          </p:cNvPr>
          <p:cNvSpPr>
            <a:spLocks noGrp="1"/>
          </p:cNvSpPr>
          <p:nvPr>
            <p:ph type="body" sz="quarter" idx="23"/>
          </p:nvPr>
        </p:nvSpPr>
        <p:spPr>
          <a:xfrm>
            <a:off x="5293110" y="3218985"/>
            <a:ext cx="1880841" cy="542692"/>
          </a:xfrm>
        </p:spPr>
        <p:txBody>
          <a:bodyPr/>
          <a:lstStyle/>
          <a:p>
            <a:r>
              <a:rPr lang="es-ES" sz="1250" b="1" dirty="0">
                <a:solidFill>
                  <a:schemeClr val="tx1"/>
                </a:solidFill>
                <a:latin typeface="Times New Roman" panose="02020603050405020304" pitchFamily="18" charset="0"/>
                <a:cs typeface="Times New Roman" panose="02020603050405020304" pitchFamily="18" charset="0"/>
              </a:rPr>
              <a:t>MD. </a:t>
            </a:r>
            <a:r>
              <a:rPr lang="es-ES" sz="1250" b="1" dirty="0" err="1">
                <a:solidFill>
                  <a:schemeClr val="tx1"/>
                </a:solidFill>
                <a:latin typeface="Times New Roman" panose="02020603050405020304" pitchFamily="18" charset="0"/>
                <a:cs typeface="Times New Roman" panose="02020603050405020304" pitchFamily="18" charset="0"/>
              </a:rPr>
              <a:t>Muijur</a:t>
            </a:r>
            <a:r>
              <a:rPr lang="es-ES" sz="1250" b="1" dirty="0">
                <a:solidFill>
                  <a:schemeClr val="tx1"/>
                </a:solidFill>
                <a:latin typeface="Times New Roman" panose="02020603050405020304" pitchFamily="18" charset="0"/>
                <a:cs typeface="Times New Roman" panose="02020603050405020304" pitchFamily="18" charset="0"/>
              </a:rPr>
              <a:t> Rahman Al Amin</a:t>
            </a:r>
          </a:p>
          <a:p>
            <a:r>
              <a:rPr lang="en-US" sz="1250" b="1" dirty="0">
                <a:solidFill>
                  <a:schemeClr val="tx1"/>
                </a:solidFill>
                <a:latin typeface="Times New Roman" panose="02020603050405020304" pitchFamily="18" charset="0"/>
                <a:cs typeface="Times New Roman" panose="02020603050405020304" pitchFamily="18" charset="0"/>
              </a:rPr>
              <a:t>Id: 20201097010</a:t>
            </a:r>
            <a:endParaRPr lang="en-IN" sz="1250" b="1"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5C27FB65-2983-5CF5-1EB2-F523DEF36961}"/>
              </a:ext>
            </a:extLst>
          </p:cNvPr>
          <p:cNvSpPr>
            <a:spLocks noGrp="1"/>
          </p:cNvSpPr>
          <p:nvPr>
            <p:ph type="body" sz="quarter" idx="25"/>
          </p:nvPr>
        </p:nvSpPr>
        <p:spPr>
          <a:xfrm>
            <a:off x="7207402" y="2981093"/>
            <a:ext cx="1880841" cy="780584"/>
          </a:xfrm>
        </p:spPr>
        <p:txBody>
          <a:bodyPr/>
          <a:lstStyle/>
          <a:p>
            <a:r>
              <a:rPr lang="en-US" sz="1250" b="1" dirty="0">
                <a:solidFill>
                  <a:schemeClr val="tx1"/>
                </a:solidFill>
                <a:latin typeface="Times New Roman" panose="02020603050405020304" pitchFamily="18" charset="0"/>
                <a:cs typeface="Times New Roman" panose="02020603050405020304" pitchFamily="18" charset="0"/>
              </a:rPr>
              <a:t>C</a:t>
            </a:r>
            <a:r>
              <a:rPr lang="en-IN" sz="1250" b="1" dirty="0" err="1">
                <a:solidFill>
                  <a:schemeClr val="tx1"/>
                </a:solidFill>
                <a:latin typeface="Times New Roman" panose="02020603050405020304" pitchFamily="18" charset="0"/>
                <a:cs typeface="Times New Roman" panose="02020603050405020304" pitchFamily="18" charset="0"/>
              </a:rPr>
              <a:t>handan</a:t>
            </a:r>
            <a:r>
              <a:rPr lang="en-IN" sz="1250" b="1" dirty="0">
                <a:solidFill>
                  <a:schemeClr val="tx1"/>
                </a:solidFill>
                <a:latin typeface="Times New Roman" panose="02020603050405020304" pitchFamily="18" charset="0"/>
                <a:cs typeface="Times New Roman" panose="02020603050405020304" pitchFamily="18" charset="0"/>
              </a:rPr>
              <a:t> Bhowmick</a:t>
            </a:r>
            <a:endParaRPr lang="en-US" sz="1250" b="1" dirty="0">
              <a:solidFill>
                <a:schemeClr val="tx1"/>
              </a:solidFill>
              <a:latin typeface="Times New Roman" panose="02020603050405020304" pitchFamily="18" charset="0"/>
              <a:cs typeface="Times New Roman" panose="02020603050405020304" pitchFamily="18" charset="0"/>
            </a:endParaRPr>
          </a:p>
          <a:p>
            <a:r>
              <a:rPr lang="en-US" sz="1250" b="1" dirty="0">
                <a:solidFill>
                  <a:schemeClr val="tx1"/>
                </a:solidFill>
                <a:latin typeface="Times New Roman" panose="02020603050405020304" pitchFamily="18" charset="0"/>
                <a:cs typeface="Times New Roman" panose="02020603050405020304" pitchFamily="18" charset="0"/>
              </a:rPr>
              <a:t>Id: 20201102010</a:t>
            </a:r>
            <a:endParaRPr lang="en-IN" sz="1250" b="1"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8" name="Picture Placeholder 47">
            <a:extLst>
              <a:ext uri="{FF2B5EF4-FFF2-40B4-BE49-F238E27FC236}">
                <a16:creationId xmlns:a16="http://schemas.microsoft.com/office/drawing/2014/main" id="{9B304449-B360-74FF-9A88-91B9C12AE889}"/>
              </a:ext>
            </a:extLst>
          </p:cNvPr>
          <p:cNvPicPr>
            <a:picLocks noGrp="1" noChangeAspect="1"/>
          </p:cNvPicPr>
          <p:nvPr>
            <p:ph type="pic" sz="quarter" idx="27"/>
          </p:nvPr>
        </p:nvPicPr>
        <p:blipFill>
          <a:blip r:embed="rId2"/>
          <a:srcRect l="15685" r="15685"/>
          <a:stretch>
            <a:fillRect/>
          </a:stretch>
        </p:blipFill>
        <p:spPr>
          <a:xfrm>
            <a:off x="1" y="0"/>
            <a:ext cx="5516135" cy="5143500"/>
          </a:xfrm>
        </p:spPr>
      </p:pic>
      <p:pic>
        <p:nvPicPr>
          <p:cNvPr id="13" name="Picture 12">
            <a:extLst>
              <a:ext uri="{FF2B5EF4-FFF2-40B4-BE49-F238E27FC236}">
                <a16:creationId xmlns:a16="http://schemas.microsoft.com/office/drawing/2014/main" id="{575F5364-81D6-6522-D363-AFC9AAC5768F}"/>
              </a:ext>
            </a:extLst>
          </p:cNvPr>
          <p:cNvPicPr>
            <a:picLocks noChangeAspect="1"/>
          </p:cNvPicPr>
          <p:nvPr/>
        </p:nvPicPr>
        <p:blipFill>
          <a:blip r:embed="rId3"/>
          <a:stretch>
            <a:fillRect/>
          </a:stretch>
        </p:blipFill>
        <p:spPr>
          <a:xfrm>
            <a:off x="4253459" y="3993093"/>
            <a:ext cx="1262677" cy="1112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8308647C-C347-0676-5097-41C42049F3ED}"/>
              </a:ext>
            </a:extLst>
          </p:cNvPr>
          <p:cNvSpPr txBox="1"/>
          <p:nvPr/>
        </p:nvSpPr>
        <p:spPr>
          <a:xfrm>
            <a:off x="6683298" y="283774"/>
            <a:ext cx="2226526" cy="369332"/>
          </a:xfrm>
          <a:prstGeom prst="rect">
            <a:avLst/>
          </a:prstGeom>
          <a:noFill/>
        </p:spPr>
        <p:txBody>
          <a:bodyPr wrap="square">
            <a:spAutoFit/>
          </a:bodyPr>
          <a:lstStyle/>
          <a:p>
            <a:r>
              <a:rPr lang="en-IN" sz="18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Presentation on:</a:t>
            </a:r>
          </a:p>
        </p:txBody>
      </p:sp>
      <p:sp>
        <p:nvSpPr>
          <p:cNvPr id="17" name="TextBox 16">
            <a:extLst>
              <a:ext uri="{FF2B5EF4-FFF2-40B4-BE49-F238E27FC236}">
                <a16:creationId xmlns:a16="http://schemas.microsoft.com/office/drawing/2014/main" id="{D222D0C3-8906-69FD-2749-7AE415B5F116}"/>
              </a:ext>
            </a:extLst>
          </p:cNvPr>
          <p:cNvSpPr txBox="1"/>
          <p:nvPr/>
        </p:nvSpPr>
        <p:spPr>
          <a:xfrm rot="10800000" flipV="1">
            <a:off x="5293110" y="1009076"/>
            <a:ext cx="3687339" cy="646331"/>
          </a:xfrm>
          <a:prstGeom prst="rect">
            <a:avLst/>
          </a:prstGeom>
          <a:noFill/>
        </p:spPr>
        <p:txBody>
          <a:bodyPr wrap="square">
            <a:spAutoFit/>
          </a:bodyPr>
          <a:lstStyle/>
          <a:p>
            <a:pPr algn="ctr"/>
            <a:r>
              <a:rPr lang="en-IN" sz="18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 Language Recognition using Machine Learning</a:t>
            </a:r>
          </a:p>
        </p:txBody>
      </p:sp>
    </p:spTree>
    <p:extLst>
      <p:ext uri="{BB962C8B-B14F-4D97-AF65-F5344CB8AC3E}">
        <p14:creationId xmlns:p14="http://schemas.microsoft.com/office/powerpoint/2010/main" val="24497965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 </a:t>
            </a:r>
          </a:p>
        </p:txBody>
      </p:sp>
      <p:sp>
        <p:nvSpPr>
          <p:cNvPr id="4" name="Rectangle 3"/>
          <p:cNvSpPr/>
          <p:nvPr/>
        </p:nvSpPr>
        <p:spPr>
          <a:xfrm>
            <a:off x="624469" y="1125010"/>
            <a:ext cx="3389970" cy="369332"/>
          </a:xfrm>
          <a:prstGeom prst="rect">
            <a:avLst/>
          </a:prstGeom>
        </p:spPr>
        <p:txBody>
          <a:bodyPr wrap="square">
            <a:spAutoFit/>
          </a:bodyPr>
          <a:lstStyle/>
          <a:p>
            <a:pPr algn="ctr"/>
            <a:r>
              <a:rPr lang="en-US" sz="1800" b="1" dirty="0">
                <a:solidFill>
                  <a:schemeClr val="bg2">
                    <a:lumMod val="60000"/>
                    <a:lumOff val="40000"/>
                  </a:schemeClr>
                </a:solidFill>
                <a:effectLst/>
                <a:latin typeface="Times New Roman" panose="02020603050405020304" pitchFamily="18" charset="0"/>
                <a:ea typeface="Calibri" panose="020F0502020204030204" pitchFamily="34" charset="0"/>
              </a:rPr>
              <a:t>Hand Landmark</a:t>
            </a:r>
            <a:r>
              <a:rPr lang="en-US" sz="1800" b="1" dirty="0">
                <a:solidFill>
                  <a:schemeClr val="bg2"/>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304800" y="1554480"/>
            <a:ext cx="4363844" cy="2816156"/>
          </a:xfrm>
          <a:prstGeom prst="rect">
            <a:avLst/>
          </a:prstGeom>
          <a:noFill/>
        </p:spPr>
        <p:txBody>
          <a:bodyPr wrap="square" rtlCol="0">
            <a:spAutoFit/>
          </a:bodyPr>
          <a:lstStyle/>
          <a:p>
            <a:pPr algn="ctr"/>
            <a:r>
              <a:rPr lang="en-US" sz="18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rPr>
              <a:t>The Hand Landmark model detects 21 3D </a:t>
            </a:r>
            <a:r>
              <a:rPr lang="en-US" sz="1800" dirty="0" err="1">
                <a:solidFill>
                  <a:schemeClr val="tx1"/>
                </a:solidFill>
                <a:effectLst/>
                <a:latin typeface="Times New Roman" panose="02020603050405020304" pitchFamily="18" charset="0"/>
                <a:ea typeface="Calibri" panose="020F0502020204030204" pitchFamily="34" charset="0"/>
                <a:cs typeface="Vrinda" panose="020B0502040204020203" pitchFamily="34" charset="0"/>
              </a:rPr>
              <a:t>keypoints</a:t>
            </a:r>
            <a:r>
              <a:rPr lang="en-US" sz="18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on a hand, including the fingertips, knuckles, and the base of the hand. These </a:t>
            </a:r>
            <a:r>
              <a:rPr lang="en-US" sz="1800" dirty="0" err="1">
                <a:solidFill>
                  <a:schemeClr val="tx1"/>
                </a:solidFill>
                <a:effectLst/>
                <a:latin typeface="Times New Roman" panose="02020603050405020304" pitchFamily="18" charset="0"/>
                <a:ea typeface="Calibri" panose="020F0502020204030204" pitchFamily="34" charset="0"/>
                <a:cs typeface="Vrinda" panose="020B0502040204020203" pitchFamily="34" charset="0"/>
              </a:rPr>
              <a:t>keypoints</a:t>
            </a:r>
            <a:r>
              <a:rPr lang="en-US" sz="18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provide spatial information about the hand's pose, which can be used to infer gestures, hand poses, and </a:t>
            </a:r>
            <a:r>
              <a:rPr lang="en-US" sz="1800" dirty="0" err="1">
                <a:solidFill>
                  <a:schemeClr val="tx1"/>
                </a:solidFill>
                <a:effectLst/>
                <a:latin typeface="Times New Roman" panose="02020603050405020304" pitchFamily="18" charset="0"/>
                <a:ea typeface="Calibri" panose="020F0502020204030204" pitchFamily="34" charset="0"/>
                <a:cs typeface="Vrinda" panose="020B0502040204020203" pitchFamily="34" charset="0"/>
              </a:rPr>
              <a:t>movements.These</a:t>
            </a:r>
            <a:r>
              <a:rPr lang="en-US" sz="1800" dirty="0">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landmarks serve as essential features for subsequent stages of the sign language recognition model.</a:t>
            </a:r>
            <a:endParaRPr lang="en-IN" sz="18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a:p>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8" name="Text Box 56"/>
          <p:cNvSpPr txBox="1"/>
          <p:nvPr/>
        </p:nvSpPr>
        <p:spPr>
          <a:xfrm>
            <a:off x="5771199" y="3996137"/>
            <a:ext cx="2005330" cy="30226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bodyPr>
          <a:lstStyle/>
          <a:p>
            <a:pPr lvl="0">
              <a:lnSpc>
                <a:spcPct val="107000"/>
              </a:lnSpc>
              <a:spcAft>
                <a:spcPts val="800"/>
              </a:spcAft>
            </a:pPr>
            <a:r>
              <a:rPr lang="en-US" sz="1300" dirty="0">
                <a:effectLst/>
                <a:latin typeface="Times New Roman" panose="02020603050405020304" pitchFamily="18" charset="0"/>
                <a:ea typeface="Calibri" panose="020F0502020204030204" pitchFamily="34" charset="0"/>
                <a:cs typeface="Vrinda"/>
              </a:rPr>
              <a:t>Figure :</a:t>
            </a:r>
            <a:r>
              <a:rPr lang="en-US" sz="1300" dirty="0" err="1">
                <a:effectLst/>
                <a:latin typeface="Times New Roman" panose="02020603050405020304" pitchFamily="18" charset="0"/>
                <a:ea typeface="Calibri" panose="020F0502020204030204" pitchFamily="34" charset="0"/>
              </a:rPr>
              <a:t>MediaPipe</a:t>
            </a:r>
            <a:r>
              <a:rPr lang="en-US" sz="1300" dirty="0">
                <a:effectLst/>
                <a:latin typeface="Times New Roman" panose="02020603050405020304" pitchFamily="18" charset="0"/>
                <a:ea typeface="Calibri" panose="020F0502020204030204" pitchFamily="34" charset="0"/>
              </a:rPr>
              <a:t> Hand Landmark</a:t>
            </a:r>
            <a:endParaRPr lang="en-US" sz="1300" dirty="0">
              <a:effectLst/>
              <a:ea typeface="Calibri" panose="020F0502020204030204" pitchFamily="34" charset="0"/>
              <a:cs typeface="Vrinda"/>
            </a:endParaRPr>
          </a:p>
        </p:txBody>
      </p:sp>
      <p:pic>
        <p:nvPicPr>
          <p:cNvPr id="3" name="Picture 2">
            <a:extLst>
              <a:ext uri="{FF2B5EF4-FFF2-40B4-BE49-F238E27FC236}">
                <a16:creationId xmlns:a16="http://schemas.microsoft.com/office/drawing/2014/main" id="{B42DD969-6568-FC28-0647-44627BF54B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5745" y="1554481"/>
            <a:ext cx="3717417" cy="2259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2458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 </a:t>
            </a:r>
          </a:p>
        </p:txBody>
      </p:sp>
      <p:sp>
        <p:nvSpPr>
          <p:cNvPr id="4" name="Rectangle 3"/>
          <p:cNvSpPr/>
          <p:nvPr/>
        </p:nvSpPr>
        <p:spPr>
          <a:xfrm>
            <a:off x="624469" y="1125010"/>
            <a:ext cx="3389970" cy="369332"/>
          </a:xfrm>
          <a:prstGeom prst="rect">
            <a:avLst/>
          </a:prstGeom>
        </p:spPr>
        <p:txBody>
          <a:bodyPr wrap="square">
            <a:spAutoFit/>
          </a:bodyPr>
          <a:lstStyle/>
          <a:p>
            <a:pPr algn="ctr"/>
            <a:r>
              <a:rPr lang="en-US" sz="1800" b="1" dirty="0" err="1">
                <a:solidFill>
                  <a:schemeClr val="bg2"/>
                </a:solidFill>
                <a:latin typeface="Times New Roman" panose="02020603050405020304" pitchFamily="18" charset="0"/>
                <a:cs typeface="Times New Roman" panose="02020603050405020304" pitchFamily="18" charset="0"/>
              </a:rPr>
              <a:t>Mediapipe</a:t>
            </a:r>
            <a:r>
              <a:rPr lang="en-US" sz="1800" b="1" dirty="0">
                <a:solidFill>
                  <a:schemeClr val="bg2"/>
                </a:solidFill>
                <a:latin typeface="Times New Roman" panose="02020603050405020304" pitchFamily="18" charset="0"/>
                <a:cs typeface="Times New Roman" panose="02020603050405020304" pitchFamily="18" charset="0"/>
              </a:rPr>
              <a:t> Graphs:</a:t>
            </a:r>
          </a:p>
        </p:txBody>
      </p:sp>
      <p:sp>
        <p:nvSpPr>
          <p:cNvPr id="5" name="TextBox 4"/>
          <p:cNvSpPr txBox="1"/>
          <p:nvPr/>
        </p:nvSpPr>
        <p:spPr>
          <a:xfrm>
            <a:off x="304800" y="1554480"/>
            <a:ext cx="4363844" cy="3139321"/>
          </a:xfrm>
          <a:prstGeom prst="rect">
            <a:avLst/>
          </a:prstGeom>
          <a:noFill/>
        </p:spPr>
        <p:txBody>
          <a:bodyPr wrap="square" rtlCol="0">
            <a:spAutoFit/>
          </a:bodyPr>
          <a:lstStyle/>
          <a:p>
            <a:pPr algn="ctr"/>
            <a:endParaRPr lang="en-IN" sz="1800" b="1"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a:p>
            <a:pPr algn="ctr"/>
            <a:r>
              <a:rPr lang="en-US" sz="1800" dirty="0" err="1">
                <a:solidFill>
                  <a:schemeClr val="tx1"/>
                </a:solidFill>
                <a:latin typeface="Times New Roman" panose="02020603050405020304" pitchFamily="18" charset="0"/>
                <a:cs typeface="Times New Roman" panose="02020603050405020304" pitchFamily="18" charset="0"/>
              </a:rPr>
              <a:t>Mediapipe</a:t>
            </a:r>
            <a:r>
              <a:rPr lang="en-US" sz="1800" dirty="0">
                <a:solidFill>
                  <a:schemeClr val="tx1"/>
                </a:solidFill>
                <a:latin typeface="Times New Roman" panose="02020603050405020304" pitchFamily="18" charset="0"/>
                <a:cs typeface="Times New Roman" panose="02020603050405020304" pitchFamily="18" charset="0"/>
              </a:rPr>
              <a:t> graphs serve as the backbone of the </a:t>
            </a:r>
            <a:r>
              <a:rPr lang="en-US" sz="1800" dirty="0" err="1">
                <a:solidFill>
                  <a:schemeClr val="tx1"/>
                </a:solidFill>
                <a:latin typeface="Times New Roman" panose="02020603050405020304" pitchFamily="18" charset="0"/>
                <a:cs typeface="Times New Roman" panose="02020603050405020304" pitchFamily="18" charset="0"/>
              </a:rPr>
              <a:t>Mediapipe</a:t>
            </a:r>
            <a:r>
              <a:rPr lang="en-US" sz="1800" dirty="0">
                <a:solidFill>
                  <a:schemeClr val="tx1"/>
                </a:solidFill>
                <a:latin typeface="Times New Roman" panose="02020603050405020304" pitchFamily="18" charset="0"/>
                <a:cs typeface="Times New Roman" panose="02020603050405020304" pitchFamily="18" charset="0"/>
              </a:rPr>
              <a:t> framework. </a:t>
            </a:r>
            <a:r>
              <a:rPr lang="en-US" sz="1800" dirty="0" err="1">
                <a:solidFill>
                  <a:schemeClr val="tx1"/>
                </a:solidFill>
                <a:latin typeface="Times New Roman" panose="02020603050405020304" pitchFamily="18" charset="0"/>
                <a:cs typeface="Times New Roman" panose="02020603050405020304" pitchFamily="18" charset="0"/>
              </a:rPr>
              <a:t>Mediapipe</a:t>
            </a:r>
            <a:r>
              <a:rPr lang="en-US" sz="1800" dirty="0">
                <a:solidFill>
                  <a:schemeClr val="tx1"/>
                </a:solidFill>
                <a:latin typeface="Times New Roman" panose="02020603050405020304" pitchFamily="18" charset="0"/>
                <a:cs typeface="Times New Roman" panose="02020603050405020304" pitchFamily="18" charset="0"/>
              </a:rPr>
              <a:t> processes data through a series of interconnected nodes within its graphs.. Every time a graph runs, the Framework implements Open, Process, and Close methods in the calculators. Open initiates the calculator; the process repeatedly runs when a packet enters. The process is closed after an entire graph run</a:t>
            </a:r>
          </a:p>
        </p:txBody>
      </p:sp>
      <p:sp>
        <p:nvSpPr>
          <p:cNvPr id="8" name="Text Box 56"/>
          <p:cNvSpPr txBox="1"/>
          <p:nvPr/>
        </p:nvSpPr>
        <p:spPr>
          <a:xfrm>
            <a:off x="5771198" y="3996137"/>
            <a:ext cx="2339455" cy="30226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bodyPr>
          <a:lstStyle/>
          <a:p>
            <a:pPr lvl="0">
              <a:lnSpc>
                <a:spcPct val="107000"/>
              </a:lnSpc>
              <a:spcAft>
                <a:spcPts val="800"/>
              </a:spcAft>
            </a:pPr>
            <a:r>
              <a:rPr lang="en-US" sz="1300" dirty="0">
                <a:effectLst/>
                <a:latin typeface="Times New Roman" panose="02020603050405020304" pitchFamily="18" charset="0"/>
                <a:ea typeface="Calibri" panose="020F0502020204030204" pitchFamily="34" charset="0"/>
                <a:cs typeface="Vrinda"/>
              </a:rPr>
              <a:t>Figure :</a:t>
            </a:r>
            <a:r>
              <a:rPr lang="en-US" sz="1300" dirty="0" err="1">
                <a:effectLst/>
                <a:latin typeface="Times New Roman" panose="02020603050405020304" pitchFamily="18" charset="0"/>
                <a:ea typeface="Calibri" panose="020F0502020204030204" pitchFamily="34" charset="0"/>
              </a:rPr>
              <a:t>MediaPipe</a:t>
            </a:r>
            <a:r>
              <a:rPr lang="en-US" sz="1300" dirty="0">
                <a:effectLst/>
                <a:latin typeface="Times New Roman" panose="02020603050405020304" pitchFamily="18" charset="0"/>
                <a:ea typeface="Calibri" panose="020F0502020204030204" pitchFamily="34" charset="0"/>
              </a:rPr>
              <a:t> Data</a:t>
            </a:r>
            <a:endParaRPr lang="en-US" sz="1300" dirty="0">
              <a:effectLst/>
              <a:ea typeface="Calibri" panose="020F0502020204030204" pitchFamily="34" charset="0"/>
              <a:cs typeface="Vrinda"/>
            </a:endParaRPr>
          </a:p>
        </p:txBody>
      </p:sp>
      <p:pic>
        <p:nvPicPr>
          <p:cNvPr id="6" name="Picture 5">
            <a:extLst>
              <a:ext uri="{FF2B5EF4-FFF2-40B4-BE49-F238E27FC236}">
                <a16:creationId xmlns:a16="http://schemas.microsoft.com/office/drawing/2014/main" id="{4B0EDF25-DBDA-F1C0-FDB1-CC84308BC8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6537" y="1702420"/>
            <a:ext cx="1516566" cy="1982366"/>
          </a:xfrm>
          <a:prstGeom prst="rect">
            <a:avLst/>
          </a:prstGeom>
          <a:noFill/>
          <a:ln>
            <a:noFill/>
          </a:ln>
        </p:spPr>
      </p:pic>
      <p:pic>
        <p:nvPicPr>
          <p:cNvPr id="7" name="Picture 6">
            <a:extLst>
              <a:ext uri="{FF2B5EF4-FFF2-40B4-BE49-F238E27FC236}">
                <a16:creationId xmlns:a16="http://schemas.microsoft.com/office/drawing/2014/main" id="{3C916981-5470-ADC9-BB61-C9F90BBD69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2634" y="1702420"/>
            <a:ext cx="1324394" cy="1982366"/>
          </a:xfrm>
          <a:prstGeom prst="rect">
            <a:avLst/>
          </a:prstGeom>
          <a:noFill/>
          <a:ln>
            <a:noFill/>
          </a:ln>
        </p:spPr>
      </p:pic>
      <p:sp>
        <p:nvSpPr>
          <p:cNvPr id="9" name="Arrow: Right 8">
            <a:extLst>
              <a:ext uri="{FF2B5EF4-FFF2-40B4-BE49-F238E27FC236}">
                <a16:creationId xmlns:a16="http://schemas.microsoft.com/office/drawing/2014/main" id="{BC593472-0F91-93D8-FBEA-EA4A89AC2C56}"/>
              </a:ext>
            </a:extLst>
          </p:cNvPr>
          <p:cNvSpPr/>
          <p:nvPr/>
        </p:nvSpPr>
        <p:spPr>
          <a:xfrm>
            <a:off x="6601522" y="2654865"/>
            <a:ext cx="542692" cy="3022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990456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 </a:t>
            </a:r>
          </a:p>
        </p:txBody>
      </p:sp>
      <p:sp>
        <p:nvSpPr>
          <p:cNvPr id="4" name="Rectangle 3"/>
          <p:cNvSpPr/>
          <p:nvPr/>
        </p:nvSpPr>
        <p:spPr>
          <a:xfrm>
            <a:off x="629282" y="1196005"/>
            <a:ext cx="1858201" cy="388696"/>
          </a:xfrm>
          <a:prstGeom prst="rect">
            <a:avLst/>
          </a:prstGeom>
        </p:spPr>
        <p:txBody>
          <a:bodyPr wrap="none">
            <a:spAutoFit/>
          </a:bodyPr>
          <a:lstStyle/>
          <a:p>
            <a:pPr lvl="0">
              <a:lnSpc>
                <a:spcPct val="107000"/>
              </a:lnSpc>
              <a:spcAft>
                <a:spcPts val="800"/>
              </a:spcAft>
            </a:pPr>
            <a:r>
              <a:rPr lang="en-US" sz="1800" b="1" dirty="0">
                <a:solidFill>
                  <a:schemeClr val="bg2"/>
                </a:solidFill>
                <a:latin typeface="Times New Roman" panose="02020603050405020304" pitchFamily="18" charset="0"/>
                <a:ea typeface="Calibri" panose="020F0502020204030204" pitchFamily="34" charset="0"/>
                <a:cs typeface="Vrinda"/>
              </a:rPr>
              <a:t>* Training Step :</a:t>
            </a:r>
            <a:endParaRPr lang="en-US" sz="1800" b="1" dirty="0">
              <a:solidFill>
                <a:schemeClr val="bg2"/>
              </a:solidFill>
              <a:latin typeface="Calibri" panose="020F0502020204030204" pitchFamily="34" charset="0"/>
              <a:ea typeface="Calibri" panose="020F0502020204030204" pitchFamily="34" charset="0"/>
              <a:cs typeface="Vrinda"/>
            </a:endParaRPr>
          </a:p>
        </p:txBody>
      </p:sp>
      <p:sp>
        <p:nvSpPr>
          <p:cNvPr id="5" name="Rectangle 4"/>
          <p:cNvSpPr/>
          <p:nvPr/>
        </p:nvSpPr>
        <p:spPr>
          <a:xfrm>
            <a:off x="1013156" y="1584701"/>
            <a:ext cx="7333488" cy="2974469"/>
          </a:xfrm>
          <a:prstGeom prst="rect">
            <a:avLst/>
          </a:prstGeom>
        </p:spPr>
        <p:txBody>
          <a:bodyPr wrap="square">
            <a:spAutoFit/>
          </a:bodyPr>
          <a:lstStyle/>
          <a:p>
            <a:pPr algn="just">
              <a:lnSpc>
                <a:spcPct val="115000"/>
              </a:lnSpc>
              <a:spcAft>
                <a:spcPts val="150"/>
              </a:spcAft>
            </a:pPr>
            <a:r>
              <a:rPr lang="en-US" sz="2000" dirty="0">
                <a:solidFill>
                  <a:schemeClr val="accent2">
                    <a:lumMod val="20000"/>
                    <a:lumOff val="80000"/>
                  </a:schemeClr>
                </a:solidFill>
                <a:latin typeface="Times New Roman" panose="02020603050405020304" pitchFamily="18" charset="0"/>
                <a:ea typeface="Calibri" panose="020F0502020204030204" pitchFamily="34" charset="0"/>
                <a:cs typeface="Vrinda"/>
              </a:rPr>
              <a:t>For training we used </a:t>
            </a:r>
            <a:r>
              <a:rPr lang="en-US" sz="1800" dirty="0">
                <a:solidFill>
                  <a:schemeClr val="tx1"/>
                </a:solidFill>
                <a:effectLst/>
                <a:latin typeface="Times New Roman" panose="02020603050405020304" pitchFamily="18" charset="0"/>
                <a:ea typeface="Calibri" panose="020F0502020204030204" pitchFamily="34" charset="0"/>
              </a:rPr>
              <a:t>LSTM model using our dataset. All the 26 alphabet gestures are collected one after the other and are preprocessed into </a:t>
            </a:r>
            <a:r>
              <a:rPr lang="en-US" sz="1800" dirty="0" err="1">
                <a:solidFill>
                  <a:schemeClr val="tx1"/>
                </a:solidFill>
                <a:effectLst/>
                <a:latin typeface="Times New Roman" panose="02020603050405020304" pitchFamily="18" charset="0"/>
                <a:ea typeface="Calibri" panose="020F0502020204030204" pitchFamily="34" charset="0"/>
              </a:rPr>
              <a:t>numpy</a:t>
            </a:r>
            <a:r>
              <a:rPr lang="en-US" sz="1800" dirty="0">
                <a:solidFill>
                  <a:schemeClr val="tx1"/>
                </a:solidFill>
                <a:effectLst/>
                <a:latin typeface="Times New Roman" panose="02020603050405020304" pitchFamily="18" charset="0"/>
                <a:ea typeface="Calibri" panose="020F0502020204030204" pitchFamily="34" charset="0"/>
              </a:rPr>
              <a:t> arrays and stored. The dataset collected is then passed onto the LSTM model. The LSTM model will have all the 26 alphabet classes for each of the alphabets. The algorithm is made to run on 500 epochs until the accuracy becomes closer to 1 and training loss goes to nearly 0.</a:t>
            </a:r>
            <a:r>
              <a:rPr lang="en-US" sz="1800" dirty="0">
                <a:effectLst/>
                <a:latin typeface="Times New Roman" panose="02020603050405020304" pitchFamily="18" charset="0"/>
                <a:ea typeface="Calibri" panose="020F0502020204030204" pitchFamily="34" charset="0"/>
              </a:rPr>
              <a:t> </a:t>
            </a:r>
            <a:r>
              <a:rPr lang="en-US" sz="1800" dirty="0">
                <a:solidFill>
                  <a:schemeClr val="tx1"/>
                </a:solidFill>
                <a:effectLst/>
                <a:latin typeface="Times New Roman" panose="02020603050405020304" pitchFamily="18" charset="0"/>
                <a:ea typeface="Calibri" panose="020F0502020204030204" pitchFamily="34" charset="0"/>
              </a:rPr>
              <a:t>The algorithm runs with the above specified features and generates the model which is stored for future use. The model can now be used for tracking the live hand gestures and for further operations</a:t>
            </a:r>
            <a:endParaRPr lang="en-US" sz="1800" dirty="0">
              <a:solidFill>
                <a:schemeClr val="tx1"/>
              </a:solidFill>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236009628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 </a:t>
            </a:r>
          </a:p>
        </p:txBody>
      </p:sp>
      <p:sp>
        <p:nvSpPr>
          <p:cNvPr id="4" name="Rectangle 3"/>
          <p:cNvSpPr/>
          <p:nvPr/>
        </p:nvSpPr>
        <p:spPr>
          <a:xfrm>
            <a:off x="912220" y="1145408"/>
            <a:ext cx="1550424" cy="368434"/>
          </a:xfrm>
          <a:prstGeom prst="rect">
            <a:avLst/>
          </a:prstGeom>
        </p:spPr>
        <p:txBody>
          <a:bodyPr wrap="none">
            <a:spAutoFit/>
          </a:bodyPr>
          <a:lstStyle/>
          <a:p>
            <a:pPr lvl="0">
              <a:lnSpc>
                <a:spcPct val="107000"/>
              </a:lnSpc>
              <a:spcAft>
                <a:spcPts val="800"/>
              </a:spcAft>
            </a:pPr>
            <a:r>
              <a:rPr lang="en-US" sz="1800" b="1" dirty="0">
                <a:solidFill>
                  <a:schemeClr val="bg2"/>
                </a:solidFill>
                <a:latin typeface="Times New Roman" panose="02020603050405020304" pitchFamily="18" charset="0"/>
                <a:ea typeface="Calibri" panose="020F0502020204030204" pitchFamily="34" charset="0"/>
                <a:cs typeface="Vrinda"/>
              </a:rPr>
              <a:t>Train History</a:t>
            </a:r>
            <a:endParaRPr lang="en-US" sz="1800" b="1" dirty="0">
              <a:solidFill>
                <a:schemeClr val="bg2"/>
              </a:solidFill>
              <a:ea typeface="Calibri" panose="020F0502020204030204" pitchFamily="34" charset="0"/>
              <a:cs typeface="Vrinda"/>
            </a:endParaRPr>
          </a:p>
        </p:txBody>
      </p:sp>
      <p:pic>
        <p:nvPicPr>
          <p:cNvPr id="3" name="Picture 2">
            <a:extLst>
              <a:ext uri="{FF2B5EF4-FFF2-40B4-BE49-F238E27FC236}">
                <a16:creationId xmlns:a16="http://schemas.microsoft.com/office/drawing/2014/main" id="{8D1D2756-B922-4220-46F7-4693EC362342}"/>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133384" y="1743640"/>
            <a:ext cx="4616605" cy="2724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75AA6E25-C1EC-AB0D-555F-A2354CC0637E}"/>
              </a:ext>
            </a:extLst>
          </p:cNvPr>
          <p:cNvSpPr txBox="1"/>
          <p:nvPr/>
        </p:nvSpPr>
        <p:spPr>
          <a:xfrm>
            <a:off x="289931" y="1821366"/>
            <a:ext cx="3709639" cy="2308324"/>
          </a:xfrm>
          <a:prstGeom prst="rect">
            <a:avLst/>
          </a:prstGeom>
          <a:noFill/>
        </p:spPr>
        <p:txBody>
          <a:bodyPr wrap="square" rtlCol="0">
            <a:spAutoFit/>
          </a:bodyPr>
          <a:lstStyle/>
          <a:p>
            <a:pPr algn="ctr"/>
            <a:r>
              <a:rPr lang="en-US" sz="1800" dirty="0">
                <a:solidFill>
                  <a:schemeClr val="tx1"/>
                </a:solidFill>
                <a:effectLst/>
                <a:latin typeface="Times New Roman" panose="02020603050405020304" pitchFamily="18" charset="0"/>
                <a:ea typeface="Calibri" panose="020F0502020204030204" pitchFamily="34" charset="0"/>
              </a:rPr>
              <a:t>In Picture we can find the summary of the model with the layer type , output shape and params.. The model that we are using is sequential and they are faster to train and have faster detections. The network implemented here consists of six layers three LSTM layers and three dense layers</a:t>
            </a:r>
            <a:endParaRPr lang="en-IN" dirty="0">
              <a:solidFill>
                <a:schemeClr val="tx1"/>
              </a:solidFill>
            </a:endParaRPr>
          </a:p>
        </p:txBody>
      </p:sp>
    </p:spTree>
    <p:extLst>
      <p:ext uri="{BB962C8B-B14F-4D97-AF65-F5344CB8AC3E}">
        <p14:creationId xmlns:p14="http://schemas.microsoft.com/office/powerpoint/2010/main" val="36751667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RESULTS (Cont.)</a:t>
            </a:r>
          </a:p>
        </p:txBody>
      </p:sp>
      <p:pic>
        <p:nvPicPr>
          <p:cNvPr id="3" name="Picture 2">
            <a:extLst>
              <a:ext uri="{FF2B5EF4-FFF2-40B4-BE49-F238E27FC236}">
                <a16:creationId xmlns:a16="http://schemas.microsoft.com/office/drawing/2014/main" id="{51294E22-9D0B-6F10-948F-3412F0867C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131567"/>
            <a:ext cx="6750205" cy="3366091"/>
          </a:xfrm>
          <a:prstGeom prst="rect">
            <a:avLst/>
          </a:prstGeom>
          <a:noFill/>
          <a:ln>
            <a:noFill/>
          </a:ln>
        </p:spPr>
      </p:pic>
      <p:sp>
        <p:nvSpPr>
          <p:cNvPr id="4" name="TextBox 3">
            <a:extLst>
              <a:ext uri="{FF2B5EF4-FFF2-40B4-BE49-F238E27FC236}">
                <a16:creationId xmlns:a16="http://schemas.microsoft.com/office/drawing/2014/main" id="{029F639D-9303-620A-D29C-2D1461F92A89}"/>
              </a:ext>
            </a:extLst>
          </p:cNvPr>
          <p:cNvSpPr txBox="1"/>
          <p:nvPr/>
        </p:nvSpPr>
        <p:spPr>
          <a:xfrm>
            <a:off x="2267414" y="4705815"/>
            <a:ext cx="3412273" cy="338554"/>
          </a:xfrm>
          <a:prstGeom prst="rect">
            <a:avLst/>
          </a:prstGeom>
          <a:noFill/>
        </p:spPr>
        <p:txBody>
          <a:bodyPr wrap="square" rtlCol="0">
            <a:spAutoFit/>
          </a:bodyPr>
          <a:lstStyle/>
          <a:p>
            <a:r>
              <a:rPr lang="en-US" sz="1600" dirty="0">
                <a:solidFill>
                  <a:schemeClr val="tx1"/>
                </a:solidFill>
                <a:latin typeface="Times New Roman" panose="02020603050405020304" pitchFamily="18" charset="0"/>
                <a:cs typeface="Times New Roman" panose="02020603050405020304" pitchFamily="18" charset="0"/>
              </a:rPr>
              <a:t>Figure: A to Z Sign Language </a:t>
            </a:r>
            <a:r>
              <a:rPr lang="en-US" sz="1600" dirty="0" err="1">
                <a:solidFill>
                  <a:schemeClr val="tx1"/>
                </a:solidFill>
                <a:latin typeface="Times New Roman" panose="02020603050405020304" pitchFamily="18" charset="0"/>
                <a:cs typeface="Times New Roman" panose="02020603050405020304" pitchFamily="18" charset="0"/>
              </a:rPr>
              <a:t>DataSet</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48686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RESULTS (Cont.)</a:t>
            </a:r>
          </a:p>
        </p:txBody>
      </p:sp>
      <p:sp>
        <p:nvSpPr>
          <p:cNvPr id="4" name="TextBox 3">
            <a:extLst>
              <a:ext uri="{FF2B5EF4-FFF2-40B4-BE49-F238E27FC236}">
                <a16:creationId xmlns:a16="http://schemas.microsoft.com/office/drawing/2014/main" id="{029F639D-9303-620A-D29C-2D1461F92A89}"/>
              </a:ext>
            </a:extLst>
          </p:cNvPr>
          <p:cNvSpPr txBox="1"/>
          <p:nvPr/>
        </p:nvSpPr>
        <p:spPr>
          <a:xfrm>
            <a:off x="2973659" y="4705815"/>
            <a:ext cx="2706028" cy="338554"/>
          </a:xfrm>
          <a:prstGeom prst="rect">
            <a:avLst/>
          </a:prstGeom>
          <a:noFill/>
        </p:spPr>
        <p:txBody>
          <a:bodyPr wrap="square" rtlCol="0">
            <a:spAutoFit/>
          </a:bodyPr>
          <a:lstStyle/>
          <a:p>
            <a:r>
              <a:rPr lang="en-US" sz="1600" dirty="0">
                <a:solidFill>
                  <a:schemeClr val="tx1"/>
                </a:solidFill>
                <a:latin typeface="Times New Roman" panose="02020603050405020304" pitchFamily="18" charset="0"/>
                <a:cs typeface="Times New Roman" panose="02020603050405020304" pitchFamily="18" charset="0"/>
              </a:rPr>
              <a:t>Figure: Tested Data</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5E5E52-2873-2F8C-8614-460BEC79B7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9268" y="1100253"/>
            <a:ext cx="6958361" cy="3404839"/>
          </a:xfrm>
          <a:prstGeom prst="rect">
            <a:avLst/>
          </a:prstGeom>
          <a:noFill/>
          <a:ln>
            <a:noFill/>
          </a:ln>
        </p:spPr>
      </p:pic>
    </p:spTree>
    <p:extLst>
      <p:ext uri="{BB962C8B-B14F-4D97-AF65-F5344CB8AC3E}">
        <p14:creationId xmlns:p14="http://schemas.microsoft.com/office/powerpoint/2010/main" val="4541576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RESULTS</a:t>
            </a:r>
          </a:p>
        </p:txBody>
      </p:sp>
      <p:sp>
        <p:nvSpPr>
          <p:cNvPr id="6" name="Rectangle 5"/>
          <p:cNvSpPr/>
          <p:nvPr/>
        </p:nvSpPr>
        <p:spPr>
          <a:xfrm>
            <a:off x="1145394" y="4332002"/>
            <a:ext cx="3879588" cy="320280"/>
          </a:xfrm>
          <a:prstGeom prst="rect">
            <a:avLst/>
          </a:prstGeom>
        </p:spPr>
        <p:txBody>
          <a:bodyPr wrap="none">
            <a:spAutoFit/>
          </a:bodyPr>
          <a:lstStyle/>
          <a:p>
            <a:pPr algn="ctr">
              <a:lnSpc>
                <a:spcPct val="115000"/>
              </a:lnSpc>
            </a:pP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Figure: Accuracy comparison among the epochs</a:t>
            </a:r>
            <a:endParaRPr lang="en-US" dirty="0">
              <a:solidFill>
                <a:schemeClr val="tx1"/>
              </a:solidFill>
              <a:effectLst/>
              <a:latin typeface="Times New Roman" panose="02020603050405020304" pitchFamily="18" charset="0"/>
              <a:ea typeface="Calibri" panose="020F0502020204030204" pitchFamily="34" charset="0"/>
              <a:cs typeface="Vrinda"/>
            </a:endParaRPr>
          </a:p>
        </p:txBody>
      </p:sp>
      <p:graphicFrame>
        <p:nvGraphicFramePr>
          <p:cNvPr id="7" name="Chart 6">
            <a:extLst>
              <a:ext uri="{FF2B5EF4-FFF2-40B4-BE49-F238E27FC236}">
                <a16:creationId xmlns:a16="http://schemas.microsoft.com/office/drawing/2014/main" id="{25A15CB8-C5EB-54D4-F55E-62EB418334A2}"/>
              </a:ext>
            </a:extLst>
          </p:cNvPr>
          <p:cNvGraphicFramePr/>
          <p:nvPr>
            <p:extLst>
              <p:ext uri="{D42A27DB-BD31-4B8C-83A1-F6EECF244321}">
                <p14:modId xmlns:p14="http://schemas.microsoft.com/office/powerpoint/2010/main" val="1811213106"/>
              </p:ext>
            </p:extLst>
          </p:nvPr>
        </p:nvGraphicFramePr>
        <p:xfrm>
          <a:off x="579120" y="1191894"/>
          <a:ext cx="6591300" cy="31401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1477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RESULTS (Cont.)</a:t>
            </a:r>
          </a:p>
        </p:txBody>
      </p:sp>
      <p:sp>
        <p:nvSpPr>
          <p:cNvPr id="5" name="Rectangle 4"/>
          <p:cNvSpPr/>
          <p:nvPr/>
        </p:nvSpPr>
        <p:spPr>
          <a:xfrm>
            <a:off x="1021080" y="4495617"/>
            <a:ext cx="6819900" cy="320280"/>
          </a:xfrm>
          <a:prstGeom prst="rect">
            <a:avLst/>
          </a:prstGeom>
        </p:spPr>
        <p:txBody>
          <a:bodyPr wrap="square">
            <a:spAutoFit/>
          </a:bodyPr>
          <a:lstStyle/>
          <a:p>
            <a:pPr algn="ctr">
              <a:lnSpc>
                <a:spcPct val="115000"/>
              </a:lnSpc>
            </a:pPr>
            <a:r>
              <a:rPr lang="en-US" b="1" dirty="0">
                <a:solidFill>
                  <a:schemeClr val="bg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Figure: </a:t>
            </a:r>
            <a:r>
              <a:rPr lang="en-US" b="1" dirty="0">
                <a:solidFill>
                  <a:schemeClr val="bg2">
                    <a:lumMod val="60000"/>
                    <a:lumOff val="40000"/>
                  </a:schemeClr>
                </a:solidFill>
              </a:rPr>
              <a:t>Confusion Matrix</a:t>
            </a:r>
            <a:endParaRPr lang="en-US"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2087911" y="1021751"/>
            <a:ext cx="5234909" cy="36933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Achieved test accuracy of 99.99 % on test data</a:t>
            </a:r>
          </a:p>
        </p:txBody>
      </p:sp>
      <p:pic>
        <p:nvPicPr>
          <p:cNvPr id="7" name="Picture 6">
            <a:extLst>
              <a:ext uri="{FF2B5EF4-FFF2-40B4-BE49-F238E27FC236}">
                <a16:creationId xmlns:a16="http://schemas.microsoft.com/office/drawing/2014/main" id="{02C9A011-DF87-EE5F-C724-0C5DB156DF57}"/>
              </a:ext>
            </a:extLst>
          </p:cNvPr>
          <p:cNvPicPr>
            <a:picLocks noChangeAspect="1"/>
          </p:cNvPicPr>
          <p:nvPr/>
        </p:nvPicPr>
        <p:blipFill>
          <a:blip r:embed="rId2"/>
          <a:stretch>
            <a:fillRect/>
          </a:stretch>
        </p:blipFill>
        <p:spPr>
          <a:xfrm>
            <a:off x="1021080" y="1391082"/>
            <a:ext cx="6877412" cy="2952317"/>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94810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RESULTS (Cont.)</a:t>
            </a:r>
          </a:p>
        </p:txBody>
      </p:sp>
      <p:sp>
        <p:nvSpPr>
          <p:cNvPr id="6" name="Rectangle 5"/>
          <p:cNvSpPr/>
          <p:nvPr/>
        </p:nvSpPr>
        <p:spPr>
          <a:xfrm>
            <a:off x="3616112" y="4121865"/>
            <a:ext cx="2079416" cy="320280"/>
          </a:xfrm>
          <a:prstGeom prst="rect">
            <a:avLst/>
          </a:prstGeom>
        </p:spPr>
        <p:txBody>
          <a:bodyPr wrap="none">
            <a:spAutoFit/>
          </a:bodyPr>
          <a:lstStyle/>
          <a:p>
            <a:pPr algn="ctr">
              <a:lnSpc>
                <a:spcPct val="115000"/>
              </a:lnSpc>
            </a:pP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Figure: Accuracy Graph</a:t>
            </a:r>
            <a:endParaRPr lang="en-US" dirty="0">
              <a:solidFill>
                <a:schemeClr val="tx1"/>
              </a:solidFill>
              <a:effectLst/>
              <a:latin typeface="Times New Roman" panose="02020603050405020304" pitchFamily="18" charset="0"/>
              <a:ea typeface="Calibri" panose="020F0502020204030204" pitchFamily="34" charset="0"/>
              <a:cs typeface="Vrinda"/>
            </a:endParaRPr>
          </a:p>
        </p:txBody>
      </p:sp>
      <p:pic>
        <p:nvPicPr>
          <p:cNvPr id="5" name="Picture 4">
            <a:extLst>
              <a:ext uri="{FF2B5EF4-FFF2-40B4-BE49-F238E27FC236}">
                <a16:creationId xmlns:a16="http://schemas.microsoft.com/office/drawing/2014/main" id="{C115C951-7812-5F9B-B055-F97AEC828A2C}"/>
              </a:ext>
            </a:extLst>
          </p:cNvPr>
          <p:cNvPicPr>
            <a:picLocks noChangeAspect="1"/>
          </p:cNvPicPr>
          <p:nvPr/>
        </p:nvPicPr>
        <p:blipFill>
          <a:blip r:embed="rId2"/>
          <a:stretch>
            <a:fillRect/>
          </a:stretch>
        </p:blipFill>
        <p:spPr>
          <a:xfrm>
            <a:off x="1178312" y="1202473"/>
            <a:ext cx="6787376" cy="2857500"/>
          </a:xfrm>
          <a:prstGeom prst="rect">
            <a:avLst/>
          </a:prstGeom>
        </p:spPr>
      </p:pic>
    </p:spTree>
    <p:extLst>
      <p:ext uri="{BB962C8B-B14F-4D97-AF65-F5344CB8AC3E}">
        <p14:creationId xmlns:p14="http://schemas.microsoft.com/office/powerpoint/2010/main" val="173907380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7"/>
          <p:cNvSpPr txBox="1">
            <a:spLocks noGrp="1"/>
          </p:cNvSpPr>
          <p:nvPr>
            <p:ph type="title"/>
          </p:nvPr>
        </p:nvSpPr>
        <p:spPr>
          <a:xfrm>
            <a:off x="720000" y="209321"/>
            <a:ext cx="7704000" cy="57287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US" dirty="0"/>
              <a:t>Comparison</a:t>
            </a:r>
            <a:endParaRPr dirty="0"/>
          </a:p>
        </p:txBody>
      </p:sp>
      <p:sp>
        <p:nvSpPr>
          <p:cNvPr id="695" name="Google Shape;695;p7"/>
          <p:cNvSpPr/>
          <p:nvPr/>
        </p:nvSpPr>
        <p:spPr>
          <a:xfrm>
            <a:off x="2163762" y="1343025"/>
            <a:ext cx="938053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021506BE-7D16-7ADC-A4B4-2AB80A61578E}"/>
              </a:ext>
            </a:extLst>
          </p:cNvPr>
          <p:cNvGraphicFramePr>
            <a:graphicFrameLocks noGrp="1"/>
          </p:cNvGraphicFramePr>
          <p:nvPr>
            <p:extLst>
              <p:ext uri="{D42A27DB-BD31-4B8C-83A1-F6EECF244321}">
                <p14:modId xmlns:p14="http://schemas.microsoft.com/office/powerpoint/2010/main" val="635817811"/>
              </p:ext>
            </p:extLst>
          </p:nvPr>
        </p:nvGraphicFramePr>
        <p:xfrm>
          <a:off x="213360" y="922020"/>
          <a:ext cx="8671559" cy="3981355"/>
        </p:xfrm>
        <a:graphic>
          <a:graphicData uri="http://schemas.openxmlformats.org/drawingml/2006/table">
            <a:tbl>
              <a:tblPr firstRow="1" firstCol="1" bandRow="1">
                <a:tableStyleId>{0370C4E8-FD1E-4373-9E20-0FA10F8BACA5}</a:tableStyleId>
              </a:tblPr>
              <a:tblGrid>
                <a:gridCol w="3234877">
                  <a:extLst>
                    <a:ext uri="{9D8B030D-6E8A-4147-A177-3AD203B41FA5}">
                      <a16:colId xmlns:a16="http://schemas.microsoft.com/office/drawing/2014/main" val="4131411442"/>
                    </a:ext>
                  </a:extLst>
                </a:gridCol>
                <a:gridCol w="3234877">
                  <a:extLst>
                    <a:ext uri="{9D8B030D-6E8A-4147-A177-3AD203B41FA5}">
                      <a16:colId xmlns:a16="http://schemas.microsoft.com/office/drawing/2014/main" val="2380336395"/>
                    </a:ext>
                  </a:extLst>
                </a:gridCol>
                <a:gridCol w="2201805">
                  <a:extLst>
                    <a:ext uri="{9D8B030D-6E8A-4147-A177-3AD203B41FA5}">
                      <a16:colId xmlns:a16="http://schemas.microsoft.com/office/drawing/2014/main" val="841689946"/>
                    </a:ext>
                  </a:extLst>
                </a:gridCol>
              </a:tblGrid>
              <a:tr h="347499">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Authors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Datasets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Accuracy Rate</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2700219384"/>
                  </a:ext>
                </a:extLst>
              </a:tr>
              <a:tr h="435487">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Hussain, Muhammad Jamil, et al. [5]</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93.70%</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484217828"/>
                  </a:ext>
                </a:extLst>
              </a:tr>
              <a:tr h="407492">
                <a:tc>
                  <a:txBody>
                    <a:bodyPr/>
                    <a:lstStyle/>
                    <a:p>
                      <a:pPr marL="0" marR="0" algn="ctr">
                        <a:lnSpc>
                          <a:spcPct val="115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Kadhim</a:t>
                      </a:r>
                      <a:r>
                        <a:rPr lang="en-US" sz="1200" dirty="0">
                          <a:solidFill>
                            <a:schemeClr val="tx1"/>
                          </a:solidFill>
                          <a:effectLst/>
                          <a:latin typeface="Times New Roman" panose="02020603050405020304" pitchFamily="18" charset="0"/>
                          <a:cs typeface="Times New Roman" panose="02020603050405020304" pitchFamily="18" charset="0"/>
                        </a:rPr>
                        <a:t>, R. A., &amp; </a:t>
                      </a:r>
                      <a:r>
                        <a:rPr lang="en-US" sz="1200" dirty="0" err="1">
                          <a:solidFill>
                            <a:schemeClr val="tx1"/>
                          </a:solidFill>
                          <a:effectLst/>
                          <a:latin typeface="Times New Roman" panose="02020603050405020304" pitchFamily="18" charset="0"/>
                          <a:cs typeface="Times New Roman" panose="02020603050405020304" pitchFamily="18" charset="0"/>
                        </a:rPr>
                        <a:t>Khamees</a:t>
                      </a:r>
                      <a:r>
                        <a:rPr lang="en-US" sz="1200" dirty="0">
                          <a:solidFill>
                            <a:schemeClr val="tx1"/>
                          </a:solidFill>
                          <a:effectLst/>
                          <a:latin typeface="Times New Roman" panose="02020603050405020304" pitchFamily="18" charset="0"/>
                          <a:cs typeface="Times New Roman" panose="02020603050405020304" pitchFamily="18" charset="0"/>
                        </a:rPr>
                        <a:t>, M. [6]</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98.84%</a:t>
                      </a:r>
                      <a:endParaRPr lang="en-IN"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4042495264"/>
                  </a:ext>
                </a:extLst>
              </a:tr>
              <a:tr h="398077">
                <a:tc>
                  <a:txBody>
                    <a:bodyPr/>
                    <a:lstStyle/>
                    <a:p>
                      <a:pPr marL="0" marR="0" algn="ctr">
                        <a:lnSpc>
                          <a:spcPct val="115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Taskiran</a:t>
                      </a:r>
                      <a:r>
                        <a:rPr lang="en-US" sz="1200" dirty="0">
                          <a:solidFill>
                            <a:schemeClr val="tx1"/>
                          </a:solidFill>
                          <a:effectLst/>
                          <a:latin typeface="Times New Roman" panose="02020603050405020304" pitchFamily="18" charset="0"/>
                          <a:cs typeface="Times New Roman" panose="02020603050405020304" pitchFamily="18" charset="0"/>
                        </a:rPr>
                        <a:t>, M., </a:t>
                      </a:r>
                      <a:r>
                        <a:rPr lang="en-US" sz="1200" dirty="0" err="1">
                          <a:solidFill>
                            <a:schemeClr val="tx1"/>
                          </a:solidFill>
                          <a:effectLst/>
                          <a:latin typeface="Times New Roman" panose="02020603050405020304" pitchFamily="18" charset="0"/>
                          <a:cs typeface="Times New Roman" panose="02020603050405020304" pitchFamily="18" charset="0"/>
                        </a:rPr>
                        <a:t>Killioglu</a:t>
                      </a:r>
                      <a:r>
                        <a:rPr lang="en-US" sz="1200" dirty="0">
                          <a:solidFill>
                            <a:schemeClr val="tx1"/>
                          </a:solidFill>
                          <a:effectLst/>
                          <a:latin typeface="Times New Roman" panose="02020603050405020304" pitchFamily="18" charset="0"/>
                          <a:cs typeface="Times New Roman" panose="02020603050405020304" pitchFamily="18" charset="0"/>
                        </a:rPr>
                        <a:t>, M., &amp; </a:t>
                      </a:r>
                      <a:r>
                        <a:rPr lang="en-US" sz="1200" dirty="0" err="1">
                          <a:solidFill>
                            <a:schemeClr val="tx1"/>
                          </a:solidFill>
                          <a:effectLst/>
                          <a:latin typeface="Times New Roman" panose="02020603050405020304" pitchFamily="18" charset="0"/>
                          <a:cs typeface="Times New Roman" panose="02020603050405020304" pitchFamily="18" charset="0"/>
                        </a:rPr>
                        <a:t>Kahraman</a:t>
                      </a:r>
                      <a:r>
                        <a:rPr lang="en-US" sz="1200" dirty="0">
                          <a:solidFill>
                            <a:schemeClr val="tx1"/>
                          </a:solidFill>
                          <a:effectLst/>
                          <a:latin typeface="Times New Roman" panose="02020603050405020304" pitchFamily="18" charset="0"/>
                          <a:cs typeface="Times New Roman" panose="02020603050405020304" pitchFamily="18" charset="0"/>
                        </a:rPr>
                        <a:t>, N. [7]</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98.05%</a:t>
                      </a:r>
                      <a:endParaRPr lang="en-IN"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1025501733"/>
                  </a:ext>
                </a:extLst>
              </a:tr>
              <a:tr h="261292">
                <a:tc rowSpan="3">
                  <a:txBody>
                    <a:bodyPr/>
                    <a:lstStyle/>
                    <a:p>
                      <a:pPr marL="0" marR="0" algn="ctr">
                        <a:lnSpc>
                          <a:spcPct val="115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Kavana</a:t>
                      </a:r>
                      <a:r>
                        <a:rPr lang="en-US" sz="1200" dirty="0">
                          <a:solidFill>
                            <a:schemeClr val="tx1"/>
                          </a:solidFill>
                          <a:effectLst/>
                          <a:latin typeface="Times New Roman" panose="02020603050405020304" pitchFamily="18" charset="0"/>
                          <a:cs typeface="Times New Roman" panose="02020603050405020304" pitchFamily="18" charset="0"/>
                        </a:rPr>
                        <a:t>, K. M., &amp; Suma, N. R. [8]</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99.50%</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3685657526"/>
                  </a:ext>
                </a:extLst>
              </a:tr>
              <a:tr h="412180">
                <a:tc vMerge="1">
                  <a:txBody>
                    <a:bodyPr/>
                    <a:lstStyle/>
                    <a:p>
                      <a:endParaRPr lang="en-IN"/>
                    </a:p>
                  </a:txBody>
                  <a:tcPr/>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Indian Sign Language</a:t>
                      </a:r>
                      <a:endParaRPr lang="en-IN" sz="12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99.92%</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1285776012"/>
                  </a:ext>
                </a:extLst>
              </a:tr>
              <a:tr h="412180">
                <a:tc vMerge="1">
                  <a:txBody>
                    <a:bodyPr/>
                    <a:lstStyle/>
                    <a:p>
                      <a:endParaRPr lang="en-IN"/>
                    </a:p>
                  </a:txBody>
                  <a:tcPr/>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Italian Sign Language</a:t>
                      </a:r>
                      <a:endParaRPr lang="en-IN" sz="12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98.19%</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3057412825"/>
                  </a:ext>
                </a:extLst>
              </a:tr>
              <a:tr h="412180">
                <a:tc>
                  <a:txBody>
                    <a:bodyPr/>
                    <a:lstStyle/>
                    <a:p>
                      <a:pPr marL="0" marR="0" algn="ctr">
                        <a:lnSpc>
                          <a:spcPct val="11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Rajasekhar, N., e [9]</a:t>
                      </a:r>
                      <a:endParaRPr lang="en-IN"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99.99%</a:t>
                      </a:r>
                      <a:endParaRPr lang="en-IN" sz="12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2305521938"/>
                  </a:ext>
                </a:extLst>
              </a:tr>
              <a:tr h="419489">
                <a:tc>
                  <a:txBody>
                    <a:bodyPr/>
                    <a:lstStyle/>
                    <a:p>
                      <a:pPr marL="0" marR="0" algn="ctr">
                        <a:lnSpc>
                          <a:spcPct val="11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Kumar, R., Bajpai, A., &amp; Sinha, A. [10]</a:t>
                      </a:r>
                      <a:endParaRPr lang="en-IN"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American Sign Language (ASL)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99.95%</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2801677001"/>
                  </a:ext>
                </a:extLst>
              </a:tr>
              <a:tr h="475479">
                <a:tc>
                  <a:txBody>
                    <a:bodyPr/>
                    <a:lstStyle/>
                    <a:p>
                      <a:pPr marL="0" marR="0" algn="ctr">
                        <a:lnSpc>
                          <a:spcPct val="115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Our approach</a:t>
                      </a:r>
                      <a:endParaRPr lang="en-IN"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American Sign Language (ASL)</a:t>
                      </a:r>
                      <a:endParaRPr lang="en-IN"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tc>
                  <a:txBody>
                    <a:bodyPr/>
                    <a:lstStyle/>
                    <a:p>
                      <a:pPr marL="0" marR="0" algn="ctr">
                        <a:lnSpc>
                          <a:spcPct val="115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99.99%</a:t>
                      </a:r>
                      <a:endParaRPr lang="en-IN"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9114" marR="39114" marT="0" marB="0"/>
                </a:tc>
                <a:extLst>
                  <a:ext uri="{0D108BD9-81ED-4DB2-BD59-A6C34878D82A}">
                    <a16:rowId xmlns:a16="http://schemas.microsoft.com/office/drawing/2014/main" val="639425226"/>
                  </a:ext>
                </a:extLst>
              </a:tr>
            </a:tbl>
          </a:graphicData>
        </a:graphic>
      </p:graphicFrame>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US" dirty="0"/>
              <a:t> OVERVIEW OF </a:t>
            </a:r>
            <a:r>
              <a:rPr lang="en-US" dirty="0">
                <a:latin typeface="Bebas Neue"/>
                <a:ea typeface="Bebas Neue"/>
                <a:cs typeface="Bebas Neue"/>
                <a:sym typeface="Bebas Neue"/>
              </a:rPr>
              <a:t>THIS PRESENTATION</a:t>
            </a:r>
            <a:endParaRPr dirty="0">
              <a:latin typeface="Bebas Neue"/>
              <a:ea typeface="Bebas Neue"/>
              <a:cs typeface="Bebas Neue"/>
              <a:sym typeface="Bebas Neue"/>
            </a:endParaRPr>
          </a:p>
        </p:txBody>
      </p:sp>
      <p:sp>
        <p:nvSpPr>
          <p:cNvPr id="625" name="Google Shape;625;p2"/>
          <p:cNvSpPr txBox="1">
            <a:spLocks noGrp="1"/>
          </p:cNvSpPr>
          <p:nvPr>
            <p:ph type="body" idx="1"/>
          </p:nvPr>
        </p:nvSpPr>
        <p:spPr>
          <a:xfrm>
            <a:off x="883920" y="1148317"/>
            <a:ext cx="7540080" cy="3416350"/>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SzPts val="1600"/>
              <a:buFont typeface="Wingdings" panose="05000000000000000000" pitchFamily="2" charset="2"/>
              <a:buChar char="v"/>
            </a:pPr>
            <a:r>
              <a:rPr lang="en-US"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rPr>
              <a:t>Introduction </a:t>
            </a:r>
          </a:p>
          <a:p>
            <a:pPr marL="342900" lvl="0" indent="-342900" algn="l" rtl="0">
              <a:lnSpc>
                <a:spcPct val="100000"/>
              </a:lnSpc>
              <a:spcBef>
                <a:spcPts val="0"/>
              </a:spcBef>
              <a:spcAft>
                <a:spcPts val="0"/>
              </a:spcAft>
              <a:buSzPts val="1600"/>
              <a:buFont typeface="Wingdings" panose="05000000000000000000" pitchFamily="2" charset="2"/>
              <a:buChar char="v"/>
            </a:pPr>
            <a:r>
              <a:rPr lang="en-US"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rPr>
              <a:t>Background</a:t>
            </a:r>
          </a:p>
          <a:p>
            <a:pPr marL="342900" lvl="0" indent="-342900" algn="l" rtl="0">
              <a:lnSpc>
                <a:spcPct val="100000"/>
              </a:lnSpc>
              <a:spcBef>
                <a:spcPts val="0"/>
              </a:spcBef>
              <a:spcAft>
                <a:spcPts val="0"/>
              </a:spcAft>
              <a:buSzPts val="1600"/>
              <a:buFont typeface="Wingdings" panose="05000000000000000000" pitchFamily="2" charset="2"/>
              <a:buChar char="v"/>
            </a:pPr>
            <a:r>
              <a:rPr lang="en-US" sz="2400" dirty="0">
                <a:latin typeface="Times New Roman" panose="02020603050405020304" pitchFamily="18" charset="0"/>
                <a:ea typeface="Bebas Neue"/>
                <a:cs typeface="Times New Roman" panose="02020603050405020304" pitchFamily="18" charset="0"/>
                <a:sym typeface="Bebas Neue"/>
              </a:rPr>
              <a:t>Motivation</a:t>
            </a:r>
            <a:endParaRPr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342900" lvl="0" indent="-342900" algn="l" rtl="0">
              <a:lnSpc>
                <a:spcPct val="100000"/>
              </a:lnSpc>
              <a:spcBef>
                <a:spcPts val="0"/>
              </a:spcBef>
              <a:spcAft>
                <a:spcPts val="0"/>
              </a:spcAft>
              <a:buSzPts val="1600"/>
              <a:buFont typeface="Wingdings" panose="05000000000000000000" pitchFamily="2" charset="2"/>
              <a:buChar char="v"/>
            </a:pPr>
            <a:r>
              <a:rPr lang="en-US"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rPr>
              <a:t>OBJECTIVES</a:t>
            </a:r>
            <a:endParaRPr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342900" lvl="0" indent="-342900" algn="l" rtl="0">
              <a:lnSpc>
                <a:spcPct val="100000"/>
              </a:lnSpc>
              <a:spcBef>
                <a:spcPts val="0"/>
              </a:spcBef>
              <a:spcAft>
                <a:spcPts val="0"/>
              </a:spcAft>
              <a:buSzPts val="1600"/>
              <a:buFont typeface="Wingdings" panose="05000000000000000000" pitchFamily="2" charset="2"/>
              <a:buChar char="v"/>
            </a:pPr>
            <a:r>
              <a:rPr lang="en-US" sz="2400" dirty="0">
                <a:latin typeface="Times New Roman" panose="02020603050405020304" pitchFamily="18" charset="0"/>
                <a:ea typeface="Bebas Neue"/>
                <a:cs typeface="Times New Roman" panose="02020603050405020304" pitchFamily="18" charset="0"/>
                <a:sym typeface="Bebas Neue"/>
              </a:rPr>
              <a:t>Methodology</a:t>
            </a:r>
            <a:r>
              <a:rPr lang="en-US" sz="2400" b="1" dirty="0">
                <a:latin typeface="Times New Roman" panose="02020603050405020304" pitchFamily="18" charset="0"/>
                <a:ea typeface="Bebas Neue"/>
                <a:cs typeface="Times New Roman" panose="02020603050405020304" pitchFamily="18" charset="0"/>
                <a:sym typeface="Bebas Neue"/>
              </a:rPr>
              <a:t> </a:t>
            </a:r>
            <a:endParaRPr sz="2400" b="1" dirty="0">
              <a:latin typeface="Times New Roman" panose="02020603050405020304" pitchFamily="18" charset="0"/>
              <a:ea typeface="Bebas Neue"/>
              <a:cs typeface="Times New Roman" panose="02020603050405020304" pitchFamily="18" charset="0"/>
              <a:sym typeface="Bebas Neue"/>
            </a:endParaRPr>
          </a:p>
          <a:p>
            <a:pPr marL="342900" lvl="0" indent="-342900" algn="l" rtl="0">
              <a:lnSpc>
                <a:spcPct val="100000"/>
              </a:lnSpc>
              <a:spcBef>
                <a:spcPts val="0"/>
              </a:spcBef>
              <a:spcAft>
                <a:spcPts val="0"/>
              </a:spcAft>
              <a:buSzPts val="1600"/>
              <a:buFont typeface="Wingdings" panose="05000000000000000000" pitchFamily="2" charset="2"/>
              <a:buChar char="v"/>
            </a:pPr>
            <a:r>
              <a:rPr lang="en-US"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rPr>
              <a:t>Evaluation and RESULTS</a:t>
            </a:r>
          </a:p>
          <a:p>
            <a:pPr marL="342900" lvl="0" indent="-342900" algn="l" rtl="0">
              <a:lnSpc>
                <a:spcPct val="100000"/>
              </a:lnSpc>
              <a:spcBef>
                <a:spcPts val="0"/>
              </a:spcBef>
              <a:spcAft>
                <a:spcPts val="0"/>
              </a:spcAft>
              <a:buSzPts val="16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Comparison</a:t>
            </a:r>
            <a:endParaRPr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342900" lvl="0" indent="-342900" algn="l" rtl="0">
              <a:lnSpc>
                <a:spcPct val="100000"/>
              </a:lnSpc>
              <a:spcBef>
                <a:spcPts val="0"/>
              </a:spcBef>
              <a:spcAft>
                <a:spcPts val="0"/>
              </a:spcAft>
              <a:buSzPts val="1600"/>
              <a:buFont typeface="Wingdings" panose="05000000000000000000" pitchFamily="2" charset="2"/>
              <a:buChar char="v"/>
            </a:pPr>
            <a:r>
              <a:rPr lang="en-US" sz="2400" i="0" u="none" strike="noStrike" dirty="0">
                <a:solidFill>
                  <a:schemeClr val="dk1"/>
                </a:solidFill>
                <a:latin typeface="Times New Roman" panose="02020603050405020304" pitchFamily="18" charset="0"/>
                <a:ea typeface="Bebas Neue"/>
                <a:cs typeface="Times New Roman" panose="02020603050405020304" pitchFamily="18" charset="0"/>
                <a:sym typeface="Bebas Neue"/>
              </a:rPr>
              <a:t>Conclusion</a:t>
            </a:r>
            <a:endParaRPr sz="24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0"/>
              </a:spcAft>
              <a:buSzPts val="1600"/>
              <a:buFont typeface="Wingdings" panose="05000000000000000000" pitchFamily="2" charset="2"/>
              <a:buChar char="v"/>
            </a:pPr>
            <a:r>
              <a:rPr lang="en-US" sz="2400" dirty="0">
                <a:latin typeface="Times New Roman" panose="02020603050405020304" pitchFamily="18" charset="0"/>
                <a:ea typeface="Bebas Neue"/>
                <a:cs typeface="Times New Roman" panose="02020603050405020304" pitchFamily="18" charset="0"/>
                <a:sym typeface="Bebas Neue"/>
              </a:rPr>
              <a:t>References</a:t>
            </a:r>
            <a:r>
              <a:rPr lang="en-US" sz="2400" b="1" dirty="0">
                <a:latin typeface="Times New Roman" panose="02020603050405020304" pitchFamily="18" charset="0"/>
                <a:ea typeface="Bebas Neue"/>
                <a:cs typeface="Times New Roman" panose="02020603050405020304" pitchFamily="18" charset="0"/>
                <a:sym typeface="Bebas Neue"/>
              </a:rPr>
              <a:t> </a:t>
            </a:r>
            <a:endParaRPr sz="2400"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(Cont.)</a:t>
            </a:r>
          </a:p>
        </p:txBody>
      </p:sp>
      <p:graphicFrame>
        <p:nvGraphicFramePr>
          <p:cNvPr id="4" name="Chart 3"/>
          <p:cNvGraphicFramePr/>
          <p:nvPr>
            <p:extLst>
              <p:ext uri="{D42A27DB-BD31-4B8C-83A1-F6EECF244321}">
                <p14:modId xmlns:p14="http://schemas.microsoft.com/office/powerpoint/2010/main" val="1882037507"/>
              </p:ext>
            </p:extLst>
          </p:nvPr>
        </p:nvGraphicFramePr>
        <p:xfrm>
          <a:off x="1158240" y="1052684"/>
          <a:ext cx="6949440" cy="290971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318260" y="4106624"/>
            <a:ext cx="6819900" cy="340093"/>
          </a:xfrm>
          <a:prstGeom prst="rect">
            <a:avLst/>
          </a:prstGeom>
        </p:spPr>
        <p:txBody>
          <a:bodyPr wrap="square">
            <a:spAutoFit/>
          </a:bodyPr>
          <a:lstStyle/>
          <a:p>
            <a:pPr algn="ctr">
              <a:lnSpc>
                <a:spcPct val="115000"/>
              </a:lnSpc>
            </a:pPr>
            <a:r>
              <a:rPr lang="en-US" b="1" dirty="0">
                <a:solidFill>
                  <a:schemeClr val="bg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Figure: An accuracy comparison </a:t>
            </a:r>
            <a:r>
              <a:rPr lang="en-US" b="1" dirty="0">
                <a:solidFill>
                  <a:schemeClr val="bg2">
                    <a:lumMod val="60000"/>
                    <a:lumOff val="40000"/>
                  </a:schemeClr>
                </a:solidFill>
                <a:latin typeface="Times New Roman" panose="02020603050405020304" pitchFamily="18" charset="0"/>
                <a:cs typeface="Times New Roman" panose="02020603050405020304" pitchFamily="18" charset="0"/>
              </a:rPr>
              <a:t>between Our Approach and Others Approach</a:t>
            </a:r>
            <a:endParaRPr lang="en-US" dirty="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1718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(Cont.)</a:t>
            </a:r>
          </a:p>
        </p:txBody>
      </p:sp>
      <p:sp>
        <p:nvSpPr>
          <p:cNvPr id="5" name="Rectangle 4"/>
          <p:cNvSpPr/>
          <p:nvPr/>
        </p:nvSpPr>
        <p:spPr>
          <a:xfrm>
            <a:off x="2293620" y="4289504"/>
            <a:ext cx="6545580" cy="307777"/>
          </a:xfrm>
          <a:prstGeom prst="rect">
            <a:avLst/>
          </a:prstGeom>
        </p:spPr>
        <p:txBody>
          <a:bodyPr wrap="square">
            <a:spAutoFit/>
          </a:bodyPr>
          <a:lstStyle/>
          <a:p>
            <a:r>
              <a:rPr lang="en-US" b="1" dirty="0">
                <a:solidFill>
                  <a:schemeClr val="bg2">
                    <a:lumMod val="60000"/>
                    <a:lumOff val="40000"/>
                  </a:schemeClr>
                </a:solidFill>
                <a:latin typeface="Times New Roman" panose="02020603050405020304" pitchFamily="18" charset="0"/>
                <a:cs typeface="Times New Roman" panose="02020603050405020304" pitchFamily="18" charset="0"/>
              </a:rPr>
              <a:t>Figure: Accuracy comparison chart on the same dataset</a:t>
            </a:r>
            <a:endParaRPr lang="en-US"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20D5512D-2B39-BBA6-2EE5-6EFCB1D068C4}"/>
              </a:ext>
            </a:extLst>
          </p:cNvPr>
          <p:cNvGraphicFramePr/>
          <p:nvPr/>
        </p:nvGraphicFramePr>
        <p:xfrm>
          <a:off x="1717675" y="936625"/>
          <a:ext cx="5708650" cy="3270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4730E2E-6455-A5FA-294B-56BA360E1493}"/>
              </a:ext>
            </a:extLst>
          </p:cNvPr>
          <p:cNvGraphicFramePr/>
          <p:nvPr>
            <p:extLst>
              <p:ext uri="{D42A27DB-BD31-4B8C-83A1-F6EECF244321}">
                <p14:modId xmlns:p14="http://schemas.microsoft.com/office/powerpoint/2010/main" val="3925716854"/>
              </p:ext>
            </p:extLst>
          </p:nvPr>
        </p:nvGraphicFramePr>
        <p:xfrm>
          <a:off x="1066800" y="1089025"/>
          <a:ext cx="7056120" cy="3270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7890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Box 2"/>
          <p:cNvSpPr txBox="1"/>
          <p:nvPr/>
        </p:nvSpPr>
        <p:spPr>
          <a:xfrm>
            <a:off x="193288" y="1137425"/>
            <a:ext cx="8868937" cy="3416320"/>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Classification and recognition method for Sign Language using </a:t>
            </a:r>
            <a:r>
              <a:rPr lang="en-US" sz="1800" dirty="0" err="1">
                <a:solidFill>
                  <a:schemeClr val="tx1"/>
                </a:solidFill>
                <a:latin typeface="Times New Roman" panose="02020603050405020304" pitchFamily="18" charset="0"/>
                <a:cs typeface="Times New Roman" panose="02020603050405020304" pitchFamily="18" charset="0"/>
              </a:rPr>
              <a:t>MediaPipe's</a:t>
            </a:r>
            <a:r>
              <a:rPr lang="en-US" sz="1800" dirty="0">
                <a:solidFill>
                  <a:schemeClr val="tx1"/>
                </a:solidFill>
                <a:latin typeface="Times New Roman" panose="02020603050405020304" pitchFamily="18" charset="0"/>
                <a:cs typeface="Times New Roman" panose="02020603050405020304" pitchFamily="18" charset="0"/>
              </a:rPr>
              <a:t> model architecture along with LSTM. </a:t>
            </a:r>
          </a:p>
          <a:p>
            <a:pPr marL="285750" indent="-285750">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Flexibility in optimization, allowing customization of the model as per target requirements.</a:t>
            </a:r>
          </a:p>
          <a:p>
            <a:pPr marL="285750" indent="-285750">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Superior precision compared to traditional shallow structure machine learning methods.</a:t>
            </a:r>
          </a:p>
          <a:p>
            <a:pPr marL="285750" indent="-285750">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Outperforms other deep learning architectures in image processing and big data tasks.</a:t>
            </a:r>
          </a:p>
          <a:p>
            <a:pPr marL="285750" indent="-285750">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Achieved 99.99% accuracy on the test set, validating the efficacy of the </a:t>
            </a:r>
            <a:r>
              <a:rPr lang="en-US" sz="1800" dirty="0" err="1">
                <a:solidFill>
                  <a:schemeClr val="tx1"/>
                </a:solidFill>
                <a:latin typeface="Times New Roman" panose="02020603050405020304" pitchFamily="18" charset="0"/>
                <a:cs typeface="Times New Roman" panose="02020603050405020304" pitchFamily="18" charset="0"/>
              </a:rPr>
              <a:t>method.Highlights</a:t>
            </a:r>
            <a:r>
              <a:rPr lang="en-US" sz="1800" dirty="0">
                <a:solidFill>
                  <a:schemeClr val="tx1"/>
                </a:solidFill>
                <a:latin typeface="Times New Roman" panose="02020603050405020304" pitchFamily="18" charset="0"/>
                <a:cs typeface="Times New Roman" panose="02020603050405020304" pitchFamily="18" charset="0"/>
              </a:rPr>
              <a:t> exceptional precision and effectiveness of the </a:t>
            </a:r>
            <a:r>
              <a:rPr lang="en-US" sz="1800" dirty="0" err="1">
                <a:solidFill>
                  <a:schemeClr val="tx1"/>
                </a:solidFill>
                <a:latin typeface="Times New Roman" panose="02020603050405020304" pitchFamily="18" charset="0"/>
                <a:cs typeface="Times New Roman" panose="02020603050405020304" pitchFamily="18" charset="0"/>
              </a:rPr>
              <a:t>MediaPipe</a:t>
            </a:r>
            <a:r>
              <a:rPr lang="en-US" sz="1800" dirty="0">
                <a:solidFill>
                  <a:schemeClr val="tx1"/>
                </a:solidFill>
                <a:latin typeface="Times New Roman" panose="02020603050405020304" pitchFamily="18" charset="0"/>
                <a:cs typeface="Times New Roman" panose="02020603050405020304" pitchFamily="18" charset="0"/>
              </a:rPr>
              <a:t> and LSTM model, especially in identifying subtle indications of illness in sign language.</a:t>
            </a:r>
          </a:p>
        </p:txBody>
      </p:sp>
    </p:spTree>
    <p:extLst>
      <p:ext uri="{BB962C8B-B14F-4D97-AF65-F5344CB8AC3E}">
        <p14:creationId xmlns:p14="http://schemas.microsoft.com/office/powerpoint/2010/main" val="274323702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4"/>
        <p:cNvGrpSpPr/>
        <p:nvPr/>
      </p:nvGrpSpPr>
      <p:grpSpPr>
        <a:xfrm>
          <a:off x="0" y="0"/>
          <a:ext cx="0" cy="0"/>
          <a:chOff x="0" y="0"/>
          <a:chExt cx="0" cy="0"/>
        </a:xfrm>
      </p:grpSpPr>
      <p:sp>
        <p:nvSpPr>
          <p:cNvPr id="2511" name="Google Shape;2511;p46"/>
          <p:cNvSpPr txBox="1"/>
          <p:nvPr/>
        </p:nvSpPr>
        <p:spPr>
          <a:xfrm>
            <a:off x="415388" y="1176214"/>
            <a:ext cx="8012955" cy="49041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chemeClr val="dk2"/>
                </a:solidFill>
                <a:latin typeface="Bebas Neue"/>
                <a:ea typeface="Bebas Neue"/>
                <a:cs typeface="Bebas Neue"/>
                <a:sym typeface="Bebas Neue"/>
              </a:rPr>
              <a:t>Limitations</a:t>
            </a:r>
            <a:endParaRPr sz="2400" dirty="0">
              <a:solidFill>
                <a:schemeClr val="dk2"/>
              </a:solidFill>
              <a:latin typeface="Bebas Neue"/>
              <a:ea typeface="Bebas Neue"/>
              <a:cs typeface="Bebas Neue"/>
              <a:sym typeface="Bebas Neue"/>
            </a:endParaRPr>
          </a:p>
        </p:txBody>
      </p:sp>
      <p:cxnSp>
        <p:nvCxnSpPr>
          <p:cNvPr id="2512" name="Google Shape;2512;p46"/>
          <p:cNvCxnSpPr/>
          <p:nvPr/>
        </p:nvCxnSpPr>
        <p:spPr>
          <a:xfrm>
            <a:off x="2082449" y="699355"/>
            <a:ext cx="188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6"/>
          <p:cNvCxnSpPr/>
          <p:nvPr/>
        </p:nvCxnSpPr>
        <p:spPr>
          <a:xfrm>
            <a:off x="4851273" y="699355"/>
            <a:ext cx="1885500" cy="0"/>
          </a:xfrm>
          <a:prstGeom prst="straightConnector1">
            <a:avLst/>
          </a:prstGeom>
          <a:noFill/>
          <a:ln w="9525" cap="flat" cmpd="sng">
            <a:solidFill>
              <a:schemeClr val="dk2"/>
            </a:solidFill>
            <a:prstDash val="solid"/>
            <a:round/>
            <a:headEnd type="none" w="med" len="med"/>
            <a:tailEnd type="none" w="med" len="med"/>
          </a:ln>
        </p:spPr>
      </p:cxnSp>
      <p:grpSp>
        <p:nvGrpSpPr>
          <p:cNvPr id="2515" name="Google Shape;2515;p46"/>
          <p:cNvGrpSpPr/>
          <p:nvPr/>
        </p:nvGrpSpPr>
        <p:grpSpPr>
          <a:xfrm>
            <a:off x="3870478" y="197315"/>
            <a:ext cx="980795" cy="983777"/>
            <a:chOff x="4031298" y="1694596"/>
            <a:chExt cx="980795" cy="877163"/>
          </a:xfrm>
        </p:grpSpPr>
        <p:sp>
          <p:nvSpPr>
            <p:cNvPr id="2516" name="Google Shape;2516;p46"/>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2675;p67">
            <a:extLst>
              <a:ext uri="{FF2B5EF4-FFF2-40B4-BE49-F238E27FC236}">
                <a16:creationId xmlns:a16="http://schemas.microsoft.com/office/drawing/2014/main" id="{D5FECA0F-CAA3-43B8-9852-18D4CD566443}"/>
              </a:ext>
            </a:extLst>
          </p:cNvPr>
          <p:cNvSpPr/>
          <p:nvPr/>
        </p:nvSpPr>
        <p:spPr>
          <a:xfrm>
            <a:off x="4282951" y="456663"/>
            <a:ext cx="259488" cy="441768"/>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67" name="TextBox 66">
            <a:extLst>
              <a:ext uri="{FF2B5EF4-FFF2-40B4-BE49-F238E27FC236}">
                <a16:creationId xmlns:a16="http://schemas.microsoft.com/office/drawing/2014/main" id="{6A8829A9-3607-4261-90B5-12BB7CE054ED}"/>
              </a:ext>
            </a:extLst>
          </p:cNvPr>
          <p:cNvSpPr txBox="1"/>
          <p:nvPr/>
        </p:nvSpPr>
        <p:spPr>
          <a:xfrm>
            <a:off x="6331771" y="3023430"/>
            <a:ext cx="2669019" cy="323165"/>
          </a:xfrm>
          <a:prstGeom prst="rect">
            <a:avLst/>
          </a:prstGeom>
          <a:noFill/>
        </p:spPr>
        <p:txBody>
          <a:bodyPr wrap="square">
            <a:spAutoFit/>
          </a:bodyPr>
          <a:lstStyle/>
          <a:p>
            <a:pPr algn="just"/>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F19B9BC-3B04-8911-6E1A-00907464A0EC}"/>
              </a:ext>
            </a:extLst>
          </p:cNvPr>
          <p:cNvSpPr txBox="1"/>
          <p:nvPr/>
        </p:nvSpPr>
        <p:spPr>
          <a:xfrm>
            <a:off x="715657" y="1579183"/>
            <a:ext cx="7855914" cy="3231262"/>
          </a:xfrm>
          <a:prstGeom prst="rect">
            <a:avLst/>
          </a:prstGeom>
          <a:noFill/>
        </p:spPr>
        <p:txBody>
          <a:bodyPr wrap="square" rtlCol="0">
            <a:spAutoFit/>
          </a:bodyPr>
          <a:lstStyle/>
          <a:p>
            <a:pPr marL="285750" lvl="1" indent="-285750"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For better performance and lifespan, more data integration is essential.</a:t>
            </a:r>
          </a:p>
          <a:p>
            <a:pPr marL="285750" lvl="1" indent="-285750" algn="just">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model works well in good lighting conditions. </a:t>
            </a:r>
          </a:p>
          <a:p>
            <a:pPr marL="285750" lvl="1" indent="-285750" algn="just">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Plain background is needed for the model to detect with good </a:t>
            </a:r>
            <a:r>
              <a:rPr lang="en-US" sz="2400" dirty="0">
                <a:solidFill>
                  <a:schemeClr val="tx1"/>
                </a:solidFill>
                <a:latin typeface="Times New Roman" panose="02020603050405020304" pitchFamily="18" charset="0"/>
                <a:cs typeface="Times New Roman" panose="02020603050405020304" pitchFamily="18" charset="0"/>
              </a:rPr>
              <a:t>accuracy.</a:t>
            </a:r>
          </a:p>
          <a:p>
            <a:pPr lvl="1" algn="just"/>
            <a:endParaRPr lang="en-US" sz="1800" dirty="0">
              <a:solidFill>
                <a:schemeClr val="tx1"/>
              </a:solidFill>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v"/>
            </a:pPr>
            <a:r>
              <a:rPr lang="en-US" sz="2000" dirty="0">
                <a:solidFill>
                  <a:schemeClr val="tx1"/>
                </a:solidFill>
                <a:effectLst/>
                <a:latin typeface="Times New Roman" panose="02020603050405020304" pitchFamily="18" charset="0"/>
                <a:ea typeface="Calibri" panose="020F0502020204030204" pitchFamily="34" charset="0"/>
              </a:rPr>
              <a:t>We have some misrecognized problem. Some characters have similar gestures. So, it’s difficult to identify the gestures correctly.</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513274"/>
      </p:ext>
    </p:extLst>
  </p:cSld>
  <p:clrMapOvr>
    <a:masterClrMapping/>
  </p:clrMapOvr>
  <p:transition spd="slow" advTm="51027">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4"/>
        <p:cNvGrpSpPr/>
        <p:nvPr/>
      </p:nvGrpSpPr>
      <p:grpSpPr>
        <a:xfrm>
          <a:off x="0" y="0"/>
          <a:ext cx="0" cy="0"/>
          <a:chOff x="0" y="0"/>
          <a:chExt cx="0" cy="0"/>
        </a:xfrm>
      </p:grpSpPr>
      <p:sp>
        <p:nvSpPr>
          <p:cNvPr id="2511" name="Google Shape;2511;p46"/>
          <p:cNvSpPr txBox="1"/>
          <p:nvPr/>
        </p:nvSpPr>
        <p:spPr>
          <a:xfrm>
            <a:off x="415388" y="1176214"/>
            <a:ext cx="8012955" cy="49041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chemeClr val="dk2"/>
                </a:solidFill>
                <a:latin typeface="Bebas Neue"/>
                <a:ea typeface="Bebas Neue"/>
                <a:cs typeface="Bebas Neue"/>
                <a:sym typeface="Bebas Neue"/>
              </a:rPr>
              <a:t>FUTURE WORKS</a:t>
            </a:r>
            <a:endParaRPr sz="2400" dirty="0">
              <a:solidFill>
                <a:schemeClr val="dk2"/>
              </a:solidFill>
              <a:latin typeface="Bebas Neue"/>
              <a:ea typeface="Bebas Neue"/>
              <a:cs typeface="Bebas Neue"/>
              <a:sym typeface="Bebas Neue"/>
            </a:endParaRPr>
          </a:p>
        </p:txBody>
      </p:sp>
      <p:cxnSp>
        <p:nvCxnSpPr>
          <p:cNvPr id="2512" name="Google Shape;2512;p46"/>
          <p:cNvCxnSpPr/>
          <p:nvPr/>
        </p:nvCxnSpPr>
        <p:spPr>
          <a:xfrm>
            <a:off x="2082449" y="699355"/>
            <a:ext cx="188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6"/>
          <p:cNvCxnSpPr/>
          <p:nvPr/>
        </p:nvCxnSpPr>
        <p:spPr>
          <a:xfrm>
            <a:off x="4851273" y="699355"/>
            <a:ext cx="1885500" cy="0"/>
          </a:xfrm>
          <a:prstGeom prst="straightConnector1">
            <a:avLst/>
          </a:prstGeom>
          <a:noFill/>
          <a:ln w="9525" cap="flat" cmpd="sng">
            <a:solidFill>
              <a:schemeClr val="dk2"/>
            </a:solidFill>
            <a:prstDash val="solid"/>
            <a:round/>
            <a:headEnd type="none" w="med" len="med"/>
            <a:tailEnd type="none" w="med" len="med"/>
          </a:ln>
        </p:spPr>
      </p:cxnSp>
      <p:grpSp>
        <p:nvGrpSpPr>
          <p:cNvPr id="2515" name="Google Shape;2515;p46"/>
          <p:cNvGrpSpPr/>
          <p:nvPr/>
        </p:nvGrpSpPr>
        <p:grpSpPr>
          <a:xfrm>
            <a:off x="3870478" y="197315"/>
            <a:ext cx="980795" cy="983777"/>
            <a:chOff x="4031298" y="1694596"/>
            <a:chExt cx="980795" cy="877163"/>
          </a:xfrm>
        </p:grpSpPr>
        <p:sp>
          <p:nvSpPr>
            <p:cNvPr id="2516" name="Google Shape;2516;p46"/>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2675;p67">
            <a:extLst>
              <a:ext uri="{FF2B5EF4-FFF2-40B4-BE49-F238E27FC236}">
                <a16:creationId xmlns:a16="http://schemas.microsoft.com/office/drawing/2014/main" id="{D5FECA0F-CAA3-43B8-9852-18D4CD566443}"/>
              </a:ext>
            </a:extLst>
          </p:cNvPr>
          <p:cNvSpPr/>
          <p:nvPr/>
        </p:nvSpPr>
        <p:spPr>
          <a:xfrm>
            <a:off x="4282951" y="456663"/>
            <a:ext cx="259488" cy="441768"/>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67" name="TextBox 66">
            <a:extLst>
              <a:ext uri="{FF2B5EF4-FFF2-40B4-BE49-F238E27FC236}">
                <a16:creationId xmlns:a16="http://schemas.microsoft.com/office/drawing/2014/main" id="{6A8829A9-3607-4261-90B5-12BB7CE054ED}"/>
              </a:ext>
            </a:extLst>
          </p:cNvPr>
          <p:cNvSpPr txBox="1"/>
          <p:nvPr/>
        </p:nvSpPr>
        <p:spPr>
          <a:xfrm>
            <a:off x="6331771" y="3023430"/>
            <a:ext cx="2669019" cy="323165"/>
          </a:xfrm>
          <a:prstGeom prst="rect">
            <a:avLst/>
          </a:prstGeom>
          <a:noFill/>
        </p:spPr>
        <p:txBody>
          <a:bodyPr wrap="square">
            <a:spAutoFit/>
          </a:bodyPr>
          <a:lstStyle/>
          <a:p>
            <a:pPr algn="just"/>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F19B9BC-3B04-8911-6E1A-00907464A0EC}"/>
              </a:ext>
            </a:extLst>
          </p:cNvPr>
          <p:cNvSpPr txBox="1"/>
          <p:nvPr/>
        </p:nvSpPr>
        <p:spPr>
          <a:xfrm>
            <a:off x="411054" y="1554112"/>
            <a:ext cx="8160517" cy="3046988"/>
          </a:xfrm>
          <a:prstGeom prst="rect">
            <a:avLst/>
          </a:prstGeom>
          <a:noFill/>
        </p:spPr>
        <p:txBody>
          <a:bodyPr wrap="square" rtlCol="0">
            <a:spAutoFit/>
          </a:bodyPr>
          <a:lstStyle/>
          <a:p>
            <a:pPr marL="285750" lvl="1" indent="-285750">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Utilize large datasets and advanced methodologies to elevate accuracy in Sign Language Recognition (SLR) research.</a:t>
            </a:r>
          </a:p>
          <a:p>
            <a:pPr lvl="1"/>
            <a:endParaRPr lang="en-US" sz="1600" dirty="0">
              <a:solidFill>
                <a:schemeClr val="tx1"/>
              </a:solidFill>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 We are planning to achieve higher accuracy even in case of complex backgrounds by trying out various background subtraction algorithms.</a:t>
            </a:r>
          </a:p>
          <a:p>
            <a:pPr lvl="1"/>
            <a:endParaRPr lang="en-US" sz="1600" dirty="0">
              <a:solidFill>
                <a:schemeClr val="tx1"/>
              </a:solidFill>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  We are also thinking of improving the preprocessing to predict gestures in low light conditions with a higher accuracy.</a:t>
            </a:r>
          </a:p>
          <a:p>
            <a:pPr lvl="1"/>
            <a:endParaRPr lang="en-US" sz="1600" dirty="0">
              <a:solidFill>
                <a:schemeClr val="tx1"/>
              </a:solidFill>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Develop a Web Application for real-time interpretation of Sign Language gestures, promoting inclusivity across communities.- Study Transfer Learning models for enhanced detection capability in classifying various types of sign language gestures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73473"/>
      </p:ext>
    </p:extLst>
  </p:cSld>
  <p:clrMapOvr>
    <a:masterClrMapping/>
  </p:clrMapOvr>
  <p:transition spd="slow" advTm="51027">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Rectangle 1">
            <a:extLst>
              <a:ext uri="{FF2B5EF4-FFF2-40B4-BE49-F238E27FC236}">
                <a16:creationId xmlns:a16="http://schemas.microsoft.com/office/drawing/2014/main" id="{1B6AF248-74D0-4624-9AC1-8849FCEE257D}"/>
              </a:ext>
            </a:extLst>
          </p:cNvPr>
          <p:cNvSpPr>
            <a:spLocks noChangeArrowheads="1"/>
          </p:cNvSpPr>
          <p:nvPr/>
        </p:nvSpPr>
        <p:spPr bwMode="auto">
          <a:xfrm>
            <a:off x="2812415" y="1194435"/>
            <a:ext cx="16926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C4876370-F057-4A4F-A3B0-5F915205A3D7}"/>
              </a:ext>
            </a:extLst>
          </p:cNvPr>
          <p:cNvSpPr>
            <a:spLocks noChangeArrowheads="1"/>
          </p:cNvSpPr>
          <p:nvPr/>
        </p:nvSpPr>
        <p:spPr bwMode="auto">
          <a:xfrm>
            <a:off x="-7574663" y="1188119"/>
            <a:ext cx="321283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C3B24CC0-8073-4DE3-A5DC-4DB755A8000B}"/>
              </a:ext>
            </a:extLst>
          </p:cNvPr>
          <p:cNvGraphicFramePr>
            <a:graphicFrameLocks noGrp="1"/>
          </p:cNvGraphicFramePr>
          <p:nvPr>
            <p:extLst>
              <p:ext uri="{D42A27DB-BD31-4B8C-83A1-F6EECF244321}">
                <p14:modId xmlns:p14="http://schemas.microsoft.com/office/powerpoint/2010/main" val="60276095"/>
              </p:ext>
            </p:extLst>
          </p:nvPr>
        </p:nvGraphicFramePr>
        <p:xfrm>
          <a:off x="720001" y="1187899"/>
          <a:ext cx="7704000" cy="3466492"/>
        </p:xfrm>
        <a:graphic>
          <a:graphicData uri="http://schemas.openxmlformats.org/drawingml/2006/table">
            <a:tbl>
              <a:tblPr firstRow="1" firstCol="1" bandRow="1">
                <a:tableStyleId>{0370C4E8-FD1E-4373-9E20-0FA10F8BACA5}</a:tableStyleId>
              </a:tblPr>
              <a:tblGrid>
                <a:gridCol w="663286">
                  <a:extLst>
                    <a:ext uri="{9D8B030D-6E8A-4147-A177-3AD203B41FA5}">
                      <a16:colId xmlns:a16="http://schemas.microsoft.com/office/drawing/2014/main" val="2724842624"/>
                    </a:ext>
                  </a:extLst>
                </a:gridCol>
                <a:gridCol w="7040714">
                  <a:extLst>
                    <a:ext uri="{9D8B030D-6E8A-4147-A177-3AD203B41FA5}">
                      <a16:colId xmlns:a16="http://schemas.microsoft.com/office/drawing/2014/main" val="1505568313"/>
                    </a:ext>
                  </a:extLst>
                </a:gridCol>
              </a:tblGrid>
              <a:tr h="40122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M. M. Zaki, S. I. Shaheen, “Sign language recognition using a combination of new vision based   features, ” Pattern Recognition Letters, vol. 32, pp. 572–577, 2011.</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50999644"/>
                  </a:ext>
                </a:extLst>
              </a:tr>
              <a:tr h="53718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 Chuan, E. Regina, C. Guardino, “American Sign Language Recognition Using Leap Motion Sensor,” in Proc. 13th International Conference on Machine Learning and Applications (ICMLA), Detroit, USA, 2014, pp. 541–544.</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40167470"/>
                  </a:ext>
                </a:extLst>
              </a:tr>
              <a:tr h="53718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Priyanka C </a:t>
                      </a:r>
                      <a:r>
                        <a:rPr lang="en-US" sz="1200" dirty="0" err="1">
                          <a:solidFill>
                            <a:schemeClr val="tx1"/>
                          </a:solidFill>
                          <a:effectLst/>
                          <a:latin typeface="Times New Roman" panose="02020603050405020304" pitchFamily="18" charset="0"/>
                          <a:cs typeface="Times New Roman" panose="02020603050405020304" pitchFamily="18" charset="0"/>
                        </a:rPr>
                        <a:t>Pankajakshan</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Thilagavathi</a:t>
                      </a:r>
                      <a:r>
                        <a:rPr lang="en-US" sz="1200" dirty="0">
                          <a:solidFill>
                            <a:schemeClr val="tx1"/>
                          </a:solidFill>
                          <a:effectLst/>
                          <a:latin typeface="Times New Roman" panose="02020603050405020304" pitchFamily="18" charset="0"/>
                          <a:cs typeface="Times New Roman" panose="02020603050405020304" pitchFamily="18" charset="0"/>
                        </a:rPr>
                        <a:t> B, Sign Language Recognition System, IEEE Sponsored 2nd International Conference on Innovations in Information Embedded and Communication Systems ICIIECS15</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00605928"/>
                  </a:ext>
                </a:extLst>
              </a:tr>
              <a:tr h="53718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Jobin Francis and Anoop B K. Article: Significance of Hand Gesture Recognition Systems in Vehicular Automation-A Survey. International Journal of Computer Applications 99(7):50-55, August 2014.</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68276269"/>
                  </a:ext>
                </a:extLst>
              </a:tr>
              <a:tr h="40122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Hussain, Muhammad Jamil, et al. "Intelligent sign language recognition system for e-learning context." (2022).                   </a:t>
                      </a:r>
                    </a:p>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10375439"/>
                  </a:ext>
                </a:extLst>
              </a:tr>
              <a:tr h="53718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Kadhim</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Rasha</a:t>
                      </a:r>
                      <a:r>
                        <a:rPr lang="en-US" sz="1200" dirty="0">
                          <a:solidFill>
                            <a:schemeClr val="tx1"/>
                          </a:solidFill>
                          <a:effectLst/>
                          <a:latin typeface="Times New Roman" panose="02020603050405020304" pitchFamily="18" charset="0"/>
                          <a:cs typeface="Times New Roman" panose="02020603050405020304" pitchFamily="18" charset="0"/>
                        </a:rPr>
                        <a:t> Amer, and </a:t>
                      </a:r>
                      <a:r>
                        <a:rPr lang="en-US" sz="1200" dirty="0" err="1">
                          <a:solidFill>
                            <a:schemeClr val="tx1"/>
                          </a:solidFill>
                          <a:effectLst/>
                          <a:latin typeface="Times New Roman" panose="02020603050405020304" pitchFamily="18" charset="0"/>
                          <a:cs typeface="Times New Roman" panose="02020603050405020304" pitchFamily="18" charset="0"/>
                        </a:rPr>
                        <a:t>Muntadher</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Khamees</a:t>
                      </a:r>
                      <a:r>
                        <a:rPr lang="en-US" sz="1200" dirty="0">
                          <a:solidFill>
                            <a:schemeClr val="tx1"/>
                          </a:solidFill>
                          <a:effectLst/>
                          <a:latin typeface="Times New Roman" panose="02020603050405020304" pitchFamily="18" charset="0"/>
                          <a:cs typeface="Times New Roman" panose="02020603050405020304" pitchFamily="18" charset="0"/>
                        </a:rPr>
                        <a:t>. "A Real-Time American Sign Language Recognition System using Convolutional Neural Network for Real Datasets." </a:t>
                      </a:r>
                      <a:r>
                        <a:rPr lang="en-US" sz="1200" dirty="0" err="1">
                          <a:solidFill>
                            <a:schemeClr val="tx1"/>
                          </a:solidFill>
                          <a:effectLst/>
                          <a:latin typeface="Times New Roman" panose="02020603050405020304" pitchFamily="18" charset="0"/>
                          <a:cs typeface="Times New Roman" panose="02020603050405020304" pitchFamily="18" charset="0"/>
                        </a:rPr>
                        <a:t>Tem</a:t>
                      </a:r>
                      <a:r>
                        <a:rPr lang="en-US" sz="1200" dirty="0">
                          <a:solidFill>
                            <a:schemeClr val="tx1"/>
                          </a:solidFill>
                          <a:effectLst/>
                          <a:latin typeface="Times New Roman" panose="02020603050405020304" pitchFamily="18" charset="0"/>
                          <a:cs typeface="Times New Roman" panose="02020603050405020304" pitchFamily="18" charset="0"/>
                        </a:rPr>
                        <a:t> Journal 9.3 (2020).                         </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43" marR="4764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7124715"/>
                  </a:ext>
                </a:extLst>
              </a:tr>
            </a:tbl>
          </a:graphicData>
        </a:graphic>
      </p:graphicFrame>
    </p:spTree>
    <p:extLst>
      <p:ext uri="{BB962C8B-B14F-4D97-AF65-F5344CB8AC3E}">
        <p14:creationId xmlns:p14="http://schemas.microsoft.com/office/powerpoint/2010/main" val="1540526635"/>
      </p:ext>
    </p:extLst>
  </p:cSld>
  <p:clrMapOvr>
    <a:masterClrMapping/>
  </p:clrMapOvr>
  <p:transition spd="slow" advTm="2531">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a:t>
            </a:r>
          </a:p>
        </p:txBody>
      </p:sp>
      <p:graphicFrame>
        <p:nvGraphicFramePr>
          <p:cNvPr id="3" name="Table 2">
            <a:extLst>
              <a:ext uri="{FF2B5EF4-FFF2-40B4-BE49-F238E27FC236}">
                <a16:creationId xmlns:a16="http://schemas.microsoft.com/office/drawing/2014/main" id="{A97D323E-573A-4E4A-BFF6-7E3436110C6C}"/>
              </a:ext>
            </a:extLst>
          </p:cNvPr>
          <p:cNvGraphicFramePr>
            <a:graphicFrameLocks noGrp="1"/>
          </p:cNvGraphicFramePr>
          <p:nvPr>
            <p:extLst>
              <p:ext uri="{D42A27DB-BD31-4B8C-83A1-F6EECF244321}">
                <p14:modId xmlns:p14="http://schemas.microsoft.com/office/powerpoint/2010/main" val="87100869"/>
              </p:ext>
            </p:extLst>
          </p:nvPr>
        </p:nvGraphicFramePr>
        <p:xfrm>
          <a:off x="720000" y="1075119"/>
          <a:ext cx="7704000" cy="3834892"/>
        </p:xfrm>
        <a:graphic>
          <a:graphicData uri="http://schemas.openxmlformats.org/drawingml/2006/table">
            <a:tbl>
              <a:tblPr firstRow="1" firstCol="1" bandRow="1">
                <a:tableStyleId>{0370C4E8-FD1E-4373-9E20-0FA10F8BACA5}</a:tableStyleId>
              </a:tblPr>
              <a:tblGrid>
                <a:gridCol w="663287">
                  <a:extLst>
                    <a:ext uri="{9D8B030D-6E8A-4147-A177-3AD203B41FA5}">
                      <a16:colId xmlns:a16="http://schemas.microsoft.com/office/drawing/2014/main" val="4080303939"/>
                    </a:ext>
                  </a:extLst>
                </a:gridCol>
                <a:gridCol w="7040713">
                  <a:extLst>
                    <a:ext uri="{9D8B030D-6E8A-4147-A177-3AD203B41FA5}">
                      <a16:colId xmlns:a16="http://schemas.microsoft.com/office/drawing/2014/main" val="2640166333"/>
                    </a:ext>
                  </a:extLst>
                </a:gridCol>
              </a:tblGrid>
              <a:tr h="59140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Taskiran, Murat, Mehmet Killioglu, and Nihan Kahraman. "A real-time system for recognition of American sign language by using deep learning." 2018 41st international conference on telecommunications and signal processing (TSP). IEEE, 2018.       </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28382491"/>
                  </a:ext>
                </a:extLst>
              </a:tr>
              <a:tr h="352501">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Kumar, R., Bajpai, A., &amp; Sinha, A. (2023). Mediapipe and cnns for real-time asl gesture recognition. arXiv preprint arXiv:2305.05296.   </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56874212"/>
                  </a:ext>
                </a:extLst>
              </a:tr>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Kavana, K. M., &amp; Suma, N. R. (2022). Recognization of hand gestures using mediapipe hands. International Research Journal of Modernization in Engineering Technology and Science, 4(06).</a:t>
                      </a:r>
                    </a:p>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16201876"/>
                  </a:ext>
                </a:extLst>
              </a:tr>
              <a:tr h="59140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Kang, B., Tripathi, S., &amp; Nguyen, T. Q. (2015, November). Real-time sign language fingerspelling recognition using convolutional neural networks from depth map. In 2015 3rd IAPR Asian Conference on Pattern Recognition (ACPR) (pp. 136-140). IEEE.  </a:t>
                      </a:r>
                    </a:p>
                    <a:p>
                      <a:pPr marL="0" marR="0">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3356789"/>
                  </a:ext>
                </a:extLst>
              </a:tr>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Alex </a:t>
                      </a:r>
                      <a:r>
                        <a:rPr lang="en-US" sz="1200" dirty="0" err="1">
                          <a:solidFill>
                            <a:schemeClr val="tx1"/>
                          </a:solidFill>
                          <a:effectLst/>
                          <a:latin typeface="Times New Roman" panose="02020603050405020304" pitchFamily="18" charset="0"/>
                          <a:cs typeface="Times New Roman" panose="02020603050405020304" pitchFamily="18" charset="0"/>
                        </a:rPr>
                        <a:t>Krizhevsky</a:t>
                      </a:r>
                      <a:r>
                        <a:rPr lang="en-US" sz="1200" dirty="0">
                          <a:solidFill>
                            <a:schemeClr val="tx1"/>
                          </a:solidFill>
                          <a:effectLst/>
                          <a:latin typeface="Times New Roman" panose="02020603050405020304" pitchFamily="18" charset="0"/>
                          <a:cs typeface="Times New Roman" panose="02020603050405020304" pitchFamily="18" charset="0"/>
                        </a:rPr>
                        <a:t>, Ilya </a:t>
                      </a:r>
                      <a:r>
                        <a:rPr lang="en-US" sz="1200" dirty="0" err="1">
                          <a:solidFill>
                            <a:schemeClr val="tx1"/>
                          </a:solidFill>
                          <a:effectLst/>
                          <a:latin typeface="Times New Roman" panose="02020603050405020304" pitchFamily="18" charset="0"/>
                          <a:cs typeface="Times New Roman" panose="02020603050405020304" pitchFamily="18" charset="0"/>
                        </a:rPr>
                        <a:t>Sutskever</a:t>
                      </a:r>
                      <a:r>
                        <a:rPr lang="en-US" sz="1200" dirty="0">
                          <a:solidFill>
                            <a:schemeClr val="tx1"/>
                          </a:solidFill>
                          <a:effectLst/>
                          <a:latin typeface="Times New Roman" panose="02020603050405020304" pitchFamily="18" charset="0"/>
                          <a:cs typeface="Times New Roman" panose="02020603050405020304" pitchFamily="18" charset="0"/>
                        </a:rPr>
                        <a:t>, and Geoffrey E Hinton, “</a:t>
                      </a:r>
                      <a:r>
                        <a:rPr lang="en-US" sz="1200" dirty="0" err="1">
                          <a:solidFill>
                            <a:schemeClr val="tx1"/>
                          </a:solidFill>
                          <a:effectLst/>
                          <a:latin typeface="Times New Roman" panose="02020603050405020304" pitchFamily="18" charset="0"/>
                          <a:cs typeface="Times New Roman" panose="02020603050405020304" pitchFamily="18" charset="0"/>
                        </a:rPr>
                        <a:t>Imagenet</a:t>
                      </a:r>
                      <a:r>
                        <a:rPr lang="en-US" sz="1200" dirty="0">
                          <a:solidFill>
                            <a:schemeClr val="tx1"/>
                          </a:solidFill>
                          <a:effectLst/>
                          <a:latin typeface="Times New Roman" panose="02020603050405020304" pitchFamily="18" charset="0"/>
                          <a:cs typeface="Times New Roman" panose="02020603050405020304" pitchFamily="18" charset="0"/>
                        </a:rPr>
                        <a:t> classification with deep convolutional neural networks,” in Advances in neural information processing systems, 2012, pp. 1097–1105.</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69892204"/>
                  </a:ext>
                </a:extLst>
              </a:tr>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Andrej </a:t>
                      </a:r>
                      <a:r>
                        <a:rPr lang="en-US" sz="1200" dirty="0" err="1">
                          <a:solidFill>
                            <a:schemeClr val="tx1"/>
                          </a:solidFill>
                          <a:effectLst/>
                          <a:latin typeface="Times New Roman" panose="02020603050405020304" pitchFamily="18" charset="0"/>
                          <a:cs typeface="Times New Roman" panose="02020603050405020304" pitchFamily="18" charset="0"/>
                        </a:rPr>
                        <a:t>Karpathy</a:t>
                      </a:r>
                      <a:r>
                        <a:rPr lang="en-US" sz="1200" dirty="0">
                          <a:solidFill>
                            <a:schemeClr val="tx1"/>
                          </a:solidFill>
                          <a:effectLst/>
                          <a:latin typeface="Times New Roman" panose="02020603050405020304" pitchFamily="18" charset="0"/>
                          <a:cs typeface="Times New Roman" panose="02020603050405020304" pitchFamily="18" charset="0"/>
                        </a:rPr>
                        <a:t>, George </a:t>
                      </a:r>
                      <a:r>
                        <a:rPr lang="en-US" sz="1200" dirty="0" err="1">
                          <a:solidFill>
                            <a:schemeClr val="tx1"/>
                          </a:solidFill>
                          <a:effectLst/>
                          <a:latin typeface="Times New Roman" panose="02020603050405020304" pitchFamily="18" charset="0"/>
                          <a:cs typeface="Times New Roman" panose="02020603050405020304" pitchFamily="18" charset="0"/>
                        </a:rPr>
                        <a:t>Toderici</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Sanketh</a:t>
                      </a:r>
                      <a:r>
                        <a:rPr lang="en-US" sz="1200" dirty="0">
                          <a:solidFill>
                            <a:schemeClr val="tx1"/>
                          </a:solidFill>
                          <a:effectLst/>
                          <a:latin typeface="Times New Roman" panose="02020603050405020304" pitchFamily="18" charset="0"/>
                          <a:cs typeface="Times New Roman" panose="02020603050405020304" pitchFamily="18" charset="0"/>
                        </a:rPr>
                        <a:t> Shetty, Thomas Leung, Rahul </a:t>
                      </a:r>
                      <a:r>
                        <a:rPr lang="en-US" sz="1200" dirty="0" err="1">
                          <a:solidFill>
                            <a:schemeClr val="tx1"/>
                          </a:solidFill>
                          <a:effectLst/>
                          <a:latin typeface="Times New Roman" panose="02020603050405020304" pitchFamily="18" charset="0"/>
                          <a:cs typeface="Times New Roman" panose="02020603050405020304" pitchFamily="18" charset="0"/>
                        </a:rPr>
                        <a:t>Sukthankar</a:t>
                      </a:r>
                      <a:r>
                        <a:rPr lang="en-US" sz="1200" dirty="0">
                          <a:solidFill>
                            <a:schemeClr val="tx1"/>
                          </a:solidFill>
                          <a:effectLst/>
                          <a:latin typeface="Times New Roman" panose="02020603050405020304" pitchFamily="18" charset="0"/>
                          <a:cs typeface="Times New Roman" panose="02020603050405020304" pitchFamily="18" charset="0"/>
                        </a:rPr>
                        <a:t>, and Li Fei-Fei, “Large-scale video classification with convolutional neural networks,” in CVPR, 2014.</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1554420"/>
                  </a:ext>
                </a:extLst>
              </a:tr>
            </a:tbl>
          </a:graphicData>
        </a:graphic>
      </p:graphicFrame>
    </p:spTree>
    <p:extLst>
      <p:ext uri="{BB962C8B-B14F-4D97-AF65-F5344CB8AC3E}">
        <p14:creationId xmlns:p14="http://schemas.microsoft.com/office/powerpoint/2010/main" val="1588626252"/>
      </p:ext>
    </p:extLst>
  </p:cSld>
  <p:clrMapOvr>
    <a:masterClrMapping/>
  </p:clrMapOvr>
  <p:transition spd="slow" advTm="601">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EB0F-131A-4B62-8357-420D40F79F45}"/>
              </a:ext>
            </a:extLst>
          </p:cNvPr>
          <p:cNvSpPr>
            <a:spLocks noGrp="1"/>
          </p:cNvSpPr>
          <p:nvPr>
            <p:ph type="title"/>
          </p:nvPr>
        </p:nvSpPr>
        <p:spPr/>
        <p:txBody>
          <a:bodyPr/>
          <a:lstStyle/>
          <a:p>
            <a:r>
              <a:rPr lang="en-US" dirty="0"/>
              <a:t>References (CONT.)</a:t>
            </a:r>
          </a:p>
        </p:txBody>
      </p:sp>
      <p:graphicFrame>
        <p:nvGraphicFramePr>
          <p:cNvPr id="3" name="Table 2">
            <a:extLst>
              <a:ext uri="{FF2B5EF4-FFF2-40B4-BE49-F238E27FC236}">
                <a16:creationId xmlns:a16="http://schemas.microsoft.com/office/drawing/2014/main" id="{4BA25227-AB0A-4904-A617-66A4DEA71EC2}"/>
              </a:ext>
            </a:extLst>
          </p:cNvPr>
          <p:cNvGraphicFramePr>
            <a:graphicFrameLocks noGrp="1"/>
          </p:cNvGraphicFramePr>
          <p:nvPr>
            <p:extLst>
              <p:ext uri="{D42A27DB-BD31-4B8C-83A1-F6EECF244321}">
                <p14:modId xmlns:p14="http://schemas.microsoft.com/office/powerpoint/2010/main" val="2259556061"/>
              </p:ext>
            </p:extLst>
          </p:nvPr>
        </p:nvGraphicFramePr>
        <p:xfrm>
          <a:off x="720000" y="995871"/>
          <a:ext cx="7704000" cy="4030599"/>
        </p:xfrm>
        <a:graphic>
          <a:graphicData uri="http://schemas.openxmlformats.org/drawingml/2006/table">
            <a:tbl>
              <a:tblPr firstRow="1" firstCol="1" bandRow="1">
                <a:tableStyleId>{0370C4E8-FD1E-4373-9E20-0FA10F8BACA5}</a:tableStyleId>
              </a:tblPr>
              <a:tblGrid>
                <a:gridCol w="663287">
                  <a:extLst>
                    <a:ext uri="{9D8B030D-6E8A-4147-A177-3AD203B41FA5}">
                      <a16:colId xmlns:a16="http://schemas.microsoft.com/office/drawing/2014/main" val="902312266"/>
                    </a:ext>
                  </a:extLst>
                </a:gridCol>
                <a:gridCol w="7040713">
                  <a:extLst>
                    <a:ext uri="{9D8B030D-6E8A-4147-A177-3AD203B41FA5}">
                      <a16:colId xmlns:a16="http://schemas.microsoft.com/office/drawing/2014/main" val="2032147190"/>
                    </a:ext>
                  </a:extLst>
                </a:gridCol>
              </a:tblGrid>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Yann LeCun, L´eon Bottou, Yoshua Bengio, and Patrick Haffner, “Gradient-based learning applied to document recognition,” Proceedings of the IEEE, vol. 86, no. 11,</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pp. 2278–2324, 1998.</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64124140"/>
                  </a:ext>
                </a:extLst>
              </a:tr>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 </a:t>
                      </a:r>
                      <a:r>
                        <a:rPr lang="en-US" sz="1200" dirty="0" err="1">
                          <a:solidFill>
                            <a:schemeClr val="tx1"/>
                          </a:solidFill>
                          <a:effectLst/>
                          <a:latin typeface="Times New Roman" panose="02020603050405020304" pitchFamily="18" charset="0"/>
                          <a:cs typeface="Times New Roman" panose="02020603050405020304" pitchFamily="18" charset="0"/>
                        </a:rPr>
                        <a:t>Linqin</a:t>
                      </a:r>
                      <a:r>
                        <a:rPr lang="en-US" sz="1200" dirty="0">
                          <a:solidFill>
                            <a:schemeClr val="tx1"/>
                          </a:solidFill>
                          <a:effectLst/>
                          <a:latin typeface="Times New Roman" panose="02020603050405020304" pitchFamily="18" charset="0"/>
                          <a:cs typeface="Times New Roman" panose="02020603050405020304" pitchFamily="18" charset="0"/>
                        </a:rPr>
                        <a:t>, C. </a:t>
                      </a:r>
                      <a:r>
                        <a:rPr lang="en-US" sz="1200" dirty="0" err="1">
                          <a:solidFill>
                            <a:schemeClr val="tx1"/>
                          </a:solidFill>
                          <a:effectLst/>
                          <a:latin typeface="Times New Roman" panose="02020603050405020304" pitchFamily="18" charset="0"/>
                          <a:cs typeface="Times New Roman" panose="02020603050405020304" pitchFamily="18" charset="0"/>
                        </a:rPr>
                        <a:t>Shuangjie</a:t>
                      </a:r>
                      <a:r>
                        <a:rPr lang="en-US" sz="1200" dirty="0">
                          <a:solidFill>
                            <a:schemeClr val="tx1"/>
                          </a:solidFill>
                          <a:effectLst/>
                          <a:latin typeface="Times New Roman" panose="02020603050405020304" pitchFamily="18" charset="0"/>
                          <a:cs typeface="Times New Roman" panose="02020603050405020304" pitchFamily="18" charset="0"/>
                        </a:rPr>
                        <a:t> and X. Min, "Dynamic hand gesture recognition using RGB-D data for natural human-computer interaction," Journal of Intelligent and Fuzzy Systems, 2017.</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562330468"/>
                  </a:ext>
                </a:extLst>
              </a:tr>
              <a:tr h="352501">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F. </a:t>
                      </a:r>
                      <a:r>
                        <a:rPr lang="en-US" sz="1200" dirty="0" err="1">
                          <a:solidFill>
                            <a:schemeClr val="tx1"/>
                          </a:solidFill>
                          <a:effectLst/>
                          <a:latin typeface="Times New Roman" panose="02020603050405020304" pitchFamily="18" charset="0"/>
                          <a:cs typeface="Times New Roman" panose="02020603050405020304" pitchFamily="18" charset="0"/>
                        </a:rPr>
                        <a:t>Ronchetti</a:t>
                      </a:r>
                      <a:r>
                        <a:rPr lang="en-US" sz="1200" dirty="0">
                          <a:solidFill>
                            <a:schemeClr val="tx1"/>
                          </a:solidFill>
                          <a:effectLst/>
                          <a:latin typeface="Times New Roman" panose="02020603050405020304" pitchFamily="18" charset="0"/>
                          <a:cs typeface="Times New Roman" panose="02020603050405020304" pitchFamily="18" charset="0"/>
                        </a:rPr>
                        <a:t>, Q. Facundo and A. E. Cesar, "Handshake recognition for </a:t>
                      </a:r>
                      <a:r>
                        <a:rPr lang="en-US" sz="1200" dirty="0" err="1">
                          <a:solidFill>
                            <a:schemeClr val="tx1"/>
                          </a:solidFill>
                          <a:effectLst/>
                          <a:latin typeface="Times New Roman" panose="02020603050405020304" pitchFamily="18" charset="0"/>
                          <a:cs typeface="Times New Roman" panose="02020603050405020304" pitchFamily="18" charset="0"/>
                        </a:rPr>
                        <a:t>argentinian</a:t>
                      </a:r>
                      <a:r>
                        <a:rPr lang="en-US" sz="1200" dirty="0">
                          <a:solidFill>
                            <a:schemeClr val="tx1"/>
                          </a:solidFill>
                          <a:effectLst/>
                          <a:latin typeface="Times New Roman" panose="02020603050405020304" pitchFamily="18" charset="0"/>
                          <a:cs typeface="Times New Roman" panose="02020603050405020304" pitchFamily="18" charset="0"/>
                        </a:rPr>
                        <a:t> sign language using </a:t>
                      </a:r>
                      <a:r>
                        <a:rPr lang="en-US" sz="1200" dirty="0" err="1">
                          <a:solidFill>
                            <a:schemeClr val="tx1"/>
                          </a:solidFill>
                          <a:effectLst/>
                          <a:latin typeface="Times New Roman" panose="02020603050405020304" pitchFamily="18" charset="0"/>
                          <a:cs typeface="Times New Roman" panose="02020603050405020304" pitchFamily="18" charset="0"/>
                        </a:rPr>
                        <a:t>probsom</a:t>
                      </a:r>
                      <a:r>
                        <a:rPr lang="en-US" sz="1200" dirty="0">
                          <a:solidFill>
                            <a:schemeClr val="tx1"/>
                          </a:solidFill>
                          <a:effectLst/>
                          <a:latin typeface="Times New Roman" panose="02020603050405020304" pitchFamily="18" charset="0"/>
                          <a:cs typeface="Times New Roman" panose="02020603050405020304" pitchFamily="18" charset="0"/>
                        </a:rPr>
                        <a:t>," Journal of Computer Science &amp; Technology, 2016.</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519239254"/>
                  </a:ext>
                </a:extLst>
              </a:tr>
              <a:tr h="59140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J. Rekha, J. Bhattacharya and S. Majumder, "Shape, texture and local movement hand gesture features for Indian Sign Language recognition," 3rd International Conference on Trendz in Information Sciences &amp; Computing (TISC2011), Chennai, India, 2011, pp. 30 35, doi: 10.1109/TISC.2011.6169079</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49975530"/>
                  </a:ext>
                </a:extLst>
              </a:tr>
              <a:tr h="59140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 Das, S. Gawde, K. Suratwala, and D. Kalbande, “Sign Language Recognition Using Deep Learning on Custom Processed Static Gesture Images,” 2018 International Conference on Smart City and Emerging Technology (ICSCET). IEEE, Jan. 2018. doi: 10.1109/icscet.2018.8537248.</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37198932"/>
                  </a:ext>
                </a:extLst>
              </a:tr>
              <a:tr h="47195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Akshit</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Tayade</a:t>
                      </a:r>
                      <a:r>
                        <a:rPr lang="en-US" sz="1200" dirty="0">
                          <a:solidFill>
                            <a:schemeClr val="tx1"/>
                          </a:solidFill>
                          <a:effectLst/>
                          <a:latin typeface="Times New Roman" panose="02020603050405020304" pitchFamily="18" charset="0"/>
                          <a:cs typeface="Times New Roman" panose="02020603050405020304" pitchFamily="18" charset="0"/>
                        </a:rPr>
                        <a:t> and A. Halder, “Real-time Vernacular Sign Language Recognition using </a:t>
                      </a:r>
                      <a:r>
                        <a:rPr lang="en-US" sz="1200" dirty="0" err="1">
                          <a:solidFill>
                            <a:schemeClr val="tx1"/>
                          </a:solidFill>
                          <a:effectLst/>
                          <a:latin typeface="Times New Roman" panose="02020603050405020304" pitchFamily="18" charset="0"/>
                          <a:cs typeface="Times New Roman" panose="02020603050405020304" pitchFamily="18" charset="0"/>
                        </a:rPr>
                        <a:t>MediaPipe</a:t>
                      </a:r>
                      <a:r>
                        <a:rPr lang="en-US" sz="1200" dirty="0">
                          <a:solidFill>
                            <a:schemeClr val="tx1"/>
                          </a:solidFill>
                          <a:effectLst/>
                          <a:latin typeface="Times New Roman" panose="02020603050405020304" pitchFamily="18" charset="0"/>
                          <a:cs typeface="Times New Roman" panose="02020603050405020304" pitchFamily="18" charset="0"/>
                        </a:rPr>
                        <a:t> and Machine Learning.” Unpublished, 2021. </a:t>
                      </a:r>
                      <a:r>
                        <a:rPr lang="en-US" sz="1200" dirty="0" err="1">
                          <a:solidFill>
                            <a:schemeClr val="tx1"/>
                          </a:solidFill>
                          <a:effectLst/>
                          <a:latin typeface="Times New Roman" panose="02020603050405020304" pitchFamily="18" charset="0"/>
                          <a:cs typeface="Times New Roman" panose="02020603050405020304" pitchFamily="18" charset="0"/>
                        </a:rPr>
                        <a:t>doi</a:t>
                      </a:r>
                      <a:r>
                        <a:rPr lang="en-US" sz="1200" dirty="0">
                          <a:solidFill>
                            <a:schemeClr val="tx1"/>
                          </a:solidFill>
                          <a:effectLst/>
                          <a:latin typeface="Times New Roman" panose="02020603050405020304" pitchFamily="18" charset="0"/>
                          <a:cs typeface="Times New Roman" panose="02020603050405020304" pitchFamily="18" charset="0"/>
                        </a:rPr>
                        <a:t>: 10.13140/RG.2.2.32364.03203.</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858" marR="41858"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73465987"/>
                  </a:ext>
                </a:extLst>
              </a:tr>
            </a:tbl>
          </a:graphicData>
        </a:graphic>
      </p:graphicFrame>
    </p:spTree>
    <p:extLst>
      <p:ext uri="{BB962C8B-B14F-4D97-AF65-F5344CB8AC3E}">
        <p14:creationId xmlns:p14="http://schemas.microsoft.com/office/powerpoint/2010/main" val="423684920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a:t>
            </a:r>
          </a:p>
        </p:txBody>
      </p:sp>
      <p:graphicFrame>
        <p:nvGraphicFramePr>
          <p:cNvPr id="4" name="Table 3">
            <a:extLst>
              <a:ext uri="{FF2B5EF4-FFF2-40B4-BE49-F238E27FC236}">
                <a16:creationId xmlns:a16="http://schemas.microsoft.com/office/drawing/2014/main" id="{F5558AF9-45F0-43BD-A3BF-B96532DC878D}"/>
              </a:ext>
            </a:extLst>
          </p:cNvPr>
          <p:cNvGraphicFramePr>
            <a:graphicFrameLocks noGrp="1"/>
          </p:cNvGraphicFramePr>
          <p:nvPr>
            <p:extLst>
              <p:ext uri="{D42A27DB-BD31-4B8C-83A1-F6EECF244321}">
                <p14:modId xmlns:p14="http://schemas.microsoft.com/office/powerpoint/2010/main" val="2776984288"/>
              </p:ext>
            </p:extLst>
          </p:nvPr>
        </p:nvGraphicFramePr>
        <p:xfrm>
          <a:off x="720000" y="995649"/>
          <a:ext cx="7704000" cy="4030599"/>
        </p:xfrm>
        <a:graphic>
          <a:graphicData uri="http://schemas.openxmlformats.org/drawingml/2006/table">
            <a:tbl>
              <a:tblPr firstRow="1" firstCol="1" bandRow="1">
                <a:tableStyleId>{0370C4E8-FD1E-4373-9E20-0FA10F8BACA5}</a:tableStyleId>
              </a:tblPr>
              <a:tblGrid>
                <a:gridCol w="660846">
                  <a:extLst>
                    <a:ext uri="{9D8B030D-6E8A-4147-A177-3AD203B41FA5}">
                      <a16:colId xmlns:a16="http://schemas.microsoft.com/office/drawing/2014/main" val="3532804909"/>
                    </a:ext>
                  </a:extLst>
                </a:gridCol>
                <a:gridCol w="7043154">
                  <a:extLst>
                    <a:ext uri="{9D8B030D-6E8A-4147-A177-3AD203B41FA5}">
                      <a16:colId xmlns:a16="http://schemas.microsoft.com/office/drawing/2014/main" val="2189681009"/>
                    </a:ext>
                  </a:extLst>
                </a:gridCol>
              </a:tblGrid>
              <a:tr h="547113">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[19]</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 Pugeault and R. Bowden, "Spelling it out: Real-time ASL fingerspelling recognition," 2011 IEEE International Conference on Computer Vision Workshops (ICCV Workshops), Barcelona, Spain, 2011, pp. 1114-1119, doi: 10.1109/ICCVW.2011.6130290.</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02054223"/>
                  </a:ext>
                </a:extLst>
              </a:tr>
              <a:tr h="436608">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H. Wang, M. C. Leu and C. Oz, "American Sign Language Recognition Using Multi-dimensional Hidden Markov Models," Journal of Information Science and Engineering, vol. 22, 2006, pp. 1109-1123.</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09358319"/>
                  </a:ext>
                </a:extLst>
              </a:tr>
              <a:tr h="54711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Z. </a:t>
                      </a:r>
                      <a:r>
                        <a:rPr lang="en-US" sz="1200" dirty="0" err="1">
                          <a:solidFill>
                            <a:schemeClr val="tx1"/>
                          </a:solidFill>
                          <a:effectLst/>
                          <a:latin typeface="Times New Roman" panose="02020603050405020304" pitchFamily="18" charset="0"/>
                          <a:cs typeface="Times New Roman" panose="02020603050405020304" pitchFamily="18" charset="0"/>
                        </a:rPr>
                        <a:t>Zafrulla</a:t>
                      </a:r>
                      <a:r>
                        <a:rPr lang="en-US" sz="1200" dirty="0">
                          <a:solidFill>
                            <a:schemeClr val="tx1"/>
                          </a:solidFill>
                          <a:effectLst/>
                          <a:latin typeface="Times New Roman" panose="02020603050405020304" pitchFamily="18" charset="0"/>
                          <a:cs typeface="Times New Roman" panose="02020603050405020304" pitchFamily="18" charset="0"/>
                        </a:rPr>
                        <a:t>, H. </a:t>
                      </a:r>
                      <a:r>
                        <a:rPr lang="en-US" sz="1200" dirty="0" err="1">
                          <a:solidFill>
                            <a:schemeClr val="tx1"/>
                          </a:solidFill>
                          <a:effectLst/>
                          <a:latin typeface="Times New Roman" panose="02020603050405020304" pitchFamily="18" charset="0"/>
                          <a:cs typeface="Times New Roman" panose="02020603050405020304" pitchFamily="18" charset="0"/>
                        </a:rPr>
                        <a:t>Sahni</a:t>
                      </a:r>
                      <a:r>
                        <a:rPr lang="en-US" sz="1200" dirty="0">
                          <a:solidFill>
                            <a:schemeClr val="tx1"/>
                          </a:solidFill>
                          <a:effectLst/>
                          <a:latin typeface="Times New Roman" panose="02020603050405020304" pitchFamily="18" charset="0"/>
                          <a:cs typeface="Times New Roman" panose="02020603050405020304" pitchFamily="18" charset="0"/>
                        </a:rPr>
                        <a:t>, A. </a:t>
                      </a:r>
                      <a:r>
                        <a:rPr lang="en-US" sz="1200" dirty="0" err="1">
                          <a:solidFill>
                            <a:schemeClr val="tx1"/>
                          </a:solidFill>
                          <a:effectLst/>
                          <a:latin typeface="Times New Roman" panose="02020603050405020304" pitchFamily="18" charset="0"/>
                          <a:cs typeface="Times New Roman" panose="02020603050405020304" pitchFamily="18" charset="0"/>
                        </a:rPr>
                        <a:t>Bedri</a:t>
                      </a:r>
                      <a:r>
                        <a:rPr lang="en-US" sz="1200" dirty="0">
                          <a:solidFill>
                            <a:schemeClr val="tx1"/>
                          </a:solidFill>
                          <a:effectLst/>
                          <a:latin typeface="Times New Roman" panose="02020603050405020304" pitchFamily="18" charset="0"/>
                          <a:cs typeface="Times New Roman" panose="02020603050405020304" pitchFamily="18" charset="0"/>
                        </a:rPr>
                        <a:t>, P. </a:t>
                      </a:r>
                      <a:r>
                        <a:rPr lang="en-US" sz="1200" dirty="0" err="1">
                          <a:solidFill>
                            <a:schemeClr val="tx1"/>
                          </a:solidFill>
                          <a:effectLst/>
                          <a:latin typeface="Times New Roman" panose="02020603050405020304" pitchFamily="18" charset="0"/>
                          <a:cs typeface="Times New Roman" panose="02020603050405020304" pitchFamily="18" charset="0"/>
                        </a:rPr>
                        <a:t>Thukral</a:t>
                      </a:r>
                      <a:r>
                        <a:rPr lang="en-US" sz="1200" dirty="0">
                          <a:solidFill>
                            <a:schemeClr val="tx1"/>
                          </a:solidFill>
                          <a:effectLst/>
                          <a:latin typeface="Times New Roman" panose="02020603050405020304" pitchFamily="18" charset="0"/>
                          <a:cs typeface="Times New Roman" panose="02020603050405020304" pitchFamily="18" charset="0"/>
                        </a:rPr>
                        <a:t> and T. </a:t>
                      </a:r>
                      <a:r>
                        <a:rPr lang="en-US" sz="1200" dirty="0" err="1">
                          <a:solidFill>
                            <a:schemeClr val="tx1"/>
                          </a:solidFill>
                          <a:effectLst/>
                          <a:latin typeface="Times New Roman" panose="02020603050405020304" pitchFamily="18" charset="0"/>
                          <a:cs typeface="Times New Roman" panose="02020603050405020304" pitchFamily="18" charset="0"/>
                        </a:rPr>
                        <a:t>Starner</a:t>
                      </a:r>
                      <a:r>
                        <a:rPr lang="en-US" sz="1200" dirty="0">
                          <a:solidFill>
                            <a:schemeClr val="tx1"/>
                          </a:solidFill>
                          <a:effectLst/>
                          <a:latin typeface="Times New Roman" panose="02020603050405020304" pitchFamily="18" charset="0"/>
                          <a:cs typeface="Times New Roman" panose="02020603050405020304" pitchFamily="18" charset="0"/>
                        </a:rPr>
                        <a:t>, "Hand detection in American Sign Language depth data using domain-driven random forest regression," in IEEE 11th International Conference and Workshops on Automatic Face and Gesture Recognition (FG), 2015, pp.1-7.</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89650000"/>
                  </a:ext>
                </a:extLst>
              </a:tr>
              <a:tr h="436608">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Oyebade</a:t>
                      </a:r>
                      <a:r>
                        <a:rPr lang="en-US" sz="1200" dirty="0">
                          <a:solidFill>
                            <a:schemeClr val="tx1"/>
                          </a:solidFill>
                          <a:effectLst/>
                          <a:latin typeface="Times New Roman" panose="02020603050405020304" pitchFamily="18" charset="0"/>
                          <a:cs typeface="Times New Roman" panose="02020603050405020304" pitchFamily="18" charset="0"/>
                        </a:rPr>
                        <a:t> K. </a:t>
                      </a:r>
                      <a:r>
                        <a:rPr lang="en-US" sz="1200" dirty="0" err="1">
                          <a:solidFill>
                            <a:schemeClr val="tx1"/>
                          </a:solidFill>
                          <a:effectLst/>
                          <a:latin typeface="Times New Roman" panose="02020603050405020304" pitchFamily="18" charset="0"/>
                          <a:cs typeface="Times New Roman" panose="02020603050405020304" pitchFamily="18" charset="0"/>
                        </a:rPr>
                        <a:t>Oyedotun</a:t>
                      </a:r>
                      <a:r>
                        <a:rPr lang="en-US" sz="1200" dirty="0">
                          <a:solidFill>
                            <a:schemeClr val="tx1"/>
                          </a:solidFill>
                          <a:effectLst/>
                          <a:latin typeface="Times New Roman" panose="02020603050405020304" pitchFamily="18" charset="0"/>
                          <a:cs typeface="Times New Roman" panose="02020603050405020304" pitchFamily="18" charset="0"/>
                        </a:rPr>
                        <a:t>, Adnan </a:t>
                      </a:r>
                      <a:r>
                        <a:rPr lang="en-US" sz="1200" dirty="0" err="1">
                          <a:solidFill>
                            <a:schemeClr val="tx1"/>
                          </a:solidFill>
                          <a:effectLst/>
                          <a:latin typeface="Times New Roman" panose="02020603050405020304" pitchFamily="18" charset="0"/>
                          <a:cs typeface="Times New Roman" panose="02020603050405020304" pitchFamily="18" charset="0"/>
                        </a:rPr>
                        <a:t>Khashman</a:t>
                      </a:r>
                      <a:r>
                        <a:rPr lang="en-US" sz="1200" dirty="0">
                          <a:solidFill>
                            <a:schemeClr val="tx1"/>
                          </a:solidFill>
                          <a:effectLst/>
                          <a:latin typeface="Times New Roman" panose="02020603050405020304" pitchFamily="18" charset="0"/>
                          <a:cs typeface="Times New Roman" panose="02020603050405020304" pitchFamily="18" charset="0"/>
                        </a:rPr>
                        <a:t> "Deep learning in vision-based static hand gesture recognition" Article in Neural Computing and Applications · December 2017 DOI: 10.1007/s00521-016-2294-8</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68528922"/>
                  </a:ext>
                </a:extLst>
              </a:tr>
              <a:tr h="547113">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R. Patel, J. </a:t>
                      </a:r>
                      <a:r>
                        <a:rPr lang="en-US" sz="1200" dirty="0" err="1">
                          <a:solidFill>
                            <a:schemeClr val="tx1"/>
                          </a:solidFill>
                          <a:effectLst/>
                          <a:latin typeface="Times New Roman" panose="02020603050405020304" pitchFamily="18" charset="0"/>
                          <a:cs typeface="Times New Roman" panose="02020603050405020304" pitchFamily="18" charset="0"/>
                        </a:rPr>
                        <a:t>Dhakad</a:t>
                      </a:r>
                      <a:r>
                        <a:rPr lang="en-US" sz="1200" dirty="0">
                          <a:solidFill>
                            <a:schemeClr val="tx1"/>
                          </a:solidFill>
                          <a:effectLst/>
                          <a:latin typeface="Times New Roman" panose="02020603050405020304" pitchFamily="18" charset="0"/>
                          <a:cs typeface="Times New Roman" panose="02020603050405020304" pitchFamily="18" charset="0"/>
                        </a:rPr>
                        <a:t>, K. Desai, T. Gupta, and Prof. S. Correia, "Hand Gesture Recognition System using Convolutional Neural Networks," 2018 4th International Conference on Computing Communication and Automation (ICCCA), Mumbai, India, 2018, pp. 1-6.</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7778106"/>
                  </a:ext>
                </a:extLst>
              </a:tr>
              <a:tr h="436608">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Bantupalli</a:t>
                      </a:r>
                      <a:r>
                        <a:rPr lang="en-US" sz="1200" dirty="0">
                          <a:solidFill>
                            <a:schemeClr val="tx1"/>
                          </a:solidFill>
                          <a:effectLst/>
                          <a:latin typeface="Times New Roman" panose="02020603050405020304" pitchFamily="18" charset="0"/>
                          <a:cs typeface="Times New Roman" panose="02020603050405020304" pitchFamily="18" charset="0"/>
                        </a:rPr>
                        <a:t>, K., &amp; </a:t>
                      </a:r>
                      <a:r>
                        <a:rPr lang="en-US" sz="1200" dirty="0" err="1">
                          <a:solidFill>
                            <a:schemeClr val="tx1"/>
                          </a:solidFill>
                          <a:effectLst/>
                          <a:latin typeface="Times New Roman" panose="02020603050405020304" pitchFamily="18" charset="0"/>
                          <a:cs typeface="Times New Roman" panose="02020603050405020304" pitchFamily="18" charset="0"/>
                        </a:rPr>
                        <a:t>Xie</a:t>
                      </a:r>
                      <a:r>
                        <a:rPr lang="en-US" sz="1200" dirty="0">
                          <a:solidFill>
                            <a:schemeClr val="tx1"/>
                          </a:solidFill>
                          <a:effectLst/>
                          <a:latin typeface="Times New Roman" panose="02020603050405020304" pitchFamily="18" charset="0"/>
                          <a:cs typeface="Times New Roman" panose="02020603050405020304" pitchFamily="18" charset="0"/>
                        </a:rPr>
                        <a:t>, Y. "American Sign Language Recognition using Deep Learning and Computer Vision." Department of Computer Science, Kennesaw State University, Kennesaw, USA.</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723" marR="38723"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21840001"/>
                  </a:ext>
                </a:extLst>
              </a:tr>
            </a:tbl>
          </a:graphicData>
        </a:graphic>
      </p:graphicFrame>
    </p:spTree>
    <p:extLst>
      <p:ext uri="{BB962C8B-B14F-4D97-AF65-F5344CB8AC3E}">
        <p14:creationId xmlns:p14="http://schemas.microsoft.com/office/powerpoint/2010/main" val="2884382453"/>
      </p:ext>
    </p:extLst>
  </p:cSld>
  <p:clrMapOvr>
    <a:masterClrMapping/>
  </p:clrMapOvr>
  <p:transition spd="slow" advTm="541">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6BB5-47C6-455D-BD62-388DAA95C65F}"/>
              </a:ext>
            </a:extLst>
          </p:cNvPr>
          <p:cNvSpPr>
            <a:spLocks noGrp="1"/>
          </p:cNvSpPr>
          <p:nvPr>
            <p:ph type="title"/>
          </p:nvPr>
        </p:nvSpPr>
        <p:spPr/>
        <p:txBody>
          <a:bodyPr/>
          <a:lstStyle/>
          <a:p>
            <a:r>
              <a:rPr lang="en-US" dirty="0"/>
              <a:t>References (CONT.)</a:t>
            </a:r>
          </a:p>
        </p:txBody>
      </p:sp>
      <p:graphicFrame>
        <p:nvGraphicFramePr>
          <p:cNvPr id="3" name="Table 2">
            <a:extLst>
              <a:ext uri="{FF2B5EF4-FFF2-40B4-BE49-F238E27FC236}">
                <a16:creationId xmlns:a16="http://schemas.microsoft.com/office/drawing/2014/main" id="{91A1FAE8-91B5-4C84-8945-294304680A96}"/>
              </a:ext>
            </a:extLst>
          </p:cNvPr>
          <p:cNvGraphicFramePr>
            <a:graphicFrameLocks noGrp="1"/>
          </p:cNvGraphicFramePr>
          <p:nvPr>
            <p:extLst>
              <p:ext uri="{D42A27DB-BD31-4B8C-83A1-F6EECF244321}">
                <p14:modId xmlns:p14="http://schemas.microsoft.com/office/powerpoint/2010/main" val="1183825007"/>
              </p:ext>
            </p:extLst>
          </p:nvPr>
        </p:nvGraphicFramePr>
        <p:xfrm>
          <a:off x="720000" y="996665"/>
          <a:ext cx="7704000" cy="4030599"/>
        </p:xfrm>
        <a:graphic>
          <a:graphicData uri="http://schemas.openxmlformats.org/drawingml/2006/table">
            <a:tbl>
              <a:tblPr firstRow="1" firstCol="1" bandRow="1">
                <a:tableStyleId>{0370C4E8-FD1E-4373-9E20-0FA10F8BACA5}</a:tableStyleId>
              </a:tblPr>
              <a:tblGrid>
                <a:gridCol w="663284">
                  <a:extLst>
                    <a:ext uri="{9D8B030D-6E8A-4147-A177-3AD203B41FA5}">
                      <a16:colId xmlns:a16="http://schemas.microsoft.com/office/drawing/2014/main" val="1278418408"/>
                    </a:ext>
                  </a:extLst>
                </a:gridCol>
                <a:gridCol w="7040716">
                  <a:extLst>
                    <a:ext uri="{9D8B030D-6E8A-4147-A177-3AD203B41FA5}">
                      <a16:colId xmlns:a16="http://schemas.microsoft.com/office/drawing/2014/main" val="715521841"/>
                    </a:ext>
                  </a:extLst>
                </a:gridCol>
              </a:tblGrid>
              <a:tr h="383550">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 K. Sahoo, "Indian Sign Language Recognition Using Machine Learning Techniques," Macromolecular Symposia, vol. 397, no. 1, pp. 1–7, 2021. </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65596626"/>
                  </a:ext>
                </a:extLst>
              </a:tr>
              <a:tr h="51352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Huang, J., Zhou, W., Li, H., &amp; Li, W. (2013). Sign language recognition using 3D convolutional neural networks. IEEE Transactions on Pattern Analysis and Machine Intelligence, 35(1), 221–231. DOI: 10.1109/TPAMI.2013.29</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18974734"/>
                  </a:ext>
                </a:extLst>
              </a:tr>
              <a:tr h="51352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Pigou, L., Dieleman, S., Kindermans, P.-J., &amp; Schrauwen, B. (2015). Sign language recognition using convolutional neural networks. IEEE Transactions on Pattern Analysis and Machine Intelligence, 37(6), 572–578. DOI: 10.1109/TPAMI.2015.123</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07828008"/>
                  </a:ext>
                </a:extLst>
              </a:tr>
              <a:tr h="51352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Das, A., Gawde, S., Suratwala, K., &amp; Kalbande, D. "Sign Language Recognition Using Deep Learning on Custom Processed Static Gesture Images." Department of Computer Engineering, Sardar Patel Institute of Technology</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60573292"/>
                  </a:ext>
                </a:extLst>
              </a:tr>
              <a:tr h="51352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Kashaf Khan *, Dr Naeem Aslam , Kamran Abid , Safa Munir "Robot Assist Sign Language Recognition For Hearing Impaired Persons Using Deep Learning" Department of Computer Science, NFC-IET Multan</a:t>
                      </a:r>
                    </a:p>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85239977"/>
                  </a:ext>
                </a:extLst>
              </a:tr>
              <a:tr h="513522">
                <a:tc>
                  <a:txBody>
                    <a:bodyPr/>
                    <a:lstStyle/>
                    <a:p>
                      <a:pPr marL="0" marR="0" algn="just">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just">
                        <a:lnSpc>
                          <a:spcPct val="107000"/>
                        </a:lnSpc>
                        <a:spcBef>
                          <a:spcPts val="0"/>
                        </a:spcBef>
                        <a:spcAft>
                          <a:spcPts val="0"/>
                        </a:spcAft>
                      </a:pPr>
                      <a:r>
                        <a:rPr lang="en-US" sz="1200" dirty="0" err="1">
                          <a:solidFill>
                            <a:schemeClr val="tx1"/>
                          </a:solidFill>
                          <a:effectLst/>
                          <a:latin typeface="Times New Roman" panose="02020603050405020304" pitchFamily="18" charset="0"/>
                          <a:cs typeface="Times New Roman" panose="02020603050405020304" pitchFamily="18" charset="0"/>
                        </a:rPr>
                        <a:t>Boutaina</a:t>
                      </a:r>
                      <a:r>
                        <a:rPr lang="en-US" sz="1200" dirty="0">
                          <a:solidFill>
                            <a:schemeClr val="tx1"/>
                          </a:solidFill>
                          <a:effectLst/>
                          <a:latin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cs typeface="Times New Roman" panose="02020603050405020304" pitchFamily="18" charset="0"/>
                        </a:rPr>
                        <a:t>Hdioud</a:t>
                      </a:r>
                      <a:r>
                        <a:rPr lang="en-US" sz="1200" dirty="0">
                          <a:solidFill>
                            <a:schemeClr val="tx1"/>
                          </a:solidFill>
                          <a:effectLst/>
                          <a:latin typeface="Times New Roman" panose="02020603050405020304" pitchFamily="18" charset="0"/>
                          <a:cs typeface="Times New Roman" panose="02020603050405020304" pitchFamily="18" charset="0"/>
                        </a:rPr>
                        <a:t>, Mohammed El Haj </a:t>
                      </a:r>
                      <a:r>
                        <a:rPr lang="en-US" sz="1200" dirty="0" err="1">
                          <a:solidFill>
                            <a:schemeClr val="tx1"/>
                          </a:solidFill>
                          <a:effectLst/>
                          <a:latin typeface="Times New Roman" panose="02020603050405020304" pitchFamily="18" charset="0"/>
                          <a:cs typeface="Times New Roman" panose="02020603050405020304" pitchFamily="18" charset="0"/>
                        </a:rPr>
                        <a:t>Tirari</a:t>
                      </a:r>
                      <a:r>
                        <a:rPr lang="en-US" sz="1200" dirty="0">
                          <a:solidFill>
                            <a:schemeClr val="tx1"/>
                          </a:solidFill>
                          <a:effectLst/>
                          <a:latin typeface="Times New Roman" panose="02020603050405020304" pitchFamily="18" charset="0"/>
                          <a:cs typeface="Times New Roman" panose="02020603050405020304" pitchFamily="18" charset="0"/>
                        </a:rPr>
                        <a:t> "A Deep Learning based Approach for Recognition of Arabic Sign Language Letters" Department of Computer Science, ENSIAS, Mohammed V University, Rabat, Morocco.</a:t>
                      </a:r>
                    </a:p>
                    <a:p>
                      <a:pPr marL="0" marR="0" algn="just">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07415247"/>
                  </a:ext>
                </a:extLst>
              </a:tr>
            </a:tbl>
          </a:graphicData>
        </a:graphic>
      </p:graphicFrame>
    </p:spTree>
    <p:extLst>
      <p:ext uri="{BB962C8B-B14F-4D97-AF65-F5344CB8AC3E}">
        <p14:creationId xmlns:p14="http://schemas.microsoft.com/office/powerpoint/2010/main" val="686608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US" dirty="0"/>
              <a:t> Introduction</a:t>
            </a:r>
            <a:endParaRPr dirty="0">
              <a:latin typeface="Bebas Neue"/>
              <a:ea typeface="Bebas Neue"/>
              <a:cs typeface="Bebas Neue"/>
              <a:sym typeface="Bebas Neue"/>
            </a:endParaRPr>
          </a:p>
        </p:txBody>
      </p:sp>
      <p:sp>
        <p:nvSpPr>
          <p:cNvPr id="625" name="Google Shape;625;p2"/>
          <p:cNvSpPr txBox="1">
            <a:spLocks noGrp="1"/>
          </p:cNvSpPr>
          <p:nvPr>
            <p:ph type="body" idx="1"/>
          </p:nvPr>
        </p:nvSpPr>
        <p:spPr>
          <a:xfrm>
            <a:off x="986400" y="1386619"/>
            <a:ext cx="7171200" cy="3142883"/>
          </a:xfrm>
          <a:prstGeom prst="rect">
            <a:avLst/>
          </a:prstGeom>
          <a:noFill/>
          <a:ln>
            <a:noFill/>
          </a:ln>
        </p:spPr>
        <p:txBody>
          <a:bodyPr spcFirstLastPara="1" wrap="square" lIns="0" tIns="0" rIns="0" bIns="0" anchor="t" anchorCtr="0">
            <a:noAutofit/>
          </a:bodyPr>
          <a:lstStyle/>
          <a:p>
            <a:pPr marL="0" indent="0" algn="jus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 language recognition aims to bridge the communication gap for hearing or speaking disabilities by utilizing advanced deep learning techniques and computer vision technology. Techniques like convolutional neural networks (CNNs) and hidden Markov models are used to enhance accuracy and speed in identifying sign movements. This innovative approach automates feature construction, improving accuracy and generalization, ultimately enhancing accessibility for individuals with hearing or speech issues.</a:t>
            </a:r>
          </a:p>
          <a:p>
            <a:pPr marL="0" lvl="0" indent="0" algn="l" rtl="0">
              <a:lnSpc>
                <a:spcPct val="100000"/>
              </a:lnSpc>
              <a:spcBef>
                <a:spcPts val="0"/>
              </a:spcBef>
              <a:spcAft>
                <a:spcPts val="0"/>
              </a:spcAft>
              <a:buSzPts val="1600"/>
              <a:buNone/>
            </a:pPr>
            <a:endParaRPr sz="2400"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Tree>
    <p:extLst>
      <p:ext uri="{BB962C8B-B14F-4D97-AF65-F5344CB8AC3E}">
        <p14:creationId xmlns:p14="http://schemas.microsoft.com/office/powerpoint/2010/main" val="6333352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0"/>
        <p:cNvGrpSpPr/>
        <p:nvPr/>
      </p:nvGrpSpPr>
      <p:grpSpPr>
        <a:xfrm>
          <a:off x="0" y="0"/>
          <a:ext cx="0" cy="0"/>
          <a:chOff x="0" y="0"/>
          <a:chExt cx="0" cy="0"/>
        </a:xfrm>
      </p:grpSpPr>
      <p:sp>
        <p:nvSpPr>
          <p:cNvPr id="701" name="Google Shape;701;p8"/>
          <p:cNvSpPr txBox="1">
            <a:spLocks noGrp="1"/>
          </p:cNvSpPr>
          <p:nvPr>
            <p:ph type="title"/>
          </p:nvPr>
        </p:nvSpPr>
        <p:spPr>
          <a:xfrm>
            <a:off x="1763250" y="1849800"/>
            <a:ext cx="5617500" cy="1443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800"/>
              <a:buNone/>
            </a:pPr>
            <a:r>
              <a:rPr lang="en-US"/>
              <a:t>THANK YOU</a:t>
            </a: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
          <p:cNvSpPr txBox="1">
            <a:spLocks noGrp="1"/>
          </p:cNvSpPr>
          <p:nvPr>
            <p:ph type="title"/>
          </p:nvPr>
        </p:nvSpPr>
        <p:spPr>
          <a:xfrm>
            <a:off x="720000" y="461875"/>
            <a:ext cx="7704000" cy="488400"/>
          </a:xfrm>
          <a:noFill/>
          <a:ln>
            <a:noFill/>
          </a:ln>
        </p:spPr>
        <p:txBody>
          <a:bodyPr spcFirstLastPara="1" wrap="square" lIns="0" tIns="0" rIns="0" bIns="0" anchor="t" anchorCtr="0">
            <a:noAutofit/>
          </a:bodyPr>
          <a:lstStyle/>
          <a:p>
            <a:r>
              <a:rPr lang="en-US" dirty="0">
                <a:sym typeface="Times New Roman"/>
              </a:rPr>
              <a:t>Background</a:t>
            </a:r>
            <a:br>
              <a:rPr lang="en-US" dirty="0">
                <a:sym typeface="Times New Roman"/>
              </a:rPr>
            </a:br>
            <a:endParaRPr lang="en-US" dirty="0">
              <a:sym typeface="Bebas Neue"/>
            </a:endParaRPr>
          </a:p>
        </p:txBody>
      </p:sp>
      <p:sp>
        <p:nvSpPr>
          <p:cNvPr id="625" name="Google Shape;625;p2"/>
          <p:cNvSpPr txBox="1">
            <a:spLocks noGrp="1"/>
          </p:cNvSpPr>
          <p:nvPr>
            <p:ph type="body" idx="1"/>
          </p:nvPr>
        </p:nvSpPr>
        <p:spPr>
          <a:xfrm>
            <a:off x="237893" y="1092820"/>
            <a:ext cx="8571570" cy="3476005"/>
          </a:xfrm>
          <a:noFill/>
          <a:ln>
            <a:noFill/>
          </a:ln>
        </p:spPr>
        <p:txBody>
          <a:bodyPr spcFirstLastPara="1" wrap="square" lIns="0" tIns="0" rIns="0" bIns="0" anchor="t" anchorCtr="0">
            <a:noAutofit/>
          </a:bodyPr>
          <a:lstStyle/>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Researchers in sign language recognition are focusing on improving precision and speed through advanced deep learning and computer vision.</a:t>
            </a:r>
          </a:p>
          <a:p>
            <a:pPr marL="1270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Ongoing research explores various approaches, including CNNs, hidden Markov models, and complex deep learning architectures.</a:t>
            </a:r>
          </a:p>
          <a:p>
            <a:pPr>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Successful training and assessment of deep learning models involve the introduction of new datasets and evaluation metrics.</a:t>
            </a:r>
          </a:p>
          <a:p>
            <a:pPr>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Integration of 3D pose estimation networks and synthetic datasets enhances accuracy in recognizing sign language gestures from RGB images.</a:t>
            </a:r>
          </a:p>
          <a:p>
            <a:pPr lvl="0"/>
            <a:endParaRPr lang="en-US" dirty="0">
              <a:sym typeface="Bebas Neue"/>
            </a:endParaRPr>
          </a:p>
        </p:txBody>
      </p:sp>
    </p:spTree>
    <p:extLst>
      <p:ext uri="{BB962C8B-B14F-4D97-AF65-F5344CB8AC3E}">
        <p14:creationId xmlns:p14="http://schemas.microsoft.com/office/powerpoint/2010/main" val="12791162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
          <p:cNvSpPr txBox="1">
            <a:spLocks noGrp="1"/>
          </p:cNvSpPr>
          <p:nvPr>
            <p:ph type="subTitle" idx="1"/>
          </p:nvPr>
        </p:nvSpPr>
        <p:spPr>
          <a:xfrm>
            <a:off x="0" y="1425157"/>
            <a:ext cx="9143999" cy="2293186"/>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endParaRPr sz="1800" b="1" dirty="0">
              <a:latin typeface="Times New Roman"/>
              <a:ea typeface="Times New Roman"/>
              <a:cs typeface="Times New Roman"/>
              <a:sym typeface="Times New Roman"/>
            </a:endParaRPr>
          </a:p>
          <a:p>
            <a:pPr marL="171450" lvl="0" indent="-38100" algn="l" rtl="0">
              <a:lnSpc>
                <a:spcPct val="100000"/>
              </a:lnSpc>
              <a:spcBef>
                <a:spcPts val="0"/>
              </a:spcBef>
              <a:spcAft>
                <a:spcPts val="0"/>
              </a:spcAft>
              <a:buSzPts val="2100"/>
              <a:buFont typeface="Arial"/>
              <a:buNone/>
            </a:pPr>
            <a:endParaRPr sz="1800" dirty="0">
              <a:latin typeface="Times New Roman"/>
              <a:ea typeface="Times New Roman"/>
              <a:cs typeface="Times New Roman"/>
              <a:sym typeface="Times New Roman"/>
            </a:endParaRPr>
          </a:p>
          <a:p>
            <a:pPr marL="469900" indent="-342900" algn="l">
              <a:lnSpc>
                <a:spcPct val="150000"/>
              </a:lnSpc>
              <a:buFont typeface="Wingdings" panose="05000000000000000000" pitchFamily="2" charset="2"/>
              <a:buChar char="v"/>
            </a:pPr>
            <a:r>
              <a:rPr lang="en-US" sz="1800" b="0" i="0" dirty="0">
                <a:solidFill>
                  <a:srgbClr val="ECECEC"/>
                </a:solidFill>
                <a:effectLst/>
                <a:latin typeface="Times New Roman" panose="02020603050405020304" pitchFamily="18" charset="0"/>
                <a:cs typeface="Times New Roman" panose="02020603050405020304" pitchFamily="18" charset="0"/>
              </a:rPr>
              <a:t>Extensive datasets such as WLASL are crucial for developing and assessing deep learning models at a word level.</a:t>
            </a:r>
          </a:p>
          <a:p>
            <a:pPr marL="469900" indent="-342900" algn="l">
              <a:lnSpc>
                <a:spcPct val="150000"/>
              </a:lnSpc>
              <a:buFont typeface="Wingdings" panose="05000000000000000000" pitchFamily="2" charset="2"/>
              <a:buChar char="v"/>
            </a:pPr>
            <a:r>
              <a:rPr lang="en-US" sz="1800" b="0" i="0" dirty="0">
                <a:solidFill>
                  <a:srgbClr val="ECECEC"/>
                </a:solidFill>
                <a:effectLst/>
                <a:latin typeface="Times New Roman" panose="02020603050405020304" pitchFamily="18" charset="0"/>
                <a:cs typeface="Times New Roman" panose="02020603050405020304" pitchFamily="18" charset="0"/>
              </a:rPr>
              <a:t>Applying appearance-based and posed-based models for experimentation seeks to overcome complex variations in the detection of sign language.</a:t>
            </a:r>
          </a:p>
          <a:p>
            <a:pPr marL="469900" indent="-342900" algn="l">
              <a:lnSpc>
                <a:spcPct val="150000"/>
              </a:lnSpc>
              <a:buFont typeface="Wingdings" panose="05000000000000000000" pitchFamily="2" charset="2"/>
              <a:buChar char="v"/>
            </a:pPr>
            <a:r>
              <a:rPr lang="en-US" sz="1800" b="0" i="0" dirty="0">
                <a:solidFill>
                  <a:srgbClr val="ECECEC"/>
                </a:solidFill>
                <a:effectLst/>
                <a:latin typeface="Times New Roman" panose="02020603050405020304" pitchFamily="18" charset="0"/>
                <a:cs typeface="Times New Roman" panose="02020603050405020304" pitchFamily="18" charset="0"/>
              </a:rPr>
              <a:t>Incorporating visual alignment restrictions into uninterrupted networks improves feature extraction and alignment supervision.</a:t>
            </a:r>
          </a:p>
          <a:p>
            <a:pPr marL="469900" indent="-342900" algn="l">
              <a:lnSpc>
                <a:spcPct val="150000"/>
              </a:lnSpc>
              <a:buFont typeface="Wingdings" panose="05000000000000000000" pitchFamily="2" charset="2"/>
              <a:buChar char="v"/>
            </a:pPr>
            <a:r>
              <a:rPr lang="en-US" sz="1800" b="0" i="0" dirty="0">
                <a:solidFill>
                  <a:srgbClr val="ECECEC"/>
                </a:solidFill>
                <a:effectLst/>
                <a:latin typeface="Times New Roman" panose="02020603050405020304" pitchFamily="18" charset="0"/>
                <a:cs typeface="Times New Roman" panose="02020603050405020304" pitchFamily="18" charset="0"/>
              </a:rPr>
              <a:t>The research community focuses on implementing inventive deep-learning structures and multimodal methods for progress in sign language recognition</a:t>
            </a:r>
            <a:r>
              <a:rPr lang="en-US" sz="2000" b="0" i="0" dirty="0">
                <a:solidFill>
                  <a:srgbClr val="ECECEC"/>
                </a:solidFill>
                <a:effectLst/>
                <a:latin typeface="Söhne"/>
              </a:rPr>
              <a:t>.</a:t>
            </a:r>
          </a:p>
          <a:p>
            <a:pPr marL="171450" lvl="0" indent="-38100" algn="l" rtl="0">
              <a:lnSpc>
                <a:spcPct val="100000"/>
              </a:lnSpc>
              <a:spcBef>
                <a:spcPts val="0"/>
              </a:spcBef>
              <a:spcAft>
                <a:spcPts val="0"/>
              </a:spcAft>
              <a:buSzPts val="2100"/>
              <a:buFont typeface="Arial"/>
              <a:buNone/>
            </a:pPr>
            <a:endParaRPr sz="1800" dirty="0">
              <a:latin typeface="Times New Roman"/>
              <a:ea typeface="Times New Roman"/>
              <a:cs typeface="Times New Roman"/>
              <a:sym typeface="Times New Roman"/>
            </a:endParaRPr>
          </a:p>
        </p:txBody>
      </p:sp>
      <p:sp>
        <p:nvSpPr>
          <p:cNvPr id="4" name="Google Shape;694;p7"/>
          <p:cNvSpPr txBox="1">
            <a:spLocks noGrp="1"/>
          </p:cNvSpPr>
          <p:nvPr>
            <p:ph type="title"/>
          </p:nvPr>
        </p:nvSpPr>
        <p:spPr>
          <a:xfrm>
            <a:off x="456442" y="432477"/>
            <a:ext cx="7704000" cy="572878"/>
          </a:xfrm>
          <a:prstGeom prst="rect">
            <a:avLst/>
          </a:prstGeom>
          <a:noFill/>
          <a:ln>
            <a:noFill/>
          </a:ln>
        </p:spPr>
        <p:txBody>
          <a:bodyPr spcFirstLastPara="1" wrap="square" lIns="0" tIns="0" rIns="0" bIns="0" anchor="t" anchorCtr="0">
            <a:noAutofit/>
          </a:bodyPr>
          <a:lstStyle/>
          <a:p>
            <a:pPr lvl="0" algn="ctr">
              <a:buSzPts val="2100"/>
            </a:pPr>
            <a:r>
              <a:rPr lang="en-US" dirty="0">
                <a:latin typeface="Bebas Neue" panose="020B0604020202020204" charset="0"/>
                <a:ea typeface="Times New Roman"/>
                <a:cs typeface="Times New Roman"/>
                <a:sym typeface="Times New Roman"/>
              </a:rPr>
              <a:t>Background</a:t>
            </a:r>
            <a:r>
              <a:rPr lang="en-US" dirty="0"/>
              <a:t> (Cont.) </a:t>
            </a:r>
            <a:endParaRPr lang="en-US" sz="3200" dirty="0">
              <a:latin typeface="Bebas Neue" panose="020B0604020202020204" charset="0"/>
              <a:ea typeface="Times New Roman"/>
              <a:cs typeface="Times New Roman"/>
              <a:sym typeface="Times New Roman"/>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
          <p:cNvSpPr txBox="1">
            <a:spLocks noGrp="1"/>
          </p:cNvSpPr>
          <p:nvPr>
            <p:ph type="subTitle" idx="1"/>
          </p:nvPr>
        </p:nvSpPr>
        <p:spPr>
          <a:xfrm>
            <a:off x="99703" y="1204862"/>
            <a:ext cx="8670274" cy="335940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endParaRPr sz="1800" b="1" dirty="0">
              <a:latin typeface="Times New Roman"/>
              <a:ea typeface="Times New Roman"/>
              <a:cs typeface="Times New Roman"/>
              <a:sym typeface="Times New Roman"/>
            </a:endParaRPr>
          </a:p>
          <a:p>
            <a:pPr marL="171450" lvl="0" indent="-38100" algn="l" rtl="0">
              <a:lnSpc>
                <a:spcPct val="100000"/>
              </a:lnSpc>
              <a:spcBef>
                <a:spcPts val="0"/>
              </a:spcBef>
              <a:spcAft>
                <a:spcPts val="0"/>
              </a:spcAft>
              <a:buSzPts val="2100"/>
              <a:buFont typeface="Arial"/>
              <a:buNone/>
            </a:pPr>
            <a:endParaRPr lang="en-US" sz="1800" dirty="0">
              <a:latin typeface="Times New Roman"/>
              <a:ea typeface="Times New Roman"/>
              <a:cs typeface="Times New Roman"/>
              <a:sym typeface="Times New Roman"/>
            </a:endParaRPr>
          </a:p>
        </p:txBody>
      </p:sp>
      <p:sp>
        <p:nvSpPr>
          <p:cNvPr id="10" name="Google Shape;694;p7"/>
          <p:cNvSpPr txBox="1">
            <a:spLocks noGrp="1"/>
          </p:cNvSpPr>
          <p:nvPr>
            <p:ph type="title"/>
          </p:nvPr>
        </p:nvSpPr>
        <p:spPr>
          <a:xfrm>
            <a:off x="358140" y="424235"/>
            <a:ext cx="8153400" cy="572878"/>
          </a:xfrm>
          <a:prstGeom prst="rect">
            <a:avLst/>
          </a:prstGeom>
          <a:noFill/>
          <a:ln>
            <a:noFill/>
          </a:ln>
        </p:spPr>
        <p:txBody>
          <a:bodyPr spcFirstLastPara="1" wrap="square" lIns="0" tIns="0" rIns="0" bIns="0" anchor="t" anchorCtr="0">
            <a:noAutofit/>
          </a:bodyPr>
          <a:lstStyle/>
          <a:p>
            <a:pPr lvl="1" algn="ctr">
              <a:buSzPts val="3600"/>
            </a:pPr>
            <a:r>
              <a:rPr lang="en-US" sz="3600" dirty="0">
                <a:latin typeface="Bebas Neue" panose="020B0604020202020204" charset="0"/>
                <a:ea typeface="Times New Roman"/>
                <a:cs typeface="Times New Roman"/>
                <a:sym typeface="Times New Roman"/>
              </a:rPr>
              <a:t>Motivation</a:t>
            </a:r>
            <a:br>
              <a:rPr lang="en-US" sz="2600" dirty="0">
                <a:latin typeface="Bebas Neue" panose="020B0604020202020204" charset="0"/>
                <a:ea typeface="Times New Roman"/>
                <a:cs typeface="Times New Roman"/>
                <a:sym typeface="Times New Roman"/>
              </a:rPr>
            </a:br>
            <a:br>
              <a:rPr lang="en-US" dirty="0">
                <a:latin typeface="Bebas Neue" panose="020B0604020202020204" charset="0"/>
              </a:rPr>
            </a:br>
            <a:endParaRPr dirty="0">
              <a:latin typeface="Bebas Neue" panose="020B0604020202020204" charset="0"/>
            </a:endParaRPr>
          </a:p>
        </p:txBody>
      </p:sp>
      <p:sp>
        <p:nvSpPr>
          <p:cNvPr id="2" name="Rectangle 1">
            <a:extLst>
              <a:ext uri="{FF2B5EF4-FFF2-40B4-BE49-F238E27FC236}">
                <a16:creationId xmlns:a16="http://schemas.microsoft.com/office/drawing/2014/main" id="{121AB26D-41EF-44D8-82B5-0206FBAA6E31}"/>
              </a:ext>
            </a:extLst>
          </p:cNvPr>
          <p:cNvSpPr>
            <a:spLocks noChangeArrowheads="1"/>
          </p:cNvSpPr>
          <p:nvPr/>
        </p:nvSpPr>
        <p:spPr bwMode="auto">
          <a:xfrm rot="10800000" flipV="1">
            <a:off x="0" y="789364"/>
            <a:ext cx="9144000"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Bridging Communication Gaps: Facilitates communication between individuals with hearing or speech impairments.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indent="-285750" eaLnBrk="0" fontAlgn="base" hangingPunct="0">
              <a:lnSpc>
                <a:spcPct val="150000"/>
              </a:lnSpc>
              <a:spcBef>
                <a:spcPct val="0"/>
              </a:spcBef>
              <a:spcAft>
                <a:spcPct val="0"/>
              </a:spcAft>
              <a:buClrTx/>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Overcoming Complexity: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accurate and efficient recognition systems is prompted by the difficulties associated with the complex hand motion detection of sign language.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Advancing Recognition Technology: Explores deep learning techniques for improved feature extraction and temporal modeling.</a:t>
            </a: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Performance: Integrates visual alignment constraints for enhanced feature extraction and supervision.</a:t>
            </a:r>
          </a:p>
        </p:txBody>
      </p:sp>
    </p:spTree>
    <p:extLst>
      <p:ext uri="{BB962C8B-B14F-4D97-AF65-F5344CB8AC3E}">
        <p14:creationId xmlns:p14="http://schemas.microsoft.com/office/powerpoint/2010/main" val="40762396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6"/>
          <p:cNvSpPr txBox="1"/>
          <p:nvPr/>
        </p:nvSpPr>
        <p:spPr>
          <a:xfrm>
            <a:off x="0" y="1116000"/>
            <a:ext cx="9144000" cy="3395517"/>
          </a:xfrm>
          <a:prstGeom prst="rect">
            <a:avLst/>
          </a:prstGeom>
          <a:noFill/>
          <a:ln>
            <a:noFill/>
          </a:ln>
        </p:spPr>
        <p:txBody>
          <a:bodyPr spcFirstLastPara="1" wrap="square" lIns="0" tIns="0" rIns="0" bIns="0" anchor="ctr" anchorCtr="0">
            <a:noAutofit/>
          </a:bodyPr>
          <a:lstStyle/>
          <a:p>
            <a:pPr marL="285750" marR="0" lvl="0" indent="-285750">
              <a:lnSpc>
                <a:spcPct val="150000"/>
              </a:lnSpc>
              <a:spcBef>
                <a:spcPts val="0"/>
              </a:spcBef>
              <a:spcAft>
                <a:spcPts val="0"/>
              </a:spcAft>
              <a:buClr>
                <a:schemeClr val="tx1"/>
              </a:buClr>
              <a:buFont typeface="Wingdings" panose="05000000000000000000" pitchFamily="2" charset="2"/>
              <a:buChar char="Ø"/>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Develop a network for hand pose estimation using RGB images, focusing on 2D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keypoint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detection and 3D pose estimation, aiming for good performance in sign language recognition applications.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Clr>
                <a:schemeClr val="tx1"/>
              </a:buClr>
              <a:buFont typeface="Wingdings" panose="05000000000000000000" pitchFamily="2" charset="2"/>
              <a:buChar char="Ø"/>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Propose a deep learning method for enhancing performance in hand shape recognition and continuous sign language recognition without explicit alignment.</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Clr>
                <a:schemeClr val="tx1"/>
              </a:buClr>
              <a:buFont typeface="Wingdings" panose="05000000000000000000" pitchFamily="2" charset="2"/>
              <a:buChar char="Ø"/>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Present a learning-based system is being developed to accurately estimate 3D hand poses from real-world photos, enhancing gesture and sign language recognition capabilities.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800"/>
              </a:spcAft>
              <a:buClr>
                <a:schemeClr val="tx1"/>
              </a:buClr>
              <a:buFont typeface="Wingdings" panose="05000000000000000000" pitchFamily="2" charset="2"/>
              <a:buChar char="Ø"/>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develop a framework, Convolutional networks that are utilized in sign recognition, enhancing accuracy by extracting features from various modalities and combining them for multimodal recognition.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152400" algn="l" rtl="0">
              <a:lnSpc>
                <a:spcPct val="100000"/>
              </a:lnSpc>
              <a:spcBef>
                <a:spcPts val="0"/>
              </a:spcBef>
              <a:spcAft>
                <a:spcPts val="0"/>
              </a:spcAft>
              <a:buClr>
                <a:schemeClr val="dk1"/>
              </a:buClr>
              <a:buSzPts val="2100"/>
              <a:buFont typeface="Arial"/>
              <a:buNone/>
            </a:pPr>
            <a:endParaRPr sz="1800" b="1" i="0" u="none" strike="noStrike" cap="none" dirty="0">
              <a:solidFill>
                <a:schemeClr val="tx1"/>
              </a:solidFill>
              <a:latin typeface="Roboto"/>
              <a:ea typeface="Roboto"/>
              <a:cs typeface="Roboto"/>
              <a:sym typeface="Roboto"/>
            </a:endParaRPr>
          </a:p>
        </p:txBody>
      </p:sp>
      <p:sp>
        <p:nvSpPr>
          <p:cNvPr id="4" name="Google Shape;694;p7"/>
          <p:cNvSpPr txBox="1">
            <a:spLocks noGrp="1"/>
          </p:cNvSpPr>
          <p:nvPr>
            <p:ph type="title"/>
          </p:nvPr>
        </p:nvSpPr>
        <p:spPr>
          <a:xfrm>
            <a:off x="358140" y="631984"/>
            <a:ext cx="7704000" cy="572878"/>
          </a:xfrm>
          <a:prstGeom prst="rect">
            <a:avLst/>
          </a:prstGeom>
          <a:noFill/>
          <a:ln>
            <a:noFill/>
          </a:ln>
        </p:spPr>
        <p:txBody>
          <a:bodyPr spcFirstLastPara="1" wrap="square" lIns="0" tIns="0" rIns="0" bIns="0" anchor="t" anchorCtr="0">
            <a:noAutofit/>
          </a:bodyPr>
          <a:lstStyle/>
          <a:p>
            <a:pPr algn="ctr">
              <a:buSzPts val="3600"/>
            </a:pPr>
            <a:r>
              <a:rPr lang="en-US" dirty="0"/>
              <a:t>objectives</a:t>
            </a:r>
            <a:br>
              <a:rPr lang="en-US" dirty="0"/>
            </a:br>
            <a:endParaRPr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13" y="353016"/>
            <a:ext cx="7704000" cy="488400"/>
          </a:xfrm>
        </p:spPr>
        <p:txBody>
          <a:bodyPr/>
          <a:lstStyle/>
          <a:p>
            <a:r>
              <a:rPr lang="en-US" dirty="0"/>
              <a:t>METHODOLOGY</a:t>
            </a:r>
          </a:p>
        </p:txBody>
      </p:sp>
      <p:cxnSp>
        <p:nvCxnSpPr>
          <p:cNvPr id="109" name="Straight Arrow Connector 108"/>
          <p:cNvCxnSpPr/>
          <p:nvPr/>
        </p:nvCxnSpPr>
        <p:spPr>
          <a:xfrm flipH="1" flipV="1">
            <a:off x="4602175" y="5274132"/>
            <a:ext cx="180721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Rectangle 100"/>
          <p:cNvSpPr>
            <a:spLocks noChangeArrowheads="1"/>
          </p:cNvSpPr>
          <p:nvPr/>
        </p:nvSpPr>
        <p:spPr bwMode="auto">
          <a:xfrm>
            <a:off x="272110" y="-21680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4" name="Rectangle 111"/>
          <p:cNvSpPr>
            <a:spLocks noChangeArrowheads="1"/>
          </p:cNvSpPr>
          <p:nvPr/>
        </p:nvSpPr>
        <p:spPr bwMode="auto">
          <a:xfrm>
            <a:off x="272110" y="-17108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Text Box 56"/>
          <p:cNvSpPr txBox="1"/>
          <p:nvPr/>
        </p:nvSpPr>
        <p:spPr>
          <a:xfrm>
            <a:off x="3070449" y="4590497"/>
            <a:ext cx="2005330" cy="30226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bodyPr>
          <a:lstStyle/>
          <a:p>
            <a:pPr lvl="0" algn="ctr">
              <a:lnSpc>
                <a:spcPct val="107000"/>
              </a:lnSpc>
              <a:spcAft>
                <a:spcPts val="800"/>
              </a:spcAft>
            </a:pPr>
            <a:r>
              <a:rPr lang="en-US" sz="1000" dirty="0">
                <a:solidFill>
                  <a:schemeClr val="tx1"/>
                </a:solidFill>
                <a:effectLst/>
                <a:latin typeface="Times New Roman" panose="02020603050405020304" pitchFamily="18" charset="0"/>
                <a:ea typeface="Calibri" panose="020F0502020204030204" pitchFamily="34" charset="0"/>
                <a:cs typeface="Vrinda"/>
              </a:rPr>
              <a:t>Figure : Workflow  </a:t>
            </a:r>
            <a:endParaRPr lang="en-US" sz="1000" dirty="0">
              <a:solidFill>
                <a:schemeClr val="tx1"/>
              </a:solidFill>
              <a:effectLst/>
              <a:ea typeface="Calibri" panose="020F0502020204030204" pitchFamily="34" charset="0"/>
              <a:cs typeface="Vrinda"/>
            </a:endParaRPr>
          </a:p>
        </p:txBody>
      </p:sp>
      <p:pic>
        <p:nvPicPr>
          <p:cNvPr id="3" name="Picture 2">
            <a:extLst>
              <a:ext uri="{FF2B5EF4-FFF2-40B4-BE49-F238E27FC236}">
                <a16:creationId xmlns:a16="http://schemas.microsoft.com/office/drawing/2014/main" id="{C72169BD-BBE6-FB2B-4DD7-D22BF05E6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059" y="936702"/>
            <a:ext cx="7248292" cy="3538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8824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 </a:t>
            </a:r>
          </a:p>
        </p:txBody>
      </p:sp>
      <p:sp>
        <p:nvSpPr>
          <p:cNvPr id="4" name="Rectangle 3"/>
          <p:cNvSpPr/>
          <p:nvPr/>
        </p:nvSpPr>
        <p:spPr>
          <a:xfrm>
            <a:off x="624469" y="1125010"/>
            <a:ext cx="7642302" cy="369332"/>
          </a:xfrm>
          <a:prstGeom prst="rect">
            <a:avLst/>
          </a:prstGeom>
        </p:spPr>
        <p:txBody>
          <a:bodyPr wrap="square">
            <a:spAutoFit/>
          </a:bodyPr>
          <a:lstStyle/>
          <a:p>
            <a:pPr algn="ctr"/>
            <a:r>
              <a:rPr lang="en-US" sz="1800" b="1" dirty="0">
                <a:solidFill>
                  <a:schemeClr val="bg2"/>
                </a:solidFill>
                <a:effectLst/>
                <a:latin typeface="Times New Roman" panose="02020603050405020304" pitchFamily="18" charset="0"/>
                <a:ea typeface="Calibri" panose="020F0502020204030204" pitchFamily="34" charset="0"/>
              </a:rPr>
              <a:t>OpenCV Video Frame</a:t>
            </a:r>
            <a:endParaRPr lang="en-US" sz="1800" b="1" dirty="0">
              <a:solidFill>
                <a:schemeClr val="bg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3DE82F-DD4F-5115-70E7-9A0ECBE39F7C}"/>
              </a:ext>
            </a:extLst>
          </p:cNvPr>
          <p:cNvSpPr txBox="1"/>
          <p:nvPr/>
        </p:nvSpPr>
        <p:spPr>
          <a:xfrm>
            <a:off x="1271239" y="1828800"/>
            <a:ext cx="6646127" cy="2031325"/>
          </a:xfrm>
          <a:prstGeom prst="rect">
            <a:avLst/>
          </a:prstGeom>
          <a:noFill/>
        </p:spPr>
        <p:txBody>
          <a:bodyPr wrap="square" rtlCol="0">
            <a:spAutoFit/>
          </a:bodyPr>
          <a:lstStyle/>
          <a:p>
            <a:pPr algn="ctr"/>
            <a:r>
              <a:rPr lang="en-US" sz="1800" dirty="0">
                <a:solidFill>
                  <a:schemeClr val="tx1"/>
                </a:solidFill>
                <a:effectLst/>
                <a:latin typeface="Times New Roman" panose="02020603050405020304" pitchFamily="18" charset="0"/>
                <a:ea typeface="Calibri" panose="020F0502020204030204" pitchFamily="34" charset="0"/>
              </a:rPr>
              <a:t>The OpenCV library has been used to read the dataset image frames. The ASL-alphabet(American Sign Language) datasets has been selected for this work. A camera has been used to record hand gestures and the obtained videos have been converted into image frames. The frames have been passed through a pre-processing phase using open computer vision library which reads the video frame by frame</a:t>
            </a:r>
            <a:endParaRPr lang="en-IN" dirty="0">
              <a:solidFill>
                <a:schemeClr val="tx1"/>
              </a:solidFill>
            </a:endParaRPr>
          </a:p>
        </p:txBody>
      </p:sp>
    </p:spTree>
    <p:extLst>
      <p:ext uri="{BB962C8B-B14F-4D97-AF65-F5344CB8AC3E}">
        <p14:creationId xmlns:p14="http://schemas.microsoft.com/office/powerpoint/2010/main" val="2993520811"/>
      </p:ext>
    </p:extLst>
  </p:cSld>
  <p:clrMapOvr>
    <a:masterClrMapping/>
  </p:clrMapOvr>
  <p:transition spd="slow">
    <p:wipe/>
  </p:transition>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2729</Words>
  <Application>Microsoft Office PowerPoint</Application>
  <PresentationFormat>On-screen Show (16:9)</PresentationFormat>
  <Paragraphs>241</Paragraphs>
  <Slides>30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Wingdings</vt:lpstr>
      <vt:lpstr>Times New Roman</vt:lpstr>
      <vt:lpstr>Roboto</vt:lpstr>
      <vt:lpstr>Bebas Neue</vt:lpstr>
      <vt:lpstr>Söhne</vt:lpstr>
      <vt:lpstr>Computer Science Proposal by Slidesgo</vt:lpstr>
      <vt:lpstr>Presented By</vt:lpstr>
      <vt:lpstr> OVERVIEW OF THIS PRESENTATION</vt:lpstr>
      <vt:lpstr> Introduction</vt:lpstr>
      <vt:lpstr>Background </vt:lpstr>
      <vt:lpstr>Background (Cont.) </vt:lpstr>
      <vt:lpstr>Motivation  </vt:lpstr>
      <vt:lpstr>objectives </vt:lpstr>
      <vt:lpstr>METHODOLOGY</vt:lpstr>
      <vt:lpstr>METHODOLOGY (Cont.) </vt:lpstr>
      <vt:lpstr>METHODOLOGY (Cont.) </vt:lpstr>
      <vt:lpstr>METHODOLOGY (Cont.) </vt:lpstr>
      <vt:lpstr>METHODOLOGY (Cont.) </vt:lpstr>
      <vt:lpstr>METHODOLOGY (Cont.) </vt:lpstr>
      <vt:lpstr>EVOLUTION AND RESULTS (Cont.)</vt:lpstr>
      <vt:lpstr>EVOLUTION AND RESULTS (Cont.)</vt:lpstr>
      <vt:lpstr>EVOLUTION AND RESULTS</vt:lpstr>
      <vt:lpstr>EVOLUTION AND RESULTS (Cont.)</vt:lpstr>
      <vt:lpstr>EVOLUTION AND RESULTS (Cont.)</vt:lpstr>
      <vt:lpstr>Comparison</vt:lpstr>
      <vt:lpstr>Comparison (Cont.)</vt:lpstr>
      <vt:lpstr>Comparison (Cont.)</vt:lpstr>
      <vt:lpstr>Conclusion</vt:lpstr>
      <vt:lpstr>PowerPoint Presentation</vt:lpstr>
      <vt:lpstr>PowerPoint Presentation</vt:lpstr>
      <vt:lpstr>References</vt:lpstr>
      <vt:lpstr>References (CONT.)</vt:lpstr>
      <vt:lpstr>References (CONT.)</vt:lpstr>
      <vt:lpstr>References (CONT.)</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Tomato Leaf Disease Detection Using  Deep learning technique</dc:title>
  <dc:creator>APU</dc:creator>
  <cp:lastModifiedBy>Chandan Bhowmick</cp:lastModifiedBy>
  <cp:revision>99</cp:revision>
  <dcterms:modified xsi:type="dcterms:W3CDTF">2024-05-05T18:31:24Z</dcterms:modified>
</cp:coreProperties>
</file>