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6"/>
  </p:notesMasterIdLst>
  <p:sldIdLst>
    <p:sldId id="295" r:id="rId2"/>
    <p:sldId id="257" r:id="rId3"/>
    <p:sldId id="258" r:id="rId4"/>
    <p:sldId id="296" r:id="rId5"/>
    <p:sldId id="263" r:id="rId6"/>
    <p:sldId id="316" r:id="rId7"/>
    <p:sldId id="299" r:id="rId8"/>
    <p:sldId id="300" r:id="rId9"/>
    <p:sldId id="327" r:id="rId10"/>
    <p:sldId id="328" r:id="rId11"/>
    <p:sldId id="330" r:id="rId12"/>
    <p:sldId id="301" r:id="rId13"/>
    <p:sldId id="302" r:id="rId14"/>
    <p:sldId id="303" r:id="rId15"/>
    <p:sldId id="304" r:id="rId16"/>
    <p:sldId id="321" r:id="rId17"/>
    <p:sldId id="322" r:id="rId18"/>
    <p:sldId id="323" r:id="rId19"/>
    <p:sldId id="326" r:id="rId20"/>
    <p:sldId id="325" r:id="rId21"/>
    <p:sldId id="324" r:id="rId22"/>
    <p:sldId id="319" r:id="rId23"/>
    <p:sldId id="320" r:id="rId24"/>
    <p:sldId id="331" r:id="rId25"/>
    <p:sldId id="305" r:id="rId26"/>
    <p:sldId id="332" r:id="rId27"/>
    <p:sldId id="333" r:id="rId28"/>
    <p:sldId id="308" r:id="rId29"/>
    <p:sldId id="313" r:id="rId30"/>
    <p:sldId id="314" r:id="rId31"/>
    <p:sldId id="318" r:id="rId32"/>
    <p:sldId id="315" r:id="rId33"/>
    <p:sldId id="312" r:id="rId34"/>
    <p:sldId id="317" r:id="rId35"/>
  </p:sldIdLst>
  <p:sldSz cx="9144000" cy="5143500" type="screen16x9"/>
  <p:notesSz cx="6858000" cy="9144000"/>
  <p:embeddedFontLst>
    <p:embeddedFont>
      <p:font typeface="Roboto Slab" panose="020B0604020202020204" charset="0"/>
      <p:regular r:id="rId37"/>
      <p:bold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Source Sans Pro" panose="020B0604020202020204" charset="0"/>
      <p:regular r:id="rId43"/>
      <p:bold r:id="rId44"/>
      <p:italic r:id="rId45"/>
      <p:boldItalic r:id="rId46"/>
    </p:embeddedFont>
    <p:embeddedFont>
      <p:font typeface="Book Antiqua" panose="02040602050305030304" pitchFamily="18" charset="0"/>
      <p:regular r:id="rId47"/>
      <p:bold r:id="rId48"/>
      <p:italic r:id="rId49"/>
      <p:boldItalic r:id="rId50"/>
    </p:embeddedFont>
    <p:embeddedFont>
      <p:font typeface="Cooper Black" panose="0208090404030B020404" pitchFamily="18" charset="0"/>
      <p:regular r:id="rId51"/>
    </p:embeddedFont>
    <p:embeddedFont>
      <p:font typeface="Calibri Light" panose="020F0302020204030204" pitchFamily="34" charset="0"/>
      <p:regular r:id="rId52"/>
      <p: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03697819-FF55-4EB8-825A-F54885A7B960}">
          <p14:sldIdLst>
            <p14:sldId id="295"/>
            <p14:sldId id="257"/>
            <p14:sldId id="258"/>
            <p14:sldId id="296"/>
            <p14:sldId id="263"/>
            <p14:sldId id="316"/>
            <p14:sldId id="299"/>
            <p14:sldId id="300"/>
            <p14:sldId id="327"/>
            <p14:sldId id="328"/>
            <p14:sldId id="330"/>
            <p14:sldId id="301"/>
            <p14:sldId id="302"/>
            <p14:sldId id="303"/>
            <p14:sldId id="304"/>
            <p14:sldId id="321"/>
            <p14:sldId id="322"/>
            <p14:sldId id="323"/>
            <p14:sldId id="326"/>
            <p14:sldId id="325"/>
            <p14:sldId id="324"/>
            <p14:sldId id="319"/>
            <p14:sldId id="320"/>
            <p14:sldId id="331"/>
            <p14:sldId id="305"/>
            <p14:sldId id="332"/>
            <p14:sldId id="333"/>
            <p14:sldId id="308"/>
            <p14:sldId id="313"/>
            <p14:sldId id="314"/>
            <p14:sldId id="318"/>
            <p14:sldId id="315"/>
            <p14:sldId id="312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zer" initials="R" lastIdx="3" clrIdx="0">
    <p:extLst>
      <p:ext uri="{19B8F6BF-5375-455C-9EA6-DF929625EA0E}">
        <p15:presenceInfo xmlns:p15="http://schemas.microsoft.com/office/powerpoint/2012/main" userId="4c34b0b9acebc2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0708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95" autoAdjust="0"/>
  </p:normalViewPr>
  <p:slideViewPr>
    <p:cSldViewPr snapToGrid="0">
      <p:cViewPr varScale="1">
        <p:scale>
          <a:sx n="109" d="100"/>
          <a:sy n="109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1518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219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941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17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483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987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32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83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665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611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51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05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D405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177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emanticscholar.org/CorpusID:54219860" TargetMode="External"/><Relationship Id="rId2" Type="http://schemas.openxmlformats.org/officeDocument/2006/relationships/hyperlink" Target="https://api.semanticscholar.org/CorpusID:222201519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/>
        </p:nvSpPr>
        <p:spPr>
          <a:xfrm>
            <a:off x="5309755" y="4523700"/>
            <a:ext cx="2965405" cy="490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May </a:t>
            </a:r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06,2024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+mj-lt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" name="Google Shape;70;p12"/>
          <p:cNvSpPr txBox="1">
            <a:spLocks/>
          </p:cNvSpPr>
          <p:nvPr/>
        </p:nvSpPr>
        <p:spPr>
          <a:xfrm>
            <a:off x="1010266" y="1615770"/>
            <a:ext cx="7669160" cy="85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2400" dirty="0">
                <a:solidFill>
                  <a:srgbClr val="92D050"/>
                </a:solidFill>
                <a:latin typeface="Cooper Black" panose="0208090404030B020404" pitchFamily="18" charset="0"/>
                <a:cs typeface="Calibri" panose="020F0502020204030204" pitchFamily="34" charset="0"/>
              </a:rPr>
              <a:t>Diabetes Prediction using Machine Learning and Deep Learning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DA684A8-4998-4178-9188-4B23CC557294}"/>
              </a:ext>
            </a:extLst>
          </p:cNvPr>
          <p:cNvSpPr txBox="1"/>
          <p:nvPr/>
        </p:nvSpPr>
        <p:spPr>
          <a:xfrm>
            <a:off x="903914" y="2727612"/>
            <a:ext cx="243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endParaRPr lang="en-US" sz="2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lc="http://schemas.openxmlformats.org/drawingml/2006/lockedCanvas" xmlns:a16="http://schemas.microsoft.com/office/drawing/2014/main" xmlns="" id="{EF773196-9693-4257-9955-5CB2012A0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36"/>
            <a:ext cx="1794164" cy="123305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94164" y="413756"/>
            <a:ext cx="70311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North Western University, Khulna </a:t>
            </a:r>
            <a:endParaRPr lang="en-US" sz="3200" b="1" dirty="0">
              <a:latin typeface="Book Antiqua" panose="0204060205030503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5763" y="3182874"/>
            <a:ext cx="23609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Tonoy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Id:202010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Western University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Khulna, Bangladesh</a:t>
            </a:r>
          </a:p>
        </p:txBody>
      </p:sp>
    </p:spTree>
    <p:extLst>
      <p:ext uri="{BB962C8B-B14F-4D97-AF65-F5344CB8AC3E}">
        <p14:creationId xmlns:p14="http://schemas.microsoft.com/office/powerpoint/2010/main" val="347038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B51D05-B3C0-4836-968F-1949E3F7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27" y="300695"/>
            <a:ext cx="4592781" cy="335844"/>
          </a:xfrm>
        </p:spPr>
        <p:txBody>
          <a:bodyPr/>
          <a:lstStyle/>
          <a:p>
            <a:r>
              <a:rPr lang="en-US" sz="2800" dirty="0"/>
              <a:t>Implementation and Results</a:t>
            </a:r>
            <a:endParaRPr lang="en-US" sz="2600"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427710" y="1829025"/>
            <a:ext cx="2968433" cy="1793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buClr>
                <a:schemeClr val="accent2">
                  <a:lumMod val="75000"/>
                </a:schemeClr>
              </a:buClr>
              <a:buSzPct val="81000"/>
              <a:buFont typeface="Wingdings" panose="05000000000000000000" pitchFamily="2" charset="2"/>
              <a:buChar char="q"/>
            </a:pPr>
            <a:r>
              <a:rPr lang="en-US" sz="2000" dirty="0"/>
              <a:t>The minimum age of this dataset is </a:t>
            </a:r>
            <a:r>
              <a:rPr lang="en-US" sz="2000" dirty="0" smtClean="0"/>
              <a:t>21.</a:t>
            </a:r>
          </a:p>
          <a:p>
            <a:pPr marL="342900" lvl="0" indent="-342900" algn="just">
              <a:buClr>
                <a:schemeClr val="accent2">
                  <a:lumMod val="75000"/>
                </a:schemeClr>
              </a:buClr>
              <a:buSzPct val="81000"/>
              <a:buFont typeface="Wingdings" panose="05000000000000000000" pitchFamily="2" charset="2"/>
              <a:buChar char="q"/>
            </a:pPr>
            <a:r>
              <a:rPr lang="en-US" sz="2000" dirty="0" smtClean="0"/>
              <a:t>And </a:t>
            </a:r>
            <a:r>
              <a:rPr lang="en-US" sz="2000" dirty="0"/>
              <a:t>the maximum age is </a:t>
            </a:r>
            <a:r>
              <a:rPr lang="en-US" sz="2000" dirty="0" smtClean="0"/>
              <a:t>81.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547" y="1348365"/>
            <a:ext cx="5158321" cy="29932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7710" y="977119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Dataset-1</a:t>
            </a:r>
          </a:p>
        </p:txBody>
      </p:sp>
    </p:spTree>
    <p:extLst>
      <p:ext uri="{BB962C8B-B14F-4D97-AF65-F5344CB8AC3E}">
        <p14:creationId xmlns:p14="http://schemas.microsoft.com/office/powerpoint/2010/main" val="118034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B51D05-B3C0-4836-968F-1949E3F7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580" y="300695"/>
            <a:ext cx="5366479" cy="335844"/>
          </a:xfrm>
        </p:spPr>
        <p:txBody>
          <a:bodyPr/>
          <a:lstStyle/>
          <a:p>
            <a:r>
              <a:rPr lang="en-US" sz="2800" dirty="0"/>
              <a:t>Implementation and </a:t>
            </a:r>
            <a:r>
              <a:rPr lang="en-US" sz="2800" dirty="0" smtClean="0"/>
              <a:t>Results(cont.)</a:t>
            </a:r>
            <a:endParaRPr lang="en-US" sz="2600"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427710" y="1829025"/>
            <a:ext cx="2968433" cy="1793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buClr>
                <a:schemeClr val="accent2">
                  <a:lumMod val="75000"/>
                </a:schemeClr>
              </a:buClr>
              <a:buSzPct val="81000"/>
              <a:buFont typeface="Wingdings" panose="05000000000000000000" pitchFamily="2" charset="2"/>
              <a:buChar char="q"/>
            </a:pPr>
            <a:r>
              <a:rPr lang="en-US" sz="2000" dirty="0"/>
              <a:t>The minimum age of this dataset is </a:t>
            </a:r>
            <a:r>
              <a:rPr lang="en-US" sz="2000" dirty="0" smtClean="0"/>
              <a:t>0.08.</a:t>
            </a:r>
          </a:p>
          <a:p>
            <a:pPr marL="342900" lvl="0" indent="-342900" algn="just">
              <a:buClr>
                <a:schemeClr val="accent2">
                  <a:lumMod val="75000"/>
                </a:schemeClr>
              </a:buClr>
              <a:buSzPct val="81000"/>
              <a:buFont typeface="Wingdings" panose="05000000000000000000" pitchFamily="2" charset="2"/>
              <a:buChar char="q"/>
            </a:pPr>
            <a:r>
              <a:rPr lang="en-US" sz="2000" dirty="0" smtClean="0"/>
              <a:t>And </a:t>
            </a:r>
            <a:r>
              <a:rPr lang="en-US" sz="2000" dirty="0"/>
              <a:t>the maximum age is </a:t>
            </a:r>
            <a:r>
              <a:rPr lang="en-US" sz="2000" dirty="0" smtClean="0"/>
              <a:t>80.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27710" y="977119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Dataset-2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612" y="855694"/>
            <a:ext cx="5149122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3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B51D05-B3C0-4836-968F-1949E3F7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580" y="300695"/>
            <a:ext cx="5366479" cy="335844"/>
          </a:xfrm>
        </p:spPr>
        <p:txBody>
          <a:bodyPr/>
          <a:lstStyle/>
          <a:p>
            <a:r>
              <a:rPr lang="en-US" sz="2800" dirty="0"/>
              <a:t>Implementation and </a:t>
            </a:r>
            <a:r>
              <a:rPr lang="en-US" sz="2800" dirty="0" smtClean="0"/>
              <a:t>Results(cont.)</a:t>
            </a:r>
            <a:endParaRPr lang="en-US" sz="2600"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427710" y="1829025"/>
            <a:ext cx="2968433" cy="1793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buClr>
                <a:schemeClr val="accent2">
                  <a:lumMod val="75000"/>
                </a:schemeClr>
              </a:buClr>
              <a:buSzPct val="81000"/>
              <a:buFont typeface="Wingdings" panose="05000000000000000000" pitchFamily="2" charset="2"/>
              <a:buChar char="q"/>
            </a:pPr>
            <a:r>
              <a:rPr lang="en-US" sz="2000" dirty="0"/>
              <a:t>The minimum age of this dataset is </a:t>
            </a:r>
            <a:r>
              <a:rPr lang="en-US" sz="2000" dirty="0" smtClean="0"/>
              <a:t>21.</a:t>
            </a:r>
          </a:p>
          <a:p>
            <a:pPr marL="342900" lvl="0" indent="-342900" algn="just">
              <a:buClr>
                <a:schemeClr val="accent2">
                  <a:lumMod val="75000"/>
                </a:schemeClr>
              </a:buClr>
              <a:buSzPct val="81000"/>
              <a:buFont typeface="Wingdings" panose="05000000000000000000" pitchFamily="2" charset="2"/>
              <a:buChar char="q"/>
            </a:pPr>
            <a:r>
              <a:rPr lang="en-US" sz="2000" dirty="0" smtClean="0"/>
              <a:t>And </a:t>
            </a:r>
            <a:r>
              <a:rPr lang="en-US" sz="2000" dirty="0"/>
              <a:t>the maximum age is </a:t>
            </a:r>
            <a:r>
              <a:rPr lang="en-US" sz="2000" dirty="0" smtClean="0"/>
              <a:t>81.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27710" y="977119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Dataset-3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721" y="977119"/>
            <a:ext cx="4474563" cy="371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31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7B3220-0834-472B-B49A-1CF8BE17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659" y="26172"/>
            <a:ext cx="4632497" cy="515889"/>
          </a:xfrm>
        </p:spPr>
        <p:txBody>
          <a:bodyPr/>
          <a:lstStyle/>
          <a:p>
            <a:r>
              <a:rPr lang="en-US" sz="2600" dirty="0" smtClean="0"/>
              <a:t>Experimental Results (ML)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E1D983A-A81A-49F2-9E01-82C4539793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9575" y="948826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Dataset-1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447" y="1557430"/>
            <a:ext cx="5922156" cy="293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26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7B3220-0834-472B-B49A-1CF8BE17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659" y="26172"/>
            <a:ext cx="4632497" cy="515889"/>
          </a:xfrm>
        </p:spPr>
        <p:txBody>
          <a:bodyPr/>
          <a:lstStyle/>
          <a:p>
            <a:r>
              <a:rPr lang="en-US" sz="2600" dirty="0" smtClean="0"/>
              <a:t>Experimental Results (DL)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E1D983A-A81A-49F2-9E01-82C4539793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7031" y="941331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Dataset-1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02" y="1511033"/>
            <a:ext cx="6395600" cy="303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0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7B3220-0834-472B-B49A-1CF8BE17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659" y="102372"/>
            <a:ext cx="1717141" cy="515889"/>
          </a:xfrm>
        </p:spPr>
        <p:txBody>
          <a:bodyPr/>
          <a:lstStyle/>
          <a:p>
            <a:r>
              <a:rPr lang="en-US" sz="2600" dirty="0" smtClean="0"/>
              <a:t>ML vs DL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E1D983A-A81A-49F2-9E01-82C4539793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9477" y="978807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Dataset-1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229" y="1554391"/>
            <a:ext cx="6294035" cy="287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30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7B3220-0834-472B-B49A-1CF8BE17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659" y="26172"/>
            <a:ext cx="4632497" cy="515889"/>
          </a:xfrm>
        </p:spPr>
        <p:txBody>
          <a:bodyPr/>
          <a:lstStyle/>
          <a:p>
            <a:r>
              <a:rPr lang="en-US" sz="2600" dirty="0" smtClean="0"/>
              <a:t>Experimental Results (ML)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E1D983A-A81A-49F2-9E01-82C4539793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9575" y="948826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Dataset-2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98" y="1446572"/>
            <a:ext cx="6138541" cy="296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55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7B3220-0834-472B-B49A-1CF8BE17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659" y="26172"/>
            <a:ext cx="4632497" cy="515889"/>
          </a:xfrm>
        </p:spPr>
        <p:txBody>
          <a:bodyPr/>
          <a:lstStyle/>
          <a:p>
            <a:r>
              <a:rPr lang="en-US" sz="2600" dirty="0" smtClean="0"/>
              <a:t>Experimental Results (DL)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E1D983A-A81A-49F2-9E01-82C4539793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7031" y="941331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Dataset-2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82" y="1512249"/>
            <a:ext cx="6625945" cy="323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70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7B3220-0834-472B-B49A-1CF8BE17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659" y="102372"/>
            <a:ext cx="1717141" cy="515889"/>
          </a:xfrm>
        </p:spPr>
        <p:txBody>
          <a:bodyPr/>
          <a:lstStyle/>
          <a:p>
            <a:r>
              <a:rPr lang="en-US" sz="2600" dirty="0" smtClean="0"/>
              <a:t>ML vs DL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E1D983A-A81A-49F2-9E01-82C4539793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9477" y="978807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Dataset-2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15" y="1577254"/>
            <a:ext cx="6332769" cy="249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2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7B3220-0834-472B-B49A-1CF8BE17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659" y="26172"/>
            <a:ext cx="4632497" cy="515889"/>
          </a:xfrm>
        </p:spPr>
        <p:txBody>
          <a:bodyPr/>
          <a:lstStyle/>
          <a:p>
            <a:r>
              <a:rPr lang="en-US" sz="2600" dirty="0" smtClean="0"/>
              <a:t>Experimental Results (ML)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E1D983A-A81A-49F2-9E01-82C4539793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9575" y="948826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Dataset-3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971" y="1314340"/>
            <a:ext cx="6275157" cy="32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6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/>
        </p:nvSpPr>
        <p:spPr>
          <a:xfrm>
            <a:off x="2246925" y="3767650"/>
            <a:ext cx="6284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61ED3E5-A3C2-4741-95C2-8EB6574D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222" y="0"/>
            <a:ext cx="1909926" cy="715138"/>
          </a:xfrm>
        </p:spPr>
        <p:txBody>
          <a:bodyPr/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" name="object 194">
            <a:extLst>
              <a:ext uri="{FF2B5EF4-FFF2-40B4-BE49-F238E27FC236}">
                <a16:creationId xmlns="" xmlns:a16="http://schemas.microsoft.com/office/drawing/2014/main" id="{4A0E9FDF-0BF6-4FB9-800A-24D214BF470F}"/>
              </a:ext>
            </a:extLst>
          </p:cNvPr>
          <p:cNvSpPr txBox="1"/>
          <p:nvPr/>
        </p:nvSpPr>
        <p:spPr>
          <a:xfrm>
            <a:off x="928665" y="583902"/>
            <a:ext cx="2636520" cy="3460563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97815" indent="-285750">
              <a:spcBef>
                <a:spcPts val="1305"/>
              </a:spcBef>
              <a:buClrTx/>
              <a:buSzPct val="95000"/>
              <a:buFont typeface="Wingdings" panose="05000000000000000000" pitchFamily="2" charset="2"/>
              <a:buChar char="§"/>
              <a:tabLst>
                <a:tab pos="215900" algn="l"/>
              </a:tabLst>
            </a:pPr>
            <a:r>
              <a:rPr lang="en-US" sz="1800" b="1" kern="1200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Introduction</a:t>
            </a:r>
            <a:endParaRPr sz="1800" b="1" kern="1200" dirty="0" smtClean="0">
              <a:solidFill>
                <a:schemeClr val="accent2">
                  <a:lumMod val="50000"/>
                </a:schemeClr>
              </a:solidFill>
              <a:latin typeface="Times New Roman"/>
              <a:ea typeface="+mn-ea"/>
              <a:cs typeface="Times New Roman"/>
            </a:endParaRPr>
          </a:p>
          <a:p>
            <a:pPr marL="297815" indent="-285750">
              <a:spcBef>
                <a:spcPts val="1200"/>
              </a:spcBef>
              <a:buClrTx/>
              <a:buSzPct val="95000"/>
              <a:buFont typeface="Wingdings" panose="05000000000000000000" pitchFamily="2" charset="2"/>
              <a:buChar char="§"/>
              <a:tabLst>
                <a:tab pos="215900" algn="l"/>
              </a:tabLst>
            </a:pPr>
            <a:r>
              <a:rPr lang="en-US" sz="1800" b="1" kern="1200" smtClean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Related Works</a:t>
            </a:r>
            <a:endParaRPr lang="en-US" sz="1800" b="1" kern="1200" dirty="0">
              <a:solidFill>
                <a:schemeClr val="accent2">
                  <a:lumMod val="50000"/>
                </a:schemeClr>
              </a:solidFill>
              <a:latin typeface="Times New Roman"/>
              <a:ea typeface="+mn-ea"/>
              <a:cs typeface="Times New Roman"/>
            </a:endParaRPr>
          </a:p>
          <a:p>
            <a:pPr marL="297815" indent="-285750">
              <a:spcBef>
                <a:spcPts val="1200"/>
              </a:spcBef>
              <a:buClrTx/>
              <a:buSzPct val="95000"/>
              <a:buFont typeface="Wingdings" panose="05000000000000000000" pitchFamily="2" charset="2"/>
              <a:buChar char="§"/>
              <a:tabLst>
                <a:tab pos="215900" algn="l"/>
              </a:tabLst>
            </a:pPr>
            <a:r>
              <a:rPr lang="en-US" sz="1800" b="1" kern="1200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Objectives</a:t>
            </a:r>
            <a:endParaRPr sz="1800" kern="1200" dirty="0">
              <a:solidFill>
                <a:schemeClr val="accent2">
                  <a:lumMod val="50000"/>
                </a:schemeClr>
              </a:solidFill>
              <a:latin typeface="Times New Roman"/>
              <a:ea typeface="+mn-ea"/>
              <a:cs typeface="Times New Roman"/>
            </a:endParaRPr>
          </a:p>
          <a:p>
            <a:pPr marL="297815" indent="-285750">
              <a:spcBef>
                <a:spcPts val="1200"/>
              </a:spcBef>
              <a:buClrTx/>
              <a:buSzPct val="95000"/>
              <a:buFont typeface="Wingdings" panose="05000000000000000000" pitchFamily="2" charset="2"/>
              <a:buChar char="§"/>
              <a:tabLst>
                <a:tab pos="215900" algn="l"/>
              </a:tabLst>
            </a:pPr>
            <a:r>
              <a:rPr sz="1800" b="1" kern="1200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Methodology</a:t>
            </a:r>
            <a:endParaRPr sz="1800" kern="1200" dirty="0">
              <a:solidFill>
                <a:schemeClr val="accent2">
                  <a:lumMod val="50000"/>
                </a:schemeClr>
              </a:solidFill>
              <a:latin typeface="Times New Roman"/>
              <a:ea typeface="+mn-ea"/>
              <a:cs typeface="Times New Roman"/>
            </a:endParaRPr>
          </a:p>
          <a:p>
            <a:pPr marL="297815" indent="-285750">
              <a:spcBef>
                <a:spcPts val="1205"/>
              </a:spcBef>
              <a:buClrTx/>
              <a:buSzPct val="95000"/>
              <a:buFont typeface="Wingdings" panose="05000000000000000000" pitchFamily="2" charset="2"/>
              <a:buChar char="§"/>
              <a:tabLst>
                <a:tab pos="215900" algn="l"/>
              </a:tabLst>
            </a:pPr>
            <a:r>
              <a:rPr lang="en-US" sz="1800" b="1" kern="1200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Results &amp; Discussion</a:t>
            </a:r>
            <a:endParaRPr sz="1800" kern="1200" dirty="0">
              <a:solidFill>
                <a:schemeClr val="accent2">
                  <a:lumMod val="50000"/>
                </a:schemeClr>
              </a:solidFill>
              <a:latin typeface="Times New Roman"/>
              <a:ea typeface="+mn-ea"/>
              <a:cs typeface="Times New Roman"/>
            </a:endParaRPr>
          </a:p>
          <a:p>
            <a:pPr marL="297815" indent="-285750">
              <a:spcBef>
                <a:spcPts val="1200"/>
              </a:spcBef>
              <a:buClrTx/>
              <a:buSzPct val="95000"/>
              <a:buFont typeface="Wingdings" panose="05000000000000000000" pitchFamily="2" charset="2"/>
              <a:buChar char="§"/>
              <a:tabLst>
                <a:tab pos="215900" algn="l"/>
              </a:tabLst>
            </a:pPr>
            <a:r>
              <a:rPr lang="en-US" sz="1800" b="1" kern="1200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Conclusion</a:t>
            </a:r>
            <a:endParaRPr lang="en-US" sz="1800" b="1" kern="1200" dirty="0" smtClean="0">
              <a:solidFill>
                <a:schemeClr val="accent2">
                  <a:lumMod val="50000"/>
                </a:schemeClr>
              </a:solidFill>
              <a:latin typeface="Times New Roman"/>
              <a:ea typeface="+mn-ea"/>
              <a:cs typeface="Times New Roman"/>
            </a:endParaRPr>
          </a:p>
          <a:p>
            <a:pPr marL="297815" indent="-285750">
              <a:spcBef>
                <a:spcPts val="1200"/>
              </a:spcBef>
              <a:buClrTx/>
              <a:buSzPct val="95000"/>
              <a:buFont typeface="Wingdings" panose="05000000000000000000" pitchFamily="2" charset="2"/>
              <a:buChar char="§"/>
              <a:tabLst>
                <a:tab pos="215900" algn="l"/>
              </a:tabLst>
            </a:pPr>
            <a:r>
              <a:rPr lang="en-US" sz="1800" b="1" kern="1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Future Works</a:t>
            </a:r>
            <a:endParaRPr sz="1800" kern="1200" dirty="0">
              <a:solidFill>
                <a:schemeClr val="accent2">
                  <a:lumMod val="50000"/>
                </a:schemeClr>
              </a:solidFill>
              <a:latin typeface="Times New Roman"/>
              <a:ea typeface="+mn-ea"/>
              <a:cs typeface="Times New Roman"/>
            </a:endParaRPr>
          </a:p>
          <a:p>
            <a:pPr marL="297815" indent="-285750">
              <a:spcBef>
                <a:spcPts val="1200"/>
              </a:spcBef>
              <a:buClrTx/>
              <a:buSzPct val="95000"/>
              <a:buFont typeface="Wingdings" panose="05000000000000000000" pitchFamily="2" charset="2"/>
              <a:buChar char="§"/>
              <a:tabLst>
                <a:tab pos="215900" algn="l"/>
              </a:tabLst>
            </a:pPr>
            <a:r>
              <a:rPr sz="1800" b="1" kern="1200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References</a:t>
            </a:r>
            <a:endParaRPr sz="2400" kern="1200" dirty="0">
              <a:solidFill>
                <a:schemeClr val="accent2">
                  <a:lumMod val="50000"/>
                </a:schemeClr>
              </a:solidFill>
              <a:latin typeface="Times New Roman"/>
              <a:ea typeface="+mn-ea"/>
              <a:cs typeface="Times New Roman"/>
            </a:endParaRPr>
          </a:p>
        </p:txBody>
      </p:sp>
      <p:pic>
        <p:nvPicPr>
          <p:cNvPr id="1026" name="Picture 2" descr="Cover image for Diabetes Prediction using Machine Learning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567" y="0"/>
            <a:ext cx="3912433" cy="514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7B3220-0834-472B-B49A-1CF8BE17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659" y="26172"/>
            <a:ext cx="4632497" cy="515889"/>
          </a:xfrm>
        </p:spPr>
        <p:txBody>
          <a:bodyPr/>
          <a:lstStyle/>
          <a:p>
            <a:r>
              <a:rPr lang="en-US" sz="2600" dirty="0" smtClean="0"/>
              <a:t>Experimental Results (DL)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E1D983A-A81A-49F2-9E01-82C4539793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7031" y="941331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Dataset-3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68" y="1434764"/>
            <a:ext cx="6208426" cy="295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59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7B3220-0834-472B-B49A-1CF8BE17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659" y="102372"/>
            <a:ext cx="1717141" cy="515889"/>
          </a:xfrm>
        </p:spPr>
        <p:txBody>
          <a:bodyPr/>
          <a:lstStyle/>
          <a:p>
            <a:r>
              <a:rPr lang="en-US" sz="2600" dirty="0" smtClean="0"/>
              <a:t>ML vs DL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E1D983A-A81A-49F2-9E01-82C4539793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9477" y="978807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Dataset-3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52" y="1554391"/>
            <a:ext cx="6568649" cy="251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49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Google Shape;97;p15"/>
          <p:cNvSpPr txBox="1">
            <a:spLocks noGrp="1"/>
          </p:cNvSpPr>
          <p:nvPr>
            <p:ph type="title"/>
          </p:nvPr>
        </p:nvSpPr>
        <p:spPr>
          <a:xfrm>
            <a:off x="595745" y="173458"/>
            <a:ext cx="7038109" cy="4882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dirty="0"/>
              <a:t>Experimental </a:t>
            </a:r>
            <a:r>
              <a:rPr lang="en-US" sz="2800" dirty="0" smtClean="0"/>
              <a:t>Results</a:t>
            </a:r>
            <a:endParaRPr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" y="1311639"/>
            <a:ext cx="4164407" cy="31254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E29421A-82EC-4654-90FA-BE2CD8CD313C}"/>
              </a:ext>
            </a:extLst>
          </p:cNvPr>
          <p:cNvSpPr txBox="1"/>
          <p:nvPr/>
        </p:nvSpPr>
        <p:spPr>
          <a:xfrm>
            <a:off x="2956896" y="4514771"/>
            <a:ext cx="2941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4. 10</a:t>
            </a:r>
            <a:r>
              <a:rPr lang="en-US" b="1" dirty="0" smtClean="0"/>
              <a:t>: </a:t>
            </a:r>
            <a:r>
              <a:rPr lang="en-US" dirty="0" smtClean="0">
                <a:latin typeface="+mj-lt"/>
              </a:rPr>
              <a:t>ML VS DL </a:t>
            </a:r>
            <a:r>
              <a:rPr lang="en-US" dirty="0">
                <a:latin typeface="+mj-lt"/>
              </a:rPr>
              <a:t>Roc Curve 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 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9975" y="836579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Dataset-1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91715" y="2348397"/>
            <a:ext cx="637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VS</a:t>
            </a:r>
            <a:endParaRPr lang="en-US" sz="2400" b="1" dirty="0">
              <a:solidFill>
                <a:srgbClr val="00B0F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797" y="1311640"/>
            <a:ext cx="3924287" cy="312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10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Google Shape;97;p15"/>
          <p:cNvSpPr txBox="1">
            <a:spLocks noGrp="1"/>
          </p:cNvSpPr>
          <p:nvPr>
            <p:ph type="title"/>
          </p:nvPr>
        </p:nvSpPr>
        <p:spPr>
          <a:xfrm>
            <a:off x="595745" y="195943"/>
            <a:ext cx="7038109" cy="4882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dirty="0"/>
              <a:t>Experimental </a:t>
            </a:r>
            <a:r>
              <a:rPr lang="en-US" sz="2800" dirty="0" smtClean="0"/>
              <a:t>Results (</a:t>
            </a:r>
            <a:r>
              <a:rPr lang="en-US" sz="2800" dirty="0"/>
              <a:t>Cont</a:t>
            </a:r>
            <a:r>
              <a:rPr lang="en-US" sz="2800" dirty="0" smtClean="0"/>
              <a:t>.)</a:t>
            </a:r>
            <a:endParaRPr sz="2800" dirty="0">
              <a:solidFill>
                <a:schemeClr val="accent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E29421A-82EC-4654-90FA-BE2CD8CD313C}"/>
              </a:ext>
            </a:extLst>
          </p:cNvPr>
          <p:cNvSpPr txBox="1"/>
          <p:nvPr/>
        </p:nvSpPr>
        <p:spPr>
          <a:xfrm>
            <a:off x="2999012" y="4241028"/>
            <a:ext cx="2770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b="1" smtClean="0"/>
              <a:t>: </a:t>
            </a:r>
            <a:r>
              <a:rPr lang="en-US" dirty="0"/>
              <a:t>AUC Graph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 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6972" y="816577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Dataset-2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03" y="1216687"/>
            <a:ext cx="5235394" cy="296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67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E29421A-82EC-4654-90FA-BE2CD8CD313C}"/>
              </a:ext>
            </a:extLst>
          </p:cNvPr>
          <p:cNvSpPr txBox="1"/>
          <p:nvPr/>
        </p:nvSpPr>
        <p:spPr>
          <a:xfrm>
            <a:off x="2956896" y="4514771"/>
            <a:ext cx="2906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4. 18</a:t>
            </a:r>
            <a:r>
              <a:rPr lang="en-US" b="1" dirty="0" smtClean="0"/>
              <a:t>: </a:t>
            </a:r>
            <a:r>
              <a:rPr lang="en-US" dirty="0" smtClean="0">
                <a:latin typeface="+mj-lt"/>
              </a:rPr>
              <a:t>ML VS DL </a:t>
            </a:r>
            <a:r>
              <a:rPr lang="en-US" dirty="0">
                <a:latin typeface="+mj-lt"/>
              </a:rPr>
              <a:t>Roc Curve 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 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9975" y="836579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Dataset-3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91715" y="2348397"/>
            <a:ext cx="637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VS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11" name="Google Shape;97;p15"/>
          <p:cNvSpPr txBox="1">
            <a:spLocks/>
          </p:cNvSpPr>
          <p:nvPr/>
        </p:nvSpPr>
        <p:spPr>
          <a:xfrm>
            <a:off x="595745" y="195943"/>
            <a:ext cx="7038109" cy="4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400" b="1" i="0" u="none" strike="noStrike" cap="none">
                <a:solidFill>
                  <a:srgbClr val="1D405D"/>
                </a:solidFill>
                <a:latin typeface="Times New Roman"/>
                <a:ea typeface="Roboto Slab"/>
                <a:cs typeface="Times New Roman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smtClean="0"/>
              <a:t>Experimental Results (Cont.)</a:t>
            </a:r>
            <a:endParaRPr lang="en-US" sz="2800" dirty="0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" y="1311639"/>
            <a:ext cx="4231460" cy="30477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797" y="1236689"/>
            <a:ext cx="4009068" cy="312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06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E29421A-82EC-4654-90FA-BE2CD8CD313C}"/>
              </a:ext>
            </a:extLst>
          </p:cNvPr>
          <p:cNvSpPr txBox="1"/>
          <p:nvPr/>
        </p:nvSpPr>
        <p:spPr>
          <a:xfrm>
            <a:off x="2999012" y="4241028"/>
            <a:ext cx="2770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4. 12</a:t>
            </a:r>
            <a:r>
              <a:rPr lang="en-US" b="1" dirty="0" smtClean="0"/>
              <a:t>: </a:t>
            </a:r>
            <a:r>
              <a:rPr lang="en-US" dirty="0"/>
              <a:t>Accuracy Graph </a:t>
            </a:r>
            <a:r>
              <a:rPr lang="en-US" b="1" dirty="0" smtClean="0"/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97;p15"/>
          <p:cNvSpPr txBox="1">
            <a:spLocks/>
          </p:cNvSpPr>
          <p:nvPr/>
        </p:nvSpPr>
        <p:spPr>
          <a:xfrm>
            <a:off x="595745" y="195943"/>
            <a:ext cx="7038109" cy="4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400" b="1" i="0" u="none" strike="noStrike" cap="none">
                <a:solidFill>
                  <a:srgbClr val="1D405D"/>
                </a:solidFill>
                <a:latin typeface="Times New Roman"/>
                <a:ea typeface="Roboto Slab"/>
                <a:cs typeface="Times New Roman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dirty="0" smtClean="0"/>
              <a:t>Experimental Results (Cont.)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1982" y="799103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Dataset-1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515" y="1314167"/>
            <a:ext cx="5627423" cy="292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65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E29421A-82EC-4654-90FA-BE2CD8CD313C}"/>
              </a:ext>
            </a:extLst>
          </p:cNvPr>
          <p:cNvSpPr txBox="1"/>
          <p:nvPr/>
        </p:nvSpPr>
        <p:spPr>
          <a:xfrm>
            <a:off x="2999012" y="4241028"/>
            <a:ext cx="2770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4. 16</a:t>
            </a:r>
            <a:r>
              <a:rPr lang="en-US" b="1" dirty="0" smtClean="0"/>
              <a:t>: </a:t>
            </a:r>
            <a:r>
              <a:rPr lang="en-US" dirty="0"/>
              <a:t>Accuracy Graph </a:t>
            </a:r>
            <a:r>
              <a:rPr lang="en-US" b="1" dirty="0" smtClean="0"/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97;p15"/>
          <p:cNvSpPr txBox="1">
            <a:spLocks/>
          </p:cNvSpPr>
          <p:nvPr/>
        </p:nvSpPr>
        <p:spPr>
          <a:xfrm>
            <a:off x="595745" y="195943"/>
            <a:ext cx="7038109" cy="4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400" b="1" i="0" u="none" strike="noStrike" cap="none">
                <a:solidFill>
                  <a:srgbClr val="1D405D"/>
                </a:solidFill>
                <a:latin typeface="Times New Roman"/>
                <a:ea typeface="Roboto Slab"/>
                <a:cs typeface="Times New Roman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dirty="0" smtClean="0"/>
              <a:t>Experimental Results (Cont.)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1982" y="799103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Dataset-2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271" y="1199213"/>
            <a:ext cx="5868719" cy="304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09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E29421A-82EC-4654-90FA-BE2CD8CD313C}"/>
              </a:ext>
            </a:extLst>
          </p:cNvPr>
          <p:cNvSpPr txBox="1"/>
          <p:nvPr/>
        </p:nvSpPr>
        <p:spPr>
          <a:xfrm>
            <a:off x="2999012" y="4241028"/>
            <a:ext cx="2770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4. 20</a:t>
            </a:r>
            <a:r>
              <a:rPr lang="en-US" b="1" dirty="0" smtClean="0"/>
              <a:t>: </a:t>
            </a:r>
            <a:r>
              <a:rPr lang="en-US" dirty="0"/>
              <a:t>Accuracy Graph </a:t>
            </a:r>
            <a:r>
              <a:rPr lang="en-US" b="1" dirty="0" smtClean="0"/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97;p15"/>
          <p:cNvSpPr txBox="1">
            <a:spLocks/>
          </p:cNvSpPr>
          <p:nvPr/>
        </p:nvSpPr>
        <p:spPr>
          <a:xfrm>
            <a:off x="595745" y="195943"/>
            <a:ext cx="7038109" cy="4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400" b="1" i="0" u="none" strike="noStrike" cap="none">
                <a:solidFill>
                  <a:srgbClr val="1D405D"/>
                </a:solidFill>
                <a:latin typeface="Times New Roman"/>
                <a:ea typeface="Roboto Slab"/>
                <a:cs typeface="Times New Roman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dirty="0" smtClean="0"/>
              <a:t>Experimental Results (Cont.)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1982" y="799103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Dataset-3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29" y="1199213"/>
            <a:ext cx="5973223" cy="304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79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7B3220-0834-472B-B49A-1CF8BE17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9" y="206281"/>
            <a:ext cx="4771865" cy="515889"/>
          </a:xfrm>
        </p:spPr>
        <p:txBody>
          <a:bodyPr/>
          <a:lstStyle/>
          <a:p>
            <a:r>
              <a:rPr lang="en-US" sz="2600" dirty="0" smtClean="0"/>
              <a:t>Comparison with Existing Work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E1D983A-A81A-49F2-9E01-82C4539793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28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42" y="924279"/>
            <a:ext cx="6470601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94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82F88B0-51FA-4F05-AB7A-8D5C45C74D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object 2">
            <a:extLst>
              <a:ext uri="{FF2B5EF4-FFF2-40B4-BE49-F238E27FC236}">
                <a16:creationId xmlns="" xmlns:a16="http://schemas.microsoft.com/office/drawing/2014/main" id="{A0F81487-540F-42E6-B0D4-7A941819B65E}"/>
              </a:ext>
            </a:extLst>
          </p:cNvPr>
          <p:cNvSpPr txBox="1"/>
          <p:nvPr/>
        </p:nvSpPr>
        <p:spPr>
          <a:xfrm>
            <a:off x="594624" y="1068337"/>
            <a:ext cx="7593506" cy="216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365760">
              <a:spcBef>
                <a:spcPts val="1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Societal </a:t>
            </a:r>
            <a:r>
              <a:rPr lang="en-US" sz="2400" dirty="0" smtClean="0"/>
              <a:t>Impact</a:t>
            </a:r>
            <a:r>
              <a:rPr lang="en-US" sz="2400" dirty="0"/>
              <a:t>:</a:t>
            </a:r>
            <a:endParaRPr sz="1800" dirty="0" smtClean="0">
              <a:latin typeface="+mn-lt"/>
              <a:cs typeface="Times New Roman"/>
            </a:endParaRPr>
          </a:p>
          <a:p>
            <a:pPr marL="548640" indent="-287020">
              <a:spcBef>
                <a:spcPts val="1085"/>
              </a:spcBef>
              <a:buClr>
                <a:schemeClr val="accent6">
                  <a:lumMod val="50000"/>
                </a:schemeClr>
              </a:buClr>
              <a:buSzPct val="91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sz="2000" dirty="0" smtClean="0"/>
              <a:t>Improve </a:t>
            </a:r>
            <a:r>
              <a:rPr lang="en-US" sz="2000" dirty="0"/>
              <a:t>healthcare </a:t>
            </a:r>
            <a:r>
              <a:rPr lang="en-US" sz="2000" dirty="0" smtClean="0"/>
              <a:t>openness</a:t>
            </a:r>
            <a:r>
              <a:rPr lang="en-US" sz="2000" dirty="0"/>
              <a:t>.</a:t>
            </a:r>
            <a:endParaRPr lang="en-US" sz="1900" dirty="0" smtClean="0">
              <a:latin typeface="+mn-lt"/>
              <a:cs typeface="Times New Roman"/>
            </a:endParaRPr>
          </a:p>
          <a:p>
            <a:pPr marL="548640" indent="-287020">
              <a:spcBef>
                <a:spcPts val="1085"/>
              </a:spcBef>
              <a:buClr>
                <a:schemeClr val="accent6">
                  <a:lumMod val="50000"/>
                </a:schemeClr>
              </a:buClr>
              <a:buSzPct val="91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sz="2000" dirty="0" smtClean="0"/>
              <a:t>Improve healthcare equity.</a:t>
            </a:r>
            <a:endParaRPr sz="1900" dirty="0">
              <a:latin typeface="+mn-lt"/>
              <a:cs typeface="Times New Roman"/>
            </a:endParaRPr>
          </a:p>
          <a:p>
            <a:pPr marL="548640" indent="-287020">
              <a:spcBef>
                <a:spcPts val="1080"/>
              </a:spcBef>
              <a:buClr>
                <a:schemeClr val="accent6">
                  <a:lumMod val="50000"/>
                </a:schemeClr>
              </a:buClr>
              <a:buSzPct val="91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sz="2000" dirty="0" smtClean="0"/>
              <a:t>Addressing </a:t>
            </a:r>
            <a:r>
              <a:rPr lang="en-US" sz="2000" dirty="0"/>
              <a:t>healthcare </a:t>
            </a:r>
            <a:r>
              <a:rPr lang="en-US" sz="2000" dirty="0" smtClean="0"/>
              <a:t>delivery.</a:t>
            </a:r>
            <a:endParaRPr sz="1900" dirty="0">
              <a:latin typeface="+mn-lt"/>
              <a:cs typeface="Times New Roman"/>
            </a:endParaRPr>
          </a:p>
          <a:p>
            <a:pPr marL="548640" indent="-287020">
              <a:spcBef>
                <a:spcPts val="1080"/>
              </a:spcBef>
              <a:buClr>
                <a:schemeClr val="accent6">
                  <a:lumMod val="50000"/>
                </a:schemeClr>
              </a:buClr>
              <a:buSzPct val="91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sz="1900" dirty="0" smtClean="0">
                <a:latin typeface="+mn-lt"/>
                <a:cs typeface="Times New Roman"/>
              </a:rPr>
              <a:t>Particularly </a:t>
            </a:r>
            <a:r>
              <a:rPr lang="en-US" sz="1900" dirty="0">
                <a:latin typeface="+mn-lt"/>
                <a:cs typeface="Times New Roman"/>
              </a:rPr>
              <a:t>in </a:t>
            </a:r>
            <a:r>
              <a:rPr lang="en-US" sz="1900" dirty="0" smtClean="0">
                <a:latin typeface="+mn-lt"/>
                <a:cs typeface="Times New Roman"/>
              </a:rPr>
              <a:t>m</a:t>
            </a:r>
            <a:r>
              <a:rPr lang="en-US" sz="1900" dirty="0">
                <a:latin typeface="+mn-lt"/>
                <a:cs typeface="Times New Roman"/>
              </a:rPr>
              <a:t>arginal </a:t>
            </a:r>
            <a:r>
              <a:rPr lang="en-US" sz="1900" dirty="0" smtClean="0">
                <a:latin typeface="+mn-lt"/>
                <a:cs typeface="Times New Roman"/>
              </a:rPr>
              <a:t>groups.</a:t>
            </a:r>
            <a:endParaRPr sz="1900" dirty="0">
              <a:latin typeface="+mn-lt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A2F1E89-E859-4106-B747-40B1BB9F2156}"/>
              </a:ext>
            </a:extLst>
          </p:cNvPr>
          <p:cNvSpPr txBox="1"/>
          <p:nvPr/>
        </p:nvSpPr>
        <p:spPr>
          <a:xfrm>
            <a:off x="644236" y="161269"/>
            <a:ext cx="7543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of the Project on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Societal and Health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35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AF164-46E0-4D4B-B6A0-C07F9029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474" y="89660"/>
            <a:ext cx="2376817" cy="390234"/>
          </a:xfrm>
        </p:spPr>
        <p:txBody>
          <a:bodyPr/>
          <a:lstStyle/>
          <a:p>
            <a:r>
              <a:rPr lang="en-US" sz="2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7A4119D-B441-4194-AA01-E90C7A571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0484" y="873494"/>
            <a:ext cx="7748250" cy="3876357"/>
          </a:xfrm>
        </p:spPr>
        <p:txBody>
          <a:bodyPr/>
          <a:lstStyle/>
          <a:p>
            <a:pPr algn="just">
              <a:buClr>
                <a:schemeClr val="accent2">
                  <a:lumMod val="75000"/>
                </a:schemeClr>
              </a:buClr>
              <a:buSzPct val="134000"/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imbalance in blood sugar control can lead to high blood glucose [1]. </a:t>
            </a:r>
          </a:p>
          <a:p>
            <a:pPr algn="just">
              <a:buClr>
                <a:schemeClr val="accent2">
                  <a:lumMod val="75000"/>
                </a:schemeClr>
              </a:buClr>
              <a:buSzPct val="138000"/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  <a:buSzPct val="133000"/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Insulin is a hormone that controls blood sugar levels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chemeClr val="accent2">
                  <a:lumMod val="75000"/>
                </a:schemeClr>
              </a:buClr>
              <a:buSzPct val="133000"/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  <a:buSzPct val="133000"/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increment day by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day.</a:t>
            </a:r>
          </a:p>
          <a:p>
            <a:pPr algn="just">
              <a:buClr>
                <a:schemeClr val="accent2">
                  <a:lumMod val="75000"/>
                </a:schemeClr>
              </a:buClr>
              <a:buSzPct val="133000"/>
              <a:buFont typeface="Wingdings" panose="05000000000000000000" pitchFamily="2" charset="2"/>
              <a:buChar char="§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  <a:buSzPct val="134000"/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ea typeface="Yu Mincho" panose="02020400000000000000" pitchFamily="18" charset="-128"/>
              </a:rPr>
              <a:t>By </a:t>
            </a:r>
            <a:r>
              <a:rPr lang="en-US" sz="1800" dirty="0">
                <a:latin typeface="Times New Roman" panose="02020603050405020304" pitchFamily="18" charset="0"/>
                <a:ea typeface="Yu Mincho" panose="02020400000000000000" pitchFamily="18" charset="-128"/>
              </a:rPr>
              <a:t>2035, this figure is </a:t>
            </a:r>
            <a:r>
              <a:rPr lang="en-US" sz="1800" dirty="0" smtClean="0">
                <a:latin typeface="Times New Roman" panose="02020603050405020304" pitchFamily="18" charset="0"/>
                <a:ea typeface="Yu Mincho" panose="02020400000000000000" pitchFamily="18" charset="-128"/>
              </a:rPr>
              <a:t>expected </a:t>
            </a:r>
            <a:r>
              <a:rPr lang="en-US" sz="1800" dirty="0">
                <a:latin typeface="Times New Roman" panose="02020603050405020304" pitchFamily="18" charset="0"/>
                <a:ea typeface="Yu Mincho" panose="02020400000000000000" pitchFamily="18" charset="-128"/>
              </a:rPr>
              <a:t>to increase </a:t>
            </a:r>
            <a:r>
              <a:rPr lang="en-US" sz="1800" dirty="0" smtClean="0">
                <a:latin typeface="Times New Roman" panose="02020603050405020304" pitchFamily="18" charset="0"/>
                <a:ea typeface="Yu Mincho" panose="02020400000000000000" pitchFamily="18" charset="-128"/>
              </a:rPr>
              <a:t>to 592 million </a:t>
            </a:r>
            <a:r>
              <a:rPr lang="en-US" sz="1800" dirty="0">
                <a:latin typeface="Times New Roman" panose="02020603050405020304" pitchFamily="18" charset="0"/>
                <a:ea typeface="Yu Mincho" panose="02020400000000000000" pitchFamily="18" charset="-128"/>
              </a:rPr>
              <a:t>[3].</a:t>
            </a:r>
            <a:endParaRPr lang="en-GB" sz="1800" dirty="0">
              <a:effectLst/>
              <a:latin typeface="Times New Roman" panose="02020603050405020304" pitchFamily="18" charset="0"/>
              <a:ea typeface="Yu Mincho" panose="02020400000000000000" pitchFamily="18" charset="-128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Times New Roman" panose="02020603050405020304" pitchFamily="18" charset="0"/>
              <a:ea typeface="Yu Mincho" panose="02020400000000000000" pitchFamily="18" charset="-128"/>
            </a:endParaRPr>
          </a:p>
          <a:p>
            <a:pPr algn="just">
              <a:buClr>
                <a:schemeClr val="accent2">
                  <a:lumMod val="75000"/>
                </a:schemeClr>
              </a:buClr>
              <a:buSzPct val="134000"/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2019, the disease affected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nearly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7.10 million people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Bangladesh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[4].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82F88B0-51FA-4F05-AB7A-8D5C45C74D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object 2">
            <a:extLst>
              <a:ext uri="{FF2B5EF4-FFF2-40B4-BE49-F238E27FC236}">
                <a16:creationId xmlns="" xmlns:a16="http://schemas.microsoft.com/office/drawing/2014/main" id="{A0F81487-540F-42E6-B0D4-7A941819B65E}"/>
              </a:ext>
            </a:extLst>
          </p:cNvPr>
          <p:cNvSpPr txBox="1"/>
          <p:nvPr/>
        </p:nvSpPr>
        <p:spPr>
          <a:xfrm>
            <a:off x="594624" y="1068337"/>
            <a:ext cx="7593506" cy="21313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365760">
              <a:spcBef>
                <a:spcPts val="1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 smtClean="0"/>
              <a:t>Health </a:t>
            </a:r>
            <a:r>
              <a:rPr lang="en-US" sz="2400" dirty="0"/>
              <a:t>Impact</a:t>
            </a:r>
            <a:endParaRPr sz="2400" dirty="0" smtClean="0">
              <a:latin typeface="+mn-lt"/>
              <a:cs typeface="Times New Roman"/>
            </a:endParaRPr>
          </a:p>
          <a:p>
            <a:pPr marL="548640" indent="-287020">
              <a:spcBef>
                <a:spcPts val="1085"/>
              </a:spcBef>
              <a:buClr>
                <a:schemeClr val="accent6">
                  <a:lumMod val="50000"/>
                </a:schemeClr>
              </a:buClr>
              <a:buSzPct val="91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sz="1900" dirty="0">
                <a:latin typeface="+mn-lt"/>
                <a:cs typeface="Times New Roman"/>
              </a:rPr>
              <a:t>Valuable impact for health </a:t>
            </a:r>
            <a:r>
              <a:rPr lang="en-US" sz="1900" dirty="0" smtClean="0">
                <a:latin typeface="+mn-lt"/>
                <a:cs typeface="Times New Roman"/>
              </a:rPr>
              <a:t>outcomes.</a:t>
            </a:r>
          </a:p>
          <a:p>
            <a:pPr marL="548640" indent="-287020">
              <a:spcBef>
                <a:spcPts val="1085"/>
              </a:spcBef>
              <a:buClr>
                <a:schemeClr val="accent6">
                  <a:lumMod val="50000"/>
                </a:schemeClr>
              </a:buClr>
              <a:buSzPct val="91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sz="2000" dirty="0"/>
              <a:t>Early identification.</a:t>
            </a:r>
            <a:endParaRPr sz="1900" dirty="0">
              <a:latin typeface="+mn-lt"/>
              <a:cs typeface="Times New Roman"/>
            </a:endParaRPr>
          </a:p>
          <a:p>
            <a:pPr marL="548640" indent="-287020">
              <a:spcBef>
                <a:spcPts val="1080"/>
              </a:spcBef>
              <a:buClr>
                <a:schemeClr val="accent6">
                  <a:lumMod val="50000"/>
                </a:schemeClr>
              </a:buClr>
              <a:buSzPct val="91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sz="1900" dirty="0">
                <a:latin typeface="+mn-lt"/>
                <a:cs typeface="Times New Roman"/>
              </a:rPr>
              <a:t>It improves public health by bettering disease </a:t>
            </a:r>
            <a:r>
              <a:rPr lang="en-US" sz="1900" dirty="0" smtClean="0">
                <a:latin typeface="+mn-lt"/>
                <a:cs typeface="Times New Roman"/>
              </a:rPr>
              <a:t>management.</a:t>
            </a:r>
            <a:endParaRPr sz="1900" dirty="0">
              <a:latin typeface="+mn-lt"/>
              <a:cs typeface="Times New Roman"/>
            </a:endParaRPr>
          </a:p>
          <a:p>
            <a:pPr marL="548640" indent="-287020">
              <a:spcBef>
                <a:spcPts val="1080"/>
              </a:spcBef>
              <a:buClr>
                <a:schemeClr val="accent6">
                  <a:lumMod val="50000"/>
                </a:schemeClr>
              </a:buClr>
              <a:buSzPct val="91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sz="1900" dirty="0">
                <a:cs typeface="Times New Roman"/>
              </a:rPr>
              <a:t>Preventive actions.</a:t>
            </a:r>
            <a:endParaRPr sz="1900" dirty="0">
              <a:latin typeface="+mn-lt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A2F1E89-E859-4106-B747-40B1BB9F2156}"/>
              </a:ext>
            </a:extLst>
          </p:cNvPr>
          <p:cNvSpPr txBox="1"/>
          <p:nvPr/>
        </p:nvSpPr>
        <p:spPr>
          <a:xfrm>
            <a:off x="644236" y="154342"/>
            <a:ext cx="7543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of the Project on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Societal and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(cont.)</a:t>
            </a:r>
          </a:p>
        </p:txBody>
      </p:sp>
    </p:spTree>
    <p:extLst>
      <p:ext uri="{BB962C8B-B14F-4D97-AF65-F5344CB8AC3E}">
        <p14:creationId xmlns:p14="http://schemas.microsoft.com/office/powerpoint/2010/main" val="1145575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0A597-6174-4C41-8DB5-C63B02C4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274" y="138867"/>
            <a:ext cx="2499904" cy="390234"/>
          </a:xfrm>
        </p:spPr>
        <p:txBody>
          <a:bodyPr/>
          <a:lstStyle/>
          <a:p>
            <a:r>
              <a:rPr lang="en-US" sz="2600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D833B54-58DC-42EA-BB35-069CC00E65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6DFE8E6-C431-4A0B-881E-AC3C4A08ACE4}"/>
              </a:ext>
            </a:extLst>
          </p:cNvPr>
          <p:cNvSpPr txBox="1"/>
          <p:nvPr/>
        </p:nvSpPr>
        <p:spPr>
          <a:xfrm>
            <a:off x="935768" y="333984"/>
            <a:ext cx="72498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36576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ea typeface="Yu Mincho" panose="02020400000000000000" pitchFamily="18" charset="-128"/>
              </a:rPr>
              <a:t>Eight different machine learning and deep learning models are used</a:t>
            </a:r>
            <a:r>
              <a:rPr lang="en-US" sz="1800" dirty="0" smtClean="0">
                <a:latin typeface="Times New Roman" panose="02020603050405020304" pitchFamily="18" charset="0"/>
                <a:ea typeface="Yu Mincho" panose="02020400000000000000" pitchFamily="18" charset="-128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36576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ea typeface="Yu Mincho" panose="02020400000000000000" pitchFamily="18" charset="-128"/>
              </a:rPr>
              <a:t>LR achieves 93.75% and CNN 76.62% (Dataset-1).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36576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ea typeface="Yu Mincho" panose="02020400000000000000" pitchFamily="18" charset="-128"/>
              </a:rPr>
              <a:t>RF </a:t>
            </a:r>
            <a:r>
              <a:rPr lang="en-US" sz="1800" dirty="0">
                <a:latin typeface="Times New Roman" panose="02020603050405020304" pitchFamily="18" charset="0"/>
                <a:ea typeface="Yu Mincho" panose="02020400000000000000" pitchFamily="18" charset="-128"/>
              </a:rPr>
              <a:t>achieves </a:t>
            </a:r>
            <a:r>
              <a:rPr lang="en-US" sz="1800" dirty="0" smtClean="0">
                <a:latin typeface="Times New Roman" panose="02020603050405020304" pitchFamily="18" charset="0"/>
                <a:ea typeface="Yu Mincho" panose="02020400000000000000" pitchFamily="18" charset="-128"/>
              </a:rPr>
              <a:t>96.96% </a:t>
            </a:r>
            <a:r>
              <a:rPr lang="en-US" sz="1800" dirty="0">
                <a:latin typeface="Times New Roman" panose="02020603050405020304" pitchFamily="18" charset="0"/>
                <a:ea typeface="Yu Mincho" panose="02020400000000000000" pitchFamily="18" charset="-128"/>
              </a:rPr>
              <a:t>and </a:t>
            </a:r>
            <a:r>
              <a:rPr lang="en-US" sz="1800" dirty="0" smtClean="0">
                <a:latin typeface="Times New Roman" panose="02020603050405020304" pitchFamily="18" charset="0"/>
                <a:ea typeface="Yu Mincho" panose="02020400000000000000" pitchFamily="18" charset="-128"/>
              </a:rPr>
              <a:t>LSTM 97.12% </a:t>
            </a:r>
            <a:r>
              <a:rPr lang="en-US" sz="1800" dirty="0">
                <a:latin typeface="Times New Roman" panose="02020603050405020304" pitchFamily="18" charset="0"/>
                <a:ea typeface="Yu Mincho" panose="02020400000000000000" pitchFamily="18" charset="-128"/>
              </a:rPr>
              <a:t>(</a:t>
            </a:r>
            <a:r>
              <a:rPr lang="en-US" sz="1800" dirty="0" smtClean="0">
                <a:latin typeface="Times New Roman" panose="02020603050405020304" pitchFamily="18" charset="0"/>
                <a:ea typeface="Yu Mincho" panose="02020400000000000000" pitchFamily="18" charset="-128"/>
              </a:rPr>
              <a:t>Dataset-2).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36576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ea typeface="Yu Mincho" panose="02020400000000000000" pitchFamily="18" charset="-128"/>
              </a:rPr>
              <a:t>DT </a:t>
            </a:r>
            <a:r>
              <a:rPr lang="en-US" sz="1800" dirty="0">
                <a:latin typeface="Times New Roman" panose="02020603050405020304" pitchFamily="18" charset="0"/>
                <a:ea typeface="Yu Mincho" panose="02020400000000000000" pitchFamily="18" charset="-128"/>
              </a:rPr>
              <a:t>achieves </a:t>
            </a:r>
            <a:r>
              <a:rPr lang="en-US" sz="1800" dirty="0" smtClean="0">
                <a:latin typeface="Times New Roman" panose="02020603050405020304" pitchFamily="18" charset="0"/>
                <a:ea typeface="Yu Mincho" panose="02020400000000000000" pitchFamily="18" charset="-128"/>
              </a:rPr>
              <a:t>99.09% </a:t>
            </a:r>
            <a:r>
              <a:rPr lang="en-US" sz="1800" dirty="0">
                <a:latin typeface="Times New Roman" panose="02020603050405020304" pitchFamily="18" charset="0"/>
                <a:ea typeface="Yu Mincho" panose="02020400000000000000" pitchFamily="18" charset="-128"/>
              </a:rPr>
              <a:t>and </a:t>
            </a:r>
            <a:r>
              <a:rPr lang="en-US" sz="1800" dirty="0" smtClean="0">
                <a:latin typeface="Times New Roman" panose="02020603050405020304" pitchFamily="18" charset="0"/>
                <a:ea typeface="Yu Mincho" panose="02020400000000000000" pitchFamily="18" charset="-128"/>
              </a:rPr>
              <a:t>RNN 81.59% </a:t>
            </a:r>
            <a:r>
              <a:rPr lang="en-US" sz="1800" dirty="0">
                <a:latin typeface="Times New Roman" panose="02020603050405020304" pitchFamily="18" charset="0"/>
                <a:ea typeface="Yu Mincho" panose="02020400000000000000" pitchFamily="18" charset="-128"/>
              </a:rPr>
              <a:t>(</a:t>
            </a:r>
            <a:r>
              <a:rPr lang="en-US" sz="1800" dirty="0" smtClean="0">
                <a:latin typeface="Times New Roman" panose="02020603050405020304" pitchFamily="18" charset="0"/>
                <a:ea typeface="Yu Mincho" panose="02020400000000000000" pitchFamily="18" charset="-128"/>
              </a:rPr>
              <a:t>Dataset-3).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36576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ea typeface="Yu Mincho" panose="02020400000000000000" pitchFamily="18" charset="-128"/>
              </a:rPr>
              <a:t>It reviews parameters such as accuracy and F1-score in detail.</a:t>
            </a:r>
          </a:p>
          <a:p>
            <a:pPr marL="285750" indent="-36576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1800" dirty="0">
                <a:latin typeface="Times New Roman" panose="02020603050405020304" pitchFamily="18" charset="0"/>
                <a:ea typeface="Yu Mincho" panose="02020400000000000000" pitchFamily="18" charset="-128"/>
              </a:rPr>
              <a:t>Importance of Early </a:t>
            </a:r>
            <a:r>
              <a:rPr lang="en-GB" sz="1800" dirty="0" smtClean="0">
                <a:latin typeface="Times New Roman" panose="02020603050405020304" pitchFamily="18" charset="0"/>
                <a:ea typeface="Yu Mincho" panose="02020400000000000000" pitchFamily="18" charset="-128"/>
              </a:rPr>
              <a:t>Detection.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36576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applications, Uniquely in predicting diabetes.</a:t>
            </a:r>
          </a:p>
        </p:txBody>
      </p:sp>
    </p:spTree>
    <p:extLst>
      <p:ext uri="{BB962C8B-B14F-4D97-AF65-F5344CB8AC3E}">
        <p14:creationId xmlns:p14="http://schemas.microsoft.com/office/powerpoint/2010/main" val="3856017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0A597-6174-4C41-8DB5-C63B02C4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274" y="138867"/>
            <a:ext cx="2499904" cy="390234"/>
          </a:xfrm>
        </p:spPr>
        <p:txBody>
          <a:bodyPr/>
          <a:lstStyle/>
          <a:p>
            <a:r>
              <a:rPr lang="en-US" sz="2600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D833B54-58DC-42EA-BB35-069CC00E65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6DFE8E6-C431-4A0B-881E-AC3C4A08ACE4}"/>
              </a:ext>
            </a:extLst>
          </p:cNvPr>
          <p:cNvSpPr txBox="1"/>
          <p:nvPr/>
        </p:nvSpPr>
        <p:spPr>
          <a:xfrm>
            <a:off x="935768" y="333984"/>
            <a:ext cx="72498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36576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Accuracy.</a:t>
            </a:r>
          </a:p>
          <a:p>
            <a:pPr marL="285750" indent="-36576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work on a different 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36576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data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36576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ea typeface="Yu Mincho" panose="02020400000000000000" pitchFamily="18" charset="-128"/>
              </a:rPr>
              <a:t>Explainable </a:t>
            </a:r>
            <a:r>
              <a:rPr lang="en-US" sz="1800" dirty="0">
                <a:latin typeface="Times New Roman" panose="02020603050405020304" pitchFamily="18" charset="0"/>
                <a:ea typeface="Yu Mincho" panose="02020400000000000000" pitchFamily="18" charset="-128"/>
              </a:rPr>
              <a:t>AI techniques are vital in healthcare decision-making</a:t>
            </a:r>
            <a:r>
              <a:rPr lang="en-US" sz="1800" dirty="0" smtClean="0">
                <a:latin typeface="Times New Roman" panose="02020603050405020304" pitchFamily="18" charset="0"/>
                <a:ea typeface="Yu Mincho" panose="02020400000000000000" pitchFamily="18" charset="-128"/>
              </a:rPr>
              <a:t>.</a:t>
            </a:r>
          </a:p>
          <a:p>
            <a:pPr marL="285750" indent="-36576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Improves the feature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636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2207B4-CBE6-4129-9C84-A250BBCE6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605" y="206599"/>
            <a:ext cx="1992107" cy="369133"/>
          </a:xfrm>
        </p:spPr>
        <p:txBody>
          <a:bodyPr/>
          <a:lstStyle/>
          <a:p>
            <a:r>
              <a:rPr lang="en-US" sz="2600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6FA752A-711B-4959-A138-18DE3425246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00A406D-6B37-43BF-AF0D-0076FEB04B46}"/>
              </a:ext>
            </a:extLst>
          </p:cNvPr>
          <p:cNvSpPr txBox="1"/>
          <p:nvPr/>
        </p:nvSpPr>
        <p:spPr>
          <a:xfrm>
            <a:off x="675528" y="667195"/>
            <a:ext cx="7728856" cy="4082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200"/>
              </a:spcAft>
            </a:pPr>
            <a:r>
              <a:rPr lang="en-GB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[1]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Varma, “Diabetes Prediction using Machine Learning Techniques,” International journal of engineering research and technology, vol. 9, 2020, [Online]. Available: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api.semanticscholar.org/CorpusID:222201519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200"/>
              </a:spcAft>
            </a:pPr>
            <a:r>
              <a:rPr lang="en-GB" dirty="0" smtClean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[2]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Mujumdar and V.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Vaidehi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“Diabetes Prediction using Machine Learning Algorithms,” Procedia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165, pp. 292–299, 2019,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https://doi.org/10.1016/j.procs.2020.01.047.</a:t>
            </a:r>
            <a:endParaRPr lang="en-GB" dirty="0"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200"/>
              </a:spcAft>
            </a:pPr>
            <a:r>
              <a:rPr lang="en-GB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[3]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 G.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Woldemichael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Menaria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“Prediction of Diabetes Using Data Mining Techniques,” 2018 2nd International Conference on Trends in Electronics and Informatics (ICOEI), pp. 414–418, 2018, [Online]. Available: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api.semanticscholar.org/CorpusID:54219860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200"/>
              </a:spcAft>
            </a:pPr>
            <a:r>
              <a:rPr lang="en-GB" dirty="0" smtClean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[10 ]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Abdulhadi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A. Al-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“Diabetes detection using machine learning classification methods,” in 2021 International Conference on Information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(ICIT), 2021, pp. 350–354</a:t>
            </a:r>
            <a:r>
              <a:rPr lang="en-GB" dirty="0" smtClean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200"/>
              </a:spcAft>
            </a:pPr>
            <a:r>
              <a:rPr lang="en-GB" dirty="0" smtClean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[15</a:t>
            </a:r>
            <a:r>
              <a:rPr lang="en-GB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Krishnan, B.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Lavanya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 Nirmala, and S. Caroline, “Random Forest Algorithm for the Prediction of Diabetes,” Feb. 2019, pp. 1–5.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10.1109/ICSCAN.2019.8878802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489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7370" y="2123065"/>
            <a:ext cx="3397922" cy="1229735"/>
          </a:xfrm>
        </p:spPr>
        <p:txBody>
          <a:bodyPr/>
          <a:lstStyle/>
          <a:p>
            <a:r>
              <a:rPr lang="en-US" sz="4400" kern="1200" spc="100">
                <a:solidFill>
                  <a:srgbClr val="7CA655"/>
                </a:solidFill>
                <a:latin typeface="Cooper Black" panose="0208090404030B020404" pitchFamily="18" charset="0"/>
              </a:rPr>
              <a:t>Thank you</a:t>
            </a:r>
            <a:endParaRPr lang="en-US" sz="1600" dirty="0">
              <a:solidFill>
                <a:srgbClr val="7CA655"/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4714407" cy="51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2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7B3220-0834-472B-B49A-1CF8BE17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387" y="143936"/>
            <a:ext cx="2499923" cy="515889"/>
          </a:xfrm>
        </p:spPr>
        <p:txBody>
          <a:bodyPr/>
          <a:lstStyle/>
          <a:p>
            <a:r>
              <a:rPr lang="en-US" sz="2600" dirty="0" smtClean="0"/>
              <a:t>Related Works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E1D983A-A81A-49F2-9E01-82C4539793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64" y="1047618"/>
            <a:ext cx="6591871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4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82F88B0-51FA-4F05-AB7A-8D5C45C74D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object 2">
            <a:extLst>
              <a:ext uri="{FF2B5EF4-FFF2-40B4-BE49-F238E27FC236}">
                <a16:creationId xmlns="" xmlns:a16="http://schemas.microsoft.com/office/drawing/2014/main" id="{A0F81487-540F-42E6-B0D4-7A941819B65E}"/>
              </a:ext>
            </a:extLst>
          </p:cNvPr>
          <p:cNvSpPr txBox="1"/>
          <p:nvPr/>
        </p:nvSpPr>
        <p:spPr>
          <a:xfrm>
            <a:off x="594624" y="1068337"/>
            <a:ext cx="7593506" cy="3118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365760">
              <a:lnSpc>
                <a:spcPct val="100000"/>
              </a:lnSpc>
              <a:spcBef>
                <a:spcPts val="1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100" dirty="0">
                <a:latin typeface="+mn-lt"/>
                <a:cs typeface="Times New Roman"/>
              </a:rPr>
              <a:t>The main </a:t>
            </a:r>
            <a:r>
              <a:rPr sz="2100" dirty="0">
                <a:latin typeface="+mn-lt"/>
                <a:cs typeface="Times New Roman"/>
              </a:rPr>
              <a:t>objectives</a:t>
            </a:r>
            <a:r>
              <a:rPr sz="2100" spc="-25" dirty="0">
                <a:latin typeface="+mn-lt"/>
                <a:cs typeface="Times New Roman"/>
              </a:rPr>
              <a:t> </a:t>
            </a:r>
            <a:r>
              <a:rPr sz="2100" dirty="0">
                <a:latin typeface="+mn-lt"/>
                <a:cs typeface="Times New Roman"/>
              </a:rPr>
              <a:t>of</a:t>
            </a:r>
            <a:r>
              <a:rPr sz="2100" spc="-10" dirty="0">
                <a:latin typeface="+mn-lt"/>
                <a:cs typeface="Times New Roman"/>
              </a:rPr>
              <a:t> </a:t>
            </a:r>
            <a:r>
              <a:rPr lang="en-US" sz="2100" dirty="0">
                <a:latin typeface="+mn-lt"/>
                <a:cs typeface="Times New Roman"/>
              </a:rPr>
              <a:t>our</a:t>
            </a:r>
            <a:r>
              <a:rPr sz="2100" spc="-5" dirty="0">
                <a:latin typeface="+mn-lt"/>
                <a:cs typeface="Times New Roman"/>
              </a:rPr>
              <a:t> </a:t>
            </a:r>
            <a:r>
              <a:rPr sz="2100" dirty="0">
                <a:latin typeface="+mn-lt"/>
                <a:cs typeface="Times New Roman"/>
              </a:rPr>
              <a:t>thesis can</a:t>
            </a:r>
            <a:r>
              <a:rPr sz="2100" spc="-5" dirty="0">
                <a:latin typeface="+mn-lt"/>
                <a:cs typeface="Times New Roman"/>
              </a:rPr>
              <a:t> </a:t>
            </a:r>
            <a:r>
              <a:rPr sz="2100" dirty="0">
                <a:latin typeface="+mn-lt"/>
                <a:cs typeface="Times New Roman"/>
              </a:rPr>
              <a:t>be</a:t>
            </a:r>
            <a:r>
              <a:rPr sz="2100" spc="-10" dirty="0">
                <a:latin typeface="+mn-lt"/>
                <a:cs typeface="Times New Roman"/>
              </a:rPr>
              <a:t> </a:t>
            </a:r>
            <a:r>
              <a:rPr sz="2100" dirty="0">
                <a:latin typeface="+mn-lt"/>
                <a:cs typeface="Times New Roman"/>
              </a:rPr>
              <a:t>summarized as</a:t>
            </a:r>
            <a:r>
              <a:rPr sz="2100" spc="-5" dirty="0">
                <a:latin typeface="+mn-lt"/>
                <a:cs typeface="Times New Roman"/>
              </a:rPr>
              <a:t> </a:t>
            </a:r>
            <a:r>
              <a:rPr sz="2100" dirty="0">
                <a:latin typeface="+mn-lt"/>
                <a:cs typeface="Times New Roman"/>
              </a:rPr>
              <a:t>follows:</a:t>
            </a: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endParaRPr sz="1800" dirty="0" smtClean="0">
              <a:latin typeface="+mn-lt"/>
              <a:cs typeface="Times New Roman"/>
            </a:endParaRPr>
          </a:p>
          <a:p>
            <a:pPr marL="548640" indent="-287020">
              <a:spcBef>
                <a:spcPts val="1085"/>
              </a:spcBef>
              <a:buClr>
                <a:schemeClr val="accent6">
                  <a:lumMod val="50000"/>
                </a:schemeClr>
              </a:buClr>
              <a:buSzPct val="91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sz="1900" dirty="0">
                <a:latin typeface="+mn-lt"/>
                <a:cs typeface="Times New Roman"/>
              </a:rPr>
              <a:t>Model </a:t>
            </a:r>
            <a:r>
              <a:rPr lang="en-US" sz="1900" dirty="0" smtClean="0">
                <a:latin typeface="+mn-lt"/>
                <a:cs typeface="Times New Roman"/>
              </a:rPr>
              <a:t>Analysis.</a:t>
            </a:r>
          </a:p>
          <a:p>
            <a:pPr marL="548640" indent="-287020">
              <a:spcBef>
                <a:spcPts val="1085"/>
              </a:spcBef>
              <a:buClr>
                <a:schemeClr val="accent6">
                  <a:lumMod val="50000"/>
                </a:schemeClr>
              </a:buClr>
              <a:buSzPct val="91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sz="1900" dirty="0">
                <a:cs typeface="Times New Roman"/>
              </a:rPr>
              <a:t>Compare ML and DL algorithms</a:t>
            </a:r>
            <a:r>
              <a:rPr lang="en-US" sz="1900" dirty="0" smtClean="0">
                <a:cs typeface="Times New Roman"/>
              </a:rPr>
              <a:t>.</a:t>
            </a:r>
            <a:endParaRPr sz="1900" dirty="0">
              <a:latin typeface="+mn-lt"/>
              <a:cs typeface="Times New Roman"/>
            </a:endParaRPr>
          </a:p>
          <a:p>
            <a:pPr marL="548640" indent="-287020">
              <a:lnSpc>
                <a:spcPct val="100000"/>
              </a:lnSpc>
              <a:spcBef>
                <a:spcPts val="1080"/>
              </a:spcBef>
              <a:buClr>
                <a:schemeClr val="accent6">
                  <a:lumMod val="50000"/>
                </a:schemeClr>
              </a:buClr>
              <a:buSzPct val="91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sz="1900" dirty="0" smtClean="0">
                <a:latin typeface="+mn-lt"/>
                <a:cs typeface="Times New Roman"/>
              </a:rPr>
              <a:t>Improve accuracy</a:t>
            </a:r>
            <a:r>
              <a:rPr sz="1900" dirty="0" smtClean="0">
                <a:latin typeface="+mn-lt"/>
                <a:cs typeface="Times New Roman"/>
              </a:rPr>
              <a:t>.</a:t>
            </a:r>
            <a:endParaRPr sz="1900" dirty="0">
              <a:latin typeface="+mn-lt"/>
              <a:cs typeface="Times New Roman"/>
            </a:endParaRPr>
          </a:p>
          <a:p>
            <a:pPr marL="548640" indent="-287020">
              <a:spcBef>
                <a:spcPts val="1080"/>
              </a:spcBef>
              <a:buClr>
                <a:schemeClr val="accent6">
                  <a:lumMod val="50000"/>
                </a:schemeClr>
              </a:buClr>
              <a:buSzPct val="91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sz="1900" dirty="0">
                <a:latin typeface="+mn-lt"/>
                <a:cs typeface="Times New Roman"/>
              </a:rPr>
              <a:t>Interpretability </a:t>
            </a:r>
            <a:r>
              <a:rPr lang="en-US" sz="2000" dirty="0" smtClean="0"/>
              <a:t>Analysis</a:t>
            </a:r>
            <a:r>
              <a:rPr lang="en-US" sz="1900" dirty="0" smtClean="0">
                <a:latin typeface="+mn-lt"/>
                <a:cs typeface="Times New Roman"/>
              </a:rPr>
              <a:t>.</a:t>
            </a:r>
            <a:endParaRPr sz="1900" dirty="0">
              <a:latin typeface="+mn-lt"/>
              <a:cs typeface="Times New Roman"/>
            </a:endParaRPr>
          </a:p>
          <a:p>
            <a:pPr marL="548640" indent="-287020">
              <a:spcBef>
                <a:spcPts val="1080"/>
              </a:spcBef>
              <a:buClr>
                <a:schemeClr val="accent6">
                  <a:lumMod val="50000"/>
                </a:schemeClr>
              </a:buClr>
              <a:buSzPct val="91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sz="1900" dirty="0">
                <a:latin typeface="+mn-lt"/>
                <a:cs typeface="Times New Roman"/>
              </a:rPr>
              <a:t>Recommendations and Future Directions</a:t>
            </a:r>
            <a:r>
              <a:rPr sz="1900" dirty="0" smtClean="0">
                <a:latin typeface="+mn-lt"/>
                <a:cs typeface="Times New Roman"/>
              </a:rPr>
              <a:t>.</a:t>
            </a:r>
            <a:endParaRPr sz="1900" dirty="0">
              <a:latin typeface="+mn-lt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A2F1E89-E859-4106-B747-40B1BB9F2156}"/>
              </a:ext>
            </a:extLst>
          </p:cNvPr>
          <p:cNvSpPr txBox="1"/>
          <p:nvPr/>
        </p:nvSpPr>
        <p:spPr>
          <a:xfrm>
            <a:off x="3368120" y="161269"/>
            <a:ext cx="2046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30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595745" y="195943"/>
            <a:ext cx="7038109" cy="4882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600" dirty="0"/>
              <a:t>Project Planning</a:t>
            </a:r>
            <a:endParaRPr sz="2600" dirty="0">
              <a:solidFill>
                <a:schemeClr val="accent4"/>
              </a:solidFill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E29421A-82EC-4654-90FA-BE2CD8CD313C}"/>
              </a:ext>
            </a:extLst>
          </p:cNvPr>
          <p:cNvSpPr txBox="1"/>
          <p:nvPr/>
        </p:nvSpPr>
        <p:spPr>
          <a:xfrm>
            <a:off x="2243940" y="4379573"/>
            <a:ext cx="435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/>
              <a:t>: </a:t>
            </a:r>
            <a:r>
              <a:rPr lang="en-US" dirty="0" smtClean="0"/>
              <a:t>Gantt-Chart </a:t>
            </a:r>
            <a:r>
              <a:rPr lang="en-US" dirty="0"/>
              <a:t>of the Project Plan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3" y="684149"/>
            <a:ext cx="7252854" cy="369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8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7B3220-0834-472B-B49A-1CF8BE17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93" y="0"/>
            <a:ext cx="2602043" cy="515889"/>
          </a:xfrm>
        </p:spPr>
        <p:txBody>
          <a:bodyPr/>
          <a:lstStyle/>
          <a:p>
            <a:r>
              <a:rPr lang="en-US" sz="2600" dirty="0" smtClean="0"/>
              <a:t>Methodology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E1D983A-A81A-49F2-9E01-82C4539793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83" y="759542"/>
            <a:ext cx="7293077" cy="37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9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7B3220-0834-472B-B49A-1CF8BE17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97" y="60809"/>
            <a:ext cx="1516250" cy="515889"/>
          </a:xfrm>
        </p:spPr>
        <p:txBody>
          <a:bodyPr/>
          <a:lstStyle/>
          <a:p>
            <a:r>
              <a:rPr lang="en-US" sz="2600" dirty="0" smtClean="0"/>
              <a:t>Dataset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E1D983A-A81A-49F2-9E01-82C4539793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47" y="851211"/>
            <a:ext cx="6363251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24" y="1004342"/>
            <a:ext cx="7064352" cy="362762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457B3220-0834-472B-B49A-1CF8BE17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96" y="60809"/>
            <a:ext cx="2098481" cy="515889"/>
          </a:xfrm>
        </p:spPr>
        <p:txBody>
          <a:bodyPr/>
          <a:lstStyle/>
          <a:p>
            <a:r>
              <a:rPr lang="en-US" sz="2600" dirty="0" smtClean="0"/>
              <a:t>Dataset(cont.)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8038105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5239</TotalTime>
  <Words>767</Words>
  <Application>Microsoft Office PowerPoint</Application>
  <PresentationFormat>On-screen Show (16:9)</PresentationFormat>
  <Paragraphs>164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Roboto Slab</vt:lpstr>
      <vt:lpstr>Calibri</vt:lpstr>
      <vt:lpstr>Source Sans Pro</vt:lpstr>
      <vt:lpstr>Wingdings</vt:lpstr>
      <vt:lpstr>Book Antiqua</vt:lpstr>
      <vt:lpstr>Times New Roman</vt:lpstr>
      <vt:lpstr>Yu Mincho</vt:lpstr>
      <vt:lpstr>Arial</vt:lpstr>
      <vt:lpstr>Cooper Black</vt:lpstr>
      <vt:lpstr>Calibri Light</vt:lpstr>
      <vt:lpstr>Arial MT</vt:lpstr>
      <vt:lpstr>Cordelia template</vt:lpstr>
      <vt:lpstr>PowerPoint Presentation</vt:lpstr>
      <vt:lpstr>Overview</vt:lpstr>
      <vt:lpstr>Introduction</vt:lpstr>
      <vt:lpstr>Related Works</vt:lpstr>
      <vt:lpstr>PowerPoint Presentation</vt:lpstr>
      <vt:lpstr>Project Planning</vt:lpstr>
      <vt:lpstr>Methodology</vt:lpstr>
      <vt:lpstr>Dataset</vt:lpstr>
      <vt:lpstr>Dataset(cont.)</vt:lpstr>
      <vt:lpstr>Implementation and Results</vt:lpstr>
      <vt:lpstr>Implementation and Results(cont.)</vt:lpstr>
      <vt:lpstr>Implementation and Results(cont.)</vt:lpstr>
      <vt:lpstr>Experimental Results (ML)</vt:lpstr>
      <vt:lpstr>Experimental Results (DL)</vt:lpstr>
      <vt:lpstr>ML vs DL</vt:lpstr>
      <vt:lpstr>Experimental Results (ML)</vt:lpstr>
      <vt:lpstr>Experimental Results (DL)</vt:lpstr>
      <vt:lpstr>ML vs DL</vt:lpstr>
      <vt:lpstr>Experimental Results (ML)</vt:lpstr>
      <vt:lpstr>Experimental Results (DL)</vt:lpstr>
      <vt:lpstr>ML vs DL</vt:lpstr>
      <vt:lpstr>Experimental Results</vt:lpstr>
      <vt:lpstr>Experimental Results (Cont.)</vt:lpstr>
      <vt:lpstr>PowerPoint Presentation</vt:lpstr>
      <vt:lpstr>PowerPoint Presentation</vt:lpstr>
      <vt:lpstr>PowerPoint Presentation</vt:lpstr>
      <vt:lpstr>PowerPoint Presentation</vt:lpstr>
      <vt:lpstr>Comparison with Existing Work</vt:lpstr>
      <vt:lpstr>PowerPoint Presentation</vt:lpstr>
      <vt:lpstr>PowerPoint Presentation</vt:lpstr>
      <vt:lpstr>Conclusion</vt:lpstr>
      <vt:lpstr>Future Work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tumour detection from MRI images using Transfer Learning Technique</dc:title>
  <dc:creator>Tonoy</dc:creator>
  <cp:lastModifiedBy>hp</cp:lastModifiedBy>
  <cp:revision>185</cp:revision>
  <dcterms:modified xsi:type="dcterms:W3CDTF">2024-05-05T14:59:40Z</dcterms:modified>
</cp:coreProperties>
</file>