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31"/>
  </p:notesMasterIdLst>
  <p:sldIdLst>
    <p:sldId id="257" r:id="rId2"/>
    <p:sldId id="258" r:id="rId3"/>
    <p:sldId id="259" r:id="rId4"/>
    <p:sldId id="260" r:id="rId5"/>
    <p:sldId id="262" r:id="rId6"/>
    <p:sldId id="270" r:id="rId7"/>
    <p:sldId id="269" r:id="rId8"/>
    <p:sldId id="263" r:id="rId9"/>
    <p:sldId id="272" r:id="rId10"/>
    <p:sldId id="273" r:id="rId11"/>
    <p:sldId id="274" r:id="rId12"/>
    <p:sldId id="275" r:id="rId13"/>
    <p:sldId id="276" r:id="rId14"/>
    <p:sldId id="277" r:id="rId15"/>
    <p:sldId id="278" r:id="rId16"/>
    <p:sldId id="280" r:id="rId17"/>
    <p:sldId id="279" r:id="rId18"/>
    <p:sldId id="281" r:id="rId19"/>
    <p:sldId id="282" r:id="rId20"/>
    <p:sldId id="285" r:id="rId21"/>
    <p:sldId id="284" r:id="rId22"/>
    <p:sldId id="286" r:id="rId23"/>
    <p:sldId id="287" r:id="rId24"/>
    <p:sldId id="288" r:id="rId25"/>
    <p:sldId id="289" r:id="rId26"/>
    <p:sldId id="290" r:id="rId27"/>
    <p:sldId id="291" r:id="rId28"/>
    <p:sldId id="292"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8"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90B91F-2144-40F8-BC02-9C94FAB67009}" type="datetimeFigureOut">
              <a:rPr lang="en-US" smtClean="0"/>
              <a:pPr/>
              <a:t>1/1/2013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E7C2812-21DA-492D-9D74-E15520EC5EF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0B91F-2144-40F8-BC02-9C94FAB67009}" type="datetimeFigureOut">
              <a:rPr lang="en-US" smtClean="0"/>
              <a:pPr/>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0B91F-2144-40F8-BC02-9C94FAB67009}" type="datetimeFigureOut">
              <a:rPr lang="en-US" smtClean="0"/>
              <a:pPr/>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90B91F-2144-40F8-BC02-9C94FAB67009}" type="datetimeFigureOut">
              <a:rPr lang="en-US" smtClean="0"/>
              <a:pPr/>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90B91F-2144-40F8-BC02-9C94FAB67009}" type="datetimeFigureOut">
              <a:rPr lang="en-US" smtClean="0"/>
              <a:pPr/>
              <a:t>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C2812-21DA-492D-9D74-E15520EC5EF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90B91F-2144-40F8-BC02-9C94FAB67009}" type="datetimeFigureOut">
              <a:rPr lang="en-US" smtClean="0"/>
              <a:pPr/>
              <a:t>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90B91F-2144-40F8-BC02-9C94FAB67009}" type="datetimeFigureOut">
              <a:rPr lang="en-US" smtClean="0"/>
              <a:pPr/>
              <a:t>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90B91F-2144-40F8-BC02-9C94FAB67009}" type="datetimeFigureOut">
              <a:rPr lang="en-US" smtClean="0"/>
              <a:pPr/>
              <a:t>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0B91F-2144-40F8-BC02-9C94FAB67009}" type="datetimeFigureOut">
              <a:rPr lang="en-US" smtClean="0"/>
              <a:pPr/>
              <a:t>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90B91F-2144-40F8-BC02-9C94FAB67009}" type="datetimeFigureOut">
              <a:rPr lang="en-US" smtClean="0"/>
              <a:pPr/>
              <a:t>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C2812-21DA-492D-9D74-E15520EC5E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90B91F-2144-40F8-BC02-9C94FAB67009}" type="datetimeFigureOut">
              <a:rPr lang="en-US" smtClean="0"/>
              <a:pPr/>
              <a:t>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E7C2812-21DA-492D-9D74-E15520EC5EFA}"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90B91F-2144-40F8-BC02-9C94FAB67009}" type="datetimeFigureOut">
              <a:rPr lang="en-US" smtClean="0"/>
              <a:pPr/>
              <a:t>1/1/2013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E7C2812-21DA-492D-9D74-E15520EC5EFA}"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705395" y="1345475"/>
            <a:ext cx="10877004" cy="914400"/>
          </a:xfrm>
        </p:spPr>
        <p:txBody>
          <a:bodyPr>
            <a:normAutofit fontScale="90000"/>
          </a:bodyPr>
          <a:lstStyle/>
          <a:p>
            <a:r>
              <a:rPr lang="en-US" dirty="0" smtClean="0"/>
              <a:t/>
            </a:r>
            <a:br>
              <a:rPr lang="en-US" dirty="0" smtClean="0"/>
            </a:br>
            <a:r>
              <a:rPr lang="en-US" dirty="0" smtClean="0"/>
              <a:t/>
            </a:r>
            <a:br>
              <a:rPr lang="en-US" dirty="0" smtClean="0"/>
            </a:br>
            <a:r>
              <a:rPr lang="en-US" sz="3600" b="1" dirty="0" smtClean="0"/>
              <a:t>IOT Based Network Security Using Machine Learning Algorithm</a:t>
            </a:r>
            <a:r>
              <a:rPr lang="en-US" dirty="0" smtClean="0"/>
              <a:t/>
            </a:r>
            <a:br>
              <a:rPr lang="en-US" dirty="0" smtClean="0"/>
            </a:br>
            <a:endParaRPr lang="en-US" dirty="0"/>
          </a:p>
        </p:txBody>
      </p:sp>
      <p:sp>
        <p:nvSpPr>
          <p:cNvPr id="1048610" name="Subtitle 2"/>
          <p:cNvSpPr>
            <a:spLocks noGrp="1"/>
          </p:cNvSpPr>
          <p:nvPr>
            <p:ph sz="half" idx="1"/>
          </p:nvPr>
        </p:nvSpPr>
        <p:spPr>
          <a:xfrm>
            <a:off x="2325189" y="2586446"/>
            <a:ext cx="4585062" cy="3808146"/>
          </a:xfrm>
        </p:spPr>
        <p:txBody>
          <a:bodyPr>
            <a:normAutofit fontScale="97353"/>
          </a:bodyPr>
          <a:lstStyle/>
          <a:p>
            <a:pPr algn="l">
              <a:buNone/>
            </a:pPr>
            <a:r>
              <a:rPr lang="en-US" sz="1800" b="1" dirty="0" smtClean="0">
                <a:latin typeface="Times New Roman" panose="02020603050405020304" pitchFamily="18" charset="0"/>
                <a:cs typeface="Times New Roman" panose="02020603050405020304" pitchFamily="18" charset="0"/>
              </a:rPr>
              <a:t>    </a:t>
            </a:r>
            <a:r>
              <a:rPr lang="en-US" sz="2900" b="1" dirty="0" smtClean="0">
                <a:solidFill>
                  <a:schemeClr val="tx2"/>
                </a:solidFill>
                <a:latin typeface="Times New Roman" panose="02020603050405020304" pitchFamily="18" charset="0"/>
                <a:cs typeface="Times New Roman" panose="02020603050405020304" pitchFamily="18" charset="0"/>
              </a:rPr>
              <a:t>Presented By:</a:t>
            </a:r>
            <a:endParaRPr lang="en-US" sz="2500" dirty="0" smtClean="0">
              <a:solidFill>
                <a:schemeClr val="tx2"/>
              </a:solidFill>
              <a:latin typeface="Times New Roman" panose="02020603050405020304" pitchFamily="18" charset="0"/>
              <a:cs typeface="Times New Roman" panose="02020603050405020304" pitchFamily="18" charset="0"/>
            </a:endParaRPr>
          </a:p>
          <a:p>
            <a:pPr algn="l">
              <a:buNone/>
            </a:pPr>
            <a:r>
              <a:rPr lang="en-US"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Sumaiya</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Juthi</a:t>
            </a:r>
            <a:endParaRPr lang="en-US" sz="2100" dirty="0" smtClean="0">
              <a:latin typeface="Times New Roman" panose="02020603050405020304" pitchFamily="18" charset="0"/>
              <a:cs typeface="Times New Roman" panose="02020603050405020304" pitchFamily="18" charset="0"/>
            </a:endParaRPr>
          </a:p>
          <a:p>
            <a:pPr algn="l">
              <a:buNone/>
            </a:pPr>
            <a:r>
              <a:rPr lang="en-US" sz="2100" dirty="0" smtClean="0">
                <a:latin typeface="Times New Roman" panose="02020603050405020304" pitchFamily="18" charset="0"/>
                <a:cs typeface="Times New Roman" panose="02020603050405020304" pitchFamily="18" charset="0"/>
              </a:rPr>
              <a:t>    ID-20201115010</a:t>
            </a:r>
            <a:endParaRPr lang="en-US" sz="2100" dirty="0">
              <a:latin typeface="Times New Roman" panose="02020603050405020304" pitchFamily="18" charset="0"/>
              <a:cs typeface="Times New Roman" panose="02020603050405020304" pitchFamily="18" charset="0"/>
            </a:endParaRPr>
          </a:p>
          <a:p>
            <a:pPr algn="l">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Suraiya</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Bithi</a:t>
            </a:r>
            <a:endParaRPr lang="en-US" sz="2100" dirty="0" smtClean="0">
              <a:latin typeface="Times New Roman" panose="02020603050405020304" pitchFamily="18" charset="0"/>
              <a:cs typeface="Times New Roman" panose="02020603050405020304" pitchFamily="18" charset="0"/>
            </a:endParaRPr>
          </a:p>
          <a:p>
            <a:pPr algn="l">
              <a:buNone/>
            </a:pPr>
            <a:r>
              <a:rPr lang="en-US" sz="2100" dirty="0" smtClean="0">
                <a:latin typeface="Times New Roman" panose="02020603050405020304" pitchFamily="18" charset="0"/>
                <a:cs typeface="Times New Roman" panose="02020603050405020304" pitchFamily="18" charset="0"/>
              </a:rPr>
              <a:t>    ID-20201116010</a:t>
            </a:r>
          </a:p>
          <a:p>
            <a:pPr algn="l">
              <a:buNone/>
            </a:pPr>
            <a:r>
              <a:rPr lang="en-US" sz="2100" dirty="0" smtClean="0">
                <a:latin typeface="Times New Roman" panose="02020603050405020304" pitchFamily="18" charset="0"/>
                <a:cs typeface="Times New Roman" panose="02020603050405020304" pitchFamily="18" charset="0"/>
              </a:rPr>
              <a:t>    Section-C</a:t>
            </a:r>
            <a:endParaRPr lang="en-US" sz="2100" dirty="0">
              <a:latin typeface="Times New Roman" panose="02020603050405020304" pitchFamily="18" charset="0"/>
              <a:cs typeface="Times New Roman" panose="02020603050405020304" pitchFamily="18" charset="0"/>
            </a:endParaRPr>
          </a:p>
          <a:p>
            <a:pPr algn="l">
              <a:buNone/>
            </a:pPr>
            <a:r>
              <a:rPr lang="en-US" sz="2100" dirty="0" smtClean="0">
                <a:latin typeface="Times New Roman" panose="02020603050405020304" pitchFamily="18" charset="0"/>
                <a:cs typeface="Times New Roman" panose="02020603050405020304" pitchFamily="18" charset="0"/>
              </a:rPr>
              <a:t>    Dept</a:t>
            </a:r>
            <a:r>
              <a:rPr lang="en-US" sz="2100" dirty="0">
                <a:latin typeface="Times New Roman" panose="02020603050405020304" pitchFamily="18" charset="0"/>
                <a:cs typeface="Times New Roman" panose="02020603050405020304" pitchFamily="18" charset="0"/>
              </a:rPr>
              <a:t>. Of Computer Science And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833" y="273014"/>
            <a:ext cx="10772503" cy="1143000"/>
          </a:xfrm>
        </p:spPr>
        <p:txBody>
          <a:bodyPr>
            <a:normAutofit/>
          </a:bodyPr>
          <a:lstStyle/>
          <a:p>
            <a:r>
              <a:rPr lang="en-US" sz="3200" dirty="0" smtClean="0"/>
              <a:t>Random Forest</a:t>
            </a:r>
            <a:endParaRPr lang="en-US" sz="3200" dirty="0"/>
          </a:p>
        </p:txBody>
      </p:sp>
      <p:sp>
        <p:nvSpPr>
          <p:cNvPr id="3" name="Content Placeholder 2"/>
          <p:cNvSpPr>
            <a:spLocks noGrp="1"/>
          </p:cNvSpPr>
          <p:nvPr>
            <p:ph idx="1"/>
          </p:nvPr>
        </p:nvSpPr>
        <p:spPr>
          <a:xfrm>
            <a:off x="583474" y="1439091"/>
            <a:ext cx="10972800" cy="1761309"/>
          </a:xfrm>
        </p:spPr>
        <p:txBody>
          <a:bodyPr>
            <a:normAutofit/>
          </a:bodyPr>
          <a:lstStyle/>
          <a:p>
            <a:r>
              <a:rPr lang="en-US" sz="2000" dirty="0" smtClean="0"/>
              <a:t>Random Forest is composed of a collection of decision trees, where each tree is trained independently on a random subset of the training data and a random subset of features. </a:t>
            </a:r>
          </a:p>
          <a:p>
            <a:r>
              <a:rPr lang="en-US" sz="2000" dirty="0" smtClean="0"/>
              <a:t>This randomness helps to </a:t>
            </a:r>
            <a:r>
              <a:rPr lang="en-US" sz="2000" dirty="0" err="1" smtClean="0"/>
              <a:t>decorrelate</a:t>
            </a:r>
            <a:r>
              <a:rPr lang="en-US" sz="2000" dirty="0" smtClean="0"/>
              <a:t> the individual trees and reduces </a:t>
            </a:r>
            <a:r>
              <a:rPr lang="en-US" sz="2000" dirty="0" err="1" smtClean="0"/>
              <a:t>overfitting</a:t>
            </a:r>
            <a:r>
              <a:rPr lang="en-US" sz="2000" dirty="0" smtClean="0"/>
              <a:t>.</a:t>
            </a:r>
            <a:endParaRPr lang="en-US" sz="2000" dirty="0"/>
          </a:p>
        </p:txBody>
      </p:sp>
      <p:pic>
        <p:nvPicPr>
          <p:cNvPr id="4" name="Picture 3" descr="C:\Users\asus\Desktop\New folder S\s\D New\electronics-11-01502-g005.webp"/>
          <p:cNvPicPr/>
          <p:nvPr/>
        </p:nvPicPr>
        <p:blipFill>
          <a:blip r:embed="rId2"/>
          <a:srcRect/>
          <a:stretch>
            <a:fillRect/>
          </a:stretch>
        </p:blipFill>
        <p:spPr bwMode="auto">
          <a:xfrm>
            <a:off x="3304902" y="3161211"/>
            <a:ext cx="5264331" cy="292608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325265"/>
            <a:ext cx="10972800" cy="1143000"/>
          </a:xfrm>
        </p:spPr>
        <p:txBody>
          <a:bodyPr>
            <a:normAutofit/>
          </a:bodyPr>
          <a:lstStyle/>
          <a:p>
            <a:r>
              <a:rPr lang="en-US" sz="3200" dirty="0" smtClean="0"/>
              <a:t>Decision Tree</a:t>
            </a:r>
            <a:endParaRPr lang="en-US" sz="3200" dirty="0"/>
          </a:p>
        </p:txBody>
      </p:sp>
      <p:sp>
        <p:nvSpPr>
          <p:cNvPr id="3" name="Content Placeholder 2"/>
          <p:cNvSpPr>
            <a:spLocks noGrp="1"/>
          </p:cNvSpPr>
          <p:nvPr>
            <p:ph idx="1"/>
          </p:nvPr>
        </p:nvSpPr>
        <p:spPr>
          <a:xfrm>
            <a:off x="609600" y="1569722"/>
            <a:ext cx="10972800" cy="2048690"/>
          </a:xfrm>
        </p:spPr>
        <p:txBody>
          <a:bodyPr>
            <a:normAutofit fontScale="77500" lnSpcReduction="20000"/>
          </a:bodyPr>
          <a:lstStyle/>
          <a:p>
            <a:r>
              <a:rPr lang="en-US" dirty="0" smtClean="0"/>
              <a:t>A Decision Tree is a supervised learning algorithm used for both classification and regression tasks. </a:t>
            </a:r>
          </a:p>
          <a:p>
            <a:r>
              <a:rPr lang="en-US" dirty="0" smtClean="0"/>
              <a:t>It's a flowchart-like structure where each internal node represents a "decision" based on a feature attribute, each branch represents the outcome of the decision, and each leaf node represents a class label or a numerical value.</a:t>
            </a:r>
          </a:p>
          <a:p>
            <a:r>
              <a:rPr lang="en-US" dirty="0" smtClean="0"/>
              <a:t>Decision Trees recursively partition the feature space into subsets, based on the values of the input features, to minimize impurity or maximize information gain. </a:t>
            </a:r>
          </a:p>
          <a:p>
            <a:endParaRPr lang="en-US" dirty="0"/>
          </a:p>
        </p:txBody>
      </p:sp>
      <p:pic>
        <p:nvPicPr>
          <p:cNvPr id="4" name="Picture 3" descr="C:\Users\asus\Desktop\New folder S\s\D New\electronics-11-01502-g003.webp"/>
          <p:cNvPicPr/>
          <p:nvPr/>
        </p:nvPicPr>
        <p:blipFill>
          <a:blip r:embed="rId2"/>
          <a:srcRect/>
          <a:stretch>
            <a:fillRect/>
          </a:stretch>
        </p:blipFill>
        <p:spPr bwMode="auto">
          <a:xfrm>
            <a:off x="3056708" y="3882389"/>
            <a:ext cx="5786845" cy="244003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8328"/>
            <a:ext cx="10972800" cy="1143000"/>
          </a:xfrm>
        </p:spPr>
        <p:txBody>
          <a:bodyPr>
            <a:normAutofit/>
          </a:bodyPr>
          <a:lstStyle/>
          <a:p>
            <a:r>
              <a:rPr lang="en-US" sz="3200" dirty="0" err="1" smtClean="0"/>
              <a:t>XGBoost</a:t>
            </a:r>
            <a:endParaRPr lang="en-US" sz="3200" dirty="0"/>
          </a:p>
        </p:txBody>
      </p:sp>
      <p:sp>
        <p:nvSpPr>
          <p:cNvPr id="3" name="Content Placeholder 2"/>
          <p:cNvSpPr>
            <a:spLocks noGrp="1"/>
          </p:cNvSpPr>
          <p:nvPr>
            <p:ph idx="1"/>
          </p:nvPr>
        </p:nvSpPr>
        <p:spPr>
          <a:xfrm>
            <a:off x="557348" y="1491344"/>
            <a:ext cx="10972800" cy="1826622"/>
          </a:xfrm>
        </p:spPr>
        <p:txBody>
          <a:bodyPr>
            <a:normAutofit fontScale="77500" lnSpcReduction="20000"/>
          </a:bodyPr>
          <a:lstStyle/>
          <a:p>
            <a:r>
              <a:rPr lang="en-US" dirty="0" err="1" smtClean="0"/>
              <a:t>XGBoost</a:t>
            </a:r>
            <a:r>
              <a:rPr lang="en-US" dirty="0" smtClean="0"/>
              <a:t> is a robust machine-learning algorithm that can help you understand your data and make better decisions. </a:t>
            </a:r>
          </a:p>
          <a:p>
            <a:r>
              <a:rPr lang="en-US" dirty="0" err="1" smtClean="0"/>
              <a:t>XGBoost</a:t>
            </a:r>
            <a:r>
              <a:rPr lang="en-US" dirty="0" smtClean="0"/>
              <a:t> is an implementation of gradient-boosting decision trees. </a:t>
            </a:r>
          </a:p>
          <a:p>
            <a:r>
              <a:rPr lang="en-US" dirty="0" err="1" smtClean="0"/>
              <a:t>XGBoost</a:t>
            </a:r>
            <a:r>
              <a:rPr lang="en-US" dirty="0" smtClean="0"/>
              <a:t> is an optimized distributed gradient boosting library designed for efficient and scalable training of machine learning models. It is an ensemble learning method that combines the predictions of multiple weak models to produce a stronger prediction. </a:t>
            </a:r>
          </a:p>
          <a:p>
            <a:endParaRPr lang="en-US" dirty="0"/>
          </a:p>
        </p:txBody>
      </p:sp>
      <p:pic>
        <p:nvPicPr>
          <p:cNvPr id="4" name="Picture 3" descr="C:\Users\asus\Desktop\New folder S\s\D New2\Flow-chart-of-XGBoost.png"/>
          <p:cNvPicPr/>
          <p:nvPr/>
        </p:nvPicPr>
        <p:blipFill>
          <a:blip r:embed="rId2"/>
          <a:srcRect/>
          <a:stretch>
            <a:fillRect/>
          </a:stretch>
        </p:blipFill>
        <p:spPr bwMode="auto">
          <a:xfrm>
            <a:off x="3133544" y="3443605"/>
            <a:ext cx="4540250" cy="30797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351390"/>
            <a:ext cx="10972800" cy="1143000"/>
          </a:xfrm>
        </p:spPr>
        <p:txBody>
          <a:bodyPr>
            <a:normAutofit/>
          </a:bodyPr>
          <a:lstStyle/>
          <a:p>
            <a:r>
              <a:rPr lang="en-US" sz="3200" dirty="0" err="1" smtClean="0"/>
              <a:t>CatBoost</a:t>
            </a:r>
            <a:endParaRPr lang="en-US" sz="3200" dirty="0"/>
          </a:p>
        </p:txBody>
      </p:sp>
      <p:sp>
        <p:nvSpPr>
          <p:cNvPr id="3" name="Content Placeholder 2"/>
          <p:cNvSpPr>
            <a:spLocks noGrp="1"/>
          </p:cNvSpPr>
          <p:nvPr>
            <p:ph idx="1"/>
          </p:nvPr>
        </p:nvSpPr>
        <p:spPr>
          <a:xfrm>
            <a:off x="609601" y="1203959"/>
            <a:ext cx="10972800" cy="1983377"/>
          </a:xfrm>
        </p:spPr>
        <p:txBody>
          <a:bodyPr>
            <a:normAutofit fontScale="85000" lnSpcReduction="20000"/>
          </a:bodyPr>
          <a:lstStyle/>
          <a:p>
            <a:pPr>
              <a:buNone/>
            </a:pPr>
            <a:endParaRPr lang="en-US" dirty="0" smtClean="0"/>
          </a:p>
          <a:p>
            <a:r>
              <a:rPr lang="en-US" dirty="0" err="1" smtClean="0"/>
              <a:t>CatBoost</a:t>
            </a:r>
            <a:r>
              <a:rPr lang="en-US" dirty="0" smtClean="0"/>
              <a:t> is a supervised machine learning method that is used by the Train Using </a:t>
            </a:r>
            <a:r>
              <a:rPr lang="en-US" dirty="0" err="1" smtClean="0"/>
              <a:t>AutoML</a:t>
            </a:r>
            <a:r>
              <a:rPr lang="en-US" dirty="0" smtClean="0"/>
              <a:t> tool and uses decision trees for classification and regression. </a:t>
            </a:r>
          </a:p>
          <a:p>
            <a:r>
              <a:rPr lang="en-US" dirty="0" smtClean="0"/>
              <a:t>Each subsequent tree improves the result of    the previous tree, leading to better results. </a:t>
            </a:r>
          </a:p>
          <a:p>
            <a:r>
              <a:rPr lang="en-US" dirty="0" err="1" smtClean="0"/>
              <a:t>CatBoost</a:t>
            </a:r>
            <a:r>
              <a:rPr lang="en-US" dirty="0" smtClean="0"/>
              <a:t> improves on the original gradient boost method for a faster implementation.</a:t>
            </a:r>
          </a:p>
          <a:p>
            <a:endParaRPr lang="en-US" dirty="0"/>
          </a:p>
        </p:txBody>
      </p:sp>
      <p:pic>
        <p:nvPicPr>
          <p:cNvPr id="4" name="Picture 3" descr="C:\Users\asus\Desktop\New folder S\s\D New2\The-flow-diagram-of-the-CatBoost-model.png"/>
          <p:cNvPicPr/>
          <p:nvPr/>
        </p:nvPicPr>
        <p:blipFill>
          <a:blip r:embed="rId2" cstate="print"/>
          <a:srcRect/>
          <a:stretch>
            <a:fillRect/>
          </a:stretch>
        </p:blipFill>
        <p:spPr bwMode="auto">
          <a:xfrm>
            <a:off x="3108960" y="3317966"/>
            <a:ext cx="4833257" cy="324103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663" y="246888"/>
            <a:ext cx="10972800" cy="1143000"/>
          </a:xfrm>
        </p:spPr>
        <p:txBody>
          <a:bodyPr>
            <a:normAutofit/>
          </a:bodyPr>
          <a:lstStyle/>
          <a:p>
            <a:r>
              <a:rPr lang="en-US" sz="2800" b="1" dirty="0" smtClean="0"/>
              <a:t>Methodology</a:t>
            </a:r>
            <a:endParaRPr lang="en-US" sz="2800" b="1" dirty="0"/>
          </a:p>
        </p:txBody>
      </p:sp>
      <p:sp>
        <p:nvSpPr>
          <p:cNvPr id="3" name="Content Placeholder 2"/>
          <p:cNvSpPr>
            <a:spLocks noGrp="1"/>
          </p:cNvSpPr>
          <p:nvPr>
            <p:ph idx="1"/>
          </p:nvPr>
        </p:nvSpPr>
        <p:spPr>
          <a:xfrm>
            <a:off x="635725" y="1478281"/>
            <a:ext cx="10972800" cy="598714"/>
          </a:xfrm>
        </p:spPr>
        <p:txBody>
          <a:bodyPr>
            <a:normAutofit fontScale="70000" lnSpcReduction="20000"/>
          </a:bodyPr>
          <a:lstStyle/>
          <a:p>
            <a:r>
              <a:rPr lang="en-US" dirty="0" smtClean="0"/>
              <a:t>Step by step process</a:t>
            </a:r>
          </a:p>
          <a:p>
            <a:r>
              <a:rPr lang="en-US" dirty="0" smtClean="0"/>
              <a:t>System data flow diagram</a:t>
            </a:r>
            <a:endParaRPr lang="en-US" dirty="0"/>
          </a:p>
        </p:txBody>
      </p:sp>
      <p:pic>
        <p:nvPicPr>
          <p:cNvPr id="1026" name="Picture 2" descr="C:\Users\USER\Desktop\ooo\20240506_025110.jpg"/>
          <p:cNvPicPr>
            <a:picLocks noChangeAspect="1" noChangeArrowheads="1"/>
          </p:cNvPicPr>
          <p:nvPr/>
        </p:nvPicPr>
        <p:blipFill>
          <a:blip r:embed="rId2"/>
          <a:srcRect/>
          <a:stretch>
            <a:fillRect/>
          </a:stretch>
        </p:blipFill>
        <p:spPr bwMode="auto">
          <a:xfrm>
            <a:off x="2338251" y="2021477"/>
            <a:ext cx="7341326" cy="466670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74" y="207699"/>
            <a:ext cx="10972800" cy="1143000"/>
          </a:xfrm>
        </p:spPr>
        <p:txBody>
          <a:bodyPr>
            <a:normAutofit/>
          </a:bodyPr>
          <a:lstStyle/>
          <a:p>
            <a:r>
              <a:rPr lang="en-US" sz="3200" b="1" dirty="0" smtClean="0"/>
              <a:t>Data Samples</a:t>
            </a:r>
            <a:endParaRPr lang="en-US" sz="3200" b="1" dirty="0"/>
          </a:p>
        </p:txBody>
      </p:sp>
      <p:pic>
        <p:nvPicPr>
          <p:cNvPr id="4" name="Content Placeholder 3" descr="C:\Users\asus\Desktop\sql.JPG"/>
          <p:cNvPicPr>
            <a:picLocks noGrp="1"/>
          </p:cNvPicPr>
          <p:nvPr>
            <p:ph idx="1"/>
          </p:nvPr>
        </p:nvPicPr>
        <p:blipFill>
          <a:blip r:embed="rId2"/>
          <a:srcRect/>
          <a:stretch>
            <a:fillRect/>
          </a:stretch>
        </p:blipFill>
        <p:spPr bwMode="auto">
          <a:xfrm>
            <a:off x="1199055" y="1935163"/>
            <a:ext cx="9793889" cy="43894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286077"/>
            <a:ext cx="10972800" cy="1143000"/>
          </a:xfrm>
        </p:spPr>
        <p:txBody>
          <a:bodyPr>
            <a:normAutofit/>
          </a:bodyPr>
          <a:lstStyle/>
          <a:p>
            <a:r>
              <a:rPr lang="en-US" sz="2800" b="1" dirty="0" smtClean="0"/>
              <a:t>System Methods- Data analysis</a:t>
            </a:r>
            <a:endParaRPr lang="en-US" sz="2800" b="1" dirty="0"/>
          </a:p>
        </p:txBody>
      </p:sp>
      <p:pic>
        <p:nvPicPr>
          <p:cNvPr id="1026" name="Picture 2" descr="C:\Users\USER\Desktop\ooo\Screenshot_20240505-002816_Messenger_mh1714933727820.jpg"/>
          <p:cNvPicPr>
            <a:picLocks noGrp="1" noChangeAspect="1" noChangeArrowheads="1"/>
          </p:cNvPicPr>
          <p:nvPr>
            <p:ph idx="1"/>
          </p:nvPr>
        </p:nvPicPr>
        <p:blipFill>
          <a:blip r:embed="rId2"/>
          <a:srcRect/>
          <a:stretch>
            <a:fillRect/>
          </a:stretch>
        </p:blipFill>
        <p:spPr bwMode="auto">
          <a:xfrm>
            <a:off x="2965812" y="1436914"/>
            <a:ext cx="6286500" cy="512064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537" y="312202"/>
            <a:ext cx="10972800" cy="1143000"/>
          </a:xfrm>
        </p:spPr>
        <p:txBody>
          <a:bodyPr>
            <a:normAutofit/>
          </a:bodyPr>
          <a:lstStyle/>
          <a:p>
            <a:r>
              <a:rPr lang="en-US" sz="3200" b="1" dirty="0" smtClean="0"/>
              <a:t>Model Training</a:t>
            </a:r>
            <a:endParaRPr lang="en-US" sz="3200" b="1" dirty="0"/>
          </a:p>
        </p:txBody>
      </p:sp>
      <p:sp>
        <p:nvSpPr>
          <p:cNvPr id="3" name="Content Placeholder 2"/>
          <p:cNvSpPr>
            <a:spLocks noGrp="1"/>
          </p:cNvSpPr>
          <p:nvPr>
            <p:ph idx="1"/>
          </p:nvPr>
        </p:nvSpPr>
        <p:spPr>
          <a:xfrm>
            <a:off x="583474" y="1752600"/>
            <a:ext cx="10972800" cy="4389120"/>
          </a:xfrm>
        </p:spPr>
        <p:txBody>
          <a:bodyPr>
            <a:normAutofit lnSpcReduction="10000"/>
          </a:bodyPr>
          <a:lstStyle/>
          <a:p>
            <a:pPr>
              <a:buNone/>
            </a:pPr>
            <a:r>
              <a:rPr lang="en-US" sz="2200" dirty="0" smtClean="0"/>
              <a:t>Train Test Splitting</a:t>
            </a:r>
          </a:p>
          <a:p>
            <a:r>
              <a:rPr lang="en-US" sz="2200" dirty="0" smtClean="0"/>
              <a:t>Training Set:</a:t>
            </a:r>
          </a:p>
          <a:p>
            <a:pPr>
              <a:buNone/>
            </a:pPr>
            <a:r>
              <a:rPr lang="en-US" sz="2200" dirty="0" smtClean="0"/>
              <a:t>    The largest portion of the dataset, in the project 80%, is allocated for training the machine learning model. This subset is used to teach the model patterns and relationships within the data.</a:t>
            </a:r>
          </a:p>
          <a:p>
            <a:r>
              <a:rPr lang="en-US" sz="2200" dirty="0" smtClean="0"/>
              <a:t>Validation Set:</a:t>
            </a:r>
          </a:p>
          <a:p>
            <a:pPr>
              <a:buNone/>
            </a:pPr>
            <a:r>
              <a:rPr lang="en-US" sz="2200" dirty="0" smtClean="0"/>
              <a:t>    About 20%, is designated as the validation set. This set is used during the training process to fine-tune model parameters and prevent </a:t>
            </a:r>
            <a:r>
              <a:rPr lang="en-US" sz="2200" dirty="0" err="1" smtClean="0"/>
              <a:t>overfitting</a:t>
            </a:r>
            <a:r>
              <a:rPr lang="en-US" sz="2200" dirty="0" smtClean="0"/>
              <a:t>.</a:t>
            </a:r>
          </a:p>
          <a:p>
            <a:r>
              <a:rPr lang="en-US" sz="2200" dirty="0" smtClean="0"/>
              <a:t>Testing Set:</a:t>
            </a:r>
          </a:p>
          <a:p>
            <a:pPr>
              <a:buNone/>
            </a:pPr>
            <a:r>
              <a:rPr lang="en-US" sz="2200" dirty="0" smtClean="0"/>
              <a:t>    20%, is </a:t>
            </a:r>
            <a:r>
              <a:rPr lang="en-US" sz="2200" dirty="0" err="1" smtClean="0"/>
              <a:t>reservedfor</a:t>
            </a:r>
            <a:r>
              <a:rPr lang="en-US" sz="2200" dirty="0" smtClean="0"/>
              <a:t> testing the model's performance on unseen data. The testing set helps evaluate how well the model generalizes to new instance and assess its overall effectiveness.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Algorithm</a:t>
            </a:r>
            <a:endParaRPr lang="en-US" sz="3200" b="1" dirty="0"/>
          </a:p>
        </p:txBody>
      </p:sp>
      <p:sp>
        <p:nvSpPr>
          <p:cNvPr id="3" name="Content Placeholder 2"/>
          <p:cNvSpPr>
            <a:spLocks noGrp="1"/>
          </p:cNvSpPr>
          <p:nvPr>
            <p:ph idx="1"/>
          </p:nvPr>
        </p:nvSpPr>
        <p:spPr>
          <a:xfrm>
            <a:off x="609600" y="1935480"/>
            <a:ext cx="10972800" cy="2388326"/>
          </a:xfrm>
        </p:spPr>
        <p:txBody>
          <a:bodyPr>
            <a:normAutofit fontScale="85000" lnSpcReduction="10000"/>
          </a:bodyPr>
          <a:lstStyle/>
          <a:p>
            <a:r>
              <a:rPr lang="en-US" dirty="0" err="1" smtClean="0"/>
              <a:t>XGBoost</a:t>
            </a:r>
            <a:r>
              <a:rPr lang="en-US" dirty="0" smtClean="0"/>
              <a:t> and </a:t>
            </a:r>
            <a:r>
              <a:rPr lang="en-US" dirty="0" err="1" smtClean="0"/>
              <a:t>CatBoost</a:t>
            </a:r>
            <a:r>
              <a:rPr lang="en-US" dirty="0" smtClean="0"/>
              <a:t> serves as the primary algorithm for model training. </a:t>
            </a:r>
          </a:p>
          <a:p>
            <a:r>
              <a:rPr lang="en-US" dirty="0" smtClean="0"/>
              <a:t>Adopting a powerful ensemble learning approach, </a:t>
            </a:r>
            <a:r>
              <a:rPr lang="en-US" dirty="0" err="1" smtClean="0"/>
              <a:t>XGBoost</a:t>
            </a:r>
            <a:r>
              <a:rPr lang="en-US" dirty="0" smtClean="0"/>
              <a:t>, renowned for its robust gradient boosting framework and </a:t>
            </a:r>
            <a:r>
              <a:rPr lang="en-US" dirty="0" err="1" smtClean="0"/>
              <a:t>CatBoost</a:t>
            </a:r>
            <a:r>
              <a:rPr lang="en-US" dirty="0" smtClean="0"/>
              <a:t>, distinguished for its adept handling of categorical features, from a powerful tandem to address the intricacies of our specific task. </a:t>
            </a:r>
          </a:p>
          <a:p>
            <a:r>
              <a:rPr lang="en-US" dirty="0" smtClean="0"/>
              <a:t>The strategic choice of these algorithms is underpinned by their proven track records in diverse applications, offering a blend of efficiency, accuracy and interpretability.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725" y="248195"/>
            <a:ext cx="10972800" cy="1143000"/>
          </a:xfrm>
        </p:spPr>
        <p:txBody>
          <a:bodyPr>
            <a:normAutofit/>
          </a:bodyPr>
          <a:lstStyle/>
          <a:p>
            <a:r>
              <a:rPr lang="en-US" sz="3200" b="1" dirty="0" smtClean="0"/>
              <a:t>Model Evaluation </a:t>
            </a:r>
            <a:endParaRPr lang="en-US" sz="3200" dirty="0"/>
          </a:p>
        </p:txBody>
      </p:sp>
      <p:sp>
        <p:nvSpPr>
          <p:cNvPr id="3" name="Content Placeholder 2"/>
          <p:cNvSpPr>
            <a:spLocks noGrp="1"/>
          </p:cNvSpPr>
          <p:nvPr>
            <p:ph idx="1"/>
          </p:nvPr>
        </p:nvSpPr>
        <p:spPr>
          <a:xfrm>
            <a:off x="583474" y="1426027"/>
            <a:ext cx="10972800" cy="4426133"/>
          </a:xfrm>
        </p:spPr>
        <p:txBody>
          <a:bodyPr>
            <a:normAutofit fontScale="77500" lnSpcReduction="20000"/>
          </a:bodyPr>
          <a:lstStyle/>
          <a:p>
            <a:r>
              <a:rPr lang="en-US" b="1" dirty="0" err="1" smtClean="0"/>
              <a:t>i</a:t>
            </a:r>
            <a:r>
              <a:rPr lang="en-US" b="1" dirty="0" smtClean="0"/>
              <a:t>. Accuracy</a:t>
            </a:r>
            <a:endParaRPr lang="en-US" dirty="0" smtClean="0"/>
          </a:p>
          <a:p>
            <a:pPr>
              <a:buNone/>
            </a:pPr>
            <a:r>
              <a:rPr lang="en-US" dirty="0" smtClean="0"/>
              <a:t>    A model's accuracy is only a subset of the model's performance. Accuracy is one of the evaluating classification models. depicts single class accuracy measurements.</a:t>
            </a:r>
          </a:p>
          <a:p>
            <a:pPr>
              <a:buNone/>
            </a:pPr>
            <a:r>
              <a:rPr lang="en-US" dirty="0" smtClean="0"/>
              <a:t> </a:t>
            </a:r>
          </a:p>
          <a:p>
            <a:pPr>
              <a:buNone/>
            </a:pPr>
            <a:r>
              <a:rPr lang="en-US" dirty="0" smtClean="0"/>
              <a:t>                              TP+TN</a:t>
            </a:r>
          </a:p>
          <a:p>
            <a:pPr>
              <a:buNone/>
            </a:pPr>
            <a:r>
              <a:rPr lang="en-US" dirty="0" smtClean="0"/>
              <a:t>       Accuracy=</a:t>
            </a:r>
          </a:p>
          <a:p>
            <a:pPr>
              <a:buNone/>
            </a:pPr>
            <a:r>
              <a:rPr lang="en-US" dirty="0" smtClean="0"/>
              <a:t>                          TP+TN+FP+FN  </a:t>
            </a:r>
          </a:p>
          <a:p>
            <a:r>
              <a:rPr lang="en-US" b="1" dirty="0" smtClean="0"/>
              <a:t>ii. Precision</a:t>
            </a:r>
            <a:endParaRPr lang="en-US" dirty="0" smtClean="0"/>
          </a:p>
          <a:p>
            <a:pPr>
              <a:buNone/>
            </a:pPr>
            <a:r>
              <a:rPr lang="en-US" dirty="0" smtClean="0"/>
              <a:t>    Precision means the positive predictive value. It is a measure of the number  of true positives the model claims compared to the number of positives it claims. The precision value for a single class is given in the following equation</a:t>
            </a:r>
          </a:p>
          <a:p>
            <a:pPr>
              <a:buNone/>
            </a:pPr>
            <a:r>
              <a:rPr lang="en-US" dirty="0" smtClean="0"/>
              <a:t>  </a:t>
            </a:r>
          </a:p>
          <a:p>
            <a:pPr>
              <a:buNone/>
            </a:pPr>
            <a:r>
              <a:rPr lang="en-US" dirty="0" smtClean="0"/>
              <a:t>                             TP</a:t>
            </a:r>
          </a:p>
          <a:p>
            <a:pPr>
              <a:buNone/>
            </a:pPr>
            <a:r>
              <a:rPr lang="en-US" dirty="0" smtClean="0"/>
              <a:t>       Precision=</a:t>
            </a:r>
          </a:p>
          <a:p>
            <a:pPr>
              <a:buNone/>
            </a:pPr>
            <a:r>
              <a:rPr lang="en-US" dirty="0" smtClean="0"/>
              <a:t>                            TP+FP</a:t>
            </a:r>
          </a:p>
          <a:p>
            <a:pPr>
              <a:buNone/>
            </a:pPr>
            <a:endParaRPr lang="en-US" dirty="0" smtClean="0"/>
          </a:p>
          <a:p>
            <a:endParaRPr lang="en-US" dirty="0"/>
          </a:p>
        </p:txBody>
      </p:sp>
      <p:cxnSp>
        <p:nvCxnSpPr>
          <p:cNvPr id="5" name="Straight Connector 4"/>
          <p:cNvCxnSpPr/>
          <p:nvPr/>
        </p:nvCxnSpPr>
        <p:spPr>
          <a:xfrm>
            <a:off x="2508069" y="3043646"/>
            <a:ext cx="1371600"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403566" y="5342709"/>
            <a:ext cx="692331" cy="1306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72830" y="857795"/>
            <a:ext cx="8836317" cy="596630"/>
          </a:xfrm>
        </p:spPr>
        <p:txBody>
          <a:bodyPr>
            <a:noAutofit/>
          </a:bodyPr>
          <a:lstStyle/>
          <a:p>
            <a:r>
              <a:rPr lang="en-US" sz="3200" dirty="0" smtClean="0"/>
              <a:t>  </a:t>
            </a:r>
            <a:r>
              <a:rPr lang="en-US" sz="3200" b="1" dirty="0" smtClean="0"/>
              <a:t>Overview</a:t>
            </a:r>
            <a:endParaRPr lang="en-US" sz="3200" b="1" dirty="0"/>
          </a:p>
        </p:txBody>
      </p:sp>
      <p:sp>
        <p:nvSpPr>
          <p:cNvPr id="1048613" name="Content Placeholder 2"/>
          <p:cNvSpPr>
            <a:spLocks noGrp="1"/>
          </p:cNvSpPr>
          <p:nvPr>
            <p:ph idx="1"/>
          </p:nvPr>
        </p:nvSpPr>
        <p:spPr>
          <a:xfrm>
            <a:off x="677333" y="1206231"/>
            <a:ext cx="9400521" cy="4835132"/>
          </a:xfrm>
        </p:spPr>
        <p:txBody>
          <a:bodyPr>
            <a:normAutofit fontScale="85000" lnSpcReduction="20000"/>
          </a:bodyPr>
          <a:lstStyle/>
          <a:p>
            <a:endParaRPr/>
          </a:p>
          <a:p>
            <a:r>
              <a:rPr lang="en-US" sz="2400" dirty="0" smtClean="0"/>
              <a:t>Introduction</a:t>
            </a:r>
          </a:p>
          <a:p>
            <a:r>
              <a:rPr lang="en-US" sz="2400" dirty="0" smtClean="0"/>
              <a:t>Network Security in IOT</a:t>
            </a:r>
          </a:p>
          <a:p>
            <a:r>
              <a:rPr lang="en-US" sz="2400" dirty="0" smtClean="0"/>
              <a:t>Aim and objectives</a:t>
            </a:r>
          </a:p>
          <a:p>
            <a:r>
              <a:rPr lang="en-US" sz="2400" dirty="0" smtClean="0"/>
              <a:t>Attacks in IOT</a:t>
            </a:r>
          </a:p>
          <a:p>
            <a:r>
              <a:rPr lang="en-US" sz="2400" dirty="0" smtClean="0"/>
              <a:t>Attacks scenarios in IOT dataset</a:t>
            </a:r>
          </a:p>
          <a:p>
            <a:r>
              <a:rPr lang="en-US" sz="2400" dirty="0" smtClean="0"/>
              <a:t>Related Works</a:t>
            </a:r>
          </a:p>
          <a:p>
            <a:r>
              <a:rPr lang="en-US" sz="2400" dirty="0" smtClean="0"/>
              <a:t>Methodology</a:t>
            </a:r>
          </a:p>
          <a:p>
            <a:r>
              <a:rPr lang="en-US" sz="2000" dirty="0" smtClean="0"/>
              <a:t>Data Samples</a:t>
            </a:r>
            <a:endParaRPr lang="en-US" sz="2400" dirty="0" smtClean="0"/>
          </a:p>
          <a:p>
            <a:r>
              <a:rPr lang="en-US" sz="2000" dirty="0" smtClean="0"/>
              <a:t>Data Analysis</a:t>
            </a:r>
          </a:p>
          <a:p>
            <a:r>
              <a:rPr lang="en-US" sz="2400" dirty="0" smtClean="0"/>
              <a:t>Model Training</a:t>
            </a:r>
          </a:p>
          <a:p>
            <a:r>
              <a:rPr lang="en-US" sz="2000" dirty="0" smtClean="0"/>
              <a:t>Model Evaluation</a:t>
            </a:r>
          </a:p>
          <a:p>
            <a:r>
              <a:rPr lang="en-US" sz="2000" dirty="0" smtClean="0"/>
              <a:t>Result Analysis</a:t>
            </a:r>
            <a:endParaRPr lang="en-US" sz="2400" dirty="0" smtClean="0"/>
          </a:p>
          <a:p>
            <a:r>
              <a:rPr lang="en-US" sz="2400" dirty="0" smtClean="0"/>
              <a:t>Conclusion</a:t>
            </a:r>
          </a:p>
          <a:p>
            <a:r>
              <a:rPr lang="en-US" sz="2000" dirty="0" smtClean="0"/>
              <a:t>References</a:t>
            </a:r>
          </a:p>
          <a:p>
            <a:endParaRPr lang="en-US" sz="2400" dirty="0"/>
          </a:p>
        </p:txBody>
      </p:sp>
      <p:pic>
        <p:nvPicPr>
          <p:cNvPr id="1026" name="Picture 2" descr="C:\Users\USER\Desktop\ooo\Screenshot_20240505-002703_Messenger_mr1714918176583.jpg"/>
          <p:cNvPicPr>
            <a:picLocks noChangeAspect="1" noChangeArrowheads="1"/>
          </p:cNvPicPr>
          <p:nvPr/>
        </p:nvPicPr>
        <p:blipFill>
          <a:blip r:embed="rId2"/>
          <a:srcRect/>
          <a:stretch>
            <a:fillRect/>
          </a:stretch>
        </p:blipFill>
        <p:spPr bwMode="auto">
          <a:xfrm>
            <a:off x="6400800" y="3043646"/>
            <a:ext cx="4924697" cy="342029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537" y="1373777"/>
            <a:ext cx="10972800" cy="4556760"/>
          </a:xfrm>
        </p:spPr>
        <p:txBody>
          <a:bodyPr>
            <a:normAutofit fontScale="70000" lnSpcReduction="20000"/>
          </a:bodyPr>
          <a:lstStyle/>
          <a:p>
            <a:r>
              <a:rPr lang="en-US" b="1" dirty="0" smtClean="0"/>
              <a:t>iii. Recall</a:t>
            </a:r>
            <a:endParaRPr lang="en-US" dirty="0" smtClean="0"/>
          </a:p>
          <a:p>
            <a:pPr>
              <a:buNone/>
            </a:pPr>
            <a:r>
              <a:rPr lang="en-US" dirty="0" smtClean="0"/>
              <a:t>     Recall measures the ability of a classification model to capture and correctly identify all the relevant instances (true positives) within the dataset. It is calculated as the ratio of true positive predictions to the sum of true positives and false negatives.</a:t>
            </a:r>
          </a:p>
          <a:p>
            <a:pPr>
              <a:buNone/>
            </a:pPr>
            <a:r>
              <a:rPr lang="en-US" dirty="0" smtClean="0"/>
              <a:t> </a:t>
            </a:r>
          </a:p>
          <a:p>
            <a:pPr>
              <a:buNone/>
            </a:pPr>
            <a:r>
              <a:rPr lang="en-US" dirty="0" smtClean="0"/>
              <a:t>                       TP</a:t>
            </a:r>
          </a:p>
          <a:p>
            <a:pPr>
              <a:buNone/>
            </a:pPr>
            <a:r>
              <a:rPr lang="en-US" dirty="0" smtClean="0"/>
              <a:t>       Recall=</a:t>
            </a:r>
          </a:p>
          <a:p>
            <a:pPr>
              <a:buNone/>
            </a:pPr>
            <a:r>
              <a:rPr lang="en-US" dirty="0" smtClean="0"/>
              <a:t>                     TP+FN</a:t>
            </a:r>
          </a:p>
          <a:p>
            <a:pPr>
              <a:buNone/>
            </a:pPr>
            <a:r>
              <a:rPr lang="en-US" dirty="0" smtClean="0"/>
              <a:t> </a:t>
            </a:r>
          </a:p>
          <a:p>
            <a:r>
              <a:rPr lang="en-US" b="1" dirty="0" smtClean="0"/>
              <a:t>iv. F1-Score</a:t>
            </a:r>
            <a:endParaRPr lang="en-US" dirty="0" smtClean="0"/>
          </a:p>
          <a:p>
            <a:pPr>
              <a:buNone/>
            </a:pPr>
            <a:r>
              <a:rPr lang="en-US" dirty="0" smtClean="0"/>
              <a:t>     The F1-Score is the harmonic mean of precision and recall. It provides a balanced measure that </a:t>
            </a:r>
            <a:r>
              <a:rPr lang="en-US" dirty="0" err="1" smtClean="0"/>
              <a:t>consideres</a:t>
            </a:r>
            <a:r>
              <a:rPr lang="en-US" dirty="0" smtClean="0"/>
              <a:t> both false positives and false negatives. F1-Score is particularly useful when there is an uneven class distribution.</a:t>
            </a:r>
          </a:p>
          <a:p>
            <a:pPr>
              <a:buNone/>
            </a:pPr>
            <a:r>
              <a:rPr lang="en-US" dirty="0" smtClean="0"/>
              <a:t> </a:t>
            </a:r>
          </a:p>
          <a:p>
            <a:pPr>
              <a:buNone/>
            </a:pPr>
            <a:r>
              <a:rPr lang="en-US" dirty="0" smtClean="0"/>
              <a:t>                          2×precision×recall</a:t>
            </a:r>
          </a:p>
          <a:p>
            <a:pPr>
              <a:buNone/>
            </a:pPr>
            <a:r>
              <a:rPr lang="en-US" dirty="0" smtClean="0"/>
              <a:t>      F1-Score=</a:t>
            </a:r>
          </a:p>
          <a:p>
            <a:pPr>
              <a:buNone/>
            </a:pPr>
            <a:r>
              <a:rPr lang="en-US" dirty="0" smtClean="0"/>
              <a:t>                            </a:t>
            </a:r>
            <a:r>
              <a:rPr lang="en-US" dirty="0" err="1" smtClean="0"/>
              <a:t>precision+recall</a:t>
            </a:r>
            <a:endParaRPr lang="en-US" dirty="0" smtClean="0"/>
          </a:p>
          <a:p>
            <a:endParaRPr lang="en-US" dirty="0"/>
          </a:p>
        </p:txBody>
      </p:sp>
      <p:cxnSp>
        <p:nvCxnSpPr>
          <p:cNvPr id="5" name="Straight Connector 4"/>
          <p:cNvCxnSpPr/>
          <p:nvPr/>
        </p:nvCxnSpPr>
        <p:spPr>
          <a:xfrm>
            <a:off x="1959429" y="3043646"/>
            <a:ext cx="692331"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207623" y="5408023"/>
            <a:ext cx="1776548" cy="391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35480"/>
            <a:ext cx="10972800" cy="2871651"/>
          </a:xfrm>
        </p:spPr>
        <p:txBody>
          <a:bodyPr/>
          <a:lstStyle/>
          <a:p>
            <a:pPr>
              <a:buNone/>
            </a:pPr>
            <a:r>
              <a:rPr lang="en-US" sz="2400" b="1" dirty="0" smtClean="0"/>
              <a:t>v. Confusion matrix</a:t>
            </a:r>
            <a:endParaRPr lang="en-US" sz="2800" dirty="0" smtClean="0"/>
          </a:p>
          <a:p>
            <a:pPr>
              <a:buNone/>
            </a:pPr>
            <a:r>
              <a:rPr lang="en-US" sz="2800" dirty="0" smtClean="0"/>
              <a:t>   </a:t>
            </a:r>
            <a:r>
              <a:rPr lang="en-US" sz="2400" dirty="0" smtClean="0"/>
              <a:t>A confusion matrix is a table that summarizes the performance of a classification algorithm. It presents the counts of true positive, true negative, false positive and false negative predictions. Each element in the matrix provides insights into the classification performance.</a:t>
            </a:r>
            <a:endParaRPr lang="en-US" sz="32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4" y="261258"/>
            <a:ext cx="10972800" cy="1143000"/>
          </a:xfrm>
        </p:spPr>
        <p:txBody>
          <a:bodyPr>
            <a:normAutofit/>
          </a:bodyPr>
          <a:lstStyle/>
          <a:p>
            <a:r>
              <a:rPr lang="en-US" sz="3200" b="1" dirty="0" smtClean="0"/>
              <a:t>Result Analysis</a:t>
            </a:r>
            <a:endParaRPr lang="en-US" sz="3200" b="1" dirty="0"/>
          </a:p>
        </p:txBody>
      </p:sp>
      <p:sp>
        <p:nvSpPr>
          <p:cNvPr id="3" name="Content Placeholder 2"/>
          <p:cNvSpPr>
            <a:spLocks noGrp="1"/>
          </p:cNvSpPr>
          <p:nvPr>
            <p:ph idx="1"/>
          </p:nvPr>
        </p:nvSpPr>
        <p:spPr>
          <a:xfrm>
            <a:off x="622663" y="1687286"/>
            <a:ext cx="10972800" cy="4765765"/>
          </a:xfrm>
        </p:spPr>
        <p:txBody>
          <a:bodyPr/>
          <a:lstStyle/>
          <a:p>
            <a:endParaRPr lang="en-US" sz="2000" dirty="0" smtClean="0"/>
          </a:p>
          <a:p>
            <a:pPr>
              <a:buNone/>
            </a:pPr>
            <a:r>
              <a:rPr lang="en-US" sz="2000" dirty="0" smtClean="0"/>
              <a:t>                                              </a:t>
            </a:r>
          </a:p>
          <a:p>
            <a:pPr>
              <a:buNone/>
            </a:pPr>
            <a:r>
              <a:rPr lang="en-US" sz="2000" dirty="0" smtClean="0"/>
              <a:t>                                               Table: Result Comparison Report</a:t>
            </a:r>
          </a:p>
          <a:p>
            <a:endParaRPr lang="en-US" sz="2000" dirty="0" smtClean="0"/>
          </a:p>
          <a:p>
            <a:endParaRPr lang="en-US" sz="2000" dirty="0" smtClean="0"/>
          </a:p>
          <a:p>
            <a:endParaRPr lang="en-US" sz="2000" dirty="0" smtClean="0"/>
          </a:p>
          <a:p>
            <a:endParaRPr lang="en-US" dirty="0"/>
          </a:p>
        </p:txBody>
      </p:sp>
      <p:pic>
        <p:nvPicPr>
          <p:cNvPr id="1026" name="Picture 2" descr="C:\Users\USER\Desktop\ooo\20240506_030046.jpg"/>
          <p:cNvPicPr>
            <a:picLocks noChangeAspect="1" noChangeArrowheads="1"/>
          </p:cNvPicPr>
          <p:nvPr/>
        </p:nvPicPr>
        <p:blipFill>
          <a:blip r:embed="rId2"/>
          <a:srcRect/>
          <a:stretch>
            <a:fillRect/>
          </a:stretch>
        </p:blipFill>
        <p:spPr bwMode="auto">
          <a:xfrm>
            <a:off x="2757895" y="3043646"/>
            <a:ext cx="6362700" cy="297615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725" y="955766"/>
            <a:ext cx="10972800" cy="5288280"/>
          </a:xfrm>
        </p:spPr>
        <p:txBody>
          <a:bodyPr/>
          <a:lstStyle/>
          <a:p>
            <a:pPr>
              <a:buNone/>
            </a:pPr>
            <a:r>
              <a:rPr lang="en-US" dirty="0" smtClean="0"/>
              <a:t>    Accuracy  comparison with related works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2000" dirty="0" smtClean="0"/>
              <a:t>    As a result, </a:t>
            </a:r>
            <a:r>
              <a:rPr lang="en-US" sz="2000" dirty="0" err="1" smtClean="0"/>
              <a:t>CatBoost</a:t>
            </a:r>
            <a:r>
              <a:rPr lang="en-US" sz="2000" dirty="0" smtClean="0"/>
              <a:t> and Decision Tree models showed the best performance compared with other models with 62% accuracy.</a:t>
            </a:r>
          </a:p>
          <a:p>
            <a:endParaRPr lang="en-US" dirty="0" smtClean="0"/>
          </a:p>
          <a:p>
            <a:endParaRPr lang="en-US" dirty="0" smtClean="0"/>
          </a:p>
          <a:p>
            <a:endParaRPr lang="en-US" dirty="0"/>
          </a:p>
        </p:txBody>
      </p:sp>
      <p:pic>
        <p:nvPicPr>
          <p:cNvPr id="2050" name="Picture 2" descr="C:\Users\USER\Desktop\ooo\20240506_030005.jpg"/>
          <p:cNvPicPr>
            <a:picLocks noChangeAspect="1" noChangeArrowheads="1"/>
          </p:cNvPicPr>
          <p:nvPr/>
        </p:nvPicPr>
        <p:blipFill>
          <a:blip r:embed="rId2"/>
          <a:srcRect/>
          <a:stretch>
            <a:fillRect/>
          </a:stretch>
        </p:blipFill>
        <p:spPr bwMode="auto">
          <a:xfrm>
            <a:off x="893174" y="1632719"/>
            <a:ext cx="6591300" cy="2965407"/>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1056785"/>
            <a:ext cx="10972800" cy="1143000"/>
          </a:xfrm>
        </p:spPr>
        <p:txBody>
          <a:bodyPr>
            <a:normAutofit fontScale="90000"/>
          </a:bodyPr>
          <a:lstStyle/>
          <a:p>
            <a:r>
              <a:rPr lang="en-US" sz="3100" b="1" dirty="0" smtClean="0"/>
              <a:t>Results</a:t>
            </a:r>
            <a:r>
              <a:rPr lang="en-US" dirty="0" smtClean="0"/>
              <a:t/>
            </a:r>
            <a:br>
              <a:rPr lang="en-US" dirty="0" smtClean="0"/>
            </a:br>
            <a:endParaRPr lang="en-US" dirty="0"/>
          </a:p>
        </p:txBody>
      </p:sp>
      <p:sp>
        <p:nvSpPr>
          <p:cNvPr id="3" name="Content Placeholder 2"/>
          <p:cNvSpPr>
            <a:spLocks noGrp="1"/>
          </p:cNvSpPr>
          <p:nvPr>
            <p:ph idx="1"/>
          </p:nvPr>
        </p:nvSpPr>
        <p:spPr>
          <a:xfrm>
            <a:off x="648789" y="1621971"/>
            <a:ext cx="10972800" cy="4389120"/>
          </a:xfrm>
        </p:spPr>
        <p:txBody>
          <a:bodyPr/>
          <a:lstStyle/>
          <a:p>
            <a:pPr>
              <a:buNone/>
            </a:pPr>
            <a:endParaRPr lang="en-US" dirty="0" smtClean="0"/>
          </a:p>
          <a:p>
            <a:endParaRPr lang="en-US" dirty="0"/>
          </a:p>
        </p:txBody>
      </p:sp>
      <p:pic>
        <p:nvPicPr>
          <p:cNvPr id="1026" name="Picture 2" descr="C:\Users\USER\Desktop\ACCU.PNG"/>
          <p:cNvPicPr>
            <a:picLocks noChangeAspect="1" noChangeArrowheads="1"/>
          </p:cNvPicPr>
          <p:nvPr/>
        </p:nvPicPr>
        <p:blipFill>
          <a:blip r:embed="rId2"/>
          <a:srcRect/>
          <a:stretch>
            <a:fillRect/>
          </a:stretch>
        </p:blipFill>
        <p:spPr bwMode="auto">
          <a:xfrm>
            <a:off x="1267098" y="2285202"/>
            <a:ext cx="4415246" cy="3620005"/>
          </a:xfrm>
          <a:prstGeom prst="rect">
            <a:avLst/>
          </a:prstGeom>
          <a:noFill/>
        </p:spPr>
      </p:pic>
      <p:pic>
        <p:nvPicPr>
          <p:cNvPr id="1027" name="Picture 3" descr="C:\Users\USER\Desktop\PRES.PNG"/>
          <p:cNvPicPr>
            <a:picLocks noChangeAspect="1" noChangeArrowheads="1"/>
          </p:cNvPicPr>
          <p:nvPr/>
        </p:nvPicPr>
        <p:blipFill>
          <a:blip r:embed="rId3"/>
          <a:srcRect/>
          <a:stretch>
            <a:fillRect/>
          </a:stretch>
        </p:blipFill>
        <p:spPr bwMode="auto">
          <a:xfrm>
            <a:off x="6191795" y="2389706"/>
            <a:ext cx="4872446" cy="318813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103" y="704087"/>
            <a:ext cx="10972800" cy="863455"/>
          </a:xfrm>
        </p:spPr>
        <p:txBody>
          <a:bodyPr>
            <a:normAutofit/>
          </a:bodyPr>
          <a:lstStyle/>
          <a:p>
            <a:r>
              <a:rPr lang="en-US" sz="2800" b="1" dirty="0" smtClean="0"/>
              <a:t>Results</a:t>
            </a:r>
            <a:endParaRPr lang="en-US" sz="2800" b="1" dirty="0"/>
          </a:p>
        </p:txBody>
      </p:sp>
      <p:pic>
        <p:nvPicPr>
          <p:cNvPr id="1026" name="Picture 2" descr="C:\Users\USER\Desktop\RECALL.PNG"/>
          <p:cNvPicPr>
            <a:picLocks noGrp="1" noChangeAspect="1" noChangeArrowheads="1"/>
          </p:cNvPicPr>
          <p:nvPr>
            <p:ph idx="1"/>
          </p:nvPr>
        </p:nvPicPr>
        <p:blipFill>
          <a:blip r:embed="rId2"/>
          <a:srcRect/>
          <a:stretch>
            <a:fillRect/>
          </a:stretch>
        </p:blipFill>
        <p:spPr bwMode="auto">
          <a:xfrm>
            <a:off x="992777" y="2128699"/>
            <a:ext cx="4558937" cy="3610479"/>
          </a:xfrm>
          <a:prstGeom prst="rect">
            <a:avLst/>
          </a:prstGeom>
          <a:noFill/>
        </p:spPr>
      </p:pic>
      <p:pic>
        <p:nvPicPr>
          <p:cNvPr id="1027" name="Picture 3" descr="C:\Users\USER\Desktop\F1.PNG"/>
          <p:cNvPicPr>
            <a:picLocks noChangeAspect="1" noChangeArrowheads="1"/>
          </p:cNvPicPr>
          <p:nvPr/>
        </p:nvPicPr>
        <p:blipFill>
          <a:blip r:embed="rId3"/>
          <a:srcRect/>
          <a:stretch>
            <a:fillRect/>
          </a:stretch>
        </p:blipFill>
        <p:spPr bwMode="auto">
          <a:xfrm>
            <a:off x="5812972" y="2129246"/>
            <a:ext cx="5603966" cy="342246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74" y="364454"/>
            <a:ext cx="10972800" cy="1143000"/>
          </a:xfrm>
        </p:spPr>
        <p:txBody>
          <a:bodyPr>
            <a:normAutofit/>
          </a:bodyPr>
          <a:lstStyle/>
          <a:p>
            <a:r>
              <a:rPr lang="en-US" sz="3200" b="1" dirty="0" smtClean="0"/>
              <a:t>Conclusion</a:t>
            </a:r>
            <a:endParaRPr lang="en-US" sz="3200" b="1" dirty="0"/>
          </a:p>
        </p:txBody>
      </p:sp>
      <p:sp>
        <p:nvSpPr>
          <p:cNvPr id="3" name="Content Placeholder 2"/>
          <p:cNvSpPr>
            <a:spLocks noGrp="1"/>
          </p:cNvSpPr>
          <p:nvPr>
            <p:ph idx="1"/>
          </p:nvPr>
        </p:nvSpPr>
        <p:spPr>
          <a:xfrm>
            <a:off x="609600" y="1700348"/>
            <a:ext cx="10972800" cy="4389120"/>
          </a:xfrm>
        </p:spPr>
        <p:txBody>
          <a:bodyPr>
            <a:normAutofit fontScale="85000" lnSpcReduction="20000"/>
          </a:bodyPr>
          <a:lstStyle/>
          <a:p>
            <a:pPr>
              <a:buNone/>
            </a:pPr>
            <a:endParaRPr lang="en-US" dirty="0" smtClean="0"/>
          </a:p>
          <a:p>
            <a:r>
              <a:rPr lang="en-US" dirty="0" smtClean="0"/>
              <a:t>Internet Of Things (IOT) has been recently one of the fastest-growing technologies around the world.</a:t>
            </a:r>
          </a:p>
          <a:p>
            <a:r>
              <a:rPr lang="en-US" dirty="0" smtClean="0"/>
              <a:t>The increment of IOT devices cause a high complexity because of the increased data and requirement of their systems, also the growth of anomalies and security issues.</a:t>
            </a:r>
          </a:p>
          <a:p>
            <a:r>
              <a:rPr lang="en-US" dirty="0" smtClean="0"/>
              <a:t>In this paper, different machine learning algorithms were used to detect the intrusion attacks in IOT systems.</a:t>
            </a:r>
          </a:p>
          <a:p>
            <a:r>
              <a:rPr lang="en-US" dirty="0" smtClean="0"/>
              <a:t>The models were tested with different size of datasets and observed their performance by measuring cross entropy loss and accuracy for each model.</a:t>
            </a:r>
          </a:p>
          <a:p>
            <a:r>
              <a:rPr lang="en-US" dirty="0" smtClean="0"/>
              <a:t>The performance if different machine learning techniques were compared for detecting IOT attacks accurately.</a:t>
            </a:r>
          </a:p>
          <a:p>
            <a:r>
              <a:rPr lang="en-US" dirty="0" smtClean="0"/>
              <a:t>As a result, </a:t>
            </a:r>
            <a:r>
              <a:rPr lang="en-US" dirty="0" err="1" smtClean="0"/>
              <a:t>CatBoost</a:t>
            </a:r>
            <a:r>
              <a:rPr lang="en-US" dirty="0" smtClean="0"/>
              <a:t> and Decision Tree models have the best performance, with 62% accuracy, to detect attacks in IOT system compared with other algorithms used in this paper.</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77" y="1004534"/>
            <a:ext cx="10972800" cy="1143000"/>
          </a:xfrm>
        </p:spPr>
        <p:txBody>
          <a:bodyPr>
            <a:normAutofit fontScale="90000"/>
          </a:bodyPr>
          <a:lstStyle/>
          <a:p>
            <a:r>
              <a:rPr lang="en-US" sz="3600" b="1" dirty="0" smtClean="0"/>
              <a:t>References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p>
          <a:p>
            <a:r>
              <a:rPr lang="en-US" dirty="0" err="1" smtClean="0"/>
              <a:t>M.Zolanvari</a:t>
            </a:r>
            <a:r>
              <a:rPr lang="en-US" dirty="0" smtClean="0"/>
              <a:t>, </a:t>
            </a:r>
            <a:r>
              <a:rPr lang="en-US" dirty="0" err="1" smtClean="0"/>
              <a:t>M.A.Teixeira</a:t>
            </a:r>
            <a:r>
              <a:rPr lang="en-US" dirty="0" smtClean="0"/>
              <a:t>, </a:t>
            </a:r>
            <a:r>
              <a:rPr lang="en-US" dirty="0" err="1" smtClean="0"/>
              <a:t>L.Gupta,K.M.Khan</a:t>
            </a:r>
            <a:r>
              <a:rPr lang="en-US" dirty="0" smtClean="0"/>
              <a:t>, </a:t>
            </a:r>
            <a:r>
              <a:rPr lang="en-US" dirty="0" err="1" smtClean="0"/>
              <a:t>andR.Jain,‘‘Machinelearning</a:t>
            </a:r>
            <a:r>
              <a:rPr lang="en-US" dirty="0" smtClean="0"/>
              <a:t>-based network vulnerability analysis of industrial Internet </a:t>
            </a:r>
            <a:r>
              <a:rPr lang="en-US" dirty="0" err="1" smtClean="0"/>
              <a:t>ofThings,’’IEEE</a:t>
            </a:r>
            <a:r>
              <a:rPr lang="en-US" dirty="0" smtClean="0"/>
              <a:t> Internet Things J.,vol.6,no.4,pp.6822–6834,Aug.2019.</a:t>
            </a:r>
          </a:p>
          <a:p>
            <a:r>
              <a:rPr lang="en-US" dirty="0" smtClean="0"/>
              <a:t>Edge-</a:t>
            </a:r>
            <a:r>
              <a:rPr lang="en-US" dirty="0" err="1" smtClean="0"/>
              <a:t>Iiot</a:t>
            </a:r>
            <a:r>
              <a:rPr lang="en-US" dirty="0" smtClean="0"/>
              <a:t> set Dataset. Accessed:Jan.15, 2022.[Online].</a:t>
            </a:r>
            <a:r>
              <a:rPr lang="en-US" dirty="0" err="1" smtClean="0"/>
              <a:t>Available:http</a:t>
            </a:r>
            <a:r>
              <a:rPr lang="en-US" dirty="0" smtClean="0"/>
              <a:t>://</a:t>
            </a:r>
            <a:r>
              <a:rPr lang="en-US" dirty="0" err="1" smtClean="0"/>
              <a:t>ieee-dataport.org</a:t>
            </a:r>
            <a:r>
              <a:rPr lang="en-US" dirty="0" smtClean="0"/>
              <a:t>/8939</a:t>
            </a:r>
          </a:p>
          <a:p>
            <a:pPr>
              <a:buNone/>
            </a:pPr>
            <a:r>
              <a:rPr lang="en-US" dirty="0" smtClean="0"/>
              <a:t> </a:t>
            </a:r>
          </a:p>
          <a:p>
            <a:r>
              <a:rPr lang="en-US" dirty="0" err="1" smtClean="0"/>
              <a:t>N.Moustafa,M.Keshky,E.Debiez,andH.Janicke,‘‘FederatedTON_IoT</a:t>
            </a:r>
            <a:r>
              <a:rPr lang="en-US" dirty="0" smtClean="0"/>
              <a:t> Windows datasets for evaluating AI-based security </a:t>
            </a:r>
            <a:r>
              <a:rPr lang="en-US" dirty="0" err="1" smtClean="0"/>
              <a:t>applications,’’inProc.IEEE</a:t>
            </a:r>
            <a:r>
              <a:rPr lang="en-US" dirty="0" smtClean="0"/>
              <a:t> 19</a:t>
            </a:r>
            <a:r>
              <a:rPr lang="en-US" baseline="30000" dirty="0" smtClean="0"/>
              <a:t>th</a:t>
            </a:r>
            <a:r>
              <a:rPr lang="en-US" dirty="0" smtClean="0"/>
              <a:t> </a:t>
            </a:r>
            <a:r>
              <a:rPr lang="en-US" dirty="0" err="1" smtClean="0"/>
              <a:t>Int.Conf.Trust,Secur.Privacy</a:t>
            </a:r>
            <a:r>
              <a:rPr lang="en-US" dirty="0" smtClean="0"/>
              <a:t> </a:t>
            </a:r>
            <a:r>
              <a:rPr lang="en-US" dirty="0" err="1" smtClean="0"/>
              <a:t>Comput.Commun</a:t>
            </a:r>
            <a:r>
              <a:rPr lang="en-US" dirty="0" smtClean="0"/>
              <a:t>.(</a:t>
            </a:r>
            <a:r>
              <a:rPr lang="en-US" dirty="0" err="1" smtClean="0"/>
              <a:t>TrustCom</a:t>
            </a:r>
            <a:r>
              <a:rPr lang="en-US" dirty="0" smtClean="0"/>
              <a:t>),</a:t>
            </a:r>
          </a:p>
          <a:p>
            <a:pPr>
              <a:buNone/>
            </a:pPr>
            <a:r>
              <a:rPr lang="en-US" dirty="0" smtClean="0"/>
              <a:t>      LosAlamitos,CA,USA,Dec.2020,pp.848–855.</a:t>
            </a:r>
          </a:p>
          <a:p>
            <a:pPr>
              <a:buNone/>
            </a:pPr>
            <a:r>
              <a:rPr lang="en-US" dirty="0" smtClean="0"/>
              <a:t> </a:t>
            </a:r>
          </a:p>
          <a:p>
            <a:r>
              <a:rPr lang="en-US" dirty="0" smtClean="0"/>
              <a:t>THE INTERNET OF THINGS 2020:Here’sWhat Over 400 </a:t>
            </a:r>
            <a:r>
              <a:rPr lang="en-US" dirty="0" err="1" smtClean="0"/>
              <a:t>IoT</a:t>
            </a:r>
            <a:r>
              <a:rPr lang="en-US" dirty="0" smtClean="0"/>
              <a:t> Decision-Makers Say About the Future of Enterprise Connectivity and How </a:t>
            </a:r>
            <a:r>
              <a:rPr lang="en-US" dirty="0" err="1" smtClean="0"/>
              <a:t>IoT</a:t>
            </a:r>
            <a:r>
              <a:rPr lang="en-US" dirty="0" smtClean="0"/>
              <a:t> Companies Can </a:t>
            </a:r>
            <a:r>
              <a:rPr lang="en-US" dirty="0" err="1" smtClean="0"/>
              <a:t>Useitto</a:t>
            </a:r>
            <a:r>
              <a:rPr lang="en-US" dirty="0" smtClean="0"/>
              <a:t> </a:t>
            </a:r>
            <a:r>
              <a:rPr lang="en-US" dirty="0" err="1" smtClean="0"/>
              <a:t>GrowRevenue</a:t>
            </a:r>
            <a:r>
              <a:rPr lang="en-US" dirty="0" smtClean="0"/>
              <a:t>. Accessed:Jan.3,2022.[Online].</a:t>
            </a:r>
            <a:r>
              <a:rPr lang="en-US" dirty="0" err="1" smtClean="0"/>
              <a:t>Available:https</a:t>
            </a:r>
            <a:r>
              <a:rPr lang="en-US" dirty="0" smtClean="0"/>
              <a:t>://</a:t>
            </a:r>
            <a:r>
              <a:rPr lang="en-US" dirty="0" err="1" smtClean="0"/>
              <a:t>www.busin</a:t>
            </a:r>
            <a:r>
              <a:rPr lang="en-US" dirty="0" smtClean="0"/>
              <a:t> essinsider.com/internet-of-things-</a:t>
            </a:r>
            <a:r>
              <a:rPr lang="en-US" dirty="0" err="1" smtClean="0"/>
              <a:t>report?IR</a:t>
            </a:r>
            <a:r>
              <a:rPr lang="en-US" dirty="0" smtClean="0"/>
              <a:t>=T</a:t>
            </a:r>
          </a:p>
          <a:p>
            <a:pPr>
              <a:buNone/>
            </a:pPr>
            <a:r>
              <a:rPr lang="en-US" dirty="0" smtClean="0"/>
              <a:t> </a:t>
            </a:r>
          </a:p>
          <a:p>
            <a:r>
              <a:rPr lang="en-US" dirty="0" smtClean="0"/>
              <a:t>THE INTERNET OF THINGS 2020:Here’s What Over400 </a:t>
            </a:r>
            <a:r>
              <a:rPr lang="en-US" dirty="0" err="1" smtClean="0"/>
              <a:t>IoT</a:t>
            </a:r>
            <a:r>
              <a:rPr lang="en-US" dirty="0" smtClean="0"/>
              <a:t> Decision-Makers Say </a:t>
            </a:r>
            <a:r>
              <a:rPr lang="en-US" dirty="0" err="1" smtClean="0"/>
              <a:t>Aboutthe</a:t>
            </a:r>
            <a:r>
              <a:rPr lang="en-US" dirty="0" smtClean="0"/>
              <a:t> Future of Enterprise Connectivity and How </a:t>
            </a:r>
            <a:r>
              <a:rPr lang="en-US" dirty="0" err="1" smtClean="0"/>
              <a:t>IoT</a:t>
            </a:r>
            <a:r>
              <a:rPr lang="en-US" dirty="0" smtClean="0"/>
              <a:t> Companies Can </a:t>
            </a:r>
            <a:r>
              <a:rPr lang="en-US" dirty="0" err="1" smtClean="0"/>
              <a:t>UseittoGrowRevenue</a:t>
            </a:r>
            <a:r>
              <a:rPr lang="en-US" dirty="0" smtClean="0"/>
              <a:t>.</a:t>
            </a:r>
          </a:p>
          <a:p>
            <a:pPr>
              <a:buNone/>
            </a:pPr>
            <a:r>
              <a:rPr lang="en-US" dirty="0" smtClean="0"/>
              <a:t>      Accessed:Jan.3,2022.[Online].</a:t>
            </a:r>
            <a:r>
              <a:rPr lang="en-US" dirty="0" err="1" smtClean="0"/>
              <a:t>Available:https</a:t>
            </a:r>
            <a:r>
              <a:rPr lang="en-US" dirty="0" smtClean="0"/>
              <a:t>://</a:t>
            </a:r>
            <a:r>
              <a:rPr lang="en-US" dirty="0" err="1" smtClean="0"/>
              <a:t>www.fortunebusinessinsights.com</a:t>
            </a:r>
            <a:r>
              <a:rPr lang="en-US" dirty="0" smtClean="0"/>
              <a:t>/industry-reports/internet-of-thin%gs-iot-market-100307</a:t>
            </a:r>
          </a:p>
          <a:p>
            <a:pPr>
              <a:buNone/>
            </a:pPr>
            <a:r>
              <a:rPr lang="en-US" dirty="0" smtClean="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21653"/>
            <a:ext cx="10972800" cy="1143000"/>
          </a:xfrm>
        </p:spPr>
        <p:txBody>
          <a:bodyPr>
            <a:noAutofit/>
          </a:bodyPr>
          <a:lstStyle/>
          <a:p>
            <a:r>
              <a:rPr lang="en-US" sz="3200" b="1" dirty="0" smtClean="0"/>
              <a:t>References</a:t>
            </a:r>
            <a:r>
              <a:rPr lang="en-US" sz="4800" b="1" dirty="0" smtClean="0"/>
              <a:t/>
            </a:r>
            <a:br>
              <a:rPr lang="en-US" sz="4800" b="1" dirty="0" smtClean="0"/>
            </a:br>
            <a:endParaRPr lang="en-US" sz="4800" dirty="0"/>
          </a:p>
        </p:txBody>
      </p:sp>
      <p:sp>
        <p:nvSpPr>
          <p:cNvPr id="3" name="Content Placeholder 2"/>
          <p:cNvSpPr>
            <a:spLocks noGrp="1"/>
          </p:cNvSpPr>
          <p:nvPr>
            <p:ph idx="1"/>
          </p:nvPr>
        </p:nvSpPr>
        <p:spPr>
          <a:xfrm>
            <a:off x="570412" y="1713411"/>
            <a:ext cx="10972800" cy="4389120"/>
          </a:xfrm>
        </p:spPr>
        <p:txBody>
          <a:bodyPr>
            <a:normAutofit fontScale="70000" lnSpcReduction="20000"/>
          </a:bodyPr>
          <a:lstStyle/>
          <a:p>
            <a:r>
              <a:rPr lang="en-US" dirty="0" err="1" smtClean="0"/>
              <a:t>J.Sengupta,S.Ruj,and</a:t>
            </a:r>
            <a:r>
              <a:rPr lang="en-US" dirty="0" smtClean="0"/>
              <a:t> </a:t>
            </a:r>
            <a:r>
              <a:rPr lang="en-US" dirty="0" err="1" smtClean="0"/>
              <a:t>S.DasBit,‘‘A</a:t>
            </a:r>
            <a:r>
              <a:rPr lang="en-US" dirty="0" smtClean="0"/>
              <a:t> comprehensive survey on attacks, Security issues and block chain solutions for </a:t>
            </a:r>
            <a:r>
              <a:rPr lang="en-US" dirty="0" err="1" smtClean="0"/>
              <a:t>IoT</a:t>
            </a:r>
            <a:r>
              <a:rPr lang="en-US" dirty="0" smtClean="0"/>
              <a:t> and IIoT,’’J.Netw.Com-put.Appl.,vol.149,Jan.2020,Art.no.102481.</a:t>
            </a:r>
          </a:p>
          <a:p>
            <a:pPr>
              <a:buNone/>
            </a:pPr>
            <a:r>
              <a:rPr lang="en-US" dirty="0" smtClean="0"/>
              <a:t> </a:t>
            </a:r>
          </a:p>
          <a:p>
            <a:r>
              <a:rPr lang="en-US" dirty="0" smtClean="0"/>
              <a:t> </a:t>
            </a:r>
            <a:r>
              <a:rPr lang="en-US" dirty="0" err="1" smtClean="0"/>
              <a:t>Kaspersky:Attackson</a:t>
            </a:r>
            <a:r>
              <a:rPr lang="en-US" dirty="0" smtClean="0"/>
              <a:t> </a:t>
            </a:r>
            <a:r>
              <a:rPr lang="en-US" dirty="0" err="1" smtClean="0"/>
              <a:t>IoT</a:t>
            </a:r>
            <a:r>
              <a:rPr lang="en-US" dirty="0" smtClean="0"/>
              <a:t> Devices </a:t>
            </a:r>
            <a:r>
              <a:rPr lang="en-US" dirty="0" err="1" smtClean="0"/>
              <a:t>DoubleinaYear</a:t>
            </a:r>
            <a:r>
              <a:rPr lang="en-US" dirty="0" smtClean="0"/>
              <a:t>. Accessed:Jan.3,2022.[Online].</a:t>
            </a:r>
            <a:r>
              <a:rPr lang="en-US" dirty="0" err="1" smtClean="0"/>
              <a:t>Available:https</a:t>
            </a:r>
            <a:r>
              <a:rPr lang="en-US" dirty="0" smtClean="0"/>
              <a:t>://</a:t>
            </a:r>
            <a:r>
              <a:rPr lang="en-US" dirty="0" err="1" smtClean="0"/>
              <a:t>iottechn</a:t>
            </a:r>
            <a:endParaRPr lang="en-US" dirty="0" smtClean="0"/>
          </a:p>
          <a:p>
            <a:pPr>
              <a:buNone/>
            </a:pPr>
            <a:r>
              <a:rPr lang="en-US" dirty="0" smtClean="0"/>
              <a:t>     ews.com/news/2021/sep/07/</a:t>
            </a:r>
            <a:r>
              <a:rPr lang="en-US" dirty="0" err="1" smtClean="0"/>
              <a:t>kaspersky</a:t>
            </a:r>
            <a:r>
              <a:rPr lang="en-US" dirty="0" smtClean="0"/>
              <a:t>-attacks-on-</a:t>
            </a:r>
            <a:r>
              <a:rPr lang="en-US" dirty="0" err="1" smtClean="0"/>
              <a:t>iot</a:t>
            </a:r>
            <a:r>
              <a:rPr lang="en-US" dirty="0" smtClean="0"/>
              <a:t>-devices%-double-in-a-year/</a:t>
            </a:r>
          </a:p>
          <a:p>
            <a:pPr>
              <a:buNone/>
            </a:pPr>
            <a:r>
              <a:rPr lang="en-US" dirty="0" smtClean="0"/>
              <a:t> </a:t>
            </a:r>
          </a:p>
          <a:p>
            <a:r>
              <a:rPr lang="en-US" dirty="0" smtClean="0"/>
              <a:t>Combating </a:t>
            </a:r>
            <a:r>
              <a:rPr lang="en-US" dirty="0" err="1" smtClean="0"/>
              <a:t>Ransomware</a:t>
            </a:r>
            <a:r>
              <a:rPr lang="en-US" dirty="0" smtClean="0"/>
              <a:t>. A Comprehensive Framework </a:t>
            </a:r>
            <a:r>
              <a:rPr lang="en-US" dirty="0" err="1" smtClean="0"/>
              <a:t>forAction:Key</a:t>
            </a:r>
            <a:r>
              <a:rPr lang="en-US" dirty="0" smtClean="0"/>
              <a:t> Recommendations </a:t>
            </a:r>
            <a:r>
              <a:rPr lang="en-US" dirty="0" err="1" smtClean="0"/>
              <a:t>fromthe</a:t>
            </a:r>
            <a:r>
              <a:rPr lang="en-US" dirty="0" smtClean="0"/>
              <a:t> </a:t>
            </a:r>
            <a:r>
              <a:rPr lang="en-US" dirty="0" err="1" smtClean="0"/>
              <a:t>Ransomware</a:t>
            </a:r>
            <a:r>
              <a:rPr lang="en-US" dirty="0" smtClean="0"/>
              <a:t> Task Force. Accessed:Jan.3,2022.[Online].</a:t>
            </a:r>
            <a:r>
              <a:rPr lang="en-US" dirty="0" err="1" smtClean="0"/>
              <a:t>Available:https</a:t>
            </a:r>
            <a:r>
              <a:rPr lang="en-US" dirty="0" smtClean="0"/>
              <a:t>://security And echnology.org/</a:t>
            </a:r>
            <a:r>
              <a:rPr lang="en-US" dirty="0" err="1" smtClean="0"/>
              <a:t>wp</a:t>
            </a:r>
            <a:r>
              <a:rPr lang="en-US" dirty="0" smtClean="0"/>
              <a:t>-content/uploads/2021/04/IST-</a:t>
            </a:r>
            <a:r>
              <a:rPr lang="en-US" dirty="0" err="1" smtClean="0"/>
              <a:t>Ransomwa%re</a:t>
            </a:r>
            <a:r>
              <a:rPr lang="en-US" dirty="0" smtClean="0"/>
              <a:t>-Task-Force-</a:t>
            </a:r>
            <a:r>
              <a:rPr lang="en-US" dirty="0" err="1" smtClean="0"/>
              <a:t>Report.pdf</a:t>
            </a:r>
            <a:endParaRPr lang="en-US" dirty="0" smtClean="0"/>
          </a:p>
          <a:p>
            <a:endParaRPr lang="en-US" dirty="0" smtClean="0"/>
          </a:p>
          <a:p>
            <a:r>
              <a:rPr lang="en-US" dirty="0" err="1" smtClean="0"/>
              <a:t>N.Koroniotis,N.Moustafa,E.Sitnikova,and</a:t>
            </a:r>
            <a:r>
              <a:rPr lang="en-US" dirty="0" smtClean="0"/>
              <a:t> </a:t>
            </a:r>
            <a:r>
              <a:rPr lang="en-US" dirty="0" err="1" smtClean="0"/>
              <a:t>B.Turnbull,‘‘Towards</a:t>
            </a:r>
            <a:r>
              <a:rPr lang="en-US" dirty="0" smtClean="0"/>
              <a:t> the Development of realistic </a:t>
            </a:r>
            <a:r>
              <a:rPr lang="en-US" dirty="0" err="1" smtClean="0"/>
              <a:t>botnet</a:t>
            </a:r>
            <a:r>
              <a:rPr lang="en-US" dirty="0" smtClean="0"/>
              <a:t> </a:t>
            </a:r>
            <a:r>
              <a:rPr lang="en-US" dirty="0" err="1" smtClean="0"/>
              <a:t>datasetin</a:t>
            </a:r>
            <a:r>
              <a:rPr lang="en-US" dirty="0" smtClean="0"/>
              <a:t> the Internet of Things </a:t>
            </a:r>
            <a:r>
              <a:rPr lang="en-US" dirty="0" err="1" smtClean="0"/>
              <a:t>fornetwork</a:t>
            </a:r>
            <a:r>
              <a:rPr lang="en-US" dirty="0" smtClean="0"/>
              <a:t>  </a:t>
            </a:r>
            <a:r>
              <a:rPr lang="en-US" dirty="0" err="1" smtClean="0"/>
              <a:t>forensican</a:t>
            </a:r>
            <a:r>
              <a:rPr lang="en-US" dirty="0" smtClean="0"/>
              <a:t> </a:t>
            </a:r>
            <a:r>
              <a:rPr lang="en-US" dirty="0" err="1" smtClean="0"/>
              <a:t>alytics:Bot-IoT</a:t>
            </a:r>
            <a:r>
              <a:rPr lang="en-US" dirty="0" smtClean="0"/>
              <a:t> data </a:t>
            </a:r>
            <a:r>
              <a:rPr lang="en-US" dirty="0" err="1" smtClean="0"/>
              <a:t>set,’’Future</a:t>
            </a:r>
            <a:r>
              <a:rPr lang="en-US" dirty="0" smtClean="0"/>
              <a:t> Gener.Comput.Syst.,vol.100, pp.779–796,2019.</a:t>
            </a:r>
          </a:p>
          <a:p>
            <a:pPr>
              <a:buNone/>
            </a:pPr>
            <a:r>
              <a:rPr lang="en-US" dirty="0" smtClean="0"/>
              <a:t> </a:t>
            </a:r>
          </a:p>
          <a:p>
            <a:r>
              <a:rPr lang="en-US" dirty="0" err="1" smtClean="0"/>
              <a:t>Y.Meidan</a:t>
            </a:r>
            <a:r>
              <a:rPr lang="en-US" dirty="0" smtClean="0"/>
              <a:t>, </a:t>
            </a:r>
            <a:r>
              <a:rPr lang="en-US" dirty="0" err="1" smtClean="0"/>
              <a:t>M.Bohadana</a:t>
            </a:r>
            <a:r>
              <a:rPr lang="en-US" dirty="0" smtClean="0"/>
              <a:t>, </a:t>
            </a:r>
            <a:r>
              <a:rPr lang="en-US" dirty="0" err="1" smtClean="0"/>
              <a:t>Y.Mathov</a:t>
            </a:r>
            <a:r>
              <a:rPr lang="en-US" dirty="0" smtClean="0"/>
              <a:t>, </a:t>
            </a:r>
            <a:r>
              <a:rPr lang="en-US" dirty="0" err="1" smtClean="0"/>
              <a:t>Y.Mirsky</a:t>
            </a:r>
            <a:r>
              <a:rPr lang="en-US" dirty="0" smtClean="0"/>
              <a:t>, </a:t>
            </a:r>
            <a:r>
              <a:rPr lang="en-US" dirty="0" err="1" smtClean="0"/>
              <a:t>A.Shabtai,D.Breitenbacher</a:t>
            </a:r>
            <a:r>
              <a:rPr lang="en-US" dirty="0" smtClean="0"/>
              <a:t>, and </a:t>
            </a:r>
            <a:r>
              <a:rPr lang="en-US" dirty="0" err="1" smtClean="0"/>
              <a:t>Y.Elovici,‘‘N</a:t>
            </a:r>
            <a:r>
              <a:rPr lang="en-US" dirty="0" smtClean="0"/>
              <a:t>-</a:t>
            </a:r>
            <a:r>
              <a:rPr lang="en-US" dirty="0" err="1" smtClean="0"/>
              <a:t>baiot</a:t>
            </a:r>
            <a:r>
              <a:rPr lang="en-US" dirty="0" smtClean="0"/>
              <a:t>—Network-based detection </a:t>
            </a:r>
            <a:r>
              <a:rPr lang="en-US" dirty="0" err="1" smtClean="0"/>
              <a:t>ofIoT</a:t>
            </a:r>
            <a:r>
              <a:rPr lang="en-US" dirty="0" smtClean="0"/>
              <a:t> </a:t>
            </a:r>
            <a:r>
              <a:rPr lang="en-US" dirty="0" err="1" smtClean="0"/>
              <a:t>botnet</a:t>
            </a:r>
            <a:r>
              <a:rPr lang="en-US" dirty="0" smtClean="0"/>
              <a:t> attack </a:t>
            </a:r>
            <a:r>
              <a:rPr lang="en-US" dirty="0" err="1" smtClean="0"/>
              <a:t>susing</a:t>
            </a:r>
            <a:r>
              <a:rPr lang="en-US" dirty="0" smtClean="0"/>
              <a:t> </a:t>
            </a:r>
            <a:r>
              <a:rPr lang="en-US" dirty="0" err="1" smtClean="0"/>
              <a:t>deepauto</a:t>
            </a:r>
            <a:r>
              <a:rPr lang="en-US" dirty="0" smtClean="0"/>
              <a:t> </a:t>
            </a:r>
            <a:r>
              <a:rPr lang="en-US" dirty="0" err="1" smtClean="0"/>
              <a:t>encoders,’’IEEE</a:t>
            </a:r>
            <a:r>
              <a:rPr lang="en-US" dirty="0" smtClean="0"/>
              <a:t> Pervasive </a:t>
            </a:r>
            <a:r>
              <a:rPr lang="en-US" dirty="0" err="1" smtClean="0"/>
              <a:t>Comput</a:t>
            </a:r>
            <a:r>
              <a:rPr lang="en-US" dirty="0" smtClean="0"/>
              <a:t>.,</a:t>
            </a:r>
          </a:p>
          <a:p>
            <a:pPr>
              <a:buNone/>
            </a:pPr>
            <a:r>
              <a:rPr lang="en-US" dirty="0" smtClean="0"/>
              <a:t>      vol.17,no.3,pp.12–22,Oct.2018.</a:t>
            </a:r>
          </a:p>
          <a:p>
            <a:pPr>
              <a:buNone/>
            </a:pPr>
            <a:endParaRPr lang="en-US" dirty="0" smtClean="0"/>
          </a:p>
          <a:p>
            <a:pPr>
              <a:buNone/>
            </a:pP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400" dirty="0" smtClean="0"/>
              <a:t>            </a:t>
            </a:r>
          </a:p>
          <a:p>
            <a:pPr>
              <a:buNone/>
            </a:pPr>
            <a:r>
              <a:rPr lang="en-US" sz="4400" dirty="0" smtClean="0"/>
              <a:t>                    </a:t>
            </a:r>
            <a:r>
              <a:rPr lang="en-US" sz="6000" dirty="0" smtClean="0">
                <a:solidFill>
                  <a:schemeClr val="bg2">
                    <a:lumMod val="50000"/>
                  </a:schemeClr>
                </a:solidFill>
              </a:rPr>
              <a:t>Thank You</a:t>
            </a:r>
            <a:endParaRPr lang="en-US" sz="6000" dirty="0">
              <a:solidFill>
                <a:schemeClr val="bg2">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779417" y="1056785"/>
            <a:ext cx="10972800" cy="1143000"/>
          </a:xfrm>
        </p:spPr>
        <p:txBody>
          <a:bodyPr>
            <a:normAutofit fontScale="90000"/>
          </a:bodyPr>
          <a:lstStyle/>
          <a:p>
            <a:r>
              <a:rPr lang="en-US" sz="3200" dirty="0" smtClean="0"/>
              <a:t>  </a:t>
            </a:r>
            <a:r>
              <a:rPr lang="en-US" sz="3600" b="1" dirty="0" smtClean="0"/>
              <a:t>Introduction</a:t>
            </a:r>
            <a:r>
              <a:rPr lang="en-US" sz="5300" b="1" dirty="0" smtClean="0"/>
              <a:t/>
            </a:r>
            <a:br>
              <a:rPr lang="en-US" sz="5300" b="1" dirty="0" smtClean="0"/>
            </a:br>
            <a:endParaRPr lang="en-US" sz="5300" b="1" dirty="0"/>
          </a:p>
        </p:txBody>
      </p:sp>
      <p:sp>
        <p:nvSpPr>
          <p:cNvPr id="1048602" name="Content Placeholder 2"/>
          <p:cNvSpPr>
            <a:spLocks noGrp="1"/>
          </p:cNvSpPr>
          <p:nvPr>
            <p:ph idx="1"/>
          </p:nvPr>
        </p:nvSpPr>
        <p:spPr>
          <a:xfrm>
            <a:off x="651206" y="1442131"/>
            <a:ext cx="10204027" cy="3880773"/>
          </a:xfrm>
        </p:spPr>
        <p:txBody>
          <a:bodyPr>
            <a:normAutofit fontScale="92500"/>
          </a:bodyPr>
          <a:lstStyle/>
          <a:p>
            <a:pPr>
              <a:buNone/>
            </a:pPr>
            <a:endParaRPr lang="en-US" dirty="0"/>
          </a:p>
          <a:p>
            <a:r>
              <a:rPr lang="en-US" sz="2400" dirty="0" smtClean="0"/>
              <a:t>The Internet of Things(</a:t>
            </a:r>
            <a:r>
              <a:rPr lang="en-US" sz="2400" dirty="0" err="1" smtClean="0"/>
              <a:t>IoT</a:t>
            </a:r>
            <a:r>
              <a:rPr lang="en-US" sz="2400" dirty="0" smtClean="0"/>
              <a:t>) is a connected network of equipment that has the ability to communicate with each other and provide data to users via the Internet. </a:t>
            </a:r>
          </a:p>
          <a:p>
            <a:r>
              <a:rPr lang="en-US" sz="2400" dirty="0" smtClean="0"/>
              <a:t>The explosive growth of </a:t>
            </a:r>
            <a:r>
              <a:rPr lang="en-US" sz="2400" dirty="0" err="1" smtClean="0"/>
              <a:t>IoT</a:t>
            </a:r>
            <a:r>
              <a:rPr lang="en-US" sz="2400" dirty="0" smtClean="0"/>
              <a:t> in recent years is due in part to its broad applicability, scalability, and support for smart applications. </a:t>
            </a:r>
          </a:p>
          <a:p>
            <a:r>
              <a:rPr lang="en-US" sz="2400" dirty="0" smtClean="0"/>
              <a:t>The majority of </a:t>
            </a:r>
            <a:r>
              <a:rPr lang="en-US" sz="2400" dirty="0" err="1" smtClean="0"/>
              <a:t>IoT</a:t>
            </a:r>
            <a:r>
              <a:rPr lang="en-US" sz="2400" dirty="0" smtClean="0"/>
              <a:t> applications perform tasks </a:t>
            </a:r>
            <a:r>
              <a:rPr lang="en-US" sz="2400" dirty="0" err="1" smtClean="0"/>
              <a:t>inan</a:t>
            </a:r>
            <a:r>
              <a:rPr lang="en-US" sz="2400" dirty="0" smtClean="0"/>
              <a:t> automated </a:t>
            </a:r>
            <a:r>
              <a:rPr lang="en-US" sz="2400" dirty="0" err="1" smtClean="0"/>
              <a:t>fashion,with</a:t>
            </a:r>
            <a:r>
              <a:rPr lang="en-US" sz="2400" dirty="0" smtClean="0"/>
              <a:t> little or no interaction with humans.</a:t>
            </a:r>
          </a:p>
          <a:p>
            <a:r>
              <a:rPr lang="en-US" sz="2400" dirty="0" smtClean="0"/>
              <a:t>we specifically focus on the strategic integration of ML, employing advanced algorithms such as </a:t>
            </a:r>
            <a:r>
              <a:rPr lang="en-US" sz="2400" dirty="0" err="1" smtClean="0"/>
              <a:t>XGBoost</a:t>
            </a:r>
            <a:r>
              <a:rPr lang="en-US" sz="2400" dirty="0" smtClean="0"/>
              <a:t>, </a:t>
            </a:r>
            <a:r>
              <a:rPr lang="en-US" sz="2400" dirty="0" err="1" smtClean="0"/>
              <a:t>CatBoost</a:t>
            </a:r>
            <a:r>
              <a:rPr lang="en-US" sz="2400" dirty="0" smtClean="0"/>
              <a:t> to enhance the security posture of </a:t>
            </a:r>
            <a:r>
              <a:rPr lang="en-US" sz="2400" dirty="0" err="1" smtClean="0"/>
              <a:t>IoT</a:t>
            </a:r>
            <a:r>
              <a:rPr lang="en-US" sz="2400" dirty="0" smtClean="0"/>
              <a:t> systems.</a:t>
            </a:r>
          </a:p>
          <a:p>
            <a:pPr>
              <a:buNone/>
            </a:pPr>
            <a:endParaRPr lang="en-US" sz="2400" dirty="0" smtClean="0"/>
          </a:p>
          <a:p>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744583" y="1084216"/>
            <a:ext cx="10798627" cy="1045029"/>
          </a:xfrm>
        </p:spPr>
        <p:txBody>
          <a:bodyPr>
            <a:normAutofit fontScale="90000"/>
          </a:bodyPr>
          <a:lstStyle/>
          <a:p>
            <a:r>
              <a:rPr lang="en-US" dirty="0" smtClean="0"/>
              <a:t/>
            </a:r>
            <a:br>
              <a:rPr lang="en-US" dirty="0" smtClean="0"/>
            </a:br>
            <a:r>
              <a:rPr lang="en-US" sz="3600" b="1" dirty="0" smtClean="0"/>
              <a:t>Network Security in IOT</a:t>
            </a:r>
            <a:r>
              <a:rPr lang="en-US" sz="4000" dirty="0" smtClean="0"/>
              <a:t/>
            </a:r>
            <a:br>
              <a:rPr lang="en-US" sz="4000" dirty="0" smtClean="0"/>
            </a:br>
            <a:endParaRPr lang="en-US" sz="4400" dirty="0"/>
          </a:p>
        </p:txBody>
      </p:sp>
      <p:sp>
        <p:nvSpPr>
          <p:cNvPr id="1048600" name="Content Placeholder 2"/>
          <p:cNvSpPr>
            <a:spLocks noGrp="1"/>
          </p:cNvSpPr>
          <p:nvPr>
            <p:ph idx="1"/>
          </p:nvPr>
        </p:nvSpPr>
        <p:spPr>
          <a:xfrm>
            <a:off x="570411" y="1726474"/>
            <a:ext cx="10846526" cy="4389120"/>
          </a:xfrm>
        </p:spPr>
        <p:txBody>
          <a:bodyPr>
            <a:normAutofit/>
          </a:bodyPr>
          <a:lstStyle/>
          <a:p>
            <a:pPr>
              <a:buNone/>
            </a:pPr>
            <a:endParaRPr lang="en-US" sz="2400" dirty="0" smtClean="0"/>
          </a:p>
          <a:p>
            <a:r>
              <a:rPr lang="en-US" sz="2400" dirty="0" smtClean="0"/>
              <a:t>The growing of IOT devices has increased. The numbers of cyber-attacks, network threats, security and privacy issues as side effects of this IOT networks.</a:t>
            </a:r>
          </a:p>
          <a:p>
            <a:r>
              <a:rPr lang="en-US" sz="2400" dirty="0" smtClean="0"/>
              <a:t>As known complexity and </a:t>
            </a:r>
            <a:r>
              <a:rPr lang="en-US" sz="2400" dirty="0" err="1" smtClean="0"/>
              <a:t>matli</a:t>
            </a:r>
            <a:r>
              <a:rPr lang="en-US" sz="2400" dirty="0" smtClean="0"/>
              <a:t> disciplinary arrangements are features are the IOT systems. It is a big challenge to preserve the security requirement of the IOT system due to their </a:t>
            </a:r>
            <a:r>
              <a:rPr lang="en-US" sz="2400" dirty="0" err="1" smtClean="0"/>
              <a:t>vulnerabilitys</a:t>
            </a:r>
            <a:r>
              <a:rPr lang="en-US" sz="2400" dirty="0" smtClean="0"/>
              <a:t> and the wide-scale attack surface.</a:t>
            </a:r>
          </a:p>
          <a:p>
            <a:r>
              <a:rPr lang="en-US" sz="2400" dirty="0" smtClean="0"/>
              <a:t>Limitation of computations of power resources are considered the main reasons behind the in capability of IOT devices to support complex security structures.</a:t>
            </a:r>
          </a:p>
          <a:p>
            <a:endParaRPr lang="en-US" dirty="0" smtClean="0"/>
          </a:p>
          <a:p>
            <a:endParaRPr lang="zh-CN" altLang="en-US" dirty="0"/>
          </a:p>
        </p:txBody>
      </p:sp>
      <p:sp>
        <p:nvSpPr>
          <p:cNvPr id="4" name="Title 1"/>
          <p:cNvSpPr txBox="1">
            <a:spLocks/>
          </p:cNvSpPr>
          <p:nvPr/>
        </p:nvSpPr>
        <p:spPr>
          <a:xfrm>
            <a:off x="748937" y="960990"/>
            <a:ext cx="109728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692331" y="1894114"/>
            <a:ext cx="10942320" cy="862149"/>
          </a:xfrm>
        </p:spPr>
        <p:txBody>
          <a:bodyPr>
            <a:normAutofit fontScale="90000"/>
          </a:bodyPr>
          <a:lstStyle/>
          <a:p>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600" b="1" dirty="0" smtClean="0"/>
              <a:t/>
            </a:r>
            <a:br>
              <a:rPr lang="en-US" sz="3600" b="1" dirty="0" smtClean="0"/>
            </a:br>
            <a:r>
              <a:rPr lang="en-US" sz="3600" b="1" dirty="0" smtClean="0"/>
              <a:t>  Aim and objectives</a:t>
            </a:r>
            <a:r>
              <a:rPr lang="en-US" sz="3600" dirty="0" smtClean="0"/>
              <a:t/>
            </a:r>
            <a:br>
              <a:rPr lang="en-US" sz="3600" dirty="0" smtClean="0"/>
            </a:br>
            <a:r>
              <a:rPr lang="en-US" sz="3600" dirty="0" smtClean="0"/>
              <a:t/>
            </a:r>
            <a:br>
              <a:rPr lang="en-US" sz="3600" dirty="0" smtClean="0"/>
            </a:br>
            <a:r>
              <a:rPr lang="en-US" sz="3600" dirty="0" smtClean="0"/>
              <a:t> </a:t>
            </a:r>
            <a:br>
              <a:rPr lang="en-US" sz="3600" dirty="0" smtClean="0"/>
            </a:br>
            <a:endParaRPr lang="en-US" sz="3200" dirty="0"/>
          </a:p>
        </p:txBody>
      </p:sp>
      <p:sp>
        <p:nvSpPr>
          <p:cNvPr id="1048595" name="Content Placeholder 2"/>
          <p:cNvSpPr>
            <a:spLocks noGrp="1"/>
          </p:cNvSpPr>
          <p:nvPr>
            <p:ph idx="1"/>
          </p:nvPr>
        </p:nvSpPr>
        <p:spPr>
          <a:xfrm>
            <a:off x="701040" y="1530531"/>
            <a:ext cx="10972800" cy="4389120"/>
          </a:xfrm>
        </p:spPr>
        <p:txBody>
          <a:bodyPr>
            <a:normAutofit fontScale="92500" lnSpcReduction="20000"/>
          </a:bodyPr>
          <a:lstStyle/>
          <a:p>
            <a:pPr>
              <a:buNone/>
            </a:pPr>
            <a:r>
              <a:rPr lang="en-US" sz="2400" dirty="0" smtClean="0"/>
              <a:t>The specific objectives of the present research work are:</a:t>
            </a:r>
          </a:p>
          <a:p>
            <a:pPr>
              <a:buNone/>
            </a:pPr>
            <a:endParaRPr lang="en-US" sz="2400" dirty="0" smtClean="0"/>
          </a:p>
          <a:p>
            <a:r>
              <a:rPr lang="en-US" sz="2400" dirty="0" smtClean="0"/>
              <a:t>To comprehensively understand the potential types of attacks on </a:t>
            </a:r>
            <a:r>
              <a:rPr lang="en-US" sz="2400" dirty="0" err="1" smtClean="0"/>
              <a:t>IoT</a:t>
            </a:r>
            <a:r>
              <a:rPr lang="en-US" sz="2400" dirty="0" smtClean="0"/>
              <a:t> sensors within </a:t>
            </a:r>
            <a:r>
              <a:rPr lang="en-US" sz="2400" dirty="0" err="1" smtClean="0"/>
              <a:t>IoT</a:t>
            </a:r>
            <a:r>
              <a:rPr lang="en-US" sz="2400" dirty="0" smtClean="0"/>
              <a:t> sites.</a:t>
            </a:r>
          </a:p>
          <a:p>
            <a:r>
              <a:rPr lang="en-US" sz="2400" dirty="0" smtClean="0"/>
              <a:t>To identify and evaluate existing machine learning approaches suitable for detecting attacks and anomalies in </a:t>
            </a:r>
            <a:r>
              <a:rPr lang="en-US" sz="2400" dirty="0" err="1" smtClean="0"/>
              <a:t>IoT</a:t>
            </a:r>
            <a:r>
              <a:rPr lang="en-US" sz="2400" dirty="0" smtClean="0"/>
              <a:t> environments. </a:t>
            </a:r>
          </a:p>
          <a:p>
            <a:r>
              <a:rPr lang="en-US" sz="2400" dirty="0" smtClean="0"/>
              <a:t>To design and implement a robust machine learning-based framework for real-time detection of attacks and anomalies in </a:t>
            </a:r>
            <a:r>
              <a:rPr lang="en-US" sz="2400" dirty="0" err="1" smtClean="0"/>
              <a:t>IoT</a:t>
            </a:r>
            <a:r>
              <a:rPr lang="en-US" sz="2400" dirty="0" smtClean="0"/>
              <a:t> sensors.</a:t>
            </a:r>
          </a:p>
          <a:p>
            <a:r>
              <a:rPr lang="en-US" sz="2400" dirty="0" smtClean="0"/>
              <a:t>To assess the performance and reliability of the proposed system through extensive experimentation and evaluation.</a:t>
            </a:r>
          </a:p>
          <a:p>
            <a:r>
              <a:rPr lang="en-US" sz="2400" dirty="0" smtClean="0"/>
              <a:t>To analyze and compare the efficiency of different machine learning algorithm in the context of </a:t>
            </a:r>
            <a:r>
              <a:rPr lang="en-US" sz="2400" dirty="0" err="1" smtClean="0"/>
              <a:t>IoT</a:t>
            </a:r>
            <a:r>
              <a:rPr lang="en-US" sz="2400" dirty="0" smtClean="0"/>
              <a:t> sensor security.</a:t>
            </a:r>
          </a:p>
          <a:p>
            <a:endParaRPr lang="en-US" sz="2200" dirty="0" smtClean="0"/>
          </a:p>
          <a:p>
            <a:pPr>
              <a:buNone/>
            </a:pPr>
            <a:r>
              <a:rPr lang="en-US" sz="2200" dirty="0" smtClean="0"/>
              <a:t> </a:t>
            </a:r>
            <a:r>
              <a:rPr lang="en-US" dirty="0" smtClean="0"/>
              <a:t> </a:t>
            </a:r>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691025"/>
            <a:ext cx="10393678" cy="1143000"/>
          </a:xfrm>
        </p:spPr>
        <p:txBody>
          <a:bodyPr>
            <a:normAutofit/>
          </a:bodyPr>
          <a:lstStyle/>
          <a:p>
            <a:r>
              <a:rPr lang="en-US" sz="3200" b="1" dirty="0" smtClean="0"/>
              <a:t>Attacks in IOT</a:t>
            </a:r>
            <a:r>
              <a:rPr lang="en-US" sz="4000" dirty="0" smtClean="0"/>
              <a:t/>
            </a:r>
            <a:br>
              <a:rPr lang="en-US" sz="4000" dirty="0" smtClean="0"/>
            </a:br>
            <a:r>
              <a:rPr lang="en-US" sz="2400" dirty="0" smtClean="0">
                <a:solidFill>
                  <a:schemeClr val="tx1"/>
                </a:solidFill>
              </a:rPr>
              <a:t>Various categories of cyber attacks:</a:t>
            </a:r>
            <a:endParaRPr lang="en-US" sz="3600" dirty="0">
              <a:solidFill>
                <a:schemeClr val="tx1"/>
              </a:solidFill>
            </a:endParaRPr>
          </a:p>
        </p:txBody>
      </p:sp>
      <p:pic>
        <p:nvPicPr>
          <p:cNvPr id="4" name="Content Placeholder 3" descr="C:\Users\asus\Desktop\New folder S\s\D New\5-Figure5-1.png"/>
          <p:cNvPicPr>
            <a:picLocks noGrp="1"/>
          </p:cNvPicPr>
          <p:nvPr>
            <p:ph idx="1"/>
          </p:nvPr>
        </p:nvPicPr>
        <p:blipFill>
          <a:blip r:embed="rId2"/>
          <a:srcRect/>
          <a:stretch>
            <a:fillRect/>
          </a:stretch>
        </p:blipFill>
        <p:spPr bwMode="auto">
          <a:xfrm>
            <a:off x="3082834" y="1910965"/>
            <a:ext cx="5264332" cy="41243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9" y="207700"/>
            <a:ext cx="10972800" cy="1143000"/>
          </a:xfrm>
        </p:spPr>
        <p:txBody>
          <a:bodyPr>
            <a:normAutofit/>
          </a:bodyPr>
          <a:lstStyle/>
          <a:p>
            <a:r>
              <a:rPr lang="en-US" sz="3200" b="1" dirty="0" smtClean="0"/>
              <a:t>Types of attacks scenarios included in IOT dataset</a:t>
            </a:r>
            <a:endParaRPr lang="en-US" sz="3200" b="1" dirty="0"/>
          </a:p>
        </p:txBody>
      </p:sp>
      <p:pic>
        <p:nvPicPr>
          <p:cNvPr id="2050" name="Picture 2"/>
          <p:cNvPicPr>
            <a:picLocks noGrp="1" noChangeAspect="1" noChangeArrowheads="1"/>
          </p:cNvPicPr>
          <p:nvPr>
            <p:ph idx="1"/>
          </p:nvPr>
        </p:nvPicPr>
        <p:blipFill>
          <a:blip r:embed="rId2"/>
          <a:srcRect/>
          <a:stretch>
            <a:fillRect/>
          </a:stretch>
        </p:blipFill>
        <p:spPr bwMode="auto">
          <a:xfrm>
            <a:off x="1920241" y="1580607"/>
            <a:ext cx="6962502" cy="488550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271" y="984932"/>
            <a:ext cx="8596668" cy="4749662"/>
          </a:xfrm>
        </p:spPr>
        <p:txBody>
          <a:bodyPr>
            <a:normAutofit/>
          </a:bodyPr>
          <a:lstStyle/>
          <a:p>
            <a:pPr>
              <a:buNone/>
            </a:pPr>
            <a:r>
              <a:rPr lang="en-US" sz="2800" b="1" dirty="0" smtClean="0">
                <a:solidFill>
                  <a:schemeClr val="accent2">
                    <a:lumMod val="75000"/>
                  </a:schemeClr>
                </a:solidFill>
              </a:rPr>
              <a:t>Related Works</a:t>
            </a:r>
          </a:p>
          <a:p>
            <a:pPr>
              <a:buNone/>
            </a:pPr>
            <a:endParaRPr lang="en-US" sz="2800" b="1" dirty="0" smtClean="0">
              <a:solidFill>
                <a:schemeClr val="accent2">
                  <a:lumMod val="75000"/>
                </a:schemeClr>
              </a:solidFill>
            </a:endParaRPr>
          </a:p>
          <a:p>
            <a:r>
              <a:rPr lang="en-US" sz="2400" dirty="0" smtClean="0"/>
              <a:t>Machine Learning Techniques</a:t>
            </a:r>
          </a:p>
          <a:p>
            <a:pPr>
              <a:buNone/>
            </a:pPr>
            <a:endParaRPr lang="en-US" sz="2400" dirty="0" smtClean="0"/>
          </a:p>
          <a:p>
            <a:r>
              <a:rPr lang="en-US" sz="2400" dirty="0" smtClean="0"/>
              <a:t>In this section, we elucidate the diverse set of machine learning techniques  employed in  our  thesis project, each serving a distinct purpose to address the complexities of our research  objectives. The methodologies encompass Support Vector Machines(SVM), Random Forest, Decision Trees, </a:t>
            </a:r>
            <a:r>
              <a:rPr lang="en-US" sz="2400" dirty="0" err="1" smtClean="0"/>
              <a:t>XGBoost</a:t>
            </a:r>
            <a:r>
              <a:rPr lang="en-US" sz="2400" dirty="0" smtClean="0"/>
              <a:t> and </a:t>
            </a:r>
            <a:r>
              <a:rPr lang="en-US" sz="2400" dirty="0" err="1" smtClean="0"/>
              <a:t>CatBoost</a:t>
            </a:r>
            <a:r>
              <a:rPr lang="en-US" sz="2400" dirty="0" smtClean="0"/>
              <a:t>.</a:t>
            </a:r>
          </a:p>
          <a:p>
            <a:pPr>
              <a:buNone/>
            </a:pPr>
            <a:r>
              <a:rPr lang="en-US" sz="2000" dirty="0" smtClean="0"/>
              <a:t>      </a:t>
            </a:r>
          </a:p>
          <a:p>
            <a:endParaRPr lang="en-US" sz="2000" dirty="0" smtClean="0"/>
          </a:p>
          <a:p>
            <a:endParaRPr lang="en-US" sz="2400" dirty="0" smtClean="0"/>
          </a:p>
          <a:p>
            <a:endParaRPr lang="en-US" sz="2400" dirty="0" smtClean="0"/>
          </a:p>
          <a:p>
            <a:pPr>
              <a:buNone/>
            </a:pPr>
            <a:endParaRPr lang="en-US" sz="2400" dirty="0" smtClean="0"/>
          </a:p>
          <a:p>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3" y="1162594"/>
            <a:ext cx="11007634" cy="841248"/>
          </a:xfrm>
        </p:spPr>
        <p:txBody>
          <a:bodyPr>
            <a:normAutofit fontScale="90000"/>
          </a:bodyPr>
          <a:lstStyle/>
          <a:p>
            <a:r>
              <a:rPr lang="en-US" sz="3600" dirty="0" smtClean="0"/>
              <a:t>Support Vector Machine (SVM)</a:t>
            </a:r>
            <a:r>
              <a:rPr lang="en-US" dirty="0" smtClean="0"/>
              <a:t/>
            </a:r>
            <a:br>
              <a:rPr lang="en-US" dirty="0" smtClean="0"/>
            </a:br>
            <a:endParaRPr lang="en-US" dirty="0"/>
          </a:p>
        </p:txBody>
      </p:sp>
      <p:sp>
        <p:nvSpPr>
          <p:cNvPr id="3" name="Content Placeholder 2"/>
          <p:cNvSpPr>
            <a:spLocks noGrp="1"/>
          </p:cNvSpPr>
          <p:nvPr>
            <p:ph idx="1"/>
          </p:nvPr>
        </p:nvSpPr>
        <p:spPr>
          <a:xfrm>
            <a:off x="505098" y="890452"/>
            <a:ext cx="10972800" cy="2192382"/>
          </a:xfrm>
        </p:spPr>
        <p:txBody>
          <a:bodyPr>
            <a:normAutofit/>
          </a:bodyPr>
          <a:lstStyle/>
          <a:p>
            <a:pPr>
              <a:buNone/>
            </a:pPr>
            <a:endParaRPr lang="en-US" dirty="0" smtClean="0"/>
          </a:p>
          <a:p>
            <a:r>
              <a:rPr lang="en-US" sz="2200" dirty="0" smtClean="0"/>
              <a:t>SVM works by finding the optimal </a:t>
            </a:r>
            <a:r>
              <a:rPr lang="en-US" sz="2200" dirty="0" err="1" smtClean="0"/>
              <a:t>hyperplane</a:t>
            </a:r>
            <a:r>
              <a:rPr lang="en-US" sz="2200" dirty="0" smtClean="0"/>
              <a:t> that best separates data points belonging to different classes in a high-dimensional space. </a:t>
            </a:r>
          </a:p>
          <a:p>
            <a:r>
              <a:rPr lang="en-US" sz="2200" dirty="0" smtClean="0"/>
              <a:t>The key idea behind SVM is to maximize the margin, which is the distance between the </a:t>
            </a:r>
            <a:r>
              <a:rPr lang="en-US" sz="2200" dirty="0" err="1" smtClean="0"/>
              <a:t>hyperplane</a:t>
            </a:r>
            <a:r>
              <a:rPr lang="en-US" sz="2200" dirty="0" smtClean="0"/>
              <a:t> and the nearest data points from each class. </a:t>
            </a:r>
          </a:p>
          <a:p>
            <a:endParaRPr lang="en-US" dirty="0"/>
          </a:p>
        </p:txBody>
      </p:sp>
      <p:pic>
        <p:nvPicPr>
          <p:cNvPr id="4" name="Content Placeholder 3" descr="C:\Users\asus\Desktop\New folder S\dataset\20240503_223146.jpg"/>
          <p:cNvPicPr>
            <a:picLocks/>
          </p:cNvPicPr>
          <p:nvPr/>
        </p:nvPicPr>
        <p:blipFill>
          <a:blip r:embed="rId2"/>
          <a:srcRect/>
          <a:stretch>
            <a:fillRect/>
          </a:stretch>
        </p:blipFill>
        <p:spPr bwMode="auto">
          <a:xfrm>
            <a:off x="2899954" y="3095899"/>
            <a:ext cx="5120640" cy="338328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314</TotalTime>
  <Words>1309</Words>
  <Application>Microsoft Office PowerPoint</Application>
  <PresentationFormat>Custom</PresentationFormat>
  <Paragraphs>178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  IOT Based Network Security Using Machine Learning Algorithm </vt:lpstr>
      <vt:lpstr>  Overview</vt:lpstr>
      <vt:lpstr>  Introduction </vt:lpstr>
      <vt:lpstr> Network Security in IOT </vt:lpstr>
      <vt:lpstr>                   Aim and objectives    </vt:lpstr>
      <vt:lpstr>Attacks in IOT Various categories of cyber attacks:</vt:lpstr>
      <vt:lpstr>Types of attacks scenarios included in IOT dataset</vt:lpstr>
      <vt:lpstr>Slide 8</vt:lpstr>
      <vt:lpstr>Support Vector Machine (SVM) </vt:lpstr>
      <vt:lpstr>Random Forest</vt:lpstr>
      <vt:lpstr>Decision Tree</vt:lpstr>
      <vt:lpstr>XGBoost</vt:lpstr>
      <vt:lpstr>CatBoost</vt:lpstr>
      <vt:lpstr>Methodology</vt:lpstr>
      <vt:lpstr>Data Samples</vt:lpstr>
      <vt:lpstr>System Methods- Data analysis</vt:lpstr>
      <vt:lpstr>Model Training</vt:lpstr>
      <vt:lpstr>Algorithm</vt:lpstr>
      <vt:lpstr>Model Evaluation </vt:lpstr>
      <vt:lpstr>Slide 20</vt:lpstr>
      <vt:lpstr>Slide 21</vt:lpstr>
      <vt:lpstr>Result Analysis</vt:lpstr>
      <vt:lpstr>Slide 23</vt:lpstr>
      <vt:lpstr>Results </vt:lpstr>
      <vt:lpstr>Results</vt:lpstr>
      <vt:lpstr>Conclusion</vt:lpstr>
      <vt:lpstr>References </vt:lpstr>
      <vt:lpstr>References </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Rifat Islam</dc:creator>
  <cp:lastModifiedBy>USER</cp:lastModifiedBy>
  <cp:revision>92</cp:revision>
  <dcterms:created xsi:type="dcterms:W3CDTF">2023-12-17T12:11:47Z</dcterms:created>
  <dcterms:modified xsi:type="dcterms:W3CDTF">2012-12-31T22:04:24Z</dcterms:modified>
</cp:coreProperties>
</file>