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handoutMasterIdLst>
    <p:handoutMasterId r:id="rId34"/>
  </p:handoutMasterIdLst>
  <p:sldIdLst>
    <p:sldId id="256" r:id="rId2"/>
    <p:sldId id="288" r:id="rId3"/>
    <p:sldId id="258" r:id="rId4"/>
    <p:sldId id="260" r:id="rId5"/>
    <p:sldId id="289" r:id="rId6"/>
    <p:sldId id="261" r:id="rId7"/>
    <p:sldId id="262" r:id="rId8"/>
    <p:sldId id="296" r:id="rId9"/>
    <p:sldId id="271" r:id="rId10"/>
    <p:sldId id="272" r:id="rId11"/>
    <p:sldId id="274" r:id="rId12"/>
    <p:sldId id="275" r:id="rId13"/>
    <p:sldId id="290" r:id="rId14"/>
    <p:sldId id="291" r:id="rId15"/>
    <p:sldId id="276" r:id="rId16"/>
    <p:sldId id="293" r:id="rId17"/>
    <p:sldId id="292" r:id="rId18"/>
    <p:sldId id="277" r:id="rId19"/>
    <p:sldId id="294" r:id="rId20"/>
    <p:sldId id="295" r:id="rId21"/>
    <p:sldId id="273" r:id="rId22"/>
    <p:sldId id="278" r:id="rId23"/>
    <p:sldId id="279" r:id="rId24"/>
    <p:sldId id="280" r:id="rId25"/>
    <p:sldId id="297" r:id="rId26"/>
    <p:sldId id="281" r:id="rId27"/>
    <p:sldId id="282" r:id="rId28"/>
    <p:sldId id="283" r:id="rId29"/>
    <p:sldId id="284" r:id="rId30"/>
    <p:sldId id="286" r:id="rId31"/>
    <p:sldId id="269" r:id="rId32"/>
  </p:sldIdLst>
  <p:sldSz cx="18288000" cy="10287000"/>
  <p:notesSz cx="6858000" cy="9144000"/>
  <p:embeddedFontLst>
    <p:embeddedFont>
      <p:font typeface="Fraunces" panose="020B0604020202020204" charset="0"/>
      <p:regular r:id="rId35"/>
    </p:embeddedFont>
    <p:embeddedFont>
      <p:font typeface="Fraunces Heavy" panose="020B0604020202020204" charset="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FFFC"/>
    <a:srgbClr val="8BDFEF"/>
    <a:srgbClr val="8BD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22" autoAdjust="0"/>
  </p:normalViewPr>
  <p:slideViewPr>
    <p:cSldViewPr>
      <p:cViewPr varScale="1">
        <p:scale>
          <a:sx n="70" d="100"/>
          <a:sy n="70" d="100"/>
        </p:scale>
        <p:origin x="80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0D82F9-1763-41F7-A1B6-ABFFB2F547FF}" type="doc">
      <dgm:prSet loTypeId="urn:microsoft.com/office/officeart/2005/8/layout/orgChart1" loCatId="hierarchy" qsTypeId="urn:microsoft.com/office/officeart/2005/8/quickstyle/3d3" qsCatId="3D" csTypeId="urn:microsoft.com/office/officeart/2005/8/colors/accent0_3" csCatId="mainScheme" phldr="1"/>
      <dgm:spPr/>
      <dgm:t>
        <a:bodyPr/>
        <a:lstStyle/>
        <a:p>
          <a:endParaRPr lang="en-US"/>
        </a:p>
      </dgm:t>
    </dgm:pt>
    <dgm:pt modelId="{3184AB5B-C8C8-4CBE-A1D3-543F5E508037}">
      <dgm:prSet phldrT="[Text]"/>
      <dgm:spPr/>
      <dgm:t>
        <a:bodyPr/>
        <a:lstStyle/>
        <a:p>
          <a:r>
            <a:rPr lang="en-US" b="1" dirty="0"/>
            <a:t>Feature Extraction</a:t>
          </a:r>
        </a:p>
      </dgm:t>
    </dgm:pt>
    <dgm:pt modelId="{381185D8-4FBB-4C20-9C09-021906EB32E6}" type="parTrans" cxnId="{952EE4AC-E1F5-4E19-87F8-EDCD38E929D2}">
      <dgm:prSet/>
      <dgm:spPr/>
      <dgm:t>
        <a:bodyPr/>
        <a:lstStyle/>
        <a:p>
          <a:endParaRPr lang="en-US"/>
        </a:p>
      </dgm:t>
    </dgm:pt>
    <dgm:pt modelId="{80E6819F-1E96-4F4B-A70C-9EE020CFEF26}" type="sibTrans" cxnId="{952EE4AC-E1F5-4E19-87F8-EDCD38E929D2}">
      <dgm:prSet/>
      <dgm:spPr/>
      <dgm:t>
        <a:bodyPr/>
        <a:lstStyle/>
        <a:p>
          <a:endParaRPr lang="en-US"/>
        </a:p>
      </dgm:t>
    </dgm:pt>
    <dgm:pt modelId="{B58DBF36-80A2-4F3C-BC5C-38A619B5DD5F}">
      <dgm:prSet phldrT="[Text]"/>
      <dgm:spPr/>
      <dgm:t>
        <a:bodyPr/>
        <a:lstStyle/>
        <a:p>
          <a:r>
            <a:rPr lang="en-US" b="1" dirty="0"/>
            <a:t>Bag-of-Words (BOW)</a:t>
          </a:r>
          <a:endParaRPr lang="en-US" dirty="0"/>
        </a:p>
      </dgm:t>
    </dgm:pt>
    <dgm:pt modelId="{79AB4CE1-61CE-4C64-A6A7-29FDF8D89DD3}" type="parTrans" cxnId="{96FA8B17-77DD-4440-B424-F1A2B8263A04}">
      <dgm:prSet/>
      <dgm:spPr/>
      <dgm:t>
        <a:bodyPr/>
        <a:lstStyle/>
        <a:p>
          <a:endParaRPr lang="en-US"/>
        </a:p>
      </dgm:t>
    </dgm:pt>
    <dgm:pt modelId="{BF6BEE8A-CDBA-45D8-BCCB-EBAAA92149DF}" type="sibTrans" cxnId="{96FA8B17-77DD-4440-B424-F1A2B8263A04}">
      <dgm:prSet/>
      <dgm:spPr/>
      <dgm:t>
        <a:bodyPr/>
        <a:lstStyle/>
        <a:p>
          <a:endParaRPr lang="en-US"/>
        </a:p>
      </dgm:t>
    </dgm:pt>
    <dgm:pt modelId="{916117E5-4664-4C87-96C6-78393920FB07}">
      <dgm:prSet phldrT="[Text]"/>
      <dgm:spPr/>
      <dgm:t>
        <a:bodyPr/>
        <a:lstStyle/>
        <a:p>
          <a:r>
            <a:rPr lang="en-US" b="1" dirty="0"/>
            <a:t>Word Embedding</a:t>
          </a:r>
          <a:endParaRPr lang="en-US" dirty="0"/>
        </a:p>
      </dgm:t>
    </dgm:pt>
    <dgm:pt modelId="{A4BCA456-C509-4D03-BB33-17AC159C8660}" type="parTrans" cxnId="{E4C6D1B2-BE33-4C0E-B5FD-B0FB2C73B71A}">
      <dgm:prSet/>
      <dgm:spPr/>
      <dgm:t>
        <a:bodyPr/>
        <a:lstStyle/>
        <a:p>
          <a:endParaRPr lang="en-US"/>
        </a:p>
      </dgm:t>
    </dgm:pt>
    <dgm:pt modelId="{056EA86F-FE54-40A7-86FA-3BD2B4044D6D}" type="sibTrans" cxnId="{E4C6D1B2-BE33-4C0E-B5FD-B0FB2C73B71A}">
      <dgm:prSet/>
      <dgm:spPr/>
      <dgm:t>
        <a:bodyPr/>
        <a:lstStyle/>
        <a:p>
          <a:endParaRPr lang="en-US"/>
        </a:p>
      </dgm:t>
    </dgm:pt>
    <dgm:pt modelId="{0ED696EC-92CE-4EB1-9177-1F6363A46752}" type="pres">
      <dgm:prSet presAssocID="{740D82F9-1763-41F7-A1B6-ABFFB2F547FF}" presName="hierChild1" presStyleCnt="0">
        <dgm:presLayoutVars>
          <dgm:orgChart val="1"/>
          <dgm:chPref val="1"/>
          <dgm:dir/>
          <dgm:animOne val="branch"/>
          <dgm:animLvl val="lvl"/>
          <dgm:resizeHandles/>
        </dgm:presLayoutVars>
      </dgm:prSet>
      <dgm:spPr/>
    </dgm:pt>
    <dgm:pt modelId="{E8C5FFC9-A126-4B73-A3BE-C46441E9049B}" type="pres">
      <dgm:prSet presAssocID="{3184AB5B-C8C8-4CBE-A1D3-543F5E508037}" presName="hierRoot1" presStyleCnt="0">
        <dgm:presLayoutVars>
          <dgm:hierBranch val="init"/>
        </dgm:presLayoutVars>
      </dgm:prSet>
      <dgm:spPr/>
    </dgm:pt>
    <dgm:pt modelId="{A6BA08B4-1701-48E3-8F5E-5FA18E914DA3}" type="pres">
      <dgm:prSet presAssocID="{3184AB5B-C8C8-4CBE-A1D3-543F5E508037}" presName="rootComposite1" presStyleCnt="0"/>
      <dgm:spPr/>
    </dgm:pt>
    <dgm:pt modelId="{BA9285E3-3121-4238-B87E-16B88936B2F1}" type="pres">
      <dgm:prSet presAssocID="{3184AB5B-C8C8-4CBE-A1D3-543F5E508037}" presName="rootText1" presStyleLbl="node0" presStyleIdx="0" presStyleCnt="1">
        <dgm:presLayoutVars>
          <dgm:chPref val="3"/>
        </dgm:presLayoutVars>
      </dgm:prSet>
      <dgm:spPr/>
    </dgm:pt>
    <dgm:pt modelId="{C26DB82B-9373-4C4F-A2D3-C9E54182056E}" type="pres">
      <dgm:prSet presAssocID="{3184AB5B-C8C8-4CBE-A1D3-543F5E508037}" presName="rootConnector1" presStyleLbl="node1" presStyleIdx="0" presStyleCnt="0"/>
      <dgm:spPr/>
    </dgm:pt>
    <dgm:pt modelId="{F70D5122-C713-4384-AD8C-9DB19A43AFB4}" type="pres">
      <dgm:prSet presAssocID="{3184AB5B-C8C8-4CBE-A1D3-543F5E508037}" presName="hierChild2" presStyleCnt="0"/>
      <dgm:spPr/>
    </dgm:pt>
    <dgm:pt modelId="{FE683D14-FB2A-4397-B5FA-EB727A3ACAA2}" type="pres">
      <dgm:prSet presAssocID="{79AB4CE1-61CE-4C64-A6A7-29FDF8D89DD3}" presName="Name37" presStyleLbl="parChTrans1D2" presStyleIdx="0" presStyleCnt="2"/>
      <dgm:spPr/>
    </dgm:pt>
    <dgm:pt modelId="{5B66F5CC-4D7A-4B19-A67C-AABCBA8A3FC0}" type="pres">
      <dgm:prSet presAssocID="{B58DBF36-80A2-4F3C-BC5C-38A619B5DD5F}" presName="hierRoot2" presStyleCnt="0">
        <dgm:presLayoutVars>
          <dgm:hierBranch val="init"/>
        </dgm:presLayoutVars>
      </dgm:prSet>
      <dgm:spPr/>
    </dgm:pt>
    <dgm:pt modelId="{585A293B-6862-45FD-BFF5-DC4D237ABA25}" type="pres">
      <dgm:prSet presAssocID="{B58DBF36-80A2-4F3C-BC5C-38A619B5DD5F}" presName="rootComposite" presStyleCnt="0"/>
      <dgm:spPr/>
    </dgm:pt>
    <dgm:pt modelId="{76450C75-DF3A-416C-86D5-1CB5B0DB494A}" type="pres">
      <dgm:prSet presAssocID="{B58DBF36-80A2-4F3C-BC5C-38A619B5DD5F}" presName="rootText" presStyleLbl="node2" presStyleIdx="0" presStyleCnt="2">
        <dgm:presLayoutVars>
          <dgm:chPref val="3"/>
        </dgm:presLayoutVars>
      </dgm:prSet>
      <dgm:spPr/>
    </dgm:pt>
    <dgm:pt modelId="{94DB6366-15C6-4BF7-8D23-EAD73E1095A9}" type="pres">
      <dgm:prSet presAssocID="{B58DBF36-80A2-4F3C-BC5C-38A619B5DD5F}" presName="rootConnector" presStyleLbl="node2" presStyleIdx="0" presStyleCnt="2"/>
      <dgm:spPr/>
    </dgm:pt>
    <dgm:pt modelId="{0D7AC7DC-99E0-45A4-B7CA-2882CB6C1107}" type="pres">
      <dgm:prSet presAssocID="{B58DBF36-80A2-4F3C-BC5C-38A619B5DD5F}" presName="hierChild4" presStyleCnt="0"/>
      <dgm:spPr/>
    </dgm:pt>
    <dgm:pt modelId="{74165CBA-FC41-4C57-B26C-69371627053F}" type="pres">
      <dgm:prSet presAssocID="{B58DBF36-80A2-4F3C-BC5C-38A619B5DD5F}" presName="hierChild5" presStyleCnt="0"/>
      <dgm:spPr/>
    </dgm:pt>
    <dgm:pt modelId="{9382412E-6CA1-4FD6-A5CA-5A0EEB4203B6}" type="pres">
      <dgm:prSet presAssocID="{A4BCA456-C509-4D03-BB33-17AC159C8660}" presName="Name37" presStyleLbl="parChTrans1D2" presStyleIdx="1" presStyleCnt="2"/>
      <dgm:spPr/>
    </dgm:pt>
    <dgm:pt modelId="{F42CF097-A734-47A6-AABC-AF20887F7BD4}" type="pres">
      <dgm:prSet presAssocID="{916117E5-4664-4C87-96C6-78393920FB07}" presName="hierRoot2" presStyleCnt="0">
        <dgm:presLayoutVars>
          <dgm:hierBranch val="init"/>
        </dgm:presLayoutVars>
      </dgm:prSet>
      <dgm:spPr/>
    </dgm:pt>
    <dgm:pt modelId="{449B9057-DE98-4FEB-B19C-ED96BB7D7A4C}" type="pres">
      <dgm:prSet presAssocID="{916117E5-4664-4C87-96C6-78393920FB07}" presName="rootComposite" presStyleCnt="0"/>
      <dgm:spPr/>
    </dgm:pt>
    <dgm:pt modelId="{DFDE6D87-733E-4976-9CF5-0CDF1BD80C06}" type="pres">
      <dgm:prSet presAssocID="{916117E5-4664-4C87-96C6-78393920FB07}" presName="rootText" presStyleLbl="node2" presStyleIdx="1" presStyleCnt="2">
        <dgm:presLayoutVars>
          <dgm:chPref val="3"/>
        </dgm:presLayoutVars>
      </dgm:prSet>
      <dgm:spPr/>
    </dgm:pt>
    <dgm:pt modelId="{9FD3F4A4-C233-41F3-8018-D70713385A6F}" type="pres">
      <dgm:prSet presAssocID="{916117E5-4664-4C87-96C6-78393920FB07}" presName="rootConnector" presStyleLbl="node2" presStyleIdx="1" presStyleCnt="2"/>
      <dgm:spPr/>
    </dgm:pt>
    <dgm:pt modelId="{4DED1FA1-F705-4087-AB9E-4570A79D2C79}" type="pres">
      <dgm:prSet presAssocID="{916117E5-4664-4C87-96C6-78393920FB07}" presName="hierChild4" presStyleCnt="0"/>
      <dgm:spPr/>
    </dgm:pt>
    <dgm:pt modelId="{F01A8EE5-8ED2-4937-B523-F2DFB7349BA1}" type="pres">
      <dgm:prSet presAssocID="{916117E5-4664-4C87-96C6-78393920FB07}" presName="hierChild5" presStyleCnt="0"/>
      <dgm:spPr/>
    </dgm:pt>
    <dgm:pt modelId="{49082706-B678-40DF-9EC4-4166D798BA5B}" type="pres">
      <dgm:prSet presAssocID="{3184AB5B-C8C8-4CBE-A1D3-543F5E508037}" presName="hierChild3" presStyleCnt="0"/>
      <dgm:spPr/>
    </dgm:pt>
  </dgm:ptLst>
  <dgm:cxnLst>
    <dgm:cxn modelId="{96FA8B17-77DD-4440-B424-F1A2B8263A04}" srcId="{3184AB5B-C8C8-4CBE-A1D3-543F5E508037}" destId="{B58DBF36-80A2-4F3C-BC5C-38A619B5DD5F}" srcOrd="0" destOrd="0" parTransId="{79AB4CE1-61CE-4C64-A6A7-29FDF8D89DD3}" sibTransId="{BF6BEE8A-CDBA-45D8-BCCB-EBAAA92149DF}"/>
    <dgm:cxn modelId="{6ECDEF3A-8799-4561-B22A-2FC598C6F41F}" type="presOf" srcId="{A4BCA456-C509-4D03-BB33-17AC159C8660}" destId="{9382412E-6CA1-4FD6-A5CA-5A0EEB4203B6}" srcOrd="0" destOrd="0" presId="urn:microsoft.com/office/officeart/2005/8/layout/orgChart1"/>
    <dgm:cxn modelId="{73C75345-D04D-4DF7-8424-00FAC595A62F}" type="presOf" srcId="{3184AB5B-C8C8-4CBE-A1D3-543F5E508037}" destId="{BA9285E3-3121-4238-B87E-16B88936B2F1}" srcOrd="0" destOrd="0" presId="urn:microsoft.com/office/officeart/2005/8/layout/orgChart1"/>
    <dgm:cxn modelId="{6782287B-C4A4-4BD7-A8E0-524C5F23E2A4}" type="presOf" srcId="{3184AB5B-C8C8-4CBE-A1D3-543F5E508037}" destId="{C26DB82B-9373-4C4F-A2D3-C9E54182056E}" srcOrd="1" destOrd="0" presId="urn:microsoft.com/office/officeart/2005/8/layout/orgChart1"/>
    <dgm:cxn modelId="{1A5E539B-A179-405A-B717-D9270740723C}" type="presOf" srcId="{916117E5-4664-4C87-96C6-78393920FB07}" destId="{DFDE6D87-733E-4976-9CF5-0CDF1BD80C06}" srcOrd="0" destOrd="0" presId="urn:microsoft.com/office/officeart/2005/8/layout/orgChart1"/>
    <dgm:cxn modelId="{952EE4AC-E1F5-4E19-87F8-EDCD38E929D2}" srcId="{740D82F9-1763-41F7-A1B6-ABFFB2F547FF}" destId="{3184AB5B-C8C8-4CBE-A1D3-543F5E508037}" srcOrd="0" destOrd="0" parTransId="{381185D8-4FBB-4C20-9C09-021906EB32E6}" sibTransId="{80E6819F-1E96-4F4B-A70C-9EE020CFEF26}"/>
    <dgm:cxn modelId="{E4C6D1B2-BE33-4C0E-B5FD-B0FB2C73B71A}" srcId="{3184AB5B-C8C8-4CBE-A1D3-543F5E508037}" destId="{916117E5-4664-4C87-96C6-78393920FB07}" srcOrd="1" destOrd="0" parTransId="{A4BCA456-C509-4D03-BB33-17AC159C8660}" sibTransId="{056EA86F-FE54-40A7-86FA-3BD2B4044D6D}"/>
    <dgm:cxn modelId="{A8DB3CD9-316B-414A-9DE9-9F266B06A58D}" type="presOf" srcId="{740D82F9-1763-41F7-A1B6-ABFFB2F547FF}" destId="{0ED696EC-92CE-4EB1-9177-1F6363A46752}" srcOrd="0" destOrd="0" presId="urn:microsoft.com/office/officeart/2005/8/layout/orgChart1"/>
    <dgm:cxn modelId="{49100AE1-A5C3-4233-AF2A-BA9C347DC008}" type="presOf" srcId="{B58DBF36-80A2-4F3C-BC5C-38A619B5DD5F}" destId="{94DB6366-15C6-4BF7-8D23-EAD73E1095A9}" srcOrd="1" destOrd="0" presId="urn:microsoft.com/office/officeart/2005/8/layout/orgChart1"/>
    <dgm:cxn modelId="{696F0CE1-CAEF-422B-B50F-2ED65CEA1AFD}" type="presOf" srcId="{79AB4CE1-61CE-4C64-A6A7-29FDF8D89DD3}" destId="{FE683D14-FB2A-4397-B5FA-EB727A3ACAA2}" srcOrd="0" destOrd="0" presId="urn:microsoft.com/office/officeart/2005/8/layout/orgChart1"/>
    <dgm:cxn modelId="{C4F7B1E2-17E8-4712-A715-F72D6D6BBB34}" type="presOf" srcId="{916117E5-4664-4C87-96C6-78393920FB07}" destId="{9FD3F4A4-C233-41F3-8018-D70713385A6F}" srcOrd="1" destOrd="0" presId="urn:microsoft.com/office/officeart/2005/8/layout/orgChart1"/>
    <dgm:cxn modelId="{AC24A2FD-05C2-40A5-839C-3BEEDC87A714}" type="presOf" srcId="{B58DBF36-80A2-4F3C-BC5C-38A619B5DD5F}" destId="{76450C75-DF3A-416C-86D5-1CB5B0DB494A}" srcOrd="0" destOrd="0" presId="urn:microsoft.com/office/officeart/2005/8/layout/orgChart1"/>
    <dgm:cxn modelId="{05EB22A3-FD6F-4A43-BCFE-1956FB11C3A3}" type="presParOf" srcId="{0ED696EC-92CE-4EB1-9177-1F6363A46752}" destId="{E8C5FFC9-A126-4B73-A3BE-C46441E9049B}" srcOrd="0" destOrd="0" presId="urn:microsoft.com/office/officeart/2005/8/layout/orgChart1"/>
    <dgm:cxn modelId="{F2163C03-0A2C-4E7D-B57D-41F06482A4B2}" type="presParOf" srcId="{E8C5FFC9-A126-4B73-A3BE-C46441E9049B}" destId="{A6BA08B4-1701-48E3-8F5E-5FA18E914DA3}" srcOrd="0" destOrd="0" presId="urn:microsoft.com/office/officeart/2005/8/layout/orgChart1"/>
    <dgm:cxn modelId="{740E69FF-B751-432F-AE23-D367486A27F0}" type="presParOf" srcId="{A6BA08B4-1701-48E3-8F5E-5FA18E914DA3}" destId="{BA9285E3-3121-4238-B87E-16B88936B2F1}" srcOrd="0" destOrd="0" presId="urn:microsoft.com/office/officeart/2005/8/layout/orgChart1"/>
    <dgm:cxn modelId="{07285C8E-3BFB-45AF-9979-B40BCEA0D2B9}" type="presParOf" srcId="{A6BA08B4-1701-48E3-8F5E-5FA18E914DA3}" destId="{C26DB82B-9373-4C4F-A2D3-C9E54182056E}" srcOrd="1" destOrd="0" presId="urn:microsoft.com/office/officeart/2005/8/layout/orgChart1"/>
    <dgm:cxn modelId="{2EC8F48B-B651-4846-BE4F-7EECBC56E968}" type="presParOf" srcId="{E8C5FFC9-A126-4B73-A3BE-C46441E9049B}" destId="{F70D5122-C713-4384-AD8C-9DB19A43AFB4}" srcOrd="1" destOrd="0" presId="urn:microsoft.com/office/officeart/2005/8/layout/orgChart1"/>
    <dgm:cxn modelId="{D3256D43-2E64-4C6E-A5E3-759CECA5466D}" type="presParOf" srcId="{F70D5122-C713-4384-AD8C-9DB19A43AFB4}" destId="{FE683D14-FB2A-4397-B5FA-EB727A3ACAA2}" srcOrd="0" destOrd="0" presId="urn:microsoft.com/office/officeart/2005/8/layout/orgChart1"/>
    <dgm:cxn modelId="{027A245B-251A-4F0E-880C-305DA2C8B476}" type="presParOf" srcId="{F70D5122-C713-4384-AD8C-9DB19A43AFB4}" destId="{5B66F5CC-4D7A-4B19-A67C-AABCBA8A3FC0}" srcOrd="1" destOrd="0" presId="urn:microsoft.com/office/officeart/2005/8/layout/orgChart1"/>
    <dgm:cxn modelId="{4C452797-9BB0-4F8C-8084-76B8F3EEB8C4}" type="presParOf" srcId="{5B66F5CC-4D7A-4B19-A67C-AABCBA8A3FC0}" destId="{585A293B-6862-45FD-BFF5-DC4D237ABA25}" srcOrd="0" destOrd="0" presId="urn:microsoft.com/office/officeart/2005/8/layout/orgChart1"/>
    <dgm:cxn modelId="{B355C0B9-606C-4293-A8BB-4C0E8D415B5E}" type="presParOf" srcId="{585A293B-6862-45FD-BFF5-DC4D237ABA25}" destId="{76450C75-DF3A-416C-86D5-1CB5B0DB494A}" srcOrd="0" destOrd="0" presId="urn:microsoft.com/office/officeart/2005/8/layout/orgChart1"/>
    <dgm:cxn modelId="{B072C4A8-208D-4B48-A8AF-DFCD14E8713D}" type="presParOf" srcId="{585A293B-6862-45FD-BFF5-DC4D237ABA25}" destId="{94DB6366-15C6-4BF7-8D23-EAD73E1095A9}" srcOrd="1" destOrd="0" presId="urn:microsoft.com/office/officeart/2005/8/layout/orgChart1"/>
    <dgm:cxn modelId="{9E7ACC7C-C557-4849-8E7E-CD5E94DDE40D}" type="presParOf" srcId="{5B66F5CC-4D7A-4B19-A67C-AABCBA8A3FC0}" destId="{0D7AC7DC-99E0-45A4-B7CA-2882CB6C1107}" srcOrd="1" destOrd="0" presId="urn:microsoft.com/office/officeart/2005/8/layout/orgChart1"/>
    <dgm:cxn modelId="{5B1245E9-DA45-499E-B71A-083437B5461D}" type="presParOf" srcId="{5B66F5CC-4D7A-4B19-A67C-AABCBA8A3FC0}" destId="{74165CBA-FC41-4C57-B26C-69371627053F}" srcOrd="2" destOrd="0" presId="urn:microsoft.com/office/officeart/2005/8/layout/orgChart1"/>
    <dgm:cxn modelId="{ABC1B93D-7498-4715-BE8F-FB68666FF109}" type="presParOf" srcId="{F70D5122-C713-4384-AD8C-9DB19A43AFB4}" destId="{9382412E-6CA1-4FD6-A5CA-5A0EEB4203B6}" srcOrd="2" destOrd="0" presId="urn:microsoft.com/office/officeart/2005/8/layout/orgChart1"/>
    <dgm:cxn modelId="{55E6764B-35A2-49C8-92D6-87D7266A6A79}" type="presParOf" srcId="{F70D5122-C713-4384-AD8C-9DB19A43AFB4}" destId="{F42CF097-A734-47A6-AABC-AF20887F7BD4}" srcOrd="3" destOrd="0" presId="urn:microsoft.com/office/officeart/2005/8/layout/orgChart1"/>
    <dgm:cxn modelId="{3EB4A09C-CD29-4092-84D3-462274AFA328}" type="presParOf" srcId="{F42CF097-A734-47A6-AABC-AF20887F7BD4}" destId="{449B9057-DE98-4FEB-B19C-ED96BB7D7A4C}" srcOrd="0" destOrd="0" presId="urn:microsoft.com/office/officeart/2005/8/layout/orgChart1"/>
    <dgm:cxn modelId="{E68B7002-2A11-4CA0-BD4F-099275FBDB73}" type="presParOf" srcId="{449B9057-DE98-4FEB-B19C-ED96BB7D7A4C}" destId="{DFDE6D87-733E-4976-9CF5-0CDF1BD80C06}" srcOrd="0" destOrd="0" presId="urn:microsoft.com/office/officeart/2005/8/layout/orgChart1"/>
    <dgm:cxn modelId="{965EA4BE-393F-48F6-93E4-344C63FB01BD}" type="presParOf" srcId="{449B9057-DE98-4FEB-B19C-ED96BB7D7A4C}" destId="{9FD3F4A4-C233-41F3-8018-D70713385A6F}" srcOrd="1" destOrd="0" presId="urn:microsoft.com/office/officeart/2005/8/layout/orgChart1"/>
    <dgm:cxn modelId="{655032D1-ECA7-4FBA-BAA6-AF02409814DC}" type="presParOf" srcId="{F42CF097-A734-47A6-AABC-AF20887F7BD4}" destId="{4DED1FA1-F705-4087-AB9E-4570A79D2C79}" srcOrd="1" destOrd="0" presId="urn:microsoft.com/office/officeart/2005/8/layout/orgChart1"/>
    <dgm:cxn modelId="{8AE4A80A-AA0E-416C-8CF6-4A2544E4E49B}" type="presParOf" srcId="{F42CF097-A734-47A6-AABC-AF20887F7BD4}" destId="{F01A8EE5-8ED2-4937-B523-F2DFB7349BA1}" srcOrd="2" destOrd="0" presId="urn:microsoft.com/office/officeart/2005/8/layout/orgChart1"/>
    <dgm:cxn modelId="{644B0E37-0CDE-43A2-81A6-F7538CD6DCA5}" type="presParOf" srcId="{E8C5FFC9-A126-4B73-A3BE-C46441E9049B}" destId="{49082706-B678-40DF-9EC4-4166D798BA5B}"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2412E-6CA1-4FD6-A5CA-5A0EEB4203B6}">
      <dsp:nvSpPr>
        <dsp:cNvPr id="0" name=""/>
        <dsp:cNvSpPr/>
      </dsp:nvSpPr>
      <dsp:spPr>
        <a:xfrm>
          <a:off x="2514599" y="839874"/>
          <a:ext cx="1015831" cy="352602"/>
        </a:xfrm>
        <a:custGeom>
          <a:avLst/>
          <a:gdLst/>
          <a:ahLst/>
          <a:cxnLst/>
          <a:rect l="0" t="0" r="0" b="0"/>
          <a:pathLst>
            <a:path>
              <a:moveTo>
                <a:pt x="0" y="0"/>
              </a:moveTo>
              <a:lnTo>
                <a:pt x="0" y="176301"/>
              </a:lnTo>
              <a:lnTo>
                <a:pt x="1015831" y="176301"/>
              </a:lnTo>
              <a:lnTo>
                <a:pt x="1015831" y="352602"/>
              </a:lnTo>
            </a:path>
          </a:pathLst>
        </a:custGeom>
        <a:noFill/>
        <a:ln w="25400" cap="flat" cmpd="sng" algn="ctr">
          <a:solidFill>
            <a:schemeClr val="dk2">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E683D14-FB2A-4397-B5FA-EB727A3ACAA2}">
      <dsp:nvSpPr>
        <dsp:cNvPr id="0" name=""/>
        <dsp:cNvSpPr/>
      </dsp:nvSpPr>
      <dsp:spPr>
        <a:xfrm>
          <a:off x="1498768" y="839874"/>
          <a:ext cx="1015831" cy="352602"/>
        </a:xfrm>
        <a:custGeom>
          <a:avLst/>
          <a:gdLst/>
          <a:ahLst/>
          <a:cxnLst/>
          <a:rect l="0" t="0" r="0" b="0"/>
          <a:pathLst>
            <a:path>
              <a:moveTo>
                <a:pt x="1015831" y="0"/>
              </a:moveTo>
              <a:lnTo>
                <a:pt x="1015831" y="176301"/>
              </a:lnTo>
              <a:lnTo>
                <a:pt x="0" y="176301"/>
              </a:lnTo>
              <a:lnTo>
                <a:pt x="0" y="352602"/>
              </a:lnTo>
            </a:path>
          </a:pathLst>
        </a:custGeom>
        <a:noFill/>
        <a:ln w="25400" cap="flat" cmpd="sng" algn="ctr">
          <a:solidFill>
            <a:schemeClr val="dk2">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A9285E3-3121-4238-B87E-16B88936B2F1}">
      <dsp:nvSpPr>
        <dsp:cNvPr id="0" name=""/>
        <dsp:cNvSpPr/>
      </dsp:nvSpPr>
      <dsp:spPr>
        <a:xfrm>
          <a:off x="1675069" y="344"/>
          <a:ext cx="1679060" cy="839530"/>
        </a:xfrm>
        <a:prstGeom prst="rect">
          <a:avLst/>
        </a:prstGeom>
        <a:solidFill>
          <a:schemeClr val="dk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t>Feature Extraction</a:t>
          </a:r>
        </a:p>
      </dsp:txBody>
      <dsp:txXfrm>
        <a:off x="1675069" y="344"/>
        <a:ext cx="1679060" cy="839530"/>
      </dsp:txXfrm>
    </dsp:sp>
    <dsp:sp modelId="{76450C75-DF3A-416C-86D5-1CB5B0DB494A}">
      <dsp:nvSpPr>
        <dsp:cNvPr id="0" name=""/>
        <dsp:cNvSpPr/>
      </dsp:nvSpPr>
      <dsp:spPr>
        <a:xfrm>
          <a:off x="659238" y="1192477"/>
          <a:ext cx="1679060" cy="839530"/>
        </a:xfrm>
        <a:prstGeom prst="rect">
          <a:avLst/>
        </a:prstGeom>
        <a:solidFill>
          <a:schemeClr val="dk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t>Bag-of-Words (BOW)</a:t>
          </a:r>
          <a:endParaRPr lang="en-US" sz="2200" kern="1200" dirty="0"/>
        </a:p>
      </dsp:txBody>
      <dsp:txXfrm>
        <a:off x="659238" y="1192477"/>
        <a:ext cx="1679060" cy="839530"/>
      </dsp:txXfrm>
    </dsp:sp>
    <dsp:sp modelId="{DFDE6D87-733E-4976-9CF5-0CDF1BD80C06}">
      <dsp:nvSpPr>
        <dsp:cNvPr id="0" name=""/>
        <dsp:cNvSpPr/>
      </dsp:nvSpPr>
      <dsp:spPr>
        <a:xfrm>
          <a:off x="2690901" y="1192477"/>
          <a:ext cx="1679060" cy="839530"/>
        </a:xfrm>
        <a:prstGeom prst="rect">
          <a:avLst/>
        </a:prstGeom>
        <a:solidFill>
          <a:schemeClr val="dk2">
            <a:hueOff val="0"/>
            <a:satOff val="0"/>
            <a:lumOff val="0"/>
            <a:alphaOff val="0"/>
          </a:schemeClr>
        </a:solidFill>
        <a:ln>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1" kern="1200" dirty="0"/>
            <a:t>Word Embedding</a:t>
          </a:r>
          <a:endParaRPr lang="en-US" sz="2200" kern="1200" dirty="0"/>
        </a:p>
      </dsp:txBody>
      <dsp:txXfrm>
        <a:off x="2690901" y="1192477"/>
        <a:ext cx="1679060" cy="83953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8861B0-F578-DF59-1A62-C837427A7B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F85A331-78C5-A9A7-7AF4-7A29BD1086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19CBCB-D8FA-4B2E-84BF-B59AFA9CA1DF}" type="datetimeFigureOut">
              <a:rPr lang="en-US" smtClean="0"/>
              <a:t>5/5/2024</a:t>
            </a:fld>
            <a:endParaRPr lang="en-US"/>
          </a:p>
        </p:txBody>
      </p:sp>
      <p:sp>
        <p:nvSpPr>
          <p:cNvPr id="4" name="Footer Placeholder 3">
            <a:extLst>
              <a:ext uri="{FF2B5EF4-FFF2-40B4-BE49-F238E27FC236}">
                <a16:creationId xmlns:a16="http://schemas.microsoft.com/office/drawing/2014/main" id="{480CA528-13DE-0B45-CC67-258A906635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D990374-EE0B-4B17-3508-1985D416B3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6F2CF7-23EC-49C2-89E8-2E8919A8FF87}" type="slidenum">
              <a:rPr lang="en-US" smtClean="0"/>
              <a:t>‹#›</a:t>
            </a:fld>
            <a:endParaRPr lang="en-US"/>
          </a:p>
        </p:txBody>
      </p:sp>
    </p:spTree>
    <p:extLst>
      <p:ext uri="{BB962C8B-B14F-4D97-AF65-F5344CB8AC3E}">
        <p14:creationId xmlns:p14="http://schemas.microsoft.com/office/powerpoint/2010/main" val="28785375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2B1FFE-3036-4FCD-B62B-89846F84E48C}"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38F62A-8479-428E-9601-D984D1ED8227}" type="slidenum">
              <a:rPr lang="en-US" smtClean="0"/>
              <a:t>‹#›</a:t>
            </a:fld>
            <a:endParaRPr lang="en-US"/>
          </a:p>
        </p:txBody>
      </p:sp>
    </p:spTree>
    <p:extLst>
      <p:ext uri="{BB962C8B-B14F-4D97-AF65-F5344CB8AC3E}">
        <p14:creationId xmlns:p14="http://schemas.microsoft.com/office/powerpoint/2010/main" val="23738704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8F62A-8479-428E-9601-D984D1ED8227}" type="slidenum">
              <a:rPr lang="en-US" smtClean="0"/>
              <a:t>1</a:t>
            </a:fld>
            <a:endParaRPr lang="en-US"/>
          </a:p>
        </p:txBody>
      </p:sp>
    </p:spTree>
    <p:extLst>
      <p:ext uri="{BB962C8B-B14F-4D97-AF65-F5344CB8AC3E}">
        <p14:creationId xmlns:p14="http://schemas.microsoft.com/office/powerpoint/2010/main" val="3811952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8F62A-8479-428E-9601-D984D1ED8227}" type="slidenum">
              <a:rPr lang="en-US" smtClean="0"/>
              <a:t>28</a:t>
            </a:fld>
            <a:endParaRPr lang="en-US"/>
          </a:p>
        </p:txBody>
      </p:sp>
    </p:spTree>
    <p:extLst>
      <p:ext uri="{BB962C8B-B14F-4D97-AF65-F5344CB8AC3E}">
        <p14:creationId xmlns:p14="http://schemas.microsoft.com/office/powerpoint/2010/main" val="59265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38F62A-8479-428E-9601-D984D1ED8227}" type="slidenum">
              <a:rPr lang="en-US" smtClean="0"/>
              <a:t>31</a:t>
            </a:fld>
            <a:endParaRPr lang="en-US"/>
          </a:p>
        </p:txBody>
      </p:sp>
    </p:spTree>
    <p:extLst>
      <p:ext uri="{BB962C8B-B14F-4D97-AF65-F5344CB8AC3E}">
        <p14:creationId xmlns:p14="http://schemas.microsoft.com/office/powerpoint/2010/main" val="325585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4EE4C34-2CE8-4CE2-9441-81151DBE6A43}"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D147F7-0CDC-4816-BD5C-063E77EDD250}"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E3FD71-4ECB-44B0-823C-9860E9806878}"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E1EB22-79FE-4737-9482-CA04CCA1B21B}"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4CD1FD-201E-49EB-B543-43DD2E500378}" type="datetime1">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EC9ADB6-F7AB-4E18-8F61-427AA90F9764}" type="datetime1">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442EF1-85F9-4E96-BD1C-DB7C42076405}" type="datetime1">
              <a:rPr lang="en-US" smtClean="0"/>
              <a:t>5/5/2024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4A4DD7-0242-46FA-BA16-A1DEB594C83E}" type="datetime1">
              <a:rPr lang="en-US" smtClean="0"/>
              <a:t>5/5/2024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6B1CB-E386-46D4-BA3C-FFE40BB029F2}" type="datetime1">
              <a:rPr lang="en-US" smtClean="0"/>
              <a:t>5/5/2024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A46F9C-6D45-42D3-B464-766B2987080C}" type="datetime1">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F0DFF3-8682-4EB5-817B-154C6A198ED0}" type="datetime1">
              <a:rPr lang="en-US" smtClean="0"/>
              <a:t>5/5/2024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E9047-A936-4FD3-B2EE-8BDFA359072F}" type="datetime1">
              <a:rPr lang="en-US" smtClean="0"/>
              <a:t>5/5/2024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image" Target="../media/image10.jpeg"/><Relationship Id="rId3" Type="http://schemas.openxmlformats.org/officeDocument/2006/relationships/image" Target="../media/image2.svg"/><Relationship Id="rId7" Type="http://schemas.openxmlformats.org/officeDocument/2006/relationships/image" Target="../media/image6.svg"/><Relationship Id="rId12"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diagramColors" Target="../diagrams/colors1.xml"/><Relationship Id="rId5" Type="http://schemas.openxmlformats.org/officeDocument/2006/relationships/image" Target="../media/image4.svg"/><Relationship Id="rId10" Type="http://schemas.openxmlformats.org/officeDocument/2006/relationships/diagramQuickStyle" Target="../diagrams/quickStyle1.xml"/><Relationship Id="rId4" Type="http://schemas.openxmlformats.org/officeDocument/2006/relationships/image" Target="../media/image3.png"/><Relationship Id="rId9"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23.png"/></Relationships>
</file>

<file path=ppt/slides/_rels/slide2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67997" y="3477681"/>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3">
              <a:alphaModFix amt="70000"/>
              <a:extLst>
                <a:ext uri="{96DAC541-7B7A-43D3-8B79-37D633B846F1}">
                  <asvg:svgBlip xmlns:asvg="http://schemas.microsoft.com/office/drawing/2016/SVG/main" r:embed="rId4"/>
                </a:ext>
              </a:extLst>
            </a:blip>
            <a:stretch>
              <a:fillRect/>
            </a:stretch>
          </a:blipFill>
        </p:spPr>
      </p:sp>
      <p:sp>
        <p:nvSpPr>
          <p:cNvPr id="3" name="Freeform 3"/>
          <p:cNvSpPr/>
          <p:nvPr/>
        </p:nvSpPr>
        <p:spPr>
          <a:xfrm rot="-5400000">
            <a:off x="630906" y="-655401"/>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5">
              <a:alphaModFix amt="74000"/>
              <a:extLst>
                <a:ext uri="{96DAC541-7B7A-43D3-8B79-37D633B846F1}">
                  <asvg:svgBlip xmlns:asvg="http://schemas.microsoft.com/office/drawing/2016/SVG/main" r:embed="rId6"/>
                </a:ext>
              </a:extLst>
            </a:blip>
            <a:stretch>
              <a:fillRect/>
            </a:stretch>
          </a:blipFill>
        </p:spPr>
      </p:sp>
      <p:sp>
        <p:nvSpPr>
          <p:cNvPr id="4" name="Freeform 4"/>
          <p:cNvSpPr/>
          <p:nvPr/>
        </p:nvSpPr>
        <p:spPr>
          <a:xfrm rot="-5400000">
            <a:off x="647146" y="-288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5400000" flipH="1">
            <a:off x="658388" y="4219525"/>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7">
              <a:alphaModFix amt="24000"/>
              <a:extLst>
                <a:ext uri="{96DAC541-7B7A-43D3-8B79-37D633B846F1}">
                  <asvg:svgBlip xmlns:asvg="http://schemas.microsoft.com/office/drawing/2016/SVG/main" r:embed="rId8"/>
                </a:ext>
              </a:extLst>
            </a:blip>
            <a:stretch>
              <a:fillRect/>
            </a:stretch>
          </a:blipFill>
        </p:spPr>
      </p:sp>
      <p:sp>
        <p:nvSpPr>
          <p:cNvPr id="7" name="Freeform 7"/>
          <p:cNvSpPr/>
          <p:nvPr/>
        </p:nvSpPr>
        <p:spPr>
          <a:xfrm rot="-5400000" flipH="1">
            <a:off x="1644487" y="6646780"/>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7">
              <a:alphaModFix amt="24000"/>
              <a:extLst>
                <a:ext uri="{96DAC541-7B7A-43D3-8B79-37D633B846F1}">
                  <asvg:svgBlip xmlns:asvg="http://schemas.microsoft.com/office/drawing/2016/SVG/main" r:embed="rId8"/>
                </a:ext>
              </a:extLst>
            </a:blip>
            <a:stretch>
              <a:fillRect/>
            </a:stretch>
          </a:blipFill>
        </p:spPr>
      </p:sp>
      <p:sp useBgFill="1">
        <p:nvSpPr>
          <p:cNvPr id="8" name="TextBox 8"/>
          <p:cNvSpPr txBox="1"/>
          <p:nvPr/>
        </p:nvSpPr>
        <p:spPr>
          <a:xfrm>
            <a:off x="6856125" y="1032308"/>
            <a:ext cx="9069675" cy="738664"/>
          </a:xfrm>
          <a:prstGeom prst="rect">
            <a:avLst/>
          </a:prstGeom>
        </p:spPr>
        <p:txBody>
          <a:bodyPr wrap="square" lIns="0" tIns="0" rIns="0" bIns="0" rtlCol="0" anchor="t">
            <a:spAutoFit/>
          </a:bodyPr>
          <a:lstStyle/>
          <a:p>
            <a:r>
              <a:rPr lang="en-US" sz="4800" b="1" dirty="0">
                <a:solidFill>
                  <a:srgbClr val="000000"/>
                </a:solidFill>
                <a:latin typeface="Times New Roman" panose="02020603050405020304" pitchFamily="18" charset="0"/>
                <a:cs typeface="Times New Roman" panose="02020603050405020304" pitchFamily="18" charset="0"/>
              </a:rPr>
              <a:t>North Western University, Khulna </a:t>
            </a:r>
          </a:p>
        </p:txBody>
      </p:sp>
      <p:sp>
        <p:nvSpPr>
          <p:cNvPr id="9" name="TextBox 9"/>
          <p:cNvSpPr txBox="1"/>
          <p:nvPr/>
        </p:nvSpPr>
        <p:spPr>
          <a:xfrm>
            <a:off x="1143000" y="3518068"/>
            <a:ext cx="15363669" cy="1846659"/>
          </a:xfrm>
          <a:prstGeom prst="rect">
            <a:avLst/>
          </a:prstGeom>
        </p:spPr>
        <p:txBody>
          <a:bodyPr wrap="square" lIns="0" tIns="0" rIns="0" bIns="0" rtlCol="0" anchor="t">
            <a:spAutoFit/>
          </a:bodyPr>
          <a:lstStyle/>
          <a:p>
            <a:pPr algn="ctr"/>
            <a:r>
              <a:rPr lang="en-US" sz="6000" b="1" dirty="0">
                <a:solidFill>
                  <a:schemeClr val="tx2">
                    <a:lumMod val="75000"/>
                  </a:schemeClr>
                </a:solidFill>
                <a:latin typeface="Times New Roman" panose="02020603050405020304" pitchFamily="18" charset="0"/>
                <a:cs typeface="Times New Roman" panose="02020603050405020304" pitchFamily="18" charset="0"/>
              </a:rPr>
              <a:t>A Stacking Ensemble Based Model for the Sentiment Analysis on Bangla Movie Reviews </a:t>
            </a:r>
          </a:p>
        </p:txBody>
      </p:sp>
      <p:pic>
        <p:nvPicPr>
          <p:cNvPr id="14" name="Picture 13">
            <a:extLst>
              <a:ext uri="{FF2B5EF4-FFF2-40B4-BE49-F238E27FC236}">
                <a16:creationId xmlns:a16="http://schemas.microsoft.com/office/drawing/2014/main" id="{C94C72A3-B6E2-FB37-176A-6535CAC3EEF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98856" y="108832"/>
            <a:ext cx="2257269" cy="2366959"/>
          </a:xfrm>
          <a:prstGeom prst="rect">
            <a:avLst/>
          </a:prstGeom>
        </p:spPr>
      </p:pic>
      <p:graphicFrame>
        <p:nvGraphicFramePr>
          <p:cNvPr id="15" name="Table 14">
            <a:extLst>
              <a:ext uri="{FF2B5EF4-FFF2-40B4-BE49-F238E27FC236}">
                <a16:creationId xmlns:a16="http://schemas.microsoft.com/office/drawing/2014/main" id="{CD6A3459-78BA-B818-5A54-42A3ED2DA961}"/>
              </a:ext>
            </a:extLst>
          </p:cNvPr>
          <p:cNvGraphicFramePr>
            <a:graphicFrameLocks noGrp="1"/>
          </p:cNvGraphicFramePr>
          <p:nvPr>
            <p:extLst>
              <p:ext uri="{D42A27DB-BD31-4B8C-83A1-F6EECF244321}">
                <p14:modId xmlns:p14="http://schemas.microsoft.com/office/powerpoint/2010/main" val="3873073643"/>
              </p:ext>
            </p:extLst>
          </p:nvPr>
        </p:nvGraphicFramePr>
        <p:xfrm>
          <a:off x="3048000" y="5969186"/>
          <a:ext cx="12192000" cy="3102971"/>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438602551"/>
                    </a:ext>
                  </a:extLst>
                </a:gridCol>
                <a:gridCol w="6096000">
                  <a:extLst>
                    <a:ext uri="{9D8B030D-6E8A-4147-A177-3AD203B41FA5}">
                      <a16:colId xmlns:a16="http://schemas.microsoft.com/office/drawing/2014/main" val="2639640222"/>
                    </a:ext>
                  </a:extLst>
                </a:gridCol>
              </a:tblGrid>
              <a:tr h="969371">
                <a:tc gridSpan="2">
                  <a:txBody>
                    <a:bodyPr/>
                    <a:lstStyle/>
                    <a:p>
                      <a:pPr algn="ctr"/>
                      <a:r>
                        <a:rPr lang="en-US" sz="4800" dirty="0">
                          <a:solidFill>
                            <a:schemeClr val="tx2">
                              <a:lumMod val="75000"/>
                            </a:schemeClr>
                          </a:solidFill>
                          <a:latin typeface="Times New Roman" panose="02020603050405020304" pitchFamily="18" charset="0"/>
                          <a:cs typeface="Times New Roman" panose="02020603050405020304" pitchFamily="18" charset="0"/>
                        </a:rPr>
                        <a:t>Presented By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BDFD5"/>
                    </a:solidFill>
                  </a:tcPr>
                </a:tc>
                <a:tc hMerge="1">
                  <a:txBody>
                    <a:bodyPr/>
                    <a:lstStyle/>
                    <a:p>
                      <a:endParaRPr lang="en-US" dirty="0"/>
                    </a:p>
                  </a:txBody>
                  <a:tcPr/>
                </a:tc>
                <a:extLst>
                  <a:ext uri="{0D108BD9-81ED-4DB2-BD59-A6C34878D82A}">
                    <a16:rowId xmlns:a16="http://schemas.microsoft.com/office/drawing/2014/main" val="4035388927"/>
                  </a:ext>
                </a:extLst>
              </a:tr>
              <a:tr h="969371">
                <a:tc>
                  <a:txBody>
                    <a:bodyPr/>
                    <a:lstStyle/>
                    <a:p>
                      <a:pPr algn="l"/>
                      <a:r>
                        <a:rPr lang="en-US" sz="3200" b="1" dirty="0" err="1">
                          <a:solidFill>
                            <a:schemeClr val="tx2">
                              <a:lumMod val="75000"/>
                            </a:schemeClr>
                          </a:solidFill>
                          <a:latin typeface="Times New Roman" panose="02020603050405020304" pitchFamily="18" charset="0"/>
                          <a:cs typeface="Times New Roman" panose="02020603050405020304" pitchFamily="18" charset="0"/>
                        </a:rPr>
                        <a:t>Riaj</a:t>
                      </a:r>
                      <a:r>
                        <a:rPr lang="en-US" sz="3200" b="1" dirty="0">
                          <a:solidFill>
                            <a:schemeClr val="tx2">
                              <a:lumMod val="75000"/>
                            </a:schemeClr>
                          </a:solidFill>
                          <a:latin typeface="Times New Roman" panose="02020603050405020304" pitchFamily="18" charset="0"/>
                          <a:cs typeface="Times New Roman" panose="02020603050405020304" pitchFamily="18" charset="0"/>
                        </a:rPr>
                        <a:t> </a:t>
                      </a:r>
                      <a:r>
                        <a:rPr lang="en-US" sz="3200" b="1" dirty="0" err="1">
                          <a:solidFill>
                            <a:schemeClr val="tx2">
                              <a:lumMod val="75000"/>
                            </a:schemeClr>
                          </a:solidFill>
                          <a:latin typeface="Times New Roman" panose="02020603050405020304" pitchFamily="18" charset="0"/>
                          <a:cs typeface="Times New Roman" panose="02020603050405020304" pitchFamily="18" charset="0"/>
                        </a:rPr>
                        <a:t>Hossen</a:t>
                      </a:r>
                      <a:r>
                        <a:rPr lang="en-US" sz="3200" b="1" dirty="0">
                          <a:solidFill>
                            <a:schemeClr val="tx2">
                              <a:lumMod val="75000"/>
                            </a:schemeClr>
                          </a:solidFill>
                          <a:latin typeface="Times New Roman" panose="02020603050405020304" pitchFamily="18" charset="0"/>
                          <a:cs typeface="Times New Roman" panose="02020603050405020304" pitchFamily="18" charset="0"/>
                        </a:rPr>
                        <a:t>  </a:t>
                      </a:r>
                    </a:p>
                    <a:p>
                      <a:pPr algn="l"/>
                      <a:r>
                        <a:rPr lang="en-US" sz="3200" b="1" dirty="0">
                          <a:solidFill>
                            <a:schemeClr val="tx2">
                              <a:lumMod val="75000"/>
                            </a:schemeClr>
                          </a:solidFill>
                          <a:latin typeface="Times New Roman" panose="02020603050405020304" pitchFamily="18" charset="0"/>
                          <a:cs typeface="Times New Roman" panose="02020603050405020304" pitchFamily="18" charset="0"/>
                        </a:rPr>
                        <a:t>ID-20201071010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tint val="20000"/>
                      </a:schemeClr>
                    </a:solidFill>
                  </a:tcPr>
                </a:tc>
                <a:tc>
                  <a:txBody>
                    <a:bodyPr/>
                    <a:lstStyle/>
                    <a:p>
                      <a:pPr algn="l"/>
                      <a:r>
                        <a:rPr lang="en-US" sz="3200" b="1" dirty="0" err="1">
                          <a:solidFill>
                            <a:schemeClr val="tx2">
                              <a:lumMod val="75000"/>
                            </a:schemeClr>
                          </a:solidFill>
                          <a:latin typeface="Times New Roman" panose="02020603050405020304" pitchFamily="18" charset="0"/>
                          <a:cs typeface="Times New Roman" panose="02020603050405020304" pitchFamily="18" charset="0"/>
                        </a:rPr>
                        <a:t>Sakib</a:t>
                      </a:r>
                      <a:r>
                        <a:rPr lang="en-US" sz="3200" b="1" dirty="0">
                          <a:solidFill>
                            <a:schemeClr val="tx2">
                              <a:lumMod val="75000"/>
                            </a:schemeClr>
                          </a:solidFill>
                          <a:latin typeface="Times New Roman" panose="02020603050405020304" pitchFamily="18" charset="0"/>
                          <a:cs typeface="Times New Roman" panose="02020603050405020304" pitchFamily="18" charset="0"/>
                        </a:rPr>
                        <a:t> Ahmed</a:t>
                      </a:r>
                    </a:p>
                    <a:p>
                      <a:pPr algn="l"/>
                      <a:r>
                        <a:rPr lang="en-US" sz="3200" b="1" dirty="0">
                          <a:solidFill>
                            <a:schemeClr val="tx2">
                              <a:lumMod val="75000"/>
                            </a:schemeClr>
                          </a:solidFill>
                          <a:latin typeface="Times New Roman" panose="02020603050405020304" pitchFamily="18" charset="0"/>
                          <a:cs typeface="Times New Roman" panose="02020603050405020304" pitchFamily="18" charset="0"/>
                        </a:rPr>
                        <a:t>ID-20201084010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1131111895"/>
                  </a:ext>
                </a:extLst>
              </a:tr>
              <a:tr h="969371">
                <a:tc>
                  <a:txBody>
                    <a:bodyPr/>
                    <a:lstStyle/>
                    <a:p>
                      <a:pPr algn="l"/>
                      <a:r>
                        <a:rPr lang="en-US" sz="3200" b="1" dirty="0">
                          <a:solidFill>
                            <a:schemeClr val="tx2">
                              <a:lumMod val="75000"/>
                            </a:schemeClr>
                          </a:solidFill>
                          <a:latin typeface="Times New Roman" panose="02020603050405020304" pitchFamily="18" charset="0"/>
                          <a:cs typeface="Times New Roman" panose="02020603050405020304" pitchFamily="18" charset="0"/>
                        </a:rPr>
                        <a:t>S M </a:t>
                      </a:r>
                      <a:r>
                        <a:rPr lang="en-US" sz="3200" b="1" dirty="0" err="1">
                          <a:solidFill>
                            <a:schemeClr val="tx2">
                              <a:lumMod val="75000"/>
                            </a:schemeClr>
                          </a:solidFill>
                          <a:latin typeface="Times New Roman" panose="02020603050405020304" pitchFamily="18" charset="0"/>
                          <a:cs typeface="Times New Roman" panose="02020603050405020304" pitchFamily="18" charset="0"/>
                        </a:rPr>
                        <a:t>Reazul</a:t>
                      </a:r>
                      <a:r>
                        <a:rPr lang="en-US" sz="3200" b="1" dirty="0">
                          <a:solidFill>
                            <a:schemeClr val="tx2">
                              <a:lumMod val="75000"/>
                            </a:schemeClr>
                          </a:solidFill>
                          <a:latin typeface="Times New Roman" panose="02020603050405020304" pitchFamily="18" charset="0"/>
                          <a:cs typeface="Times New Roman" panose="02020603050405020304" pitchFamily="18" charset="0"/>
                        </a:rPr>
                        <a:t> Islam Rifat</a:t>
                      </a:r>
                    </a:p>
                    <a:p>
                      <a:pPr algn="l"/>
                      <a:r>
                        <a:rPr lang="en-US" sz="3200" b="1" dirty="0">
                          <a:solidFill>
                            <a:schemeClr val="tx2">
                              <a:lumMod val="75000"/>
                            </a:schemeClr>
                          </a:solidFill>
                          <a:latin typeface="Times New Roman" panose="02020603050405020304" pitchFamily="18" charset="0"/>
                          <a:cs typeface="Times New Roman" panose="02020603050405020304" pitchFamily="18" charset="0"/>
                        </a:rPr>
                        <a:t>ID-20201139010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tint val="20000"/>
                      </a:schemeClr>
                    </a:solidFill>
                  </a:tcPr>
                </a:tc>
                <a:tc>
                  <a:txBody>
                    <a:bodyPr/>
                    <a:lstStyle/>
                    <a:p>
                      <a:pPr algn="l"/>
                      <a:r>
                        <a:rPr lang="en-US" sz="3200" b="1" dirty="0" err="1">
                          <a:solidFill>
                            <a:schemeClr val="tx2">
                              <a:lumMod val="75000"/>
                            </a:schemeClr>
                          </a:solidFill>
                          <a:latin typeface="Times New Roman" panose="02020603050405020304" pitchFamily="18" charset="0"/>
                          <a:cs typeface="Times New Roman" panose="02020603050405020304" pitchFamily="18" charset="0"/>
                        </a:rPr>
                        <a:t>Morium</a:t>
                      </a:r>
                      <a:r>
                        <a:rPr lang="en-US" sz="3200" b="1" dirty="0">
                          <a:solidFill>
                            <a:schemeClr val="tx2">
                              <a:lumMod val="75000"/>
                            </a:schemeClr>
                          </a:solidFill>
                          <a:latin typeface="Times New Roman" panose="02020603050405020304" pitchFamily="18" charset="0"/>
                          <a:cs typeface="Times New Roman" panose="02020603050405020304" pitchFamily="18" charset="0"/>
                        </a:rPr>
                        <a:t> Akter Mithun </a:t>
                      </a:r>
                    </a:p>
                    <a:p>
                      <a:pPr algn="l"/>
                      <a:r>
                        <a:rPr lang="en-US" sz="3200" b="1" dirty="0">
                          <a:solidFill>
                            <a:schemeClr val="tx2">
                              <a:lumMod val="75000"/>
                            </a:schemeClr>
                          </a:solidFill>
                          <a:latin typeface="Times New Roman" panose="02020603050405020304" pitchFamily="18" charset="0"/>
                          <a:cs typeface="Times New Roman" panose="02020603050405020304" pitchFamily="18" charset="0"/>
                        </a:rPr>
                        <a:t>ID: 202011152010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tint val="20000"/>
                      </a:schemeClr>
                    </a:solidFill>
                  </a:tcPr>
                </a:tc>
                <a:extLst>
                  <a:ext uri="{0D108BD9-81ED-4DB2-BD59-A6C34878D82A}">
                    <a16:rowId xmlns:a16="http://schemas.microsoft.com/office/drawing/2014/main" val="153259514"/>
                  </a:ext>
                </a:extLst>
              </a:tr>
            </a:tbl>
          </a:graphicData>
        </a:graphic>
      </p:graphicFrame>
      <p:sp>
        <p:nvSpPr>
          <p:cNvPr id="5" name="Slide Number Placeholder 56">
            <a:extLst>
              <a:ext uri="{FF2B5EF4-FFF2-40B4-BE49-F238E27FC236}">
                <a16:creationId xmlns:a16="http://schemas.microsoft.com/office/drawing/2014/main" id="{B55BD8BD-AA11-90DE-D664-471C43544726}"/>
              </a:ext>
            </a:extLst>
          </p:cNvPr>
          <p:cNvSpPr>
            <a:spLocks noGrp="1"/>
          </p:cNvSpPr>
          <p:nvPr>
            <p:ph type="sldNum" sz="quarter" idx="12"/>
          </p:nvPr>
        </p:nvSpPr>
        <p:spPr>
          <a:xfrm>
            <a:off x="17449800" y="495300"/>
            <a:ext cx="457198" cy="219400"/>
          </a:xfrm>
        </p:spPr>
        <p:txBody>
          <a:bodyPr/>
          <a:lstStyle/>
          <a:p>
            <a:fld id="{B6F15528-21DE-4FAA-801E-634DDDAF4B2B}" type="slidenum">
              <a:rPr lang="en-US" sz="6600" b="1" smtClean="0">
                <a:latin typeface="Times New Roman" panose="02020603050405020304" pitchFamily="18" charset="0"/>
                <a:cs typeface="Times New Roman" panose="02020603050405020304" pitchFamily="18" charset="0"/>
              </a:rPr>
              <a:pPr/>
              <a:t>1</a:t>
            </a:fld>
            <a:endParaRPr lang="en-US" sz="66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B6653727-1825-754B-B847-EA84CD2E2DE0}"/>
              </a:ext>
            </a:extLst>
          </p:cNvPr>
          <p:cNvGrpSpPr/>
          <p:nvPr/>
        </p:nvGrpSpPr>
        <p:grpSpPr>
          <a:xfrm>
            <a:off x="-591184" y="51963"/>
            <a:ext cx="18864352" cy="10135250"/>
            <a:chOff x="-591184" y="51963"/>
            <a:chExt cx="18864352" cy="1013525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591184" y="1056331"/>
              <a:ext cx="17582623" cy="8887774"/>
              <a:chOff x="0" y="-134882"/>
              <a:chExt cx="4860689" cy="2020804"/>
            </a:xfrm>
          </p:grpSpPr>
          <p:sp>
            <p:nvSpPr>
              <p:cNvPr id="7" name="Freeform 7"/>
              <p:cNvSpPr/>
              <p:nvPr/>
            </p:nvSpPr>
            <p:spPr>
              <a:xfrm>
                <a:off x="289824" y="-134882"/>
                <a:ext cx="4570865" cy="2020804"/>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820070" y="1380727"/>
              <a:ext cx="16095678" cy="8351440"/>
              <a:chOff x="-18865" y="-25762"/>
              <a:chExt cx="3634410" cy="1402178"/>
            </a:xfrm>
          </p:grpSpPr>
          <p:sp>
            <p:nvSpPr>
              <p:cNvPr id="18" name="Freeform 18"/>
              <p:cNvSpPr/>
              <p:nvPr/>
            </p:nvSpPr>
            <p:spPr>
              <a:xfrm>
                <a:off x="-18865" y="-25762"/>
                <a:ext cx="3634410" cy="1402178"/>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txBody>
              <a:bodyPr/>
              <a:lstStyle/>
              <a:p>
                <a:pPr marL="457200" indent="-457200"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Non-Bangla Words, Punctuation, URLs and Emoticon Removal</a:t>
                </a:r>
              </a:p>
              <a:p>
                <a:pPr marL="457200" indent="-457200"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Emoticon Removal</a:t>
                </a:r>
              </a:p>
              <a:p>
                <a:pPr algn="just"/>
                <a:r>
                  <a:rPr lang="en-US" sz="2100" dirty="0">
                    <a:latin typeface="Times New Roman" panose="02020603050405020304" pitchFamily="18" charset="0"/>
                    <a:cs typeface="Times New Roman" panose="02020603050405020304" pitchFamily="18" charset="0"/>
                  </a:rPr>
                  <a:t>	Example-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খুবই</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জঘন্য</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ও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নিম্নমানের</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মুভি</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buFont typeface="Wingdings" panose="05000000000000000000" pitchFamily="2" charset="2"/>
                  <a:buChar char="Ø"/>
                </a:pPr>
                <a:endParaRPr lang="en-US" sz="2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endParaRPr lang="en-US" sz="21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100" dirty="0">
                    <a:latin typeface="Times New Roman" panose="02020603050405020304" pitchFamily="18" charset="0"/>
                    <a:ea typeface="Calibri" panose="020F0502020204030204" pitchFamily="34" charset="0"/>
                    <a:cs typeface="Times New Roman" panose="02020603050405020304" pitchFamily="18" charset="0"/>
                  </a:rPr>
                  <a:t>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খুবই</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জঘন্য</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ও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নিম্নমানের</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মুভি</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indent="-457200" algn="just">
                  <a:buFont typeface="Wingdings" panose="05000000000000000000" pitchFamily="2" charset="2"/>
                  <a:buChar char="Ø"/>
                </a:pP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Wingdings" panose="05000000000000000000" pitchFamily="2" charset="2"/>
                  <a:buChar char="Ø"/>
                </a:pP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Stemming  </a:t>
                </a:r>
              </a:p>
              <a:p>
                <a:pPr algn="just"/>
                <a:r>
                  <a:rPr lang="en-US" sz="2100" dirty="0">
                    <a:latin typeface="Times New Roman" panose="02020603050405020304" pitchFamily="18" charset="0"/>
                    <a:ea typeface="Calibri" panose="020F0502020204030204" pitchFamily="34" charset="0"/>
                    <a:cs typeface="Times New Roman" panose="02020603050405020304" pitchFamily="18" charset="0"/>
                  </a:rPr>
                  <a:t>	Example-         	</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দৌড়ে</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(runner),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রানার</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(run),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রান</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(run),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রান</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(run). </a:t>
                </a:r>
              </a:p>
              <a:p>
                <a:pPr algn="just"/>
                <a:endParaRPr lang="en-US" sz="21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100" dirty="0">
                    <a:latin typeface="Times New Roman" panose="02020603050405020304" pitchFamily="18" charset="0"/>
                    <a:ea typeface="Calibri" panose="020F0502020204030204" pitchFamily="34" charset="0"/>
                    <a:cs typeface="Times New Roman" panose="02020603050405020304" pitchFamily="18" charset="0"/>
                  </a:rPr>
                  <a:t>	Common form-</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রান</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(run)  </a:t>
                </a:r>
              </a:p>
              <a:p>
                <a:pPr algn="just"/>
                <a:endParaRPr lang="en-US" sz="2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r>
                  <a:rPr lang="en-US" sz="2100" dirty="0">
                    <a:latin typeface="Times New Roman" panose="02020603050405020304" pitchFamily="18" charset="0"/>
                    <a:cs typeface="Times New Roman" panose="02020603050405020304" pitchFamily="18" charset="0"/>
                  </a:rPr>
                  <a:t>Stop Words Removal</a:t>
                </a:r>
              </a:p>
              <a:p>
                <a:pPr algn="just"/>
                <a:r>
                  <a:rPr lang="en-US" sz="2100" dirty="0">
                    <a:latin typeface="Times New Roman" panose="02020603050405020304" pitchFamily="18" charset="0"/>
                    <a:cs typeface="Times New Roman" panose="02020603050405020304" pitchFamily="18" charset="0"/>
                  </a:rPr>
                  <a:t>	Example-</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এই</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মুভিটা</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দেখলে</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হাসির</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ঝর্না</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ভেসে</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আসবে</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অভিনয়</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সাধারণ</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নয়</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অস্থির</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গান</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অবশ্যই</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দেখতে</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যাবো</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1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100" dirty="0">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এই</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ছবিটা</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হাসির</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ঝর্না</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ভেসে</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আসবে</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অভিনয়</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সাধারণ</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নয়</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সুপার</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গান</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দেখতে</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dirty="0" err="1">
                    <a:effectLst/>
                    <a:latin typeface="Times New Roman" panose="02020603050405020304" pitchFamily="18" charset="0"/>
                    <a:ea typeface="Calibri" panose="020F0502020204030204" pitchFamily="34" charset="0"/>
                    <a:cs typeface="Times New Roman" panose="02020603050405020304" pitchFamily="18" charset="0"/>
                  </a:rPr>
                  <a:t>যাবো</a:t>
                </a:r>
                <a:r>
                  <a:rPr lang="en-US" sz="2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buFont typeface="Wingdings" panose="05000000000000000000" pitchFamily="2" charset="2"/>
                  <a:buChar char="Ø"/>
                </a:pP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Lemmatization</a:t>
                </a:r>
              </a:p>
              <a:p>
                <a:pPr algn="just"/>
                <a:r>
                  <a:rPr lang="en-US" sz="2000" dirty="0">
                    <a:latin typeface="Times New Roman" panose="02020603050405020304" pitchFamily="18" charset="0"/>
                    <a:cs typeface="Times New Roman" panose="02020603050405020304" pitchFamily="18" charset="0"/>
                  </a:rPr>
                  <a:t>	Example-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শাবনূর</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মানেই</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সেই</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মুভিটা</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অবশেষে</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খুঁজে</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পাইছি</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algn="just"/>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শাবনূর</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মান</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সেই</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মুভি</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অবশেষ</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খুঁজ</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পাওয়া</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100" dirty="0">
                  <a:latin typeface="Times New Roman" panose="02020603050405020304" pitchFamily="18" charset="0"/>
                  <a:cs typeface="Times New Roman" panose="02020603050405020304" pitchFamily="18" charset="0"/>
                </a:endParaRPr>
              </a:p>
            </p:txBody>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grpSp>
          <p:nvGrpSpPr>
            <p:cNvPr id="20" name="Group 19">
              <a:extLst>
                <a:ext uri="{FF2B5EF4-FFF2-40B4-BE49-F238E27FC236}">
                  <a16:creationId xmlns:a16="http://schemas.microsoft.com/office/drawing/2014/main" id="{F0465ED3-55B2-919D-AF8A-1B92886CDEBC}"/>
                </a:ext>
              </a:extLst>
            </p:cNvPr>
            <p:cNvGrpSpPr/>
            <p:nvPr/>
          </p:nvGrpSpPr>
          <p:grpSpPr>
            <a:xfrm>
              <a:off x="820071" y="75781"/>
              <a:ext cx="6234017" cy="803447"/>
              <a:chOff x="1028700" y="1275732"/>
              <a:chExt cx="6234017" cy="803447"/>
            </a:xfrm>
          </p:grpSpPr>
          <p:grpSp>
            <p:nvGrpSpPr>
              <p:cNvPr id="11" name="Group 11"/>
              <p:cNvGrpSpPr/>
              <p:nvPr/>
            </p:nvGrpSpPr>
            <p:grpSpPr>
              <a:xfrm>
                <a:off x="1172212" y="1275732"/>
                <a:ext cx="6090505"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28700" y="1288665"/>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4" name="TextBox 24"/>
              <p:cNvSpPr txBox="1"/>
              <p:nvPr/>
            </p:nvSpPr>
            <p:spPr>
              <a:xfrm>
                <a:off x="2009627" y="1315622"/>
                <a:ext cx="5253090" cy="669925"/>
              </a:xfrm>
              <a:prstGeom prst="rect">
                <a:avLst/>
              </a:prstGeom>
            </p:spPr>
            <p:txBody>
              <a:bodyPr lIns="0" tIns="0" rIns="0" bIns="0" rtlCol="0" anchor="t">
                <a:spAutoFit/>
              </a:bodyPr>
              <a:lstStyle/>
              <a:p>
                <a:pPr>
                  <a:lnSpc>
                    <a:spcPts val="5599"/>
                  </a:lnSpc>
                </a:pPr>
                <a:r>
                  <a:rPr lang="en-US" sz="3999" b="1" dirty="0">
                    <a:solidFill>
                      <a:schemeClr val="tx2">
                        <a:lumMod val="75000"/>
                      </a:schemeClr>
                    </a:solidFill>
                    <a:latin typeface="Times New Roman" panose="02020603050405020304" pitchFamily="18" charset="0"/>
                    <a:cs typeface="Times New Roman" panose="02020603050405020304" pitchFamily="18" charset="0"/>
                  </a:rPr>
                  <a:t>Data Preprocessing</a:t>
                </a:r>
              </a:p>
            </p:txBody>
          </p:sp>
        </p:grpSp>
        <p:sp>
          <p:nvSpPr>
            <p:cNvPr id="21" name="Arrow: Down 20">
              <a:extLst>
                <a:ext uri="{FF2B5EF4-FFF2-40B4-BE49-F238E27FC236}">
                  <a16:creationId xmlns:a16="http://schemas.microsoft.com/office/drawing/2014/main" id="{8C6C6C51-946B-8F38-9B5B-EDC40763C963}"/>
                </a:ext>
              </a:extLst>
            </p:cNvPr>
            <p:cNvSpPr/>
            <p:nvPr/>
          </p:nvSpPr>
          <p:spPr>
            <a:xfrm>
              <a:off x="5178016" y="2474254"/>
              <a:ext cx="534562" cy="5717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Down 21">
              <a:extLst>
                <a:ext uri="{FF2B5EF4-FFF2-40B4-BE49-F238E27FC236}">
                  <a16:creationId xmlns:a16="http://schemas.microsoft.com/office/drawing/2014/main" id="{1C6817E4-219A-5658-A83C-3F27524E1DDD}"/>
                </a:ext>
              </a:extLst>
            </p:cNvPr>
            <p:cNvSpPr/>
            <p:nvPr/>
          </p:nvSpPr>
          <p:spPr>
            <a:xfrm>
              <a:off x="5801871" y="4432778"/>
              <a:ext cx="685800" cy="4592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Down 22">
              <a:extLst>
                <a:ext uri="{FF2B5EF4-FFF2-40B4-BE49-F238E27FC236}">
                  <a16:creationId xmlns:a16="http://schemas.microsoft.com/office/drawing/2014/main" id="{3F0FAE34-3EB7-EFAC-DFF2-7088C2831F5B}"/>
                </a:ext>
              </a:extLst>
            </p:cNvPr>
            <p:cNvSpPr/>
            <p:nvPr/>
          </p:nvSpPr>
          <p:spPr>
            <a:xfrm>
              <a:off x="6863291" y="6341965"/>
              <a:ext cx="685800" cy="4592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rrow: Down 27">
              <a:extLst>
                <a:ext uri="{FF2B5EF4-FFF2-40B4-BE49-F238E27FC236}">
                  <a16:creationId xmlns:a16="http://schemas.microsoft.com/office/drawing/2014/main" id="{68FBDB42-A2CA-EEC4-412E-3B0C22ADE35D}"/>
                </a:ext>
              </a:extLst>
            </p:cNvPr>
            <p:cNvSpPr/>
            <p:nvPr/>
          </p:nvSpPr>
          <p:spPr>
            <a:xfrm>
              <a:off x="4940248" y="7948966"/>
              <a:ext cx="685800" cy="45929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6">
              <a:extLst>
                <a:ext uri="{FF2B5EF4-FFF2-40B4-BE49-F238E27FC236}">
                  <a16:creationId xmlns:a16="http://schemas.microsoft.com/office/drawing/2014/main" id="{9E057E79-6213-14D7-7ECD-6A013EA73AFD}"/>
                </a:ext>
              </a:extLst>
            </p:cNvPr>
            <p:cNvSpPr txBox="1">
              <a:spLocks/>
            </p:cNvSpPr>
            <p:nvPr/>
          </p:nvSpPr>
          <p:spPr>
            <a:xfrm>
              <a:off x="16611600" y="504500"/>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10</a:t>
              </a:fld>
              <a:endParaRPr lang="en-US" sz="66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1965066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491301" y="2086327"/>
            <a:ext cx="17706970" cy="7645841"/>
            <a:chOff x="0" y="57150"/>
            <a:chExt cx="4663564" cy="1828771"/>
          </a:xfrm>
        </p:grpSpPr>
        <p:sp>
          <p:nvSpPr>
            <p:cNvPr id="7" name="Freeform 7"/>
            <p:cNvSpPr/>
            <p:nvPr/>
          </p:nvSpPr>
          <p:spPr>
            <a:xfrm>
              <a:off x="237035" y="63592"/>
              <a:ext cx="4426529" cy="1822329"/>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a:off x="1172212" y="1288665"/>
            <a:ext cx="6090505"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28700" y="1288665"/>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grpSp>
        <p:nvGrpSpPr>
          <p:cNvPr id="17" name="Group 17"/>
          <p:cNvGrpSpPr/>
          <p:nvPr/>
        </p:nvGrpSpPr>
        <p:grpSpPr>
          <a:xfrm>
            <a:off x="959006" y="2426110"/>
            <a:ext cx="15750529" cy="7140970"/>
            <a:chOff x="0" y="0"/>
            <a:chExt cx="3193361" cy="1370495"/>
          </a:xfrm>
        </p:grpSpPr>
        <p:sp>
          <p:nvSpPr>
            <p:cNvPr id="18" name="Freeform 18"/>
            <p:cNvSpPr/>
            <p:nvPr/>
          </p:nvSpPr>
          <p:spPr>
            <a:xfrm>
              <a:off x="0" y="0"/>
              <a:ext cx="3193361" cy="1370495"/>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sp>
        <p:nvSpPr>
          <p:cNvPr id="24" name="TextBox 24"/>
          <p:cNvSpPr txBox="1"/>
          <p:nvPr/>
        </p:nvSpPr>
        <p:spPr>
          <a:xfrm>
            <a:off x="2009627" y="1315622"/>
            <a:ext cx="5253090" cy="669925"/>
          </a:xfrm>
          <a:prstGeom prst="rect">
            <a:avLst/>
          </a:prstGeom>
        </p:spPr>
        <p:txBody>
          <a:bodyPr lIns="0" tIns="0" rIns="0" bIns="0" rtlCol="0" anchor="t">
            <a:spAutoFit/>
          </a:bodyPr>
          <a:lstStyle/>
          <a:p>
            <a:pPr>
              <a:lnSpc>
                <a:spcPts val="5599"/>
              </a:lnSpc>
            </a:pPr>
            <a:r>
              <a:rPr lang="en-US" sz="3999" b="1" dirty="0">
                <a:solidFill>
                  <a:schemeClr val="tx2">
                    <a:lumMod val="75000"/>
                  </a:schemeClr>
                </a:solidFill>
                <a:latin typeface="Times New Roman" panose="02020603050405020304" pitchFamily="18" charset="0"/>
                <a:cs typeface="Times New Roman" panose="02020603050405020304" pitchFamily="18" charset="0"/>
              </a:rPr>
              <a:t>Feature Extraction</a:t>
            </a:r>
          </a:p>
        </p:txBody>
      </p:sp>
      <p:graphicFrame>
        <p:nvGraphicFramePr>
          <p:cNvPr id="23" name="Diagram 22">
            <a:extLst>
              <a:ext uri="{FF2B5EF4-FFF2-40B4-BE49-F238E27FC236}">
                <a16:creationId xmlns:a16="http://schemas.microsoft.com/office/drawing/2014/main" id="{07F33E85-C002-5263-98A1-79716C9B551C}"/>
              </a:ext>
            </a:extLst>
          </p:cNvPr>
          <p:cNvGraphicFramePr/>
          <p:nvPr>
            <p:extLst>
              <p:ext uri="{D42A27DB-BD31-4B8C-83A1-F6EECF244321}">
                <p14:modId xmlns:p14="http://schemas.microsoft.com/office/powerpoint/2010/main" val="3655656224"/>
              </p:ext>
            </p:extLst>
          </p:nvPr>
        </p:nvGraphicFramePr>
        <p:xfrm>
          <a:off x="6263009" y="2622941"/>
          <a:ext cx="5029200" cy="20323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7" name="Content Placeholder 26">
            <a:extLst>
              <a:ext uri="{FF2B5EF4-FFF2-40B4-BE49-F238E27FC236}">
                <a16:creationId xmlns:a16="http://schemas.microsoft.com/office/drawing/2014/main" id="{F5F80830-8E10-B988-E9B1-81409138DA99}"/>
              </a:ext>
            </a:extLst>
          </p:cNvPr>
          <p:cNvSpPr>
            <a:spLocks noGrp="1"/>
          </p:cNvSpPr>
          <p:nvPr>
            <p:ph sz="half" idx="1"/>
          </p:nvPr>
        </p:nvSpPr>
        <p:spPr>
          <a:xfrm>
            <a:off x="1384297" y="3143397"/>
            <a:ext cx="5362201" cy="5276161"/>
          </a:xfrm>
        </p:spPr>
        <p:style>
          <a:lnRef idx="2">
            <a:schemeClr val="accent1"/>
          </a:lnRef>
          <a:fillRef idx="1">
            <a:schemeClr val="lt1"/>
          </a:fillRef>
          <a:effectRef idx="0">
            <a:schemeClr val="accent1"/>
          </a:effectRef>
          <a:fontRef idx="minor">
            <a:schemeClr val="dk1"/>
          </a:fontRef>
        </p:style>
        <p:txBody>
          <a:bodyPr>
            <a:normAutofit fontScale="62500" lnSpcReduction="20000"/>
          </a:bodyPr>
          <a:lstStyle/>
          <a:p>
            <a:pPr marL="0" indent="0" algn="just">
              <a:buNone/>
            </a:pPr>
            <a:r>
              <a:rPr lang="en-US" sz="3600" dirty="0">
                <a:latin typeface="Times New Roman" panose="02020603050405020304" pitchFamily="18" charset="0"/>
                <a:cs typeface="Times New Roman" panose="02020603050405020304" pitchFamily="18" charset="0"/>
              </a:rPr>
              <a:t>The bag-of-words (</a:t>
            </a:r>
            <a:r>
              <a:rPr lang="en-US" sz="3600" dirty="0" err="1">
                <a:latin typeface="Times New Roman" panose="02020603050405020304" pitchFamily="18" charset="0"/>
                <a:cs typeface="Times New Roman" panose="02020603050405020304" pitchFamily="18" charset="0"/>
              </a:rPr>
              <a:t>BoW</a:t>
            </a:r>
            <a:r>
              <a:rPr lang="en-US" sz="3600" dirty="0">
                <a:latin typeface="Times New Roman" panose="02020603050405020304" pitchFamily="18" charset="0"/>
                <a:cs typeface="Times New Roman" panose="02020603050405020304" pitchFamily="18" charset="0"/>
              </a:rPr>
              <a:t>) model is a simple yet powerful technique used in natural language processing for text representation. It represents text data as a bag, or multiset, of words, disregarding grammar and word order but keeping track of word frequency. The </a:t>
            </a:r>
            <a:r>
              <a:rPr lang="en-US" sz="3600" dirty="0" err="1">
                <a:latin typeface="Times New Roman" panose="02020603050405020304" pitchFamily="18" charset="0"/>
                <a:cs typeface="Times New Roman" panose="02020603050405020304" pitchFamily="18" charset="0"/>
              </a:rPr>
              <a:t>BoW</a:t>
            </a:r>
            <a:r>
              <a:rPr lang="en-US" sz="3600" dirty="0">
                <a:latin typeface="Times New Roman" panose="02020603050405020304" pitchFamily="18" charset="0"/>
                <a:cs typeface="Times New Roman" panose="02020603050405020304" pitchFamily="18" charset="0"/>
              </a:rPr>
              <a:t> model operates on the principle of word frequency, assigning importance to words based on their occurrence rather than their position or context within the text. </a:t>
            </a:r>
          </a:p>
          <a:p>
            <a:pPr marL="0" indent="0" algn="just">
              <a:buNone/>
            </a:pPr>
            <a:endParaRPr lang="en-US" sz="4200" dirty="0">
              <a:latin typeface="Times New Roman" panose="02020603050405020304" pitchFamily="18" charset="0"/>
              <a:cs typeface="Times New Roman" panose="02020603050405020304" pitchFamily="18" charset="0"/>
            </a:endParaRPr>
          </a:p>
        </p:txBody>
      </p:sp>
      <p:sp>
        <p:nvSpPr>
          <p:cNvPr id="28" name="Content Placeholder 27">
            <a:extLst>
              <a:ext uri="{FF2B5EF4-FFF2-40B4-BE49-F238E27FC236}">
                <a16:creationId xmlns:a16="http://schemas.microsoft.com/office/drawing/2014/main" id="{73F62D3D-3763-8332-4AE7-79AA7F3F32BF}"/>
              </a:ext>
            </a:extLst>
          </p:cNvPr>
          <p:cNvSpPr>
            <a:spLocks noGrp="1"/>
          </p:cNvSpPr>
          <p:nvPr>
            <p:ph sz="half" idx="2"/>
          </p:nvPr>
        </p:nvSpPr>
        <p:spPr>
          <a:xfrm>
            <a:off x="10396796" y="3741055"/>
            <a:ext cx="6143112" cy="5826024"/>
          </a:xfrm>
        </p:spPr>
        <p:txBody>
          <a:bodyPr>
            <a:normAutofit fontScale="62500" lnSpcReduction="20000"/>
          </a:bodyPr>
          <a:lstStyle/>
          <a:p>
            <a:pPr algn="just"/>
            <a:endParaRPr lang="en-US" dirty="0">
              <a:solidFill>
                <a:schemeClr val="tx2">
                  <a:lumMod val="75000"/>
                </a:schemeClr>
              </a:solidFill>
              <a:latin typeface="Times New Roman" panose="02020603050405020304" pitchFamily="18" charset="0"/>
              <a:cs typeface="Times New Roman" panose="02020603050405020304" pitchFamily="18" charset="0"/>
            </a:endParaRPr>
          </a:p>
          <a:p>
            <a:pPr algn="just"/>
            <a:endParaRPr lang="en-US" dirty="0">
              <a:solidFill>
                <a:schemeClr val="tx2">
                  <a:lumMod val="75000"/>
                </a:schemeClr>
              </a:solidFill>
              <a:latin typeface="Times New Roman" panose="02020603050405020304" pitchFamily="18" charset="0"/>
              <a:cs typeface="Times New Roman" panose="02020603050405020304" pitchFamily="18" charset="0"/>
            </a:endParaRPr>
          </a:p>
          <a:p>
            <a:pPr algn="just"/>
            <a:endParaRPr lang="en-US" dirty="0">
              <a:solidFill>
                <a:schemeClr val="tx2">
                  <a:lumMod val="75000"/>
                </a:schemeClr>
              </a:solidFill>
              <a:latin typeface="Times New Roman" panose="02020603050405020304" pitchFamily="18" charset="0"/>
              <a:cs typeface="Times New Roman" panose="02020603050405020304" pitchFamily="18" charset="0"/>
            </a:endParaRPr>
          </a:p>
          <a:p>
            <a:pPr algn="just"/>
            <a:endParaRPr lang="en-US" dirty="0">
              <a:solidFill>
                <a:schemeClr val="tx2">
                  <a:lumMod val="75000"/>
                </a:schemeClr>
              </a:solidFill>
              <a:latin typeface="Times New Roman" panose="02020603050405020304" pitchFamily="18" charset="0"/>
              <a:cs typeface="Times New Roman" panose="02020603050405020304" pitchFamily="18" charset="0"/>
            </a:endParaRPr>
          </a:p>
          <a:p>
            <a:pPr algn="just"/>
            <a:endParaRPr lang="en-US" dirty="0">
              <a:solidFill>
                <a:schemeClr val="tx2">
                  <a:lumMod val="75000"/>
                </a:schemeClr>
              </a:solidFill>
              <a:latin typeface="Times New Roman" panose="02020603050405020304" pitchFamily="18" charset="0"/>
              <a:cs typeface="Times New Roman" panose="02020603050405020304" pitchFamily="18" charset="0"/>
            </a:endParaRPr>
          </a:p>
          <a:p>
            <a:pPr algn="just"/>
            <a:endParaRPr lang="en-US" dirty="0">
              <a:solidFill>
                <a:schemeClr val="tx2">
                  <a:lumMod val="75000"/>
                </a:schemeClr>
              </a:solidFill>
              <a:latin typeface="Times New Roman" panose="02020603050405020304" pitchFamily="18" charset="0"/>
              <a:cs typeface="Times New Roman" panose="02020603050405020304" pitchFamily="18" charset="0"/>
            </a:endParaRPr>
          </a:p>
          <a:p>
            <a:pPr algn="just"/>
            <a:endParaRPr lang="en-US" dirty="0">
              <a:solidFill>
                <a:schemeClr val="tx2">
                  <a:lumMod val="75000"/>
                </a:schemeClr>
              </a:solidFill>
              <a:latin typeface="Times New Roman" panose="02020603050405020304" pitchFamily="18" charset="0"/>
              <a:cs typeface="Times New Roman" panose="02020603050405020304" pitchFamily="18" charset="0"/>
            </a:endParaRPr>
          </a:p>
          <a:p>
            <a:pPr algn="just"/>
            <a:endParaRPr lang="en-US" dirty="0">
              <a:solidFill>
                <a:schemeClr val="tx2">
                  <a:lumMod val="75000"/>
                </a:schemeClr>
              </a:solidFill>
              <a:latin typeface="Times New Roman" panose="02020603050405020304" pitchFamily="18" charset="0"/>
              <a:cs typeface="Times New Roman" panose="02020603050405020304" pitchFamily="18" charset="0"/>
            </a:endParaRPr>
          </a:p>
          <a:p>
            <a:pPr algn="just"/>
            <a:endParaRPr lang="en-US" dirty="0">
              <a:solidFill>
                <a:schemeClr val="tx2">
                  <a:lumMod val="75000"/>
                </a:schemeClr>
              </a:solidFill>
              <a:latin typeface="Times New Roman" panose="02020603050405020304" pitchFamily="18" charset="0"/>
              <a:cs typeface="Times New Roman" panose="02020603050405020304" pitchFamily="18" charset="0"/>
            </a:endParaRPr>
          </a:p>
          <a:p>
            <a:pPr algn="just"/>
            <a:endParaRPr lang="en-US" dirty="0">
              <a:solidFill>
                <a:schemeClr val="tx2">
                  <a:lumMod val="75000"/>
                </a:schemeClr>
              </a:solidFill>
              <a:latin typeface="Times New Roman" panose="02020603050405020304" pitchFamily="18" charset="0"/>
              <a:cs typeface="Times New Roman" panose="02020603050405020304" pitchFamily="18" charset="0"/>
            </a:endParaRPr>
          </a:p>
          <a:p>
            <a:pPr algn="just"/>
            <a:endParaRPr lang="en-US" dirty="0">
              <a:solidFill>
                <a:schemeClr val="tx2">
                  <a:lumMod val="75000"/>
                </a:schemeClr>
              </a:solidFill>
              <a:latin typeface="Times New Roman" panose="02020603050405020304" pitchFamily="18" charset="0"/>
              <a:cs typeface="Times New Roman" panose="02020603050405020304" pitchFamily="18" charset="0"/>
            </a:endParaRPr>
          </a:p>
          <a:p>
            <a:pPr algn="just"/>
            <a:endParaRPr lang="en-US" dirty="0">
              <a:solidFill>
                <a:schemeClr val="tx2">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2100" dirty="0">
              <a:solidFill>
                <a:schemeClr val="tx2">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2300" b="1" dirty="0">
              <a:solidFill>
                <a:schemeClr val="tx2">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2300" b="1" dirty="0">
              <a:solidFill>
                <a:schemeClr val="tx2">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2300" b="1" dirty="0">
              <a:solidFill>
                <a:schemeClr val="tx2">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2300" b="1" dirty="0">
              <a:solidFill>
                <a:schemeClr val="tx2">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2300" b="1" dirty="0">
              <a:solidFill>
                <a:schemeClr val="tx2">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2300" b="1" dirty="0">
              <a:solidFill>
                <a:schemeClr val="tx2">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2300" b="1" dirty="0">
              <a:solidFill>
                <a:schemeClr val="tx2">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2300" b="1" dirty="0">
              <a:solidFill>
                <a:schemeClr val="tx2">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2300" b="1" dirty="0">
              <a:solidFill>
                <a:schemeClr val="tx2">
                  <a:lumMod val="75000"/>
                </a:schemeClr>
              </a:solidFill>
              <a:latin typeface="Times New Roman" panose="02020603050405020304" pitchFamily="18" charset="0"/>
              <a:cs typeface="Times New Roman" panose="02020603050405020304" pitchFamily="18" charset="0"/>
            </a:endParaRPr>
          </a:p>
          <a:p>
            <a:pPr marL="0" indent="0" algn="ctr">
              <a:buNone/>
            </a:pPr>
            <a:r>
              <a:rPr lang="en-US" sz="3600" b="1" dirty="0">
                <a:solidFill>
                  <a:schemeClr val="tx2">
                    <a:lumMod val="75000"/>
                  </a:schemeClr>
                </a:solidFill>
                <a:latin typeface="Times New Roman" panose="02020603050405020304" pitchFamily="18" charset="0"/>
                <a:cs typeface="Times New Roman" panose="02020603050405020304" pitchFamily="18" charset="0"/>
              </a:rPr>
              <a:t>Figure 2. Word Embedding</a:t>
            </a:r>
          </a:p>
        </p:txBody>
      </p:sp>
      <p:sp>
        <p:nvSpPr>
          <p:cNvPr id="9" name="Slide Number Placeholder 56">
            <a:extLst>
              <a:ext uri="{FF2B5EF4-FFF2-40B4-BE49-F238E27FC236}">
                <a16:creationId xmlns:a16="http://schemas.microsoft.com/office/drawing/2014/main" id="{0F527DFB-B006-2738-387B-1322FE323A49}"/>
              </a:ext>
            </a:extLst>
          </p:cNvPr>
          <p:cNvSpPr txBox="1">
            <a:spLocks/>
          </p:cNvSpPr>
          <p:nvPr/>
        </p:nvSpPr>
        <p:spPr>
          <a:xfrm>
            <a:off x="16611600" y="504500"/>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11</a:t>
            </a:fld>
            <a:endParaRPr lang="en-US" sz="6600" b="1"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1EE90EBD-8749-B9C6-B32B-D4DC6F03F0FC}"/>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066431" y="3133068"/>
            <a:ext cx="5104489" cy="5286490"/>
          </a:xfrm>
          <a:prstGeom prst="rect">
            <a:avLst/>
          </a:prstGeom>
          <a:noFill/>
          <a:ln>
            <a:noFill/>
          </a:ln>
        </p:spPr>
      </p:pic>
    </p:spTree>
    <p:extLst>
      <p:ext uri="{BB962C8B-B14F-4D97-AF65-F5344CB8AC3E}">
        <p14:creationId xmlns:p14="http://schemas.microsoft.com/office/powerpoint/2010/main" val="2854219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491301" y="2086327"/>
            <a:ext cx="17706970" cy="7645841"/>
            <a:chOff x="0" y="57150"/>
            <a:chExt cx="4663564" cy="1828771"/>
          </a:xfrm>
        </p:grpSpPr>
        <p:sp>
          <p:nvSpPr>
            <p:cNvPr id="7" name="Freeform 7"/>
            <p:cNvSpPr/>
            <p:nvPr/>
          </p:nvSpPr>
          <p:spPr>
            <a:xfrm>
              <a:off x="237035" y="63592"/>
              <a:ext cx="4426529" cy="1822329"/>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a:off x="1172212" y="1288665"/>
            <a:ext cx="7971788"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28700" y="1288665"/>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grpSp>
        <p:nvGrpSpPr>
          <p:cNvPr id="17" name="Group 17"/>
          <p:cNvGrpSpPr/>
          <p:nvPr/>
        </p:nvGrpSpPr>
        <p:grpSpPr>
          <a:xfrm>
            <a:off x="1072331" y="2476500"/>
            <a:ext cx="15637205" cy="7090579"/>
            <a:chOff x="0" y="0"/>
            <a:chExt cx="3170385" cy="1360824"/>
          </a:xfrm>
        </p:grpSpPr>
        <p:sp>
          <p:nvSpPr>
            <p:cNvPr id="18" name="Freeform 18"/>
            <p:cNvSpPr/>
            <p:nvPr/>
          </p:nvSpPr>
          <p:spPr>
            <a:xfrm>
              <a:off x="0" y="0"/>
              <a:ext cx="3170385" cy="1360824"/>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sp>
        <p:nvSpPr>
          <p:cNvPr id="24" name="TextBox 24"/>
          <p:cNvSpPr txBox="1"/>
          <p:nvPr/>
        </p:nvSpPr>
        <p:spPr>
          <a:xfrm>
            <a:off x="2009626" y="1315622"/>
            <a:ext cx="7362973" cy="665695"/>
          </a:xfrm>
          <a:prstGeom prst="rect">
            <a:avLst/>
          </a:prstGeom>
        </p:spPr>
        <p:txBody>
          <a:bodyPr wrap="square" lIns="0" tIns="0" rIns="0" bIns="0" rtlCol="0" anchor="t">
            <a:spAutoFit/>
          </a:bodyPr>
          <a:lstStyle/>
          <a:p>
            <a:pPr>
              <a:lnSpc>
                <a:spcPts val="5599"/>
              </a:lnSpc>
            </a:pPr>
            <a:r>
              <a:rPr lang="en-US" sz="3999" b="1" dirty="0">
                <a:solidFill>
                  <a:schemeClr val="tx2">
                    <a:lumMod val="75000"/>
                  </a:schemeClr>
                </a:solidFill>
                <a:latin typeface="Times New Roman" panose="02020603050405020304" pitchFamily="18" charset="0"/>
                <a:cs typeface="Times New Roman" panose="02020603050405020304" pitchFamily="18" charset="0"/>
              </a:rPr>
              <a:t>Experimental Results (ML)</a:t>
            </a:r>
          </a:p>
        </p:txBody>
      </p:sp>
      <p:graphicFrame>
        <p:nvGraphicFramePr>
          <p:cNvPr id="25" name="Table 24">
            <a:extLst>
              <a:ext uri="{FF2B5EF4-FFF2-40B4-BE49-F238E27FC236}">
                <a16:creationId xmlns:a16="http://schemas.microsoft.com/office/drawing/2014/main" id="{D9427D14-6132-4A56-1029-A89D2DD18B10}"/>
              </a:ext>
            </a:extLst>
          </p:cNvPr>
          <p:cNvGraphicFramePr>
            <a:graphicFrameLocks noGrp="1"/>
          </p:cNvGraphicFramePr>
          <p:nvPr>
            <p:extLst>
              <p:ext uri="{D42A27DB-BD31-4B8C-83A1-F6EECF244321}">
                <p14:modId xmlns:p14="http://schemas.microsoft.com/office/powerpoint/2010/main" val="1046584398"/>
              </p:ext>
            </p:extLst>
          </p:nvPr>
        </p:nvGraphicFramePr>
        <p:xfrm>
          <a:off x="1272332" y="3315880"/>
          <a:ext cx="14847432" cy="5866222"/>
        </p:xfrm>
        <a:graphic>
          <a:graphicData uri="http://schemas.openxmlformats.org/drawingml/2006/table">
            <a:tbl>
              <a:tblPr firstRow="1" firstCol="1" bandRow="1">
                <a:tableStyleId>{5C22544A-7EE6-4342-B048-85BDC9FD1C3A}</a:tableStyleId>
              </a:tblPr>
              <a:tblGrid>
                <a:gridCol w="2189701">
                  <a:extLst>
                    <a:ext uri="{9D8B030D-6E8A-4147-A177-3AD203B41FA5}">
                      <a16:colId xmlns:a16="http://schemas.microsoft.com/office/drawing/2014/main" val="1824794318"/>
                    </a:ext>
                  </a:extLst>
                </a:gridCol>
                <a:gridCol w="2189701">
                  <a:extLst>
                    <a:ext uri="{9D8B030D-6E8A-4147-A177-3AD203B41FA5}">
                      <a16:colId xmlns:a16="http://schemas.microsoft.com/office/drawing/2014/main" val="2056398873"/>
                    </a:ext>
                  </a:extLst>
                </a:gridCol>
                <a:gridCol w="2028276">
                  <a:extLst>
                    <a:ext uri="{9D8B030D-6E8A-4147-A177-3AD203B41FA5}">
                      <a16:colId xmlns:a16="http://schemas.microsoft.com/office/drawing/2014/main" val="1799308371"/>
                    </a:ext>
                  </a:extLst>
                </a:gridCol>
                <a:gridCol w="1513611">
                  <a:extLst>
                    <a:ext uri="{9D8B030D-6E8A-4147-A177-3AD203B41FA5}">
                      <a16:colId xmlns:a16="http://schemas.microsoft.com/office/drawing/2014/main" val="3219062472"/>
                    </a:ext>
                  </a:extLst>
                </a:gridCol>
                <a:gridCol w="1388265">
                  <a:extLst>
                    <a:ext uri="{9D8B030D-6E8A-4147-A177-3AD203B41FA5}">
                      <a16:colId xmlns:a16="http://schemas.microsoft.com/office/drawing/2014/main" val="112011266"/>
                    </a:ext>
                  </a:extLst>
                </a:gridCol>
                <a:gridCol w="2073856">
                  <a:extLst>
                    <a:ext uri="{9D8B030D-6E8A-4147-A177-3AD203B41FA5}">
                      <a16:colId xmlns:a16="http://schemas.microsoft.com/office/drawing/2014/main" val="2965406321"/>
                    </a:ext>
                  </a:extLst>
                </a:gridCol>
                <a:gridCol w="1572484">
                  <a:extLst>
                    <a:ext uri="{9D8B030D-6E8A-4147-A177-3AD203B41FA5}">
                      <a16:colId xmlns:a16="http://schemas.microsoft.com/office/drawing/2014/main" val="993209552"/>
                    </a:ext>
                  </a:extLst>
                </a:gridCol>
                <a:gridCol w="1891538">
                  <a:extLst>
                    <a:ext uri="{9D8B030D-6E8A-4147-A177-3AD203B41FA5}">
                      <a16:colId xmlns:a16="http://schemas.microsoft.com/office/drawing/2014/main" val="3525063191"/>
                    </a:ext>
                  </a:extLst>
                </a:gridCol>
              </a:tblGrid>
              <a:tr h="1514848">
                <a:tc>
                  <a:txBody>
                    <a:bodyPr/>
                    <a:lstStyle/>
                    <a:p>
                      <a:pPr marL="0" marR="0" algn="ctr">
                        <a:lnSpc>
                          <a:spcPct val="107000"/>
                        </a:lnSpc>
                        <a:spcBef>
                          <a:spcPts val="0"/>
                        </a:spcBef>
                        <a:spcAft>
                          <a:spcPts val="0"/>
                        </a:spcAft>
                      </a:pPr>
                      <a:r>
                        <a:rPr lang="en-US" sz="1600">
                          <a:effectLst/>
                          <a:latin typeface="Times New Roman" panose="02020603050405020304" pitchFamily="18" charset="0"/>
                          <a:cs typeface="Times New Roman" panose="02020603050405020304" pitchFamily="18" charset="0"/>
                        </a:rPr>
                        <a:t>Model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Sentiment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Precision</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Recall</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F1-Score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Accuracy</a:t>
                      </a:r>
                      <a:endParaRPr lang="en-US" sz="14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Area Under curve</a:t>
                      </a:r>
                      <a:endParaRPr lang="en-US" sz="14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(AUC)</a:t>
                      </a:r>
                      <a:endParaRPr lang="en-US" sz="14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value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Mean Squared Error</a:t>
                      </a:r>
                      <a:endParaRPr lang="en-US" sz="14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(MSE)</a:t>
                      </a:r>
                      <a:endParaRPr lang="en-US" sz="14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600" dirty="0">
                          <a:effectLst/>
                          <a:latin typeface="Times New Roman" panose="02020603050405020304" pitchFamily="18" charset="0"/>
                          <a:cs typeface="Times New Roman" panose="02020603050405020304" pitchFamily="18" charset="0"/>
                        </a:rPr>
                        <a:t>value</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52301016"/>
                  </a:ext>
                </a:extLst>
              </a:tr>
              <a:tr h="354855">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BNB</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Positive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0.69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0.77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79.06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0.20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3704944"/>
                  </a:ext>
                </a:extLst>
              </a:tr>
              <a:tr h="362681">
                <a:tc vMerge="1">
                  <a:txBody>
                    <a:bodyPr/>
                    <a:lstStyle/>
                    <a:p>
                      <a:endParaRPr lang="en-US"/>
                    </a:p>
                  </a:txBody>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Negative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0.74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42947204"/>
                  </a:ext>
                </a:extLst>
              </a:tr>
              <a:tr h="354855">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SVM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Positive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0.85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0.77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81.63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0.15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88578964"/>
                  </a:ext>
                </a:extLst>
              </a:tr>
              <a:tr h="385760">
                <a:tc vMerge="1">
                  <a:txBody>
                    <a:bodyPr/>
                    <a:lstStyle/>
                    <a:p>
                      <a:endParaRPr lang="en-US"/>
                    </a:p>
                  </a:txBody>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Negative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0.79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0.83</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36135155"/>
                  </a:ext>
                </a:extLst>
              </a:tr>
              <a:tr h="354855">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KNN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Positive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0.82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0.70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0.75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77.14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0.23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76659468"/>
                  </a:ext>
                </a:extLst>
              </a:tr>
              <a:tr h="362681">
                <a:tc vMerge="1">
                  <a:txBody>
                    <a:bodyPr/>
                    <a:lstStyle/>
                    <a:p>
                      <a:endParaRPr lang="en-US"/>
                    </a:p>
                  </a:txBody>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Negative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0.74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0.79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804264878"/>
                  </a:ext>
                </a:extLst>
              </a:tr>
              <a:tr h="354855">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LR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Positive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0.86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0.69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0.77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83.55</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0.90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0.17</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07869994"/>
                  </a:ext>
                </a:extLst>
              </a:tr>
              <a:tr h="362681">
                <a:tc vMerge="1">
                  <a:txBody>
                    <a:bodyPr/>
                    <a:lstStyle/>
                    <a:p>
                      <a:endParaRPr lang="en-US"/>
                    </a:p>
                  </a:txBody>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Negative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261957948"/>
                  </a:ext>
                </a:extLst>
              </a:tr>
              <a:tr h="354855">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MNB</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Positive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0.82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81.08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0.18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93510806"/>
                  </a:ext>
                </a:extLst>
              </a:tr>
              <a:tr h="385760">
                <a:tc vMerge="1">
                  <a:txBody>
                    <a:bodyPr/>
                    <a:lstStyle/>
                    <a:p>
                      <a:endParaRPr lang="en-US"/>
                    </a:p>
                  </a:txBody>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Negative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0.81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013711268"/>
                  </a:ext>
                </a:extLst>
              </a:tr>
              <a:tr h="354855">
                <a:tc rowSpan="2">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RF</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Positive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0.86</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0.86</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0.86</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86.00</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0.93</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0.14</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23305064"/>
                  </a:ext>
                </a:extLst>
              </a:tr>
              <a:tr h="362681">
                <a:tc vMerge="1">
                  <a:txBody>
                    <a:bodyPr/>
                    <a:lstStyle/>
                    <a:p>
                      <a:endParaRPr lang="en-US"/>
                    </a:p>
                  </a:txBody>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Negative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0.86</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0.86</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0.86</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886790583"/>
                  </a:ext>
                </a:extLst>
              </a:tr>
            </a:tbl>
          </a:graphicData>
        </a:graphic>
      </p:graphicFrame>
      <p:sp>
        <p:nvSpPr>
          <p:cNvPr id="26" name="Rectangle 1">
            <a:extLst>
              <a:ext uri="{FF2B5EF4-FFF2-40B4-BE49-F238E27FC236}">
                <a16:creationId xmlns:a16="http://schemas.microsoft.com/office/drawing/2014/main" id="{0FAA09D0-3CAF-BBE6-3CD9-DA99670F8099}"/>
              </a:ext>
            </a:extLst>
          </p:cNvPr>
          <p:cNvSpPr>
            <a:spLocks noChangeArrowheads="1"/>
          </p:cNvSpPr>
          <p:nvPr/>
        </p:nvSpPr>
        <p:spPr bwMode="auto">
          <a:xfrm>
            <a:off x="4129633" y="2636837"/>
            <a:ext cx="10486352"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7420" tIns="63480" rIns="137434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Table </a:t>
            </a:r>
            <a:r>
              <a:rPr lang="en-US" altLang="en-US" sz="2800" b="1" dirty="0">
                <a:solidFill>
                  <a:schemeClr val="tx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2</a:t>
            </a:r>
            <a:r>
              <a:rPr kumimoji="0" lang="en-US" altLang="en-US" sz="2800" b="1" i="0" u="none" strike="noStrike" cap="none" normalizeH="0" baseline="0" dirty="0">
                <a:ln>
                  <a:noFill/>
                </a:ln>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Obtained results of applied ML algorithms</a:t>
            </a:r>
          </a:p>
        </p:txBody>
      </p:sp>
      <p:sp>
        <p:nvSpPr>
          <p:cNvPr id="9" name="Slide Number Placeholder 56">
            <a:extLst>
              <a:ext uri="{FF2B5EF4-FFF2-40B4-BE49-F238E27FC236}">
                <a16:creationId xmlns:a16="http://schemas.microsoft.com/office/drawing/2014/main" id="{1450A59A-9457-1A6D-637B-BD1AEEC97077}"/>
              </a:ext>
            </a:extLst>
          </p:cNvPr>
          <p:cNvSpPr txBox="1">
            <a:spLocks/>
          </p:cNvSpPr>
          <p:nvPr/>
        </p:nvSpPr>
        <p:spPr>
          <a:xfrm>
            <a:off x="16611600" y="504500"/>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12</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445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491301" y="2086327"/>
            <a:ext cx="17706970" cy="7645841"/>
            <a:chOff x="0" y="57150"/>
            <a:chExt cx="4663564" cy="1828771"/>
          </a:xfrm>
        </p:grpSpPr>
        <p:sp>
          <p:nvSpPr>
            <p:cNvPr id="7" name="Freeform 7"/>
            <p:cNvSpPr/>
            <p:nvPr/>
          </p:nvSpPr>
          <p:spPr>
            <a:xfrm>
              <a:off x="237035" y="63592"/>
              <a:ext cx="4426529" cy="1822329"/>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a:off x="1172212" y="1288665"/>
            <a:ext cx="7971788"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28700" y="1288665"/>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grpSp>
        <p:nvGrpSpPr>
          <p:cNvPr id="17" name="Group 17"/>
          <p:cNvGrpSpPr/>
          <p:nvPr/>
        </p:nvGrpSpPr>
        <p:grpSpPr>
          <a:xfrm>
            <a:off x="1072331" y="2476500"/>
            <a:ext cx="15637205" cy="7090579"/>
            <a:chOff x="0" y="0"/>
            <a:chExt cx="3170385" cy="1360824"/>
          </a:xfrm>
        </p:grpSpPr>
        <p:sp>
          <p:nvSpPr>
            <p:cNvPr id="18" name="Freeform 18"/>
            <p:cNvSpPr/>
            <p:nvPr/>
          </p:nvSpPr>
          <p:spPr>
            <a:xfrm>
              <a:off x="0" y="0"/>
              <a:ext cx="3170385" cy="1360824"/>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sp>
        <p:nvSpPr>
          <p:cNvPr id="24" name="TextBox 24"/>
          <p:cNvSpPr txBox="1"/>
          <p:nvPr/>
        </p:nvSpPr>
        <p:spPr>
          <a:xfrm>
            <a:off x="2009626" y="1315622"/>
            <a:ext cx="7362973" cy="665695"/>
          </a:xfrm>
          <a:prstGeom prst="rect">
            <a:avLst/>
          </a:prstGeom>
        </p:spPr>
        <p:txBody>
          <a:bodyPr wrap="square" lIns="0" tIns="0" rIns="0" bIns="0" rtlCol="0" anchor="t">
            <a:spAutoFit/>
          </a:bodyPr>
          <a:lstStyle/>
          <a:p>
            <a:pPr>
              <a:lnSpc>
                <a:spcPts val="5599"/>
              </a:lnSpc>
            </a:pPr>
            <a:r>
              <a:rPr lang="en-US" sz="3999" b="1" dirty="0">
                <a:solidFill>
                  <a:schemeClr val="tx2">
                    <a:lumMod val="75000"/>
                  </a:schemeClr>
                </a:solidFill>
                <a:latin typeface="Times New Roman" panose="02020603050405020304" pitchFamily="18" charset="0"/>
                <a:cs typeface="Times New Roman" panose="02020603050405020304" pitchFamily="18" charset="0"/>
              </a:rPr>
              <a:t>Experimental Results (ML)</a:t>
            </a:r>
          </a:p>
        </p:txBody>
      </p:sp>
      <p:sp>
        <p:nvSpPr>
          <p:cNvPr id="34" name="Rectangle 1">
            <a:extLst>
              <a:ext uri="{FF2B5EF4-FFF2-40B4-BE49-F238E27FC236}">
                <a16:creationId xmlns:a16="http://schemas.microsoft.com/office/drawing/2014/main" id="{2CF75632-96CE-5BFF-130E-F9755A447ED2}"/>
              </a:ext>
            </a:extLst>
          </p:cNvPr>
          <p:cNvSpPr>
            <a:spLocks noChangeArrowheads="1"/>
          </p:cNvSpPr>
          <p:nvPr/>
        </p:nvSpPr>
        <p:spPr bwMode="auto">
          <a:xfrm>
            <a:off x="4800600" y="8509599"/>
            <a:ext cx="9144000" cy="925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7420" tIns="63480" rIns="1374342" bIns="0" numCol="1" anchor="ctr" anchorCtr="0" compatLnSpc="1">
            <a:prstTxWarp prst="textNoShape">
              <a:avLst/>
            </a:prstTxWarp>
            <a:spAutoFit/>
          </a:bodyPr>
          <a:lstStyle/>
          <a:p>
            <a:pPr marL="0" marR="0" algn="ctr" hangingPunct="0">
              <a:spcBef>
                <a:spcPts val="600"/>
              </a:spcBef>
              <a:spcAft>
                <a:spcPts val="1200"/>
              </a:spcAft>
            </a:pPr>
            <a:r>
              <a:rPr lang="en-US" sz="2800" b="1" dirty="0">
                <a:solidFill>
                  <a:schemeClr val="tx2">
                    <a:lumMod val="75000"/>
                  </a:schemeClr>
                </a:solidFill>
                <a:effectLst/>
                <a:latin typeface="Times New Roman" panose="02020603050405020304" pitchFamily="18" charset="0"/>
                <a:ea typeface="Times New Roman" panose="02020603050405020304" pitchFamily="18" charset="0"/>
              </a:rPr>
              <a:t>Figure 3. Accuracy overview of the implemented ML algorithms</a:t>
            </a:r>
          </a:p>
        </p:txBody>
      </p:sp>
      <p:pic>
        <p:nvPicPr>
          <p:cNvPr id="9" name="Picture 8">
            <a:extLst>
              <a:ext uri="{FF2B5EF4-FFF2-40B4-BE49-F238E27FC236}">
                <a16:creationId xmlns:a16="http://schemas.microsoft.com/office/drawing/2014/main" id="{33A29F7A-A647-6466-739A-DC1D398903E2}"/>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996179" y="2610839"/>
            <a:ext cx="13953477" cy="5649129"/>
          </a:xfrm>
          <a:prstGeom prst="rect">
            <a:avLst/>
          </a:prstGeom>
          <a:noFill/>
          <a:ln>
            <a:noFill/>
          </a:ln>
        </p:spPr>
      </p:pic>
      <p:sp>
        <p:nvSpPr>
          <p:cNvPr id="20" name="Slide Number Placeholder 56">
            <a:extLst>
              <a:ext uri="{FF2B5EF4-FFF2-40B4-BE49-F238E27FC236}">
                <a16:creationId xmlns:a16="http://schemas.microsoft.com/office/drawing/2014/main" id="{0F83A6FC-B7DF-44CB-6A09-EF0BE8B87168}"/>
              </a:ext>
            </a:extLst>
          </p:cNvPr>
          <p:cNvSpPr txBox="1">
            <a:spLocks/>
          </p:cNvSpPr>
          <p:nvPr/>
        </p:nvSpPr>
        <p:spPr>
          <a:xfrm>
            <a:off x="16611600" y="504500"/>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13</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2855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520406" y="2465050"/>
            <a:ext cx="17706970" cy="7645841"/>
            <a:chOff x="0" y="57150"/>
            <a:chExt cx="4663564" cy="1828771"/>
          </a:xfrm>
        </p:grpSpPr>
        <p:sp>
          <p:nvSpPr>
            <p:cNvPr id="7" name="Freeform 7"/>
            <p:cNvSpPr/>
            <p:nvPr/>
          </p:nvSpPr>
          <p:spPr>
            <a:xfrm>
              <a:off x="237035" y="63592"/>
              <a:ext cx="4426529" cy="1822329"/>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a:off x="1172212" y="1288665"/>
            <a:ext cx="7971788"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28700" y="1288665"/>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grpSp>
        <p:nvGrpSpPr>
          <p:cNvPr id="17" name="Group 17"/>
          <p:cNvGrpSpPr/>
          <p:nvPr/>
        </p:nvGrpSpPr>
        <p:grpSpPr>
          <a:xfrm>
            <a:off x="908988" y="2867031"/>
            <a:ext cx="15637205" cy="7090579"/>
            <a:chOff x="0" y="0"/>
            <a:chExt cx="3170385" cy="1360824"/>
          </a:xfrm>
        </p:grpSpPr>
        <p:sp>
          <p:nvSpPr>
            <p:cNvPr id="18" name="Freeform 18"/>
            <p:cNvSpPr/>
            <p:nvPr/>
          </p:nvSpPr>
          <p:spPr>
            <a:xfrm>
              <a:off x="0" y="0"/>
              <a:ext cx="3170385" cy="1360824"/>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sp>
        <p:nvSpPr>
          <p:cNvPr id="24" name="TextBox 24"/>
          <p:cNvSpPr txBox="1"/>
          <p:nvPr/>
        </p:nvSpPr>
        <p:spPr>
          <a:xfrm>
            <a:off x="2009626" y="1315622"/>
            <a:ext cx="7362973" cy="665695"/>
          </a:xfrm>
          <a:prstGeom prst="rect">
            <a:avLst/>
          </a:prstGeom>
        </p:spPr>
        <p:txBody>
          <a:bodyPr wrap="square" lIns="0" tIns="0" rIns="0" bIns="0" rtlCol="0" anchor="t">
            <a:spAutoFit/>
          </a:bodyPr>
          <a:lstStyle/>
          <a:p>
            <a:pPr>
              <a:lnSpc>
                <a:spcPts val="5599"/>
              </a:lnSpc>
            </a:pPr>
            <a:r>
              <a:rPr lang="en-US" sz="3999" b="1" dirty="0">
                <a:solidFill>
                  <a:schemeClr val="tx2">
                    <a:lumMod val="75000"/>
                  </a:schemeClr>
                </a:solidFill>
                <a:latin typeface="Times New Roman" panose="02020603050405020304" pitchFamily="18" charset="0"/>
                <a:cs typeface="Times New Roman" panose="02020603050405020304" pitchFamily="18" charset="0"/>
              </a:rPr>
              <a:t>Experimental Results (ML)</a:t>
            </a:r>
          </a:p>
        </p:txBody>
      </p:sp>
      <p:pic>
        <p:nvPicPr>
          <p:cNvPr id="20" name="Picture 19">
            <a:extLst>
              <a:ext uri="{FF2B5EF4-FFF2-40B4-BE49-F238E27FC236}">
                <a16:creationId xmlns:a16="http://schemas.microsoft.com/office/drawing/2014/main" id="{C4BF6F9A-6906-2D12-F8A7-63F1E161BDC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272886" y="3500656"/>
            <a:ext cx="9470133" cy="5459579"/>
          </a:xfrm>
          <a:prstGeom prst="rect">
            <a:avLst/>
          </a:prstGeom>
          <a:noFill/>
          <a:ln>
            <a:noFill/>
          </a:ln>
        </p:spPr>
      </p:pic>
      <p:grpSp>
        <p:nvGrpSpPr>
          <p:cNvPr id="21" name="Group 20">
            <a:extLst>
              <a:ext uri="{FF2B5EF4-FFF2-40B4-BE49-F238E27FC236}">
                <a16:creationId xmlns:a16="http://schemas.microsoft.com/office/drawing/2014/main" id="{854AB432-69FA-A4B9-7E4A-510D338077AA}"/>
              </a:ext>
            </a:extLst>
          </p:cNvPr>
          <p:cNvGrpSpPr/>
          <p:nvPr/>
        </p:nvGrpSpPr>
        <p:grpSpPr>
          <a:xfrm rot="-5400000">
            <a:off x="3855775" y="-724044"/>
            <a:ext cx="1045006" cy="6528094"/>
            <a:chOff x="0" y="0"/>
            <a:chExt cx="256059" cy="1633391"/>
          </a:xfrm>
        </p:grpSpPr>
        <p:sp>
          <p:nvSpPr>
            <p:cNvPr id="22" name="Freeform 21">
              <a:extLst>
                <a:ext uri="{FF2B5EF4-FFF2-40B4-BE49-F238E27FC236}">
                  <a16:creationId xmlns:a16="http://schemas.microsoft.com/office/drawing/2014/main" id="{A3FD98B4-2686-0FA9-FA1B-EFF90524AB6A}"/>
                </a:ext>
              </a:extLst>
            </p:cNvPr>
            <p:cNvSpPr/>
            <p:nvPr/>
          </p:nvSpPr>
          <p:spPr>
            <a:xfrm>
              <a:off x="0" y="0"/>
              <a:ext cx="256059" cy="1633391"/>
            </a:xfrm>
            <a:custGeom>
              <a:avLst/>
              <a:gdLst/>
              <a:ahLst/>
              <a:cxnLst/>
              <a:rect l="l" t="t" r="r" b="b"/>
              <a:pathLst>
                <a:path w="256059" h="1633391">
                  <a:moveTo>
                    <a:pt x="256059" y="0"/>
                  </a:moveTo>
                  <a:lnTo>
                    <a:pt x="256059" y="1519091"/>
                  </a:lnTo>
                  <a:lnTo>
                    <a:pt x="128029" y="1633391"/>
                  </a:lnTo>
                  <a:lnTo>
                    <a:pt x="0" y="1519091"/>
                  </a:lnTo>
                  <a:lnTo>
                    <a:pt x="0" y="0"/>
                  </a:lnTo>
                  <a:lnTo>
                    <a:pt x="256059" y="0"/>
                  </a:lnTo>
                  <a:close/>
                </a:path>
              </a:pathLst>
            </a:custGeom>
            <a:solidFill>
              <a:srgbClr val="B7B7B7"/>
            </a:solidFill>
          </p:spPr>
          <p:txBody>
            <a:bodyPr/>
            <a:lstStyle/>
            <a:p>
              <a:endParaRPr lang="en-US" dirty="0"/>
            </a:p>
          </p:txBody>
        </p:sp>
        <p:sp>
          <p:nvSpPr>
            <p:cNvPr id="23" name="TextBox 22">
              <a:extLst>
                <a:ext uri="{FF2B5EF4-FFF2-40B4-BE49-F238E27FC236}">
                  <a16:creationId xmlns:a16="http://schemas.microsoft.com/office/drawing/2014/main" id="{8D9E9E3A-73D8-BC3E-2CBB-D6F29A251963}"/>
                </a:ext>
              </a:extLst>
            </p:cNvPr>
            <p:cNvSpPr txBox="1"/>
            <p:nvPr/>
          </p:nvSpPr>
          <p:spPr>
            <a:xfrm>
              <a:off x="0" y="57150"/>
              <a:ext cx="256059" cy="1461941"/>
            </a:xfrm>
            <a:prstGeom prst="rect">
              <a:avLst/>
            </a:prstGeom>
          </p:spPr>
          <p:txBody>
            <a:bodyPr lIns="50800" tIns="50800" rIns="50800" bIns="50800" rtlCol="0" anchor="ctr"/>
            <a:lstStyle/>
            <a:p>
              <a:pPr algn="ctr">
                <a:lnSpc>
                  <a:spcPts val="2499"/>
                </a:lnSpc>
              </a:pPr>
              <a:endParaRPr/>
            </a:p>
          </p:txBody>
        </p:sp>
      </p:grpSp>
      <p:sp>
        <p:nvSpPr>
          <p:cNvPr id="26" name="TextBox 25">
            <a:extLst>
              <a:ext uri="{FF2B5EF4-FFF2-40B4-BE49-F238E27FC236}">
                <a16:creationId xmlns:a16="http://schemas.microsoft.com/office/drawing/2014/main" id="{C89D108A-CB4E-1DFB-2BDF-A93241376826}"/>
              </a:ext>
            </a:extLst>
          </p:cNvPr>
          <p:cNvSpPr txBox="1"/>
          <p:nvPr/>
        </p:nvSpPr>
        <p:spPr>
          <a:xfrm>
            <a:off x="-652184" y="2326142"/>
            <a:ext cx="9406216" cy="646331"/>
          </a:xfrm>
          <a:prstGeom prst="rect">
            <a:avLst/>
          </a:prstGeom>
          <a:noFill/>
        </p:spPr>
        <p:txBody>
          <a:bodyPr wrap="square">
            <a:spAutoFit/>
          </a:bodyPr>
          <a:lstStyle/>
          <a:p>
            <a:pPr marL="0" marR="0" algn="ctr" hangingPunct="0">
              <a:spcBef>
                <a:spcPts val="600"/>
              </a:spcBef>
              <a:spcAft>
                <a:spcPts val="1200"/>
              </a:spcAft>
            </a:pPr>
            <a:r>
              <a:rPr lang="en-US" sz="3600" b="1" dirty="0">
                <a:effectLst/>
                <a:latin typeface="Times New Roman" panose="02020603050405020304" pitchFamily="18" charset="0"/>
                <a:ea typeface="Times New Roman" panose="02020603050405020304" pitchFamily="18" charset="0"/>
              </a:rPr>
              <a:t>BEST ML Model</a:t>
            </a:r>
          </a:p>
        </p:txBody>
      </p:sp>
      <p:sp>
        <p:nvSpPr>
          <p:cNvPr id="28" name="TextBox 27">
            <a:extLst>
              <a:ext uri="{FF2B5EF4-FFF2-40B4-BE49-F238E27FC236}">
                <a16:creationId xmlns:a16="http://schemas.microsoft.com/office/drawing/2014/main" id="{7683002D-85C0-C73B-25C9-E53ADAF8CF14}"/>
              </a:ext>
            </a:extLst>
          </p:cNvPr>
          <p:cNvSpPr txBox="1"/>
          <p:nvPr/>
        </p:nvSpPr>
        <p:spPr>
          <a:xfrm>
            <a:off x="4363697" y="9201867"/>
            <a:ext cx="9406216" cy="523220"/>
          </a:xfrm>
          <a:prstGeom prst="rect">
            <a:avLst/>
          </a:prstGeom>
          <a:noFill/>
        </p:spPr>
        <p:txBody>
          <a:bodyPr wrap="square">
            <a:spAutoFit/>
          </a:bodyPr>
          <a:lstStyle/>
          <a:p>
            <a:pPr algn="ctr" hangingPunct="0">
              <a:spcBef>
                <a:spcPts val="600"/>
              </a:spcBef>
              <a:spcAft>
                <a:spcPts val="1200"/>
              </a:spcAft>
            </a:pPr>
            <a:r>
              <a:rPr lang="en-US" sz="2800" b="1" dirty="0">
                <a:solidFill>
                  <a:schemeClr val="tx2">
                    <a:lumMod val="75000"/>
                  </a:schemeClr>
                </a:solidFill>
                <a:effectLst/>
                <a:latin typeface="Times New Roman" panose="02020603050405020304" pitchFamily="18" charset="0"/>
                <a:ea typeface="Times New Roman" panose="02020603050405020304" pitchFamily="18" charset="0"/>
              </a:rPr>
              <a:t>Figure 4. </a:t>
            </a:r>
            <a:r>
              <a:rPr lang="en-US" sz="2800" b="1" dirty="0">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Random Forest (RF)</a:t>
            </a:r>
            <a:endParaRPr lang="en-US" sz="28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Slide Number Placeholder 56">
            <a:extLst>
              <a:ext uri="{FF2B5EF4-FFF2-40B4-BE49-F238E27FC236}">
                <a16:creationId xmlns:a16="http://schemas.microsoft.com/office/drawing/2014/main" id="{D03FA1C6-7C4C-A843-DE0D-57134E5B4D06}"/>
              </a:ext>
            </a:extLst>
          </p:cNvPr>
          <p:cNvSpPr txBox="1">
            <a:spLocks/>
          </p:cNvSpPr>
          <p:nvPr/>
        </p:nvSpPr>
        <p:spPr>
          <a:xfrm>
            <a:off x="16611600" y="504500"/>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14</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9233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47146" y="-408211"/>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341340" y="1029449"/>
            <a:ext cx="18509375" cy="9205588"/>
            <a:chOff x="0" y="57150"/>
            <a:chExt cx="4874897" cy="2075068"/>
          </a:xfrm>
        </p:grpSpPr>
        <p:sp>
          <p:nvSpPr>
            <p:cNvPr id="7" name="Freeform 7"/>
            <p:cNvSpPr/>
            <p:nvPr/>
          </p:nvSpPr>
          <p:spPr>
            <a:xfrm>
              <a:off x="93807" y="63592"/>
              <a:ext cx="4781090" cy="2068626"/>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29666" y="887398"/>
            <a:ext cx="18153203" cy="9299819"/>
            <a:chOff x="-231746" y="-179838"/>
            <a:chExt cx="3439466" cy="1621773"/>
          </a:xfrm>
        </p:grpSpPr>
        <p:sp>
          <p:nvSpPr>
            <p:cNvPr id="18" name="Freeform 18"/>
            <p:cNvSpPr/>
            <p:nvPr/>
          </p:nvSpPr>
          <p:spPr>
            <a:xfrm>
              <a:off x="-231746" y="-179838"/>
              <a:ext cx="3439466" cy="1621773"/>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grpSp>
        <p:nvGrpSpPr>
          <p:cNvPr id="22" name="Group 21">
            <a:extLst>
              <a:ext uri="{FF2B5EF4-FFF2-40B4-BE49-F238E27FC236}">
                <a16:creationId xmlns:a16="http://schemas.microsoft.com/office/drawing/2014/main" id="{B8628709-5B27-F87E-2444-9F8B8B5701F0}"/>
              </a:ext>
            </a:extLst>
          </p:cNvPr>
          <p:cNvGrpSpPr/>
          <p:nvPr/>
        </p:nvGrpSpPr>
        <p:grpSpPr>
          <a:xfrm>
            <a:off x="37245" y="6588"/>
            <a:ext cx="8358430" cy="790514"/>
            <a:chOff x="1075716" y="631034"/>
            <a:chExt cx="8358430" cy="790514"/>
          </a:xfrm>
        </p:grpSpPr>
        <p:grpSp>
          <p:nvGrpSpPr>
            <p:cNvPr id="11" name="Group 11"/>
            <p:cNvGrpSpPr/>
            <p:nvPr/>
          </p:nvGrpSpPr>
          <p:grpSpPr>
            <a:xfrm>
              <a:off x="1147371" y="631034"/>
              <a:ext cx="7971788"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75716" y="631034"/>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4" name="TextBox 24"/>
            <p:cNvSpPr txBox="1"/>
            <p:nvPr/>
          </p:nvSpPr>
          <p:spPr>
            <a:xfrm>
              <a:off x="2071173" y="643953"/>
              <a:ext cx="7362973" cy="665695"/>
            </a:xfrm>
            <a:prstGeom prst="rect">
              <a:avLst/>
            </a:prstGeom>
          </p:spPr>
          <p:txBody>
            <a:bodyPr wrap="square" lIns="0" tIns="0" rIns="0" bIns="0" rtlCol="0" anchor="t">
              <a:spAutoFit/>
            </a:bodyPr>
            <a:lstStyle/>
            <a:p>
              <a:pPr>
                <a:lnSpc>
                  <a:spcPts val="5599"/>
                </a:lnSpc>
              </a:pPr>
              <a:r>
                <a:rPr lang="en-US" sz="3999" b="1" dirty="0">
                  <a:solidFill>
                    <a:schemeClr val="tx2">
                      <a:lumMod val="75000"/>
                    </a:schemeClr>
                  </a:solidFill>
                  <a:latin typeface="Times New Roman" panose="02020603050405020304" pitchFamily="18" charset="0"/>
                  <a:cs typeface="Times New Roman" panose="02020603050405020304" pitchFamily="18" charset="0"/>
                </a:rPr>
                <a:t>Experimental Results (DL)</a:t>
              </a:r>
            </a:p>
          </p:txBody>
        </p:sp>
      </p:grpSp>
      <p:graphicFrame>
        <p:nvGraphicFramePr>
          <p:cNvPr id="9" name="Table 8">
            <a:extLst>
              <a:ext uri="{FF2B5EF4-FFF2-40B4-BE49-F238E27FC236}">
                <a16:creationId xmlns:a16="http://schemas.microsoft.com/office/drawing/2014/main" id="{512DEBCD-15D4-7725-B374-D6E9550C7C21}"/>
              </a:ext>
            </a:extLst>
          </p:cNvPr>
          <p:cNvGraphicFramePr>
            <a:graphicFrameLocks noGrp="1"/>
          </p:cNvGraphicFramePr>
          <p:nvPr>
            <p:extLst>
              <p:ext uri="{D42A27DB-BD31-4B8C-83A1-F6EECF244321}">
                <p14:modId xmlns:p14="http://schemas.microsoft.com/office/powerpoint/2010/main" val="356793563"/>
              </p:ext>
            </p:extLst>
          </p:nvPr>
        </p:nvGraphicFramePr>
        <p:xfrm>
          <a:off x="29667" y="1426717"/>
          <a:ext cx="18138369" cy="8691972"/>
        </p:xfrm>
        <a:graphic>
          <a:graphicData uri="http://schemas.openxmlformats.org/drawingml/2006/table">
            <a:tbl>
              <a:tblPr firstRow="1" firstCol="1" bandRow="1">
                <a:tableStyleId>{5C22544A-7EE6-4342-B048-85BDC9FD1C3A}</a:tableStyleId>
              </a:tblPr>
              <a:tblGrid>
                <a:gridCol w="2666803">
                  <a:extLst>
                    <a:ext uri="{9D8B030D-6E8A-4147-A177-3AD203B41FA5}">
                      <a16:colId xmlns:a16="http://schemas.microsoft.com/office/drawing/2014/main" val="3606903061"/>
                    </a:ext>
                  </a:extLst>
                </a:gridCol>
                <a:gridCol w="2666803">
                  <a:extLst>
                    <a:ext uri="{9D8B030D-6E8A-4147-A177-3AD203B41FA5}">
                      <a16:colId xmlns:a16="http://schemas.microsoft.com/office/drawing/2014/main" val="2334540923"/>
                    </a:ext>
                  </a:extLst>
                </a:gridCol>
                <a:gridCol w="2050517">
                  <a:extLst>
                    <a:ext uri="{9D8B030D-6E8A-4147-A177-3AD203B41FA5}">
                      <a16:colId xmlns:a16="http://schemas.microsoft.com/office/drawing/2014/main" val="2506397216"/>
                    </a:ext>
                  </a:extLst>
                </a:gridCol>
                <a:gridCol w="2235279">
                  <a:extLst>
                    <a:ext uri="{9D8B030D-6E8A-4147-A177-3AD203B41FA5}">
                      <a16:colId xmlns:a16="http://schemas.microsoft.com/office/drawing/2014/main" val="1289245890"/>
                    </a:ext>
                  </a:extLst>
                </a:gridCol>
                <a:gridCol w="1795765">
                  <a:extLst>
                    <a:ext uri="{9D8B030D-6E8A-4147-A177-3AD203B41FA5}">
                      <a16:colId xmlns:a16="http://schemas.microsoft.com/office/drawing/2014/main" val="2545834997"/>
                    </a:ext>
                  </a:extLst>
                </a:gridCol>
                <a:gridCol w="2522890">
                  <a:extLst>
                    <a:ext uri="{9D8B030D-6E8A-4147-A177-3AD203B41FA5}">
                      <a16:colId xmlns:a16="http://schemas.microsoft.com/office/drawing/2014/main" val="2922818010"/>
                    </a:ext>
                  </a:extLst>
                </a:gridCol>
                <a:gridCol w="1902284">
                  <a:extLst>
                    <a:ext uri="{9D8B030D-6E8A-4147-A177-3AD203B41FA5}">
                      <a16:colId xmlns:a16="http://schemas.microsoft.com/office/drawing/2014/main" val="643124424"/>
                    </a:ext>
                  </a:extLst>
                </a:gridCol>
                <a:gridCol w="2298028">
                  <a:extLst>
                    <a:ext uri="{9D8B030D-6E8A-4147-A177-3AD203B41FA5}">
                      <a16:colId xmlns:a16="http://schemas.microsoft.com/office/drawing/2014/main" val="3717757368"/>
                    </a:ext>
                  </a:extLst>
                </a:gridCol>
              </a:tblGrid>
              <a:tr h="1394106">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Model</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Sentiment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Precision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Recall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F1-Score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Accuracy</a:t>
                      </a:r>
                      <a:endParaRPr lang="en-US" sz="18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Area Under Curve</a:t>
                      </a:r>
                      <a:endParaRPr lang="en-US" sz="18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(AUC)</a:t>
                      </a:r>
                      <a:endParaRPr lang="en-US" sz="18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Value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Mean Squared Error</a:t>
                      </a:r>
                      <a:endParaRPr lang="en-US" sz="18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(MSE)</a:t>
                      </a:r>
                      <a:endParaRPr lang="en-US" sz="18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Value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extLst>
                  <a:ext uri="{0D108BD9-81ED-4DB2-BD59-A6C34878D82A}">
                    <a16:rowId xmlns:a16="http://schemas.microsoft.com/office/drawing/2014/main" val="2817003340"/>
                  </a:ext>
                </a:extLst>
              </a:tr>
              <a:tr h="330637">
                <a:tc rowSpan="2">
                  <a:txBody>
                    <a:bodyPr/>
                    <a:lstStyle/>
                    <a:p>
                      <a:pPr marL="0" marR="0" algn="ctr">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CNN</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Positive</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0.89</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0.88</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0.88</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rowSpan="2">
                  <a:txBody>
                    <a:bodyPr/>
                    <a:lstStyle/>
                    <a:p>
                      <a:pPr marL="0" marR="0" algn="ctr">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90.31</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0.95</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0.10</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extLst>
                  <a:ext uri="{0D108BD9-81ED-4DB2-BD59-A6C34878D82A}">
                    <a16:rowId xmlns:a16="http://schemas.microsoft.com/office/drawing/2014/main" val="1109885608"/>
                  </a:ext>
                </a:extLst>
              </a:tr>
              <a:tr h="330637">
                <a:tc vMerge="1">
                  <a:txBody>
                    <a:bodyPr/>
                    <a:lstStyle/>
                    <a:p>
                      <a:endParaRPr lang="en-US"/>
                    </a:p>
                  </a:txBody>
                  <a:tcPr/>
                </a:tc>
                <a:tc>
                  <a:txBody>
                    <a:bodyPr/>
                    <a:lstStyle/>
                    <a:p>
                      <a:pPr marL="0" marR="0" algn="ctr">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Negative</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0.88</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0.89</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0.88</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66071375"/>
                  </a:ext>
                </a:extLst>
              </a:tr>
              <a:tr h="330637">
                <a:tc rowSpan="2">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RNN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Positive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0.89</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89.38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0.12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extLst>
                  <a:ext uri="{0D108BD9-81ED-4DB2-BD59-A6C34878D82A}">
                    <a16:rowId xmlns:a16="http://schemas.microsoft.com/office/drawing/2014/main" val="3423492859"/>
                  </a:ext>
                </a:extLst>
              </a:tr>
              <a:tr h="330637">
                <a:tc vMerge="1">
                  <a:txBody>
                    <a:bodyPr/>
                    <a:lstStyle/>
                    <a:p>
                      <a:endParaRPr lang="en-US"/>
                    </a:p>
                  </a:txBody>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Negative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0.91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115622045"/>
                  </a:ext>
                </a:extLst>
              </a:tr>
              <a:tr h="330637">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LSTM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Positive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88.02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extLst>
                  <a:ext uri="{0D108BD9-81ED-4DB2-BD59-A6C34878D82A}">
                    <a16:rowId xmlns:a16="http://schemas.microsoft.com/office/drawing/2014/main" val="786471507"/>
                  </a:ext>
                </a:extLst>
              </a:tr>
              <a:tr h="330637">
                <a:tc vMerge="1">
                  <a:txBody>
                    <a:bodyPr/>
                    <a:lstStyle/>
                    <a:p>
                      <a:endParaRPr lang="en-US"/>
                    </a:p>
                  </a:txBody>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Negative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99292101"/>
                  </a:ext>
                </a:extLst>
              </a:tr>
              <a:tr h="330637">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Bi-</a:t>
                      </a:r>
                      <a:endParaRPr lang="en-US" sz="18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LSTM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Positive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0.89</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rowSpan="2">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88.78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0.14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extLst>
                  <a:ext uri="{0D108BD9-81ED-4DB2-BD59-A6C34878D82A}">
                    <a16:rowId xmlns:a16="http://schemas.microsoft.com/office/drawing/2014/main" val="3250296322"/>
                  </a:ext>
                </a:extLst>
              </a:tr>
              <a:tr h="354489">
                <a:tc vMerge="1">
                  <a:txBody>
                    <a:bodyPr/>
                    <a:lstStyle/>
                    <a:p>
                      <a:endParaRPr lang="en-US"/>
                    </a:p>
                  </a:txBody>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Negative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818666296"/>
                  </a:ext>
                </a:extLst>
              </a:tr>
              <a:tr h="330637">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GRU</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Positive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88.39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extLst>
                  <a:ext uri="{0D108BD9-81ED-4DB2-BD59-A6C34878D82A}">
                    <a16:rowId xmlns:a16="http://schemas.microsoft.com/office/drawing/2014/main" val="2705216760"/>
                  </a:ext>
                </a:extLst>
              </a:tr>
              <a:tr h="330637">
                <a:tc vMerge="1">
                  <a:txBody>
                    <a:bodyPr/>
                    <a:lstStyle/>
                    <a:p>
                      <a:endParaRPr lang="en-US"/>
                    </a:p>
                  </a:txBody>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Negative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77380225"/>
                  </a:ext>
                </a:extLst>
              </a:tr>
              <a:tr h="330637">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Bi-GRU</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Positive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0.90</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88.74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extLst>
                  <a:ext uri="{0D108BD9-81ED-4DB2-BD59-A6C34878D82A}">
                    <a16:rowId xmlns:a16="http://schemas.microsoft.com/office/drawing/2014/main" val="1190009367"/>
                  </a:ext>
                </a:extLst>
              </a:tr>
              <a:tr h="330637">
                <a:tc vMerge="1">
                  <a:txBody>
                    <a:bodyPr/>
                    <a:lstStyle/>
                    <a:p>
                      <a:endParaRPr lang="en-US"/>
                    </a:p>
                  </a:txBody>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Negative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884267151"/>
                  </a:ext>
                </a:extLst>
              </a:tr>
              <a:tr h="330637">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CNN-LSTM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Positive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0.66</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0.58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0.61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60.35</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0.71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0.32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extLst>
                  <a:ext uri="{0D108BD9-81ED-4DB2-BD59-A6C34878D82A}">
                    <a16:rowId xmlns:a16="http://schemas.microsoft.com/office/drawing/2014/main" val="997873437"/>
                  </a:ext>
                </a:extLst>
              </a:tr>
              <a:tr h="330637">
                <a:tc vMerge="1">
                  <a:txBody>
                    <a:bodyPr/>
                    <a:lstStyle/>
                    <a:p>
                      <a:endParaRPr lang="en-US"/>
                    </a:p>
                  </a:txBody>
                  <a:tcPr/>
                </a:tc>
                <a:tc>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Negative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0.60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0.61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0.60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39922058"/>
                  </a:ext>
                </a:extLst>
              </a:tr>
              <a:tr h="330637">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CNN-GRU</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Positive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89.78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0.14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extLst>
                  <a:ext uri="{0D108BD9-81ED-4DB2-BD59-A6C34878D82A}">
                    <a16:rowId xmlns:a16="http://schemas.microsoft.com/office/drawing/2014/main" val="1126870794"/>
                  </a:ext>
                </a:extLst>
              </a:tr>
              <a:tr h="330637">
                <a:tc vMerge="1">
                  <a:txBody>
                    <a:bodyPr/>
                    <a:lstStyle/>
                    <a:p>
                      <a:endParaRPr lang="en-US"/>
                    </a:p>
                  </a:txBody>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Negative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543210740"/>
                  </a:ext>
                </a:extLst>
              </a:tr>
              <a:tr h="330637">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CNN-BiLSTM</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Positive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88.38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0.11</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extLst>
                  <a:ext uri="{0D108BD9-81ED-4DB2-BD59-A6C34878D82A}">
                    <a16:rowId xmlns:a16="http://schemas.microsoft.com/office/drawing/2014/main" val="1691209193"/>
                  </a:ext>
                </a:extLst>
              </a:tr>
              <a:tr h="330637">
                <a:tc vMerge="1">
                  <a:txBody>
                    <a:bodyPr/>
                    <a:lstStyle/>
                    <a:p>
                      <a:endParaRPr lang="en-US"/>
                    </a:p>
                  </a:txBody>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Negative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42278208"/>
                  </a:ext>
                </a:extLst>
              </a:tr>
              <a:tr h="330637">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CNN-BiGRU</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Positive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0.88</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89.19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0.13</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extLst>
                  <a:ext uri="{0D108BD9-81ED-4DB2-BD59-A6C34878D82A}">
                    <a16:rowId xmlns:a16="http://schemas.microsoft.com/office/drawing/2014/main" val="1077559810"/>
                  </a:ext>
                </a:extLst>
              </a:tr>
              <a:tr h="330637">
                <a:tc vMerge="1">
                  <a:txBody>
                    <a:bodyPr/>
                    <a:lstStyle/>
                    <a:p>
                      <a:endParaRPr lang="en-US"/>
                    </a:p>
                  </a:txBody>
                  <a:tcPr/>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Negative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0.90</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a:effectLst/>
                          <a:latin typeface="Times New Roman" panose="02020603050405020304" pitchFamily="18" charset="0"/>
                          <a:cs typeface="Times New Roman" panose="02020603050405020304" pitchFamily="18" charset="0"/>
                        </a:rPr>
                        <a:t>0.89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282530169"/>
                  </a:ext>
                </a:extLst>
              </a:tr>
              <a:tr h="330637">
                <a:tc rowSpan="2">
                  <a:txBody>
                    <a:bodyPr/>
                    <a:lstStyle/>
                    <a:p>
                      <a:pPr marL="0" marR="0" algn="ctr">
                        <a:lnSpc>
                          <a:spcPct val="107000"/>
                        </a:lnSpc>
                        <a:spcBef>
                          <a:spcPts val="0"/>
                        </a:spcBef>
                        <a:spcAft>
                          <a:spcPts val="0"/>
                        </a:spcAft>
                      </a:pPr>
                      <a:r>
                        <a:rPr lang="en-US" sz="2000" dirty="0">
                          <a:effectLst/>
                          <a:latin typeface="Times New Roman" panose="02020603050405020304" pitchFamily="18" charset="0"/>
                          <a:cs typeface="Times New Roman" panose="02020603050405020304" pitchFamily="18" charset="0"/>
                        </a:rPr>
                        <a:t>Stacking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a:txBody>
                    <a:bodyPr/>
                    <a:lstStyle/>
                    <a:p>
                      <a:pPr marL="0" marR="0" algn="ctr">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Positive</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0.93</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0.94</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0.94</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rowSpan="2">
                  <a:txBody>
                    <a:bodyPr/>
                    <a:lstStyle/>
                    <a:p>
                      <a:pPr marL="0" marR="0" algn="ctr">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94.36</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0.96</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tc rowSpan="2">
                  <a:txBody>
                    <a:bodyPr/>
                    <a:lstStyle/>
                    <a:p>
                      <a:pPr marL="0" marR="0" algn="ctr">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0.09</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nchor="ctr"/>
                </a:tc>
                <a:extLst>
                  <a:ext uri="{0D108BD9-81ED-4DB2-BD59-A6C34878D82A}">
                    <a16:rowId xmlns:a16="http://schemas.microsoft.com/office/drawing/2014/main" val="2761900469"/>
                  </a:ext>
                </a:extLst>
              </a:tr>
              <a:tr h="330637">
                <a:tc vMerge="1">
                  <a:txBody>
                    <a:bodyPr/>
                    <a:lstStyle/>
                    <a:p>
                      <a:endParaRPr lang="en-US"/>
                    </a:p>
                  </a:txBody>
                  <a:tcPr/>
                </a:tc>
                <a:tc>
                  <a:txBody>
                    <a:bodyPr/>
                    <a:lstStyle/>
                    <a:p>
                      <a:pPr marL="0" marR="0" algn="ctr">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Negative</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0.94</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b="1">
                          <a:effectLst/>
                          <a:latin typeface="Times New Roman" panose="02020603050405020304" pitchFamily="18" charset="0"/>
                          <a:cs typeface="Times New Roman" panose="02020603050405020304" pitchFamily="18" charset="0"/>
                        </a:rPr>
                        <a:t>0.93</a:t>
                      </a:r>
                      <a:endParaRPr lang="en-US" sz="1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a:txBody>
                    <a:bodyPr/>
                    <a:lstStyle/>
                    <a:p>
                      <a:pPr marL="0" marR="0" algn="ctr">
                        <a:lnSpc>
                          <a:spcPct val="107000"/>
                        </a:lnSpc>
                        <a:spcBef>
                          <a:spcPts val="0"/>
                        </a:spcBef>
                        <a:spcAft>
                          <a:spcPts val="0"/>
                        </a:spcAft>
                      </a:pPr>
                      <a:r>
                        <a:rPr lang="en-US" sz="2000" b="1" dirty="0">
                          <a:effectLst/>
                          <a:latin typeface="Times New Roman" panose="02020603050405020304" pitchFamily="18" charset="0"/>
                          <a:cs typeface="Times New Roman" panose="02020603050405020304" pitchFamily="18" charset="0"/>
                        </a:rPr>
                        <a:t>0.94</a:t>
                      </a:r>
                      <a:endParaRPr lang="en-US" sz="1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4964" marR="14964"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941948566"/>
                  </a:ext>
                </a:extLst>
              </a:tr>
            </a:tbl>
          </a:graphicData>
        </a:graphic>
      </p:graphicFrame>
      <p:sp>
        <p:nvSpPr>
          <p:cNvPr id="21" name="Slide Number Placeholder 56">
            <a:extLst>
              <a:ext uri="{FF2B5EF4-FFF2-40B4-BE49-F238E27FC236}">
                <a16:creationId xmlns:a16="http://schemas.microsoft.com/office/drawing/2014/main" id="{24B2D6FC-0B05-D4D2-5E36-BE771CCDFF13}"/>
              </a:ext>
            </a:extLst>
          </p:cNvPr>
          <p:cNvSpPr txBox="1">
            <a:spLocks/>
          </p:cNvSpPr>
          <p:nvPr/>
        </p:nvSpPr>
        <p:spPr>
          <a:xfrm>
            <a:off x="16872637" y="181971"/>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15</a:t>
            </a:fld>
            <a:endParaRPr lang="en-US" sz="6600" b="1" dirty="0">
              <a:latin typeface="Times New Roman" panose="02020603050405020304" pitchFamily="18" charset="0"/>
              <a:cs typeface="Times New Roman" panose="02020603050405020304" pitchFamily="18" charset="0"/>
            </a:endParaRPr>
          </a:p>
        </p:txBody>
      </p:sp>
      <p:sp>
        <p:nvSpPr>
          <p:cNvPr id="23" name="Rectangle 1">
            <a:extLst>
              <a:ext uri="{FF2B5EF4-FFF2-40B4-BE49-F238E27FC236}">
                <a16:creationId xmlns:a16="http://schemas.microsoft.com/office/drawing/2014/main" id="{855DE5D9-3CDB-8466-F9DF-5A3726D44DAB}"/>
              </a:ext>
            </a:extLst>
          </p:cNvPr>
          <p:cNvSpPr>
            <a:spLocks noChangeArrowheads="1"/>
          </p:cNvSpPr>
          <p:nvPr/>
        </p:nvSpPr>
        <p:spPr bwMode="auto">
          <a:xfrm>
            <a:off x="4257177" y="797102"/>
            <a:ext cx="10486352" cy="49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7420" tIns="63480" rIns="137434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Table </a:t>
            </a:r>
            <a:r>
              <a:rPr lang="en-US" altLang="en-US" sz="2800" b="1" dirty="0">
                <a:solidFill>
                  <a:schemeClr val="tx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2</a:t>
            </a:r>
            <a:r>
              <a:rPr kumimoji="0" lang="en-US" altLang="en-US" sz="2800" b="1" i="0" u="none" strike="noStrike" cap="none" normalizeH="0" baseline="0" dirty="0">
                <a:ln>
                  <a:noFill/>
                </a:ln>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Obtained results of applied DL algorithms</a:t>
            </a:r>
          </a:p>
        </p:txBody>
      </p:sp>
    </p:spTree>
    <p:extLst>
      <p:ext uri="{BB962C8B-B14F-4D97-AF65-F5344CB8AC3E}">
        <p14:creationId xmlns:p14="http://schemas.microsoft.com/office/powerpoint/2010/main" val="205809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491302" y="899786"/>
            <a:ext cx="18779302" cy="9387213"/>
            <a:chOff x="0" y="-237907"/>
            <a:chExt cx="4663564" cy="2256536"/>
          </a:xfrm>
        </p:grpSpPr>
        <p:sp>
          <p:nvSpPr>
            <p:cNvPr id="7" name="Freeform 7"/>
            <p:cNvSpPr/>
            <p:nvPr/>
          </p:nvSpPr>
          <p:spPr>
            <a:xfrm>
              <a:off x="133303" y="-237907"/>
              <a:ext cx="4530261" cy="2256536"/>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14832" y="958430"/>
            <a:ext cx="18258336" cy="9276607"/>
            <a:chOff x="0" y="0"/>
            <a:chExt cx="3170385" cy="1360824"/>
          </a:xfrm>
        </p:grpSpPr>
        <p:sp>
          <p:nvSpPr>
            <p:cNvPr id="18" name="Freeform 18"/>
            <p:cNvSpPr/>
            <p:nvPr/>
          </p:nvSpPr>
          <p:spPr>
            <a:xfrm>
              <a:off x="0" y="0"/>
              <a:ext cx="3170385" cy="1360824"/>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grpSp>
        <p:nvGrpSpPr>
          <p:cNvPr id="22" name="Group 21">
            <a:extLst>
              <a:ext uri="{FF2B5EF4-FFF2-40B4-BE49-F238E27FC236}">
                <a16:creationId xmlns:a16="http://schemas.microsoft.com/office/drawing/2014/main" id="{CA37013B-5137-0029-7B11-216F27A90795}"/>
              </a:ext>
            </a:extLst>
          </p:cNvPr>
          <p:cNvGrpSpPr/>
          <p:nvPr/>
        </p:nvGrpSpPr>
        <p:grpSpPr>
          <a:xfrm>
            <a:off x="643911" y="80618"/>
            <a:ext cx="8312523" cy="790514"/>
            <a:chOff x="1060076" y="1209201"/>
            <a:chExt cx="8312523" cy="790514"/>
          </a:xfrm>
        </p:grpSpPr>
        <p:grpSp>
          <p:nvGrpSpPr>
            <p:cNvPr id="20" name="Group 19">
              <a:extLst>
                <a:ext uri="{FF2B5EF4-FFF2-40B4-BE49-F238E27FC236}">
                  <a16:creationId xmlns:a16="http://schemas.microsoft.com/office/drawing/2014/main" id="{DF2B8263-9827-5F8F-45E0-CCDC3A0CC909}"/>
                </a:ext>
              </a:extLst>
            </p:cNvPr>
            <p:cNvGrpSpPr/>
            <p:nvPr/>
          </p:nvGrpSpPr>
          <p:grpSpPr>
            <a:xfrm>
              <a:off x="1060076" y="1209201"/>
              <a:ext cx="7891876" cy="790514"/>
              <a:chOff x="1028700" y="1288665"/>
              <a:chExt cx="7891876" cy="790514"/>
            </a:xfrm>
          </p:grpSpPr>
          <p:grpSp>
            <p:nvGrpSpPr>
              <p:cNvPr id="11" name="Group 11"/>
              <p:cNvGrpSpPr/>
              <p:nvPr/>
            </p:nvGrpSpPr>
            <p:grpSpPr>
              <a:xfrm>
                <a:off x="1253588" y="1288665"/>
                <a:ext cx="7666988"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28700" y="1288665"/>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grpSp>
        <p:sp>
          <p:nvSpPr>
            <p:cNvPr id="24" name="TextBox 24"/>
            <p:cNvSpPr txBox="1"/>
            <p:nvPr/>
          </p:nvSpPr>
          <p:spPr>
            <a:xfrm>
              <a:off x="2009626" y="1315622"/>
              <a:ext cx="7362973" cy="665695"/>
            </a:xfrm>
            <a:prstGeom prst="rect">
              <a:avLst/>
            </a:prstGeom>
          </p:spPr>
          <p:txBody>
            <a:bodyPr wrap="square" lIns="0" tIns="0" rIns="0" bIns="0" rtlCol="0" anchor="t">
              <a:spAutoFit/>
            </a:bodyPr>
            <a:lstStyle/>
            <a:p>
              <a:pPr>
                <a:lnSpc>
                  <a:spcPts val="5599"/>
                </a:lnSpc>
              </a:pPr>
              <a:r>
                <a:rPr lang="en-US" sz="3999" b="1" dirty="0">
                  <a:solidFill>
                    <a:schemeClr val="tx2">
                      <a:lumMod val="75000"/>
                    </a:schemeClr>
                  </a:solidFill>
                  <a:latin typeface="Times New Roman" panose="02020603050405020304" pitchFamily="18" charset="0"/>
                  <a:cs typeface="Times New Roman" panose="02020603050405020304" pitchFamily="18" charset="0"/>
                </a:rPr>
                <a:t>Experimental Results (DL)</a:t>
              </a:r>
            </a:p>
          </p:txBody>
        </p:sp>
      </p:grpSp>
      <p:sp>
        <p:nvSpPr>
          <p:cNvPr id="34" name="Rectangle 1">
            <a:extLst>
              <a:ext uri="{FF2B5EF4-FFF2-40B4-BE49-F238E27FC236}">
                <a16:creationId xmlns:a16="http://schemas.microsoft.com/office/drawing/2014/main" id="{2CF75632-96CE-5BFF-130E-F9755A447ED2}"/>
              </a:ext>
            </a:extLst>
          </p:cNvPr>
          <p:cNvSpPr>
            <a:spLocks noChangeArrowheads="1"/>
          </p:cNvSpPr>
          <p:nvPr/>
        </p:nvSpPr>
        <p:spPr bwMode="auto">
          <a:xfrm>
            <a:off x="4697811" y="9251813"/>
            <a:ext cx="8516784" cy="925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7420" tIns="63480" rIns="1374342" bIns="0" numCol="1" anchor="ctr" anchorCtr="0" compatLnSpc="1">
            <a:prstTxWarp prst="textNoShape">
              <a:avLst/>
            </a:prstTxWarp>
            <a:spAutoFit/>
          </a:bodyPr>
          <a:lstStyle/>
          <a:p>
            <a:pPr marL="0" marR="0" algn="ctr" hangingPunct="0">
              <a:spcBef>
                <a:spcPts val="600"/>
              </a:spcBef>
              <a:spcAft>
                <a:spcPts val="1200"/>
              </a:spcAft>
            </a:pPr>
            <a:r>
              <a:rPr lang="en-US" sz="2800" b="1" dirty="0">
                <a:solidFill>
                  <a:schemeClr val="tx2">
                    <a:lumMod val="75000"/>
                  </a:schemeClr>
                </a:solidFill>
                <a:effectLst/>
                <a:latin typeface="Times New Roman" panose="02020603050405020304" pitchFamily="18" charset="0"/>
                <a:ea typeface="Times New Roman" panose="02020603050405020304" pitchFamily="18" charset="0"/>
              </a:rPr>
              <a:t>Figure 5. Accuracy overview of the implemented DL algorithms</a:t>
            </a:r>
          </a:p>
        </p:txBody>
      </p:sp>
      <p:pic>
        <p:nvPicPr>
          <p:cNvPr id="21" name="Picture 20">
            <a:extLst>
              <a:ext uri="{FF2B5EF4-FFF2-40B4-BE49-F238E27FC236}">
                <a16:creationId xmlns:a16="http://schemas.microsoft.com/office/drawing/2014/main" id="{14602111-3E2A-4C51-AA32-D1F02F459C98}"/>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a:xfrm>
            <a:off x="242094" y="969636"/>
            <a:ext cx="17824806" cy="8381500"/>
          </a:xfrm>
          <a:prstGeom prst="rect">
            <a:avLst/>
          </a:prstGeom>
          <a:noFill/>
          <a:ln>
            <a:noFill/>
          </a:ln>
        </p:spPr>
      </p:pic>
      <p:sp>
        <p:nvSpPr>
          <p:cNvPr id="9" name="Slide Number Placeholder 56">
            <a:extLst>
              <a:ext uri="{FF2B5EF4-FFF2-40B4-BE49-F238E27FC236}">
                <a16:creationId xmlns:a16="http://schemas.microsoft.com/office/drawing/2014/main" id="{71F9CCA8-24DC-BD88-989B-65D2D7A30258}"/>
              </a:ext>
            </a:extLst>
          </p:cNvPr>
          <p:cNvSpPr txBox="1">
            <a:spLocks/>
          </p:cNvSpPr>
          <p:nvPr/>
        </p:nvSpPr>
        <p:spPr>
          <a:xfrm>
            <a:off x="16771502" y="259232"/>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16</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4772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304801" y="1419114"/>
            <a:ext cx="18472835" cy="8804747"/>
            <a:chOff x="0" y="57150"/>
            <a:chExt cx="4663564" cy="1852540"/>
          </a:xfrm>
        </p:grpSpPr>
        <p:sp>
          <p:nvSpPr>
            <p:cNvPr id="7" name="Freeform 7"/>
            <p:cNvSpPr/>
            <p:nvPr/>
          </p:nvSpPr>
          <p:spPr>
            <a:xfrm>
              <a:off x="93964" y="57150"/>
              <a:ext cx="4569600" cy="1852540"/>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0" y="1500323"/>
            <a:ext cx="18220601" cy="8646105"/>
            <a:chOff x="-76149" y="-89625"/>
            <a:chExt cx="3327545" cy="1488079"/>
          </a:xfrm>
        </p:grpSpPr>
        <p:sp>
          <p:nvSpPr>
            <p:cNvPr id="18" name="Freeform 18"/>
            <p:cNvSpPr/>
            <p:nvPr/>
          </p:nvSpPr>
          <p:spPr>
            <a:xfrm>
              <a:off x="-76149" y="-89625"/>
              <a:ext cx="3327545" cy="1488079"/>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grpSp>
        <p:nvGrpSpPr>
          <p:cNvPr id="11" name="Group 11"/>
          <p:cNvGrpSpPr/>
          <p:nvPr/>
        </p:nvGrpSpPr>
        <p:grpSpPr>
          <a:xfrm>
            <a:off x="550453" y="-51901"/>
            <a:ext cx="7433517" cy="701188"/>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21" name="Group 20">
            <a:extLst>
              <a:ext uri="{FF2B5EF4-FFF2-40B4-BE49-F238E27FC236}">
                <a16:creationId xmlns:a16="http://schemas.microsoft.com/office/drawing/2014/main" id="{854AB432-69FA-A4B9-7E4A-510D338077AA}"/>
              </a:ext>
            </a:extLst>
          </p:cNvPr>
          <p:cNvGrpSpPr/>
          <p:nvPr/>
        </p:nvGrpSpPr>
        <p:grpSpPr>
          <a:xfrm rot="16200000">
            <a:off x="3275187" y="-1851943"/>
            <a:ext cx="707180" cy="5848847"/>
            <a:chOff x="0" y="0"/>
            <a:chExt cx="256059" cy="1633391"/>
          </a:xfrm>
        </p:grpSpPr>
        <p:sp>
          <p:nvSpPr>
            <p:cNvPr id="22" name="Freeform 21">
              <a:extLst>
                <a:ext uri="{FF2B5EF4-FFF2-40B4-BE49-F238E27FC236}">
                  <a16:creationId xmlns:a16="http://schemas.microsoft.com/office/drawing/2014/main" id="{A3FD98B4-2686-0FA9-FA1B-EFF90524AB6A}"/>
                </a:ext>
              </a:extLst>
            </p:cNvPr>
            <p:cNvSpPr/>
            <p:nvPr/>
          </p:nvSpPr>
          <p:spPr>
            <a:xfrm>
              <a:off x="0" y="0"/>
              <a:ext cx="256059" cy="1633391"/>
            </a:xfrm>
            <a:custGeom>
              <a:avLst/>
              <a:gdLst/>
              <a:ahLst/>
              <a:cxnLst/>
              <a:rect l="l" t="t" r="r" b="b"/>
              <a:pathLst>
                <a:path w="256059" h="1633391">
                  <a:moveTo>
                    <a:pt x="256059" y="0"/>
                  </a:moveTo>
                  <a:lnTo>
                    <a:pt x="256059" y="1519091"/>
                  </a:lnTo>
                  <a:lnTo>
                    <a:pt x="128029" y="1633391"/>
                  </a:lnTo>
                  <a:lnTo>
                    <a:pt x="0" y="1519091"/>
                  </a:lnTo>
                  <a:lnTo>
                    <a:pt x="0" y="0"/>
                  </a:lnTo>
                  <a:lnTo>
                    <a:pt x="256059" y="0"/>
                  </a:lnTo>
                  <a:close/>
                </a:path>
              </a:pathLst>
            </a:custGeom>
            <a:solidFill>
              <a:srgbClr val="B7B7B7"/>
            </a:solidFill>
          </p:spPr>
          <p:txBody>
            <a:bodyPr/>
            <a:lstStyle/>
            <a:p>
              <a:endParaRPr lang="en-US" dirty="0"/>
            </a:p>
          </p:txBody>
        </p:sp>
        <p:sp>
          <p:nvSpPr>
            <p:cNvPr id="23" name="TextBox 22">
              <a:extLst>
                <a:ext uri="{FF2B5EF4-FFF2-40B4-BE49-F238E27FC236}">
                  <a16:creationId xmlns:a16="http://schemas.microsoft.com/office/drawing/2014/main" id="{8D9E9E3A-73D8-BC3E-2CBB-D6F29A251963}"/>
                </a:ext>
              </a:extLst>
            </p:cNvPr>
            <p:cNvSpPr txBox="1"/>
            <p:nvPr/>
          </p:nvSpPr>
          <p:spPr>
            <a:xfrm>
              <a:off x="0" y="57150"/>
              <a:ext cx="256059" cy="1461941"/>
            </a:xfrm>
            <a:prstGeom prst="rect">
              <a:avLst/>
            </a:prstGeom>
          </p:spPr>
          <p:txBody>
            <a:bodyPr lIns="50800" tIns="50800" rIns="50800" bIns="50800" rtlCol="0" anchor="ctr"/>
            <a:lstStyle/>
            <a:p>
              <a:pPr algn="ctr">
                <a:lnSpc>
                  <a:spcPts val="2499"/>
                </a:lnSpc>
              </a:pPr>
              <a:endParaRPr/>
            </a:p>
          </p:txBody>
        </p:sp>
      </p:grpSp>
      <p:grpSp>
        <p:nvGrpSpPr>
          <p:cNvPr id="25" name="Group 24">
            <a:extLst>
              <a:ext uri="{FF2B5EF4-FFF2-40B4-BE49-F238E27FC236}">
                <a16:creationId xmlns:a16="http://schemas.microsoft.com/office/drawing/2014/main" id="{671E8DE5-586F-033F-B816-C141D99E0313}"/>
              </a:ext>
            </a:extLst>
          </p:cNvPr>
          <p:cNvGrpSpPr/>
          <p:nvPr/>
        </p:nvGrpSpPr>
        <p:grpSpPr>
          <a:xfrm>
            <a:off x="286511" y="-51901"/>
            <a:ext cx="7866889" cy="1471015"/>
            <a:chOff x="286511" y="-51901"/>
            <a:chExt cx="7866889" cy="1471015"/>
          </a:xfrm>
        </p:grpSpPr>
        <p:grpSp>
          <p:nvGrpSpPr>
            <p:cNvPr id="14" name="Group 14"/>
            <p:cNvGrpSpPr/>
            <p:nvPr/>
          </p:nvGrpSpPr>
          <p:grpSpPr>
            <a:xfrm>
              <a:off x="430250" y="-51901"/>
              <a:ext cx="737137" cy="701188"/>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4" name="TextBox 24"/>
            <p:cNvSpPr txBox="1"/>
            <p:nvPr/>
          </p:nvSpPr>
          <p:spPr>
            <a:xfrm>
              <a:off x="1287590" y="-13879"/>
              <a:ext cx="6865810" cy="590473"/>
            </a:xfrm>
            <a:prstGeom prst="rect">
              <a:avLst/>
            </a:prstGeom>
          </p:spPr>
          <p:txBody>
            <a:bodyPr wrap="square" lIns="0" tIns="0" rIns="0" bIns="0" rtlCol="0" anchor="t">
              <a:spAutoFit/>
            </a:bodyPr>
            <a:lstStyle/>
            <a:p>
              <a:pPr>
                <a:lnSpc>
                  <a:spcPts val="5599"/>
                </a:lnSpc>
              </a:pPr>
              <a:r>
                <a:rPr lang="en-US" sz="3999" b="1" dirty="0">
                  <a:solidFill>
                    <a:schemeClr val="tx2">
                      <a:lumMod val="75000"/>
                    </a:schemeClr>
                  </a:solidFill>
                  <a:latin typeface="Times New Roman" panose="02020603050405020304" pitchFamily="18" charset="0"/>
                  <a:cs typeface="Times New Roman" panose="02020603050405020304" pitchFamily="18" charset="0"/>
                </a:rPr>
                <a:t>Experimental Results (DL)</a:t>
              </a:r>
            </a:p>
          </p:txBody>
        </p:sp>
        <p:sp>
          <p:nvSpPr>
            <p:cNvPr id="26" name="TextBox 25">
              <a:extLst>
                <a:ext uri="{FF2B5EF4-FFF2-40B4-BE49-F238E27FC236}">
                  <a16:creationId xmlns:a16="http://schemas.microsoft.com/office/drawing/2014/main" id="{C89D108A-CB4E-1DFB-2BDF-A93241376826}"/>
                </a:ext>
              </a:extLst>
            </p:cNvPr>
            <p:cNvSpPr txBox="1"/>
            <p:nvPr/>
          </p:nvSpPr>
          <p:spPr>
            <a:xfrm>
              <a:off x="286511" y="772783"/>
              <a:ext cx="6193796" cy="646331"/>
            </a:xfrm>
            <a:prstGeom prst="rect">
              <a:avLst/>
            </a:prstGeom>
            <a:noFill/>
          </p:spPr>
          <p:txBody>
            <a:bodyPr wrap="square">
              <a:spAutoFit/>
            </a:bodyPr>
            <a:lstStyle/>
            <a:p>
              <a:pPr marL="0" marR="0" algn="ctr" hangingPunct="0">
                <a:spcBef>
                  <a:spcPts val="600"/>
                </a:spcBef>
                <a:spcAft>
                  <a:spcPts val="1200"/>
                </a:spcAft>
              </a:pPr>
              <a:r>
                <a:rPr lang="en-US" sz="3600" b="1" dirty="0">
                  <a:solidFill>
                    <a:schemeClr val="tx2">
                      <a:lumMod val="75000"/>
                    </a:schemeClr>
                  </a:solidFill>
                  <a:effectLst/>
                  <a:latin typeface="Times New Roman" panose="02020603050405020304" pitchFamily="18" charset="0"/>
                  <a:ea typeface="Times New Roman" panose="02020603050405020304" pitchFamily="18" charset="0"/>
                </a:rPr>
                <a:t>BEST DL Model</a:t>
              </a:r>
            </a:p>
          </p:txBody>
        </p:sp>
      </p:grpSp>
      <p:sp>
        <p:nvSpPr>
          <p:cNvPr id="28" name="TextBox 27">
            <a:extLst>
              <a:ext uri="{FF2B5EF4-FFF2-40B4-BE49-F238E27FC236}">
                <a16:creationId xmlns:a16="http://schemas.microsoft.com/office/drawing/2014/main" id="{7683002D-85C0-C73B-25C9-E53ADAF8CF14}"/>
              </a:ext>
            </a:extLst>
          </p:cNvPr>
          <p:cNvSpPr txBox="1"/>
          <p:nvPr/>
        </p:nvSpPr>
        <p:spPr>
          <a:xfrm>
            <a:off x="4135827" y="9621294"/>
            <a:ext cx="9129167" cy="523220"/>
          </a:xfrm>
          <a:prstGeom prst="rect">
            <a:avLst/>
          </a:prstGeom>
          <a:noFill/>
        </p:spPr>
        <p:txBody>
          <a:bodyPr wrap="square">
            <a:spAutoFit/>
          </a:bodyPr>
          <a:lstStyle/>
          <a:p>
            <a:pPr algn="ctr" hangingPunct="0">
              <a:spcBef>
                <a:spcPts val="600"/>
              </a:spcBef>
              <a:spcAft>
                <a:spcPts val="1200"/>
              </a:spcAft>
            </a:pPr>
            <a:r>
              <a:rPr lang="en-US" sz="2800" b="1" dirty="0">
                <a:solidFill>
                  <a:schemeClr val="tx2">
                    <a:lumMod val="75000"/>
                  </a:schemeClr>
                </a:solidFill>
                <a:effectLst/>
                <a:latin typeface="Times New Roman" panose="02020603050405020304" pitchFamily="18" charset="0"/>
                <a:ea typeface="Times New Roman" panose="02020603050405020304" pitchFamily="18" charset="0"/>
              </a:rPr>
              <a:t>Figure 6. Convolutional Neural Network (CNN)</a:t>
            </a:r>
            <a:endParaRPr lang="en-US" sz="2800" dirty="0">
              <a:solidFill>
                <a:schemeClr val="tx2">
                  <a:lumMod val="75000"/>
                </a:schemeClr>
              </a:solidFill>
              <a:effectLst/>
              <a:latin typeface="Times New Roman" panose="02020603050405020304" pitchFamily="18" charset="0"/>
              <a:ea typeface="Times New Roman" panose="02020603050405020304" pitchFamily="18" charset="0"/>
            </a:endParaRPr>
          </a:p>
        </p:txBody>
      </p:sp>
      <p:pic>
        <p:nvPicPr>
          <p:cNvPr id="20" name="Picture 19">
            <a:extLst>
              <a:ext uri="{FF2B5EF4-FFF2-40B4-BE49-F238E27FC236}">
                <a16:creationId xmlns:a16="http://schemas.microsoft.com/office/drawing/2014/main" id="{BD1F8B6A-85F4-C2D3-BC77-5817682E84F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1293" y="1675490"/>
            <a:ext cx="17845413" cy="7892620"/>
          </a:xfrm>
          <a:prstGeom prst="rect">
            <a:avLst/>
          </a:prstGeom>
        </p:spPr>
      </p:pic>
      <p:sp>
        <p:nvSpPr>
          <p:cNvPr id="27" name="Slide Number Placeholder 56">
            <a:extLst>
              <a:ext uri="{FF2B5EF4-FFF2-40B4-BE49-F238E27FC236}">
                <a16:creationId xmlns:a16="http://schemas.microsoft.com/office/drawing/2014/main" id="{00D3B6AB-D3EB-EB9B-10C7-2CA111B94B2B}"/>
              </a:ext>
            </a:extLst>
          </p:cNvPr>
          <p:cNvSpPr txBox="1">
            <a:spLocks/>
          </p:cNvSpPr>
          <p:nvPr/>
        </p:nvSpPr>
        <p:spPr>
          <a:xfrm>
            <a:off x="16771308" y="351676"/>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17</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54917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8" y="-555977"/>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491301" y="876854"/>
            <a:ext cx="18509375" cy="9410148"/>
            <a:chOff x="0" y="-232138"/>
            <a:chExt cx="4874897" cy="2250767"/>
          </a:xfrm>
        </p:grpSpPr>
        <p:sp>
          <p:nvSpPr>
            <p:cNvPr id="7" name="Freeform 7"/>
            <p:cNvSpPr/>
            <p:nvPr/>
          </p:nvSpPr>
          <p:spPr>
            <a:xfrm>
              <a:off x="129396" y="-232138"/>
              <a:ext cx="4745501" cy="2250767"/>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14832" y="887399"/>
            <a:ext cx="18273168" cy="9399601"/>
            <a:chOff x="-119056" y="-80483"/>
            <a:chExt cx="3322358" cy="1475479"/>
          </a:xfrm>
        </p:grpSpPr>
        <p:sp>
          <p:nvSpPr>
            <p:cNvPr id="18" name="Freeform 18"/>
            <p:cNvSpPr/>
            <p:nvPr/>
          </p:nvSpPr>
          <p:spPr>
            <a:xfrm>
              <a:off x="-119056" y="-80483"/>
              <a:ext cx="3322358" cy="1475479"/>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grpSp>
        <p:nvGrpSpPr>
          <p:cNvPr id="21" name="Group 20">
            <a:extLst>
              <a:ext uri="{FF2B5EF4-FFF2-40B4-BE49-F238E27FC236}">
                <a16:creationId xmlns:a16="http://schemas.microsoft.com/office/drawing/2014/main" id="{D40E12B6-8150-17DF-597A-1C04A4976746}"/>
              </a:ext>
            </a:extLst>
          </p:cNvPr>
          <p:cNvGrpSpPr/>
          <p:nvPr/>
        </p:nvGrpSpPr>
        <p:grpSpPr>
          <a:xfrm>
            <a:off x="196713" y="9586"/>
            <a:ext cx="8774576" cy="790514"/>
            <a:chOff x="1028700" y="1288665"/>
            <a:chExt cx="8774576" cy="790514"/>
          </a:xfrm>
        </p:grpSpPr>
        <p:grpSp>
          <p:nvGrpSpPr>
            <p:cNvPr id="11" name="Group 11"/>
            <p:cNvGrpSpPr/>
            <p:nvPr/>
          </p:nvGrpSpPr>
          <p:grpSpPr>
            <a:xfrm>
              <a:off x="1172212" y="1288665"/>
              <a:ext cx="8631064"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28700" y="1288665"/>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4" name="TextBox 24"/>
            <p:cNvSpPr txBox="1"/>
            <p:nvPr/>
          </p:nvSpPr>
          <p:spPr>
            <a:xfrm>
              <a:off x="2009626" y="1315622"/>
              <a:ext cx="7793650" cy="665695"/>
            </a:xfrm>
            <a:prstGeom prst="rect">
              <a:avLst/>
            </a:prstGeom>
          </p:spPr>
          <p:txBody>
            <a:bodyPr wrap="square" lIns="0" tIns="0" rIns="0" bIns="0" rtlCol="0" anchor="t">
              <a:spAutoFit/>
            </a:bodyPr>
            <a:lstStyle/>
            <a:p>
              <a:pPr>
                <a:lnSpc>
                  <a:spcPts val="5599"/>
                </a:lnSpc>
              </a:pPr>
              <a:r>
                <a:rPr lang="en-US" sz="3999" b="1" dirty="0">
                  <a:solidFill>
                    <a:schemeClr val="tx2">
                      <a:lumMod val="75000"/>
                    </a:schemeClr>
                  </a:solidFill>
                  <a:latin typeface="Times New Roman" panose="02020603050405020304" pitchFamily="18" charset="0"/>
                  <a:cs typeface="Times New Roman" panose="02020603050405020304" pitchFamily="18" charset="0"/>
                </a:rPr>
                <a:t>Experimental Results (BERT)</a:t>
              </a:r>
            </a:p>
          </p:txBody>
        </p:sp>
      </p:grpSp>
      <p:sp>
        <p:nvSpPr>
          <p:cNvPr id="20" name="Rectangle 1">
            <a:extLst>
              <a:ext uri="{FF2B5EF4-FFF2-40B4-BE49-F238E27FC236}">
                <a16:creationId xmlns:a16="http://schemas.microsoft.com/office/drawing/2014/main" id="{F55D95D4-83EB-7840-997F-1B4854376661}"/>
              </a:ext>
            </a:extLst>
          </p:cNvPr>
          <p:cNvSpPr>
            <a:spLocks noChangeArrowheads="1"/>
          </p:cNvSpPr>
          <p:nvPr/>
        </p:nvSpPr>
        <p:spPr bwMode="auto">
          <a:xfrm>
            <a:off x="5074464" y="819013"/>
            <a:ext cx="1455674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33450" algn="l"/>
              </a:tabLst>
              <a:defRPr>
                <a:solidFill>
                  <a:schemeClr val="tx1"/>
                </a:solidFill>
                <a:latin typeface="Arial" panose="020B0604020202020204" pitchFamily="34" charset="0"/>
              </a:defRPr>
            </a:lvl1pPr>
            <a:lvl2pPr eaLnBrk="0" fontAlgn="base" hangingPunct="0">
              <a:spcBef>
                <a:spcPct val="0"/>
              </a:spcBef>
              <a:spcAft>
                <a:spcPct val="0"/>
              </a:spcAft>
              <a:tabLst>
                <a:tab pos="933450" algn="l"/>
              </a:tabLst>
              <a:defRPr>
                <a:solidFill>
                  <a:schemeClr val="tx1"/>
                </a:solidFill>
                <a:latin typeface="Arial" panose="020B0604020202020204" pitchFamily="34" charset="0"/>
              </a:defRPr>
            </a:lvl2pPr>
            <a:lvl3pPr eaLnBrk="0" fontAlgn="base" hangingPunct="0">
              <a:spcBef>
                <a:spcPct val="0"/>
              </a:spcBef>
              <a:spcAft>
                <a:spcPct val="0"/>
              </a:spcAft>
              <a:tabLst>
                <a:tab pos="933450" algn="l"/>
              </a:tabLst>
              <a:defRPr>
                <a:solidFill>
                  <a:schemeClr val="tx1"/>
                </a:solidFill>
                <a:latin typeface="Arial" panose="020B0604020202020204" pitchFamily="34" charset="0"/>
              </a:defRPr>
            </a:lvl3pPr>
            <a:lvl4pPr eaLnBrk="0" fontAlgn="base" hangingPunct="0">
              <a:spcBef>
                <a:spcPct val="0"/>
              </a:spcBef>
              <a:spcAft>
                <a:spcPct val="0"/>
              </a:spcAft>
              <a:tabLst>
                <a:tab pos="933450" algn="l"/>
              </a:tabLst>
              <a:defRPr>
                <a:solidFill>
                  <a:schemeClr val="tx1"/>
                </a:solidFill>
                <a:latin typeface="Arial" panose="020B0604020202020204" pitchFamily="34" charset="0"/>
              </a:defRPr>
            </a:lvl4pPr>
            <a:lvl5pPr eaLnBrk="0" fontAlgn="base" hangingPunct="0">
              <a:spcBef>
                <a:spcPct val="0"/>
              </a:spcBef>
              <a:spcAft>
                <a:spcPct val="0"/>
              </a:spcAft>
              <a:tabLst>
                <a:tab pos="933450" algn="l"/>
              </a:tabLst>
              <a:defRPr>
                <a:solidFill>
                  <a:schemeClr val="tx1"/>
                </a:solidFill>
                <a:latin typeface="Arial" panose="020B0604020202020204" pitchFamily="34" charset="0"/>
              </a:defRPr>
            </a:lvl5pPr>
            <a:lvl6pPr eaLnBrk="0" fontAlgn="base" hangingPunct="0">
              <a:spcBef>
                <a:spcPct val="0"/>
              </a:spcBef>
              <a:spcAft>
                <a:spcPct val="0"/>
              </a:spcAft>
              <a:tabLst>
                <a:tab pos="933450" algn="l"/>
              </a:tabLst>
              <a:defRPr>
                <a:solidFill>
                  <a:schemeClr val="tx1"/>
                </a:solidFill>
                <a:latin typeface="Arial" panose="020B0604020202020204" pitchFamily="34" charset="0"/>
              </a:defRPr>
            </a:lvl6pPr>
            <a:lvl7pPr eaLnBrk="0" fontAlgn="base" hangingPunct="0">
              <a:spcBef>
                <a:spcPct val="0"/>
              </a:spcBef>
              <a:spcAft>
                <a:spcPct val="0"/>
              </a:spcAft>
              <a:tabLst>
                <a:tab pos="933450" algn="l"/>
              </a:tabLst>
              <a:defRPr>
                <a:solidFill>
                  <a:schemeClr val="tx1"/>
                </a:solidFill>
                <a:latin typeface="Arial" panose="020B0604020202020204" pitchFamily="34" charset="0"/>
              </a:defRPr>
            </a:lvl7pPr>
            <a:lvl8pPr eaLnBrk="0" fontAlgn="base" hangingPunct="0">
              <a:spcBef>
                <a:spcPct val="0"/>
              </a:spcBef>
              <a:spcAft>
                <a:spcPct val="0"/>
              </a:spcAft>
              <a:tabLst>
                <a:tab pos="933450" algn="l"/>
              </a:tabLst>
              <a:defRPr>
                <a:solidFill>
                  <a:schemeClr val="tx1"/>
                </a:solidFill>
                <a:latin typeface="Arial" panose="020B0604020202020204" pitchFamily="34" charset="0"/>
              </a:defRPr>
            </a:lvl8pPr>
            <a:lvl9pPr eaLnBrk="0" fontAlgn="base" hangingPunct="0">
              <a:spcBef>
                <a:spcPct val="0"/>
              </a:spcBef>
              <a:spcAft>
                <a:spcPct val="0"/>
              </a:spcAft>
              <a:tabLst>
                <a:tab pos="9334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Table 4. Obtained results of applied BERT algorithms</a:t>
            </a:r>
          </a:p>
        </p:txBody>
      </p:sp>
      <p:graphicFrame>
        <p:nvGraphicFramePr>
          <p:cNvPr id="22" name="Table 21">
            <a:extLst>
              <a:ext uri="{FF2B5EF4-FFF2-40B4-BE49-F238E27FC236}">
                <a16:creationId xmlns:a16="http://schemas.microsoft.com/office/drawing/2014/main" id="{28B8AC0A-DF5F-0D27-85B9-0D7E920897C9}"/>
              </a:ext>
            </a:extLst>
          </p:cNvPr>
          <p:cNvGraphicFramePr>
            <a:graphicFrameLocks noGrp="1"/>
          </p:cNvGraphicFramePr>
          <p:nvPr>
            <p:extLst>
              <p:ext uri="{D42A27DB-BD31-4B8C-83A1-F6EECF244321}">
                <p14:modId xmlns:p14="http://schemas.microsoft.com/office/powerpoint/2010/main" val="1433469778"/>
              </p:ext>
            </p:extLst>
          </p:nvPr>
        </p:nvGraphicFramePr>
        <p:xfrm>
          <a:off x="196713" y="1483318"/>
          <a:ext cx="17971324" cy="8664400"/>
        </p:xfrm>
        <a:graphic>
          <a:graphicData uri="http://schemas.openxmlformats.org/drawingml/2006/table">
            <a:tbl>
              <a:tblPr firstRow="1" firstCol="1" bandRow="1">
                <a:tableStyleId>{5C22544A-7EE6-4342-B048-85BDC9FD1C3A}</a:tableStyleId>
              </a:tblPr>
              <a:tblGrid>
                <a:gridCol w="2652333">
                  <a:extLst>
                    <a:ext uri="{9D8B030D-6E8A-4147-A177-3AD203B41FA5}">
                      <a16:colId xmlns:a16="http://schemas.microsoft.com/office/drawing/2014/main" val="484644530"/>
                    </a:ext>
                  </a:extLst>
                </a:gridCol>
                <a:gridCol w="2652333">
                  <a:extLst>
                    <a:ext uri="{9D8B030D-6E8A-4147-A177-3AD203B41FA5}">
                      <a16:colId xmlns:a16="http://schemas.microsoft.com/office/drawing/2014/main" val="1210298889"/>
                    </a:ext>
                  </a:extLst>
                </a:gridCol>
                <a:gridCol w="2460723">
                  <a:extLst>
                    <a:ext uri="{9D8B030D-6E8A-4147-A177-3AD203B41FA5}">
                      <a16:colId xmlns:a16="http://schemas.microsoft.com/office/drawing/2014/main" val="485028790"/>
                    </a:ext>
                  </a:extLst>
                </a:gridCol>
                <a:gridCol w="1819317">
                  <a:extLst>
                    <a:ext uri="{9D8B030D-6E8A-4147-A177-3AD203B41FA5}">
                      <a16:colId xmlns:a16="http://schemas.microsoft.com/office/drawing/2014/main" val="1747409876"/>
                    </a:ext>
                  </a:extLst>
                </a:gridCol>
                <a:gridCol w="1680145">
                  <a:extLst>
                    <a:ext uri="{9D8B030D-6E8A-4147-A177-3AD203B41FA5}">
                      <a16:colId xmlns:a16="http://schemas.microsoft.com/office/drawing/2014/main" val="3717699470"/>
                    </a:ext>
                  </a:extLst>
                </a:gridCol>
                <a:gridCol w="2506036">
                  <a:extLst>
                    <a:ext uri="{9D8B030D-6E8A-4147-A177-3AD203B41FA5}">
                      <a16:colId xmlns:a16="http://schemas.microsoft.com/office/drawing/2014/main" val="3390948627"/>
                    </a:ext>
                  </a:extLst>
                </a:gridCol>
                <a:gridCol w="1909142">
                  <a:extLst>
                    <a:ext uri="{9D8B030D-6E8A-4147-A177-3AD203B41FA5}">
                      <a16:colId xmlns:a16="http://schemas.microsoft.com/office/drawing/2014/main" val="3567788791"/>
                    </a:ext>
                  </a:extLst>
                </a:gridCol>
                <a:gridCol w="2291295">
                  <a:extLst>
                    <a:ext uri="{9D8B030D-6E8A-4147-A177-3AD203B41FA5}">
                      <a16:colId xmlns:a16="http://schemas.microsoft.com/office/drawing/2014/main" val="2173862178"/>
                    </a:ext>
                  </a:extLst>
                </a:gridCol>
              </a:tblGrid>
              <a:tr h="2788208">
                <a:tc>
                  <a:txBody>
                    <a:bodyPr/>
                    <a:lstStyle/>
                    <a:p>
                      <a:pPr marL="0" marR="0" algn="ctr">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Model</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Sentiment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Precision</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Recall</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F1-Score</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Accuracy</a:t>
                      </a:r>
                      <a:endParaRPr lang="en-US" sz="280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Area Under curve</a:t>
                      </a:r>
                      <a:endParaRPr lang="en-US" sz="28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(AUC)</a:t>
                      </a:r>
                      <a:endParaRPr lang="en-US" sz="28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value</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Mean Squared Error</a:t>
                      </a:r>
                      <a:endParaRPr lang="en-US" sz="28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(MSE)</a:t>
                      </a:r>
                      <a:endParaRPr lang="en-US" sz="28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value</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3211030"/>
                  </a:ext>
                </a:extLst>
              </a:tr>
              <a:tr h="788146">
                <a:tc rowSpan="2">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BERT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Positive</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0.82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0.90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0.86</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90.60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0.91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0.17</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7196683"/>
                  </a:ext>
                </a:extLst>
              </a:tr>
              <a:tr h="680902">
                <a:tc vMerge="1">
                  <a:txBody>
                    <a:bodyPr/>
                    <a:lstStyle/>
                    <a:p>
                      <a:endParaRPr lang="en-US"/>
                    </a:p>
                  </a:txBody>
                  <a:tcPr/>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Negative</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0.89</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0.81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0.85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039346195"/>
                  </a:ext>
                </a:extLst>
              </a:tr>
              <a:tr h="788146">
                <a:tc rowSpan="2">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mBERT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Positive</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0.94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0.90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0.92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92.30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0.90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0.16</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90006376"/>
                  </a:ext>
                </a:extLst>
              </a:tr>
              <a:tr h="680902">
                <a:tc vMerge="1">
                  <a:txBody>
                    <a:bodyPr/>
                    <a:lstStyle/>
                    <a:p>
                      <a:endParaRPr lang="en-US"/>
                    </a:p>
                  </a:txBody>
                  <a:tcPr/>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Negative</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0.91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0.94</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0.92</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831007862"/>
                  </a:ext>
                </a:extLst>
              </a:tr>
              <a:tr h="788146">
                <a:tc rowSpan="2">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Bangla-BERT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Positive</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0.94</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0.88</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0.91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91.25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0.91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0.10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02590276"/>
                  </a:ext>
                </a:extLst>
              </a:tr>
              <a:tr h="680902">
                <a:tc vMerge="1">
                  <a:txBody>
                    <a:bodyPr/>
                    <a:lstStyle/>
                    <a:p>
                      <a:endParaRPr lang="en-US"/>
                    </a:p>
                  </a:txBody>
                  <a:tcPr/>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Negative</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0.89</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0.94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0.91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285646748"/>
                  </a:ext>
                </a:extLst>
              </a:tr>
              <a:tr h="788146">
                <a:tc rowSpan="2">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Distil-BERT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Positive</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0.90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0.90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0.90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89.66</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0.75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rowSpan="2">
                  <a:txBody>
                    <a:bodyPr/>
                    <a:lstStyle/>
                    <a:p>
                      <a:pPr marL="0" marR="0" algn="ctr">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0.25</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99708519"/>
                  </a:ext>
                </a:extLst>
              </a:tr>
              <a:tr h="680902">
                <a:tc vMerge="1">
                  <a:txBody>
                    <a:bodyPr/>
                    <a:lstStyle/>
                    <a:p>
                      <a:endParaRPr lang="en-US"/>
                    </a:p>
                  </a:txBody>
                  <a:tcPr/>
                </a:tc>
                <a:tc>
                  <a:txBody>
                    <a:bodyPr/>
                    <a:lstStyle/>
                    <a:p>
                      <a:pPr marL="0" marR="0" algn="ctr">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Negative</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0.88</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0.92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3200" dirty="0">
                          <a:effectLst/>
                          <a:latin typeface="Times New Roman" panose="02020603050405020304" pitchFamily="18" charset="0"/>
                          <a:cs typeface="Times New Roman" panose="02020603050405020304" pitchFamily="18" charset="0"/>
                        </a:rPr>
                        <a:t>0.90</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571841067"/>
                  </a:ext>
                </a:extLst>
              </a:tr>
            </a:tbl>
          </a:graphicData>
        </a:graphic>
      </p:graphicFrame>
      <p:sp>
        <p:nvSpPr>
          <p:cNvPr id="9" name="Slide Number Placeholder 56">
            <a:extLst>
              <a:ext uri="{FF2B5EF4-FFF2-40B4-BE49-F238E27FC236}">
                <a16:creationId xmlns:a16="http://schemas.microsoft.com/office/drawing/2014/main" id="{F3E1B4DA-8BE2-1ADA-8271-176CAB9C332C}"/>
              </a:ext>
            </a:extLst>
          </p:cNvPr>
          <p:cNvSpPr txBox="1">
            <a:spLocks/>
          </p:cNvSpPr>
          <p:nvPr/>
        </p:nvSpPr>
        <p:spPr>
          <a:xfrm>
            <a:off x="16811556" y="217739"/>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18</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5758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762000" y="788425"/>
            <a:ext cx="18821404" cy="9469278"/>
            <a:chOff x="0" y="57150"/>
            <a:chExt cx="4663565" cy="1833159"/>
          </a:xfrm>
        </p:grpSpPr>
        <p:sp>
          <p:nvSpPr>
            <p:cNvPr id="7" name="Freeform 7"/>
            <p:cNvSpPr/>
            <p:nvPr/>
          </p:nvSpPr>
          <p:spPr>
            <a:xfrm>
              <a:off x="192484" y="63592"/>
              <a:ext cx="4471081" cy="1826717"/>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119965" y="886287"/>
            <a:ext cx="17864765" cy="9198998"/>
            <a:chOff x="0" y="0"/>
            <a:chExt cx="3170385" cy="1360824"/>
          </a:xfrm>
        </p:grpSpPr>
        <p:sp>
          <p:nvSpPr>
            <p:cNvPr id="18" name="Freeform 18"/>
            <p:cNvSpPr/>
            <p:nvPr/>
          </p:nvSpPr>
          <p:spPr>
            <a:xfrm>
              <a:off x="0" y="0"/>
              <a:ext cx="3170385" cy="1360824"/>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grpSp>
        <p:nvGrpSpPr>
          <p:cNvPr id="21" name="Group 20">
            <a:extLst>
              <a:ext uri="{FF2B5EF4-FFF2-40B4-BE49-F238E27FC236}">
                <a16:creationId xmlns:a16="http://schemas.microsoft.com/office/drawing/2014/main" id="{E81AB0E5-CAC2-2EC2-13CE-394BD8853A11}"/>
              </a:ext>
            </a:extLst>
          </p:cNvPr>
          <p:cNvGrpSpPr/>
          <p:nvPr/>
        </p:nvGrpSpPr>
        <p:grpSpPr>
          <a:xfrm>
            <a:off x="399726" y="-15277"/>
            <a:ext cx="8343899" cy="790514"/>
            <a:chOff x="1028700" y="1288665"/>
            <a:chExt cx="8343899" cy="790514"/>
          </a:xfrm>
        </p:grpSpPr>
        <p:grpSp>
          <p:nvGrpSpPr>
            <p:cNvPr id="11" name="Group 11"/>
            <p:cNvGrpSpPr/>
            <p:nvPr/>
          </p:nvGrpSpPr>
          <p:grpSpPr>
            <a:xfrm>
              <a:off x="1253588" y="1288665"/>
              <a:ext cx="7666988"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28700" y="1288665"/>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4" name="TextBox 24"/>
            <p:cNvSpPr txBox="1"/>
            <p:nvPr/>
          </p:nvSpPr>
          <p:spPr>
            <a:xfrm>
              <a:off x="2009626" y="1315622"/>
              <a:ext cx="7362973" cy="665695"/>
            </a:xfrm>
            <a:prstGeom prst="rect">
              <a:avLst/>
            </a:prstGeom>
          </p:spPr>
          <p:txBody>
            <a:bodyPr wrap="square" lIns="0" tIns="0" rIns="0" bIns="0" rtlCol="0" anchor="t">
              <a:spAutoFit/>
            </a:bodyPr>
            <a:lstStyle/>
            <a:p>
              <a:pPr>
                <a:lnSpc>
                  <a:spcPts val="5599"/>
                </a:lnSpc>
              </a:pPr>
              <a:r>
                <a:rPr lang="en-US" sz="3999" b="1" dirty="0">
                  <a:solidFill>
                    <a:schemeClr val="tx2">
                      <a:lumMod val="75000"/>
                    </a:schemeClr>
                  </a:solidFill>
                  <a:latin typeface="Times New Roman" panose="02020603050405020304" pitchFamily="18" charset="0"/>
                  <a:cs typeface="Times New Roman" panose="02020603050405020304" pitchFamily="18" charset="0"/>
                </a:rPr>
                <a:t>Experimental Results (BERT)</a:t>
              </a:r>
            </a:p>
          </p:txBody>
        </p:sp>
      </p:grpSp>
      <p:sp>
        <p:nvSpPr>
          <p:cNvPr id="34" name="Rectangle 1">
            <a:extLst>
              <a:ext uri="{FF2B5EF4-FFF2-40B4-BE49-F238E27FC236}">
                <a16:creationId xmlns:a16="http://schemas.microsoft.com/office/drawing/2014/main" id="{2CF75632-96CE-5BFF-130E-F9755A447ED2}"/>
              </a:ext>
            </a:extLst>
          </p:cNvPr>
          <p:cNvSpPr>
            <a:spLocks noChangeArrowheads="1"/>
          </p:cNvSpPr>
          <p:nvPr/>
        </p:nvSpPr>
        <p:spPr bwMode="auto">
          <a:xfrm>
            <a:off x="4779179" y="9175238"/>
            <a:ext cx="8183080" cy="80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47420" tIns="63480" rIns="1374342" bIns="0" numCol="1" anchor="ctr" anchorCtr="0" compatLnSpc="1">
            <a:prstTxWarp prst="textNoShape">
              <a:avLst/>
            </a:prstTxWarp>
            <a:spAutoFit/>
          </a:bodyPr>
          <a:lstStyle/>
          <a:p>
            <a:pPr marL="0" marR="0" algn="ctr" hangingPunct="0">
              <a:spcBef>
                <a:spcPts val="600"/>
              </a:spcBef>
              <a:spcAft>
                <a:spcPts val="1200"/>
              </a:spcAft>
            </a:pPr>
            <a:r>
              <a:rPr lang="en-US" sz="2400" b="1" dirty="0">
                <a:solidFill>
                  <a:schemeClr val="tx2">
                    <a:lumMod val="75000"/>
                  </a:schemeClr>
                </a:solidFill>
                <a:effectLst/>
                <a:latin typeface="Times New Roman" panose="02020603050405020304" pitchFamily="18" charset="0"/>
                <a:ea typeface="Times New Roman" panose="02020603050405020304" pitchFamily="18" charset="0"/>
              </a:rPr>
              <a:t>Figure 7. Accuracy overview of the implemented BERT algorithms</a:t>
            </a:r>
          </a:p>
        </p:txBody>
      </p:sp>
      <p:pic>
        <p:nvPicPr>
          <p:cNvPr id="9" name="Picture 8">
            <a:extLst>
              <a:ext uri="{FF2B5EF4-FFF2-40B4-BE49-F238E27FC236}">
                <a16:creationId xmlns:a16="http://schemas.microsoft.com/office/drawing/2014/main" id="{9A743113-A2E8-03B6-A062-99E83138E68B}"/>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a:xfrm>
            <a:off x="326682" y="1085556"/>
            <a:ext cx="17451329" cy="8125421"/>
          </a:xfrm>
          <a:prstGeom prst="rect">
            <a:avLst/>
          </a:prstGeom>
          <a:noFill/>
          <a:ln>
            <a:noFill/>
          </a:ln>
        </p:spPr>
      </p:pic>
      <p:sp>
        <p:nvSpPr>
          <p:cNvPr id="20" name="Slide Number Placeholder 56">
            <a:extLst>
              <a:ext uri="{FF2B5EF4-FFF2-40B4-BE49-F238E27FC236}">
                <a16:creationId xmlns:a16="http://schemas.microsoft.com/office/drawing/2014/main" id="{1E21B395-BE04-E128-7C1C-DC7AD15D43F5}"/>
              </a:ext>
            </a:extLst>
          </p:cNvPr>
          <p:cNvSpPr txBox="1">
            <a:spLocks/>
          </p:cNvSpPr>
          <p:nvPr/>
        </p:nvSpPr>
        <p:spPr>
          <a:xfrm>
            <a:off x="16655667" y="171021"/>
            <a:ext cx="1403737" cy="41316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19</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331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77033" y="3343024"/>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39849" y="-634837"/>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72936" y="-282751"/>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671764" y="4873119"/>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381002" y="190500"/>
            <a:ext cx="17068798" cy="10000137"/>
            <a:chOff x="0" y="0"/>
            <a:chExt cx="4191881" cy="1822329"/>
          </a:xfrm>
        </p:grpSpPr>
        <p:sp>
          <p:nvSpPr>
            <p:cNvPr id="7" name="Freeform 7"/>
            <p:cNvSpPr/>
            <p:nvPr/>
          </p:nvSpPr>
          <p:spPr>
            <a:xfrm>
              <a:off x="0" y="0"/>
              <a:ext cx="4191881" cy="1822329"/>
            </a:xfrm>
            <a:custGeom>
              <a:avLst/>
              <a:gdLst/>
              <a:ahLst/>
              <a:cxnLst/>
              <a:rect l="l" t="t" r="r" b="b"/>
              <a:pathLst>
                <a:path w="4191881" h="1822329">
                  <a:moveTo>
                    <a:pt x="14593" y="0"/>
                  </a:moveTo>
                  <a:lnTo>
                    <a:pt x="4177288" y="0"/>
                  </a:lnTo>
                  <a:cubicBezTo>
                    <a:pt x="4181158" y="0"/>
                    <a:pt x="4184870" y="1537"/>
                    <a:pt x="4187607" y="4274"/>
                  </a:cubicBezTo>
                  <a:cubicBezTo>
                    <a:pt x="4190343" y="7011"/>
                    <a:pt x="4191881" y="10722"/>
                    <a:pt x="4191881" y="14593"/>
                  </a:cubicBezTo>
                  <a:lnTo>
                    <a:pt x="4191881" y="1807737"/>
                  </a:lnTo>
                  <a:cubicBezTo>
                    <a:pt x="4191881" y="1815796"/>
                    <a:pt x="4185348" y="1822329"/>
                    <a:pt x="4177288" y="1822329"/>
                  </a:cubicBezTo>
                  <a:lnTo>
                    <a:pt x="14593" y="1822329"/>
                  </a:lnTo>
                  <a:cubicBezTo>
                    <a:pt x="6533" y="1822329"/>
                    <a:pt x="0" y="1815796"/>
                    <a:pt x="0" y="1807737"/>
                  </a:cubicBezTo>
                  <a:lnTo>
                    <a:pt x="0" y="14593"/>
                  </a:lnTo>
                  <a:cubicBezTo>
                    <a:pt x="0" y="6533"/>
                    <a:pt x="6533" y="0"/>
                    <a:pt x="14593" y="0"/>
                  </a:cubicBezTo>
                  <a:close/>
                </a:path>
              </a:pathLst>
            </a:custGeom>
            <a:solidFill>
              <a:srgbClr val="F5FFFE">
                <a:alpha val="84706"/>
              </a:srgbClr>
            </a:solidFill>
            <a:ln w="19050" cap="rnd">
              <a:solidFill>
                <a:srgbClr val="8BDFD5">
                  <a:alpha val="84706"/>
                </a:srgbClr>
              </a:solidFill>
              <a:prstDash val="solid"/>
              <a:round/>
            </a:ln>
          </p:spPr>
          <p:txBody>
            <a:bodyPr/>
            <a:lstStyle/>
            <a:p>
              <a:endParaRPr lang="en-US" dirty="0"/>
            </a:p>
          </p:txBody>
        </p:sp>
        <p:sp>
          <p:nvSpPr>
            <p:cNvPr id="8" name="TextBox 8"/>
            <p:cNvSpPr txBox="1"/>
            <p:nvPr/>
          </p:nvSpPr>
          <p:spPr>
            <a:xfrm>
              <a:off x="0" y="57150"/>
              <a:ext cx="4191881"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2171146" y="6819346"/>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a:off x="1161833" y="261530"/>
            <a:ext cx="5391367" cy="790514"/>
            <a:chOff x="-22554" y="5352"/>
            <a:chExt cx="1419949" cy="208201"/>
          </a:xfrm>
        </p:grpSpPr>
        <p:sp>
          <p:nvSpPr>
            <p:cNvPr id="12" name="Freeform 12"/>
            <p:cNvSpPr/>
            <p:nvPr/>
          </p:nvSpPr>
          <p:spPr>
            <a:xfrm>
              <a:off x="-22554" y="5352"/>
              <a:ext cx="1397395" cy="208201"/>
            </a:xfrm>
            <a:custGeom>
              <a:avLst/>
              <a:gdLst/>
              <a:ahLst/>
              <a:cxnLst/>
              <a:rect l="l" t="t" r="r" b="b"/>
              <a:pathLst>
                <a:path w="1397395" h="208201">
                  <a:moveTo>
                    <a:pt x="72958" y="0"/>
                  </a:moveTo>
                  <a:lnTo>
                    <a:pt x="1324437" y="0"/>
                  </a:lnTo>
                  <a:cubicBezTo>
                    <a:pt x="1364730" y="0"/>
                    <a:pt x="1397395" y="32664"/>
                    <a:pt x="1397395" y="72958"/>
                  </a:cubicBezTo>
                  <a:lnTo>
                    <a:pt x="1397395" y="135243"/>
                  </a:lnTo>
                  <a:cubicBezTo>
                    <a:pt x="1397395" y="154593"/>
                    <a:pt x="1389708" y="173150"/>
                    <a:pt x="1376026" y="186832"/>
                  </a:cubicBezTo>
                  <a:cubicBezTo>
                    <a:pt x="1362343" y="200515"/>
                    <a:pt x="1343786" y="208201"/>
                    <a:pt x="1324437" y="208201"/>
                  </a:cubicBezTo>
                  <a:lnTo>
                    <a:pt x="72958" y="208201"/>
                  </a:lnTo>
                  <a:cubicBezTo>
                    <a:pt x="53608" y="208201"/>
                    <a:pt x="35051" y="200515"/>
                    <a:pt x="21369" y="186832"/>
                  </a:cubicBezTo>
                  <a:cubicBezTo>
                    <a:pt x="7687" y="173150"/>
                    <a:pt x="0" y="154593"/>
                    <a:pt x="0" y="135243"/>
                  </a:cubicBezTo>
                  <a:lnTo>
                    <a:pt x="0" y="72958"/>
                  </a:lnTo>
                  <a:cubicBezTo>
                    <a:pt x="0" y="53608"/>
                    <a:pt x="7687" y="35051"/>
                    <a:pt x="21369" y="21369"/>
                  </a:cubicBezTo>
                  <a:cubicBezTo>
                    <a:pt x="35051" y="7687"/>
                    <a:pt x="53608" y="0"/>
                    <a:pt x="72958" y="0"/>
                  </a:cubicBezTo>
                  <a:close/>
                </a:path>
              </a:pathLst>
            </a:custGeom>
            <a:solidFill>
              <a:srgbClr val="8BDFD5"/>
            </a:solidFill>
            <a:ln w="19050" cap="rnd">
              <a:solidFill>
                <a:srgbClr val="4C7D77"/>
              </a:solidFill>
              <a:prstDash val="solid"/>
              <a:round/>
            </a:ln>
          </p:spPr>
          <p:txBody>
            <a:bodyPr/>
            <a:lstStyle/>
            <a:p>
              <a:endParaRPr lang="en-US" dirty="0"/>
            </a:p>
          </p:txBody>
        </p:sp>
        <p:sp>
          <p:nvSpPr>
            <p:cNvPr id="13" name="TextBox 13"/>
            <p:cNvSpPr txBox="1"/>
            <p:nvPr/>
          </p:nvSpPr>
          <p:spPr>
            <a:xfrm>
              <a:off x="0" y="57150"/>
              <a:ext cx="1397395"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38393" y="254346"/>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18" name="TextBox 18"/>
          <p:cNvSpPr txBox="1"/>
          <p:nvPr/>
        </p:nvSpPr>
        <p:spPr>
          <a:xfrm>
            <a:off x="2628514" y="267779"/>
            <a:ext cx="4210347" cy="669925"/>
          </a:xfrm>
          <a:prstGeom prst="rect">
            <a:avLst/>
          </a:prstGeom>
        </p:spPr>
        <p:txBody>
          <a:bodyPr lIns="0" tIns="0" rIns="0" bIns="0" rtlCol="0" anchor="t">
            <a:spAutoFit/>
          </a:bodyPr>
          <a:lstStyle/>
          <a:p>
            <a:pPr>
              <a:lnSpc>
                <a:spcPts val="5599"/>
              </a:lnSpc>
            </a:pPr>
            <a:r>
              <a:rPr lang="en-US" sz="4000" b="1" dirty="0">
                <a:solidFill>
                  <a:schemeClr val="tx2">
                    <a:lumMod val="75000"/>
                  </a:schemeClr>
                </a:solidFill>
                <a:latin typeface="Times New Roman" panose="02020603050405020304" pitchFamily="18" charset="0"/>
                <a:cs typeface="Times New Roman" panose="02020603050405020304" pitchFamily="18" charset="0"/>
              </a:rPr>
              <a:t>Overview</a:t>
            </a:r>
          </a:p>
        </p:txBody>
      </p:sp>
      <p:pic>
        <p:nvPicPr>
          <p:cNvPr id="17" name="Picture 16">
            <a:extLst>
              <a:ext uri="{FF2B5EF4-FFF2-40B4-BE49-F238E27FC236}">
                <a16:creationId xmlns:a16="http://schemas.microsoft.com/office/drawing/2014/main" id="{09D151B3-0961-956A-2540-71A89368A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5800" y="1104900"/>
            <a:ext cx="16535400" cy="8714475"/>
          </a:xfrm>
          <a:prstGeom prst="rect">
            <a:avLst/>
          </a:prstGeom>
        </p:spPr>
      </p:pic>
      <p:sp>
        <p:nvSpPr>
          <p:cNvPr id="9" name="Slide Number Placeholder 8">
            <a:extLst>
              <a:ext uri="{FF2B5EF4-FFF2-40B4-BE49-F238E27FC236}">
                <a16:creationId xmlns:a16="http://schemas.microsoft.com/office/drawing/2014/main" id="{B777AFF5-C0C4-7560-6CC8-ECF270300DE0}"/>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19" name="Slide Number Placeholder 56">
            <a:extLst>
              <a:ext uri="{FF2B5EF4-FFF2-40B4-BE49-F238E27FC236}">
                <a16:creationId xmlns:a16="http://schemas.microsoft.com/office/drawing/2014/main" id="{AC3E5382-D78C-EE7E-E14C-8B1867268EDD}"/>
              </a:ext>
            </a:extLst>
          </p:cNvPr>
          <p:cNvSpPr txBox="1">
            <a:spLocks/>
          </p:cNvSpPr>
          <p:nvPr/>
        </p:nvSpPr>
        <p:spPr>
          <a:xfrm>
            <a:off x="17449800" y="504500"/>
            <a:ext cx="457198" cy="2194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2</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806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838200" y="1630045"/>
            <a:ext cx="19126200" cy="8480847"/>
            <a:chOff x="0" y="57150"/>
            <a:chExt cx="4663564" cy="1828771"/>
          </a:xfrm>
        </p:grpSpPr>
        <p:sp>
          <p:nvSpPr>
            <p:cNvPr id="7" name="Freeform 7"/>
            <p:cNvSpPr/>
            <p:nvPr/>
          </p:nvSpPr>
          <p:spPr>
            <a:xfrm>
              <a:off x="237035" y="63592"/>
              <a:ext cx="4426529" cy="1822329"/>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228599" y="1802723"/>
            <a:ext cx="17939435" cy="8190859"/>
            <a:chOff x="0" y="0"/>
            <a:chExt cx="3170385" cy="1360824"/>
          </a:xfrm>
        </p:grpSpPr>
        <p:sp>
          <p:nvSpPr>
            <p:cNvPr id="18" name="Freeform 18"/>
            <p:cNvSpPr/>
            <p:nvPr/>
          </p:nvSpPr>
          <p:spPr>
            <a:xfrm>
              <a:off x="0" y="0"/>
              <a:ext cx="3170385" cy="1360824"/>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grpSp>
        <p:nvGrpSpPr>
          <p:cNvPr id="25" name="Group 24">
            <a:extLst>
              <a:ext uri="{FF2B5EF4-FFF2-40B4-BE49-F238E27FC236}">
                <a16:creationId xmlns:a16="http://schemas.microsoft.com/office/drawing/2014/main" id="{E0C8E801-12E7-113C-E645-45C32C17E528}"/>
              </a:ext>
            </a:extLst>
          </p:cNvPr>
          <p:cNvGrpSpPr/>
          <p:nvPr/>
        </p:nvGrpSpPr>
        <p:grpSpPr>
          <a:xfrm>
            <a:off x="353146" y="11106"/>
            <a:ext cx="8343899" cy="1678203"/>
            <a:chOff x="1028700" y="1288665"/>
            <a:chExt cx="8343899" cy="1678203"/>
          </a:xfrm>
        </p:grpSpPr>
        <p:grpSp>
          <p:nvGrpSpPr>
            <p:cNvPr id="11" name="Group 11"/>
            <p:cNvGrpSpPr/>
            <p:nvPr/>
          </p:nvGrpSpPr>
          <p:grpSpPr>
            <a:xfrm>
              <a:off x="1172212" y="1288665"/>
              <a:ext cx="7971788"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28700" y="1288665"/>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4" name="TextBox 24"/>
            <p:cNvSpPr txBox="1"/>
            <p:nvPr/>
          </p:nvSpPr>
          <p:spPr>
            <a:xfrm>
              <a:off x="2009626" y="1315622"/>
              <a:ext cx="7362973" cy="665695"/>
            </a:xfrm>
            <a:prstGeom prst="rect">
              <a:avLst/>
            </a:prstGeom>
          </p:spPr>
          <p:txBody>
            <a:bodyPr wrap="square" lIns="0" tIns="0" rIns="0" bIns="0" rtlCol="0" anchor="t">
              <a:spAutoFit/>
            </a:bodyPr>
            <a:lstStyle/>
            <a:p>
              <a:pPr>
                <a:lnSpc>
                  <a:spcPts val="5599"/>
                </a:lnSpc>
              </a:pPr>
              <a:r>
                <a:rPr lang="en-US" sz="3999" b="1" dirty="0">
                  <a:solidFill>
                    <a:schemeClr val="tx2">
                      <a:lumMod val="75000"/>
                    </a:schemeClr>
                  </a:solidFill>
                  <a:latin typeface="Times New Roman" panose="02020603050405020304" pitchFamily="18" charset="0"/>
                  <a:cs typeface="Times New Roman" panose="02020603050405020304" pitchFamily="18" charset="0"/>
                </a:rPr>
                <a:t>Experimental Results (BERT)</a:t>
              </a:r>
            </a:p>
          </p:txBody>
        </p:sp>
        <p:grpSp>
          <p:nvGrpSpPr>
            <p:cNvPr id="21" name="Group 20">
              <a:extLst>
                <a:ext uri="{FF2B5EF4-FFF2-40B4-BE49-F238E27FC236}">
                  <a16:creationId xmlns:a16="http://schemas.microsoft.com/office/drawing/2014/main" id="{854AB432-69FA-A4B9-7E4A-510D338077AA}"/>
                </a:ext>
              </a:extLst>
            </p:cNvPr>
            <p:cNvGrpSpPr/>
            <p:nvPr/>
          </p:nvGrpSpPr>
          <p:grpSpPr>
            <a:xfrm rot="-5400000">
              <a:off x="3676888" y="-214246"/>
              <a:ext cx="824732" cy="5537496"/>
              <a:chOff x="0" y="0"/>
              <a:chExt cx="256059" cy="1633391"/>
            </a:xfrm>
          </p:grpSpPr>
          <p:sp>
            <p:nvSpPr>
              <p:cNvPr id="22" name="Freeform 21">
                <a:extLst>
                  <a:ext uri="{FF2B5EF4-FFF2-40B4-BE49-F238E27FC236}">
                    <a16:creationId xmlns:a16="http://schemas.microsoft.com/office/drawing/2014/main" id="{A3FD98B4-2686-0FA9-FA1B-EFF90524AB6A}"/>
                  </a:ext>
                </a:extLst>
              </p:cNvPr>
              <p:cNvSpPr/>
              <p:nvPr/>
            </p:nvSpPr>
            <p:spPr>
              <a:xfrm>
                <a:off x="0" y="0"/>
                <a:ext cx="256059" cy="1633391"/>
              </a:xfrm>
              <a:custGeom>
                <a:avLst/>
                <a:gdLst/>
                <a:ahLst/>
                <a:cxnLst/>
                <a:rect l="l" t="t" r="r" b="b"/>
                <a:pathLst>
                  <a:path w="256059" h="1633391">
                    <a:moveTo>
                      <a:pt x="256059" y="0"/>
                    </a:moveTo>
                    <a:lnTo>
                      <a:pt x="256059" y="1519091"/>
                    </a:lnTo>
                    <a:lnTo>
                      <a:pt x="128029" y="1633391"/>
                    </a:lnTo>
                    <a:lnTo>
                      <a:pt x="0" y="1519091"/>
                    </a:lnTo>
                    <a:lnTo>
                      <a:pt x="0" y="0"/>
                    </a:lnTo>
                    <a:lnTo>
                      <a:pt x="256059" y="0"/>
                    </a:lnTo>
                    <a:close/>
                  </a:path>
                </a:pathLst>
              </a:custGeom>
              <a:solidFill>
                <a:srgbClr val="B7B7B7"/>
              </a:solidFill>
            </p:spPr>
            <p:txBody>
              <a:bodyPr/>
              <a:lstStyle/>
              <a:p>
                <a:endParaRPr lang="en-US" dirty="0"/>
              </a:p>
            </p:txBody>
          </p:sp>
          <p:sp>
            <p:nvSpPr>
              <p:cNvPr id="23" name="TextBox 22">
                <a:extLst>
                  <a:ext uri="{FF2B5EF4-FFF2-40B4-BE49-F238E27FC236}">
                    <a16:creationId xmlns:a16="http://schemas.microsoft.com/office/drawing/2014/main" id="{8D9E9E3A-73D8-BC3E-2CBB-D6F29A251963}"/>
                  </a:ext>
                </a:extLst>
              </p:cNvPr>
              <p:cNvSpPr txBox="1"/>
              <p:nvPr/>
            </p:nvSpPr>
            <p:spPr>
              <a:xfrm>
                <a:off x="0" y="57150"/>
                <a:ext cx="256059" cy="1461941"/>
              </a:xfrm>
              <a:prstGeom prst="rect">
                <a:avLst/>
              </a:prstGeom>
            </p:spPr>
            <p:txBody>
              <a:bodyPr lIns="50800" tIns="50800" rIns="50800" bIns="50800" rtlCol="0" anchor="ctr"/>
              <a:lstStyle/>
              <a:p>
                <a:pPr algn="ctr">
                  <a:lnSpc>
                    <a:spcPts val="2499"/>
                  </a:lnSpc>
                </a:pPr>
                <a:endParaRPr/>
              </a:p>
            </p:txBody>
          </p:sp>
        </p:grpSp>
        <p:sp>
          <p:nvSpPr>
            <p:cNvPr id="26" name="TextBox 25">
              <a:extLst>
                <a:ext uri="{FF2B5EF4-FFF2-40B4-BE49-F238E27FC236}">
                  <a16:creationId xmlns:a16="http://schemas.microsoft.com/office/drawing/2014/main" id="{C89D108A-CB4E-1DFB-2BDF-A93241376826}"/>
                </a:ext>
              </a:extLst>
            </p:cNvPr>
            <p:cNvSpPr txBox="1"/>
            <p:nvPr/>
          </p:nvSpPr>
          <p:spPr>
            <a:xfrm>
              <a:off x="1320506" y="2154410"/>
              <a:ext cx="5537496" cy="646331"/>
            </a:xfrm>
            <a:prstGeom prst="rect">
              <a:avLst/>
            </a:prstGeom>
            <a:noFill/>
          </p:spPr>
          <p:txBody>
            <a:bodyPr wrap="square">
              <a:spAutoFit/>
            </a:bodyPr>
            <a:lstStyle/>
            <a:p>
              <a:pPr marL="0" marR="0" algn="ctr" hangingPunct="0">
                <a:spcBef>
                  <a:spcPts val="600"/>
                </a:spcBef>
                <a:spcAft>
                  <a:spcPts val="1200"/>
                </a:spcAft>
              </a:pPr>
              <a:r>
                <a:rPr lang="en-US" sz="3600" b="1" dirty="0">
                  <a:solidFill>
                    <a:schemeClr val="tx2">
                      <a:lumMod val="75000"/>
                    </a:schemeClr>
                  </a:solidFill>
                  <a:effectLst/>
                  <a:latin typeface="Times New Roman" panose="02020603050405020304" pitchFamily="18" charset="0"/>
                  <a:ea typeface="Times New Roman" panose="02020603050405020304" pitchFamily="18" charset="0"/>
                </a:rPr>
                <a:t>BEST BERT Model</a:t>
              </a:r>
            </a:p>
          </p:txBody>
        </p:sp>
      </p:grpSp>
      <p:sp>
        <p:nvSpPr>
          <p:cNvPr id="28" name="TextBox 27">
            <a:extLst>
              <a:ext uri="{FF2B5EF4-FFF2-40B4-BE49-F238E27FC236}">
                <a16:creationId xmlns:a16="http://schemas.microsoft.com/office/drawing/2014/main" id="{7683002D-85C0-C73B-25C9-E53ADAF8CF14}"/>
              </a:ext>
            </a:extLst>
          </p:cNvPr>
          <p:cNvSpPr txBox="1"/>
          <p:nvPr/>
        </p:nvSpPr>
        <p:spPr>
          <a:xfrm>
            <a:off x="5148549" y="9050118"/>
            <a:ext cx="7728091" cy="954107"/>
          </a:xfrm>
          <a:prstGeom prst="rect">
            <a:avLst/>
          </a:prstGeom>
          <a:noFill/>
        </p:spPr>
        <p:txBody>
          <a:bodyPr wrap="square">
            <a:spAutoFit/>
          </a:bodyPr>
          <a:lstStyle/>
          <a:p>
            <a:pPr algn="ctr" hangingPunct="0">
              <a:spcBef>
                <a:spcPts val="600"/>
              </a:spcBef>
              <a:spcAft>
                <a:spcPts val="1200"/>
              </a:spcAft>
            </a:pPr>
            <a:r>
              <a:rPr lang="en-US" sz="2800" b="1" dirty="0">
                <a:solidFill>
                  <a:schemeClr val="tx2">
                    <a:lumMod val="75000"/>
                  </a:schemeClr>
                </a:solidFill>
                <a:effectLst/>
                <a:latin typeface="Times New Roman" panose="02020603050405020304" pitchFamily="18" charset="0"/>
                <a:ea typeface="Times New Roman" panose="02020603050405020304" pitchFamily="18" charset="0"/>
              </a:rPr>
              <a:t>Figure 8. multilingual Bidirectional Encoder Representations from Transformers (</a:t>
            </a:r>
            <a:r>
              <a:rPr lang="en-US" sz="2800" b="1" dirty="0" err="1">
                <a:solidFill>
                  <a:schemeClr val="tx2">
                    <a:lumMod val="75000"/>
                  </a:schemeClr>
                </a:solidFill>
                <a:effectLst/>
                <a:latin typeface="Times New Roman" panose="02020603050405020304" pitchFamily="18" charset="0"/>
                <a:ea typeface="Times New Roman" panose="02020603050405020304" pitchFamily="18" charset="0"/>
              </a:rPr>
              <a:t>mBERT</a:t>
            </a:r>
            <a:r>
              <a:rPr lang="en-US" sz="2800" b="1" dirty="0">
                <a:solidFill>
                  <a:schemeClr val="tx2">
                    <a:lumMod val="75000"/>
                  </a:schemeClr>
                </a:solidFill>
                <a:effectLst/>
                <a:latin typeface="Times New Roman" panose="02020603050405020304" pitchFamily="18" charset="0"/>
                <a:ea typeface="Times New Roman" panose="02020603050405020304" pitchFamily="18" charset="0"/>
              </a:rPr>
              <a:t>)</a:t>
            </a:r>
            <a:endParaRPr lang="en-US" sz="2800" dirty="0">
              <a:solidFill>
                <a:schemeClr val="tx2">
                  <a:lumMod val="75000"/>
                </a:schemeClr>
              </a:solidFill>
              <a:effectLst/>
              <a:latin typeface="Times New Roman" panose="02020603050405020304" pitchFamily="18" charset="0"/>
              <a:ea typeface="Times New Roman" panose="02020603050405020304" pitchFamily="18" charset="0"/>
            </a:endParaRPr>
          </a:p>
        </p:txBody>
      </p:sp>
      <p:sp>
        <p:nvSpPr>
          <p:cNvPr id="9" name="Slide Number Placeholder 56">
            <a:extLst>
              <a:ext uri="{FF2B5EF4-FFF2-40B4-BE49-F238E27FC236}">
                <a16:creationId xmlns:a16="http://schemas.microsoft.com/office/drawing/2014/main" id="{63FFFED4-3C9D-351C-BF27-97204634A3D1}"/>
              </a:ext>
            </a:extLst>
          </p:cNvPr>
          <p:cNvSpPr txBox="1">
            <a:spLocks/>
          </p:cNvSpPr>
          <p:nvPr/>
        </p:nvSpPr>
        <p:spPr>
          <a:xfrm>
            <a:off x="16611600" y="504500"/>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20</a:t>
            </a:fld>
            <a:endParaRPr lang="en-US" sz="6600" b="1" dirty="0">
              <a:latin typeface="Times New Roman" panose="02020603050405020304" pitchFamily="18" charset="0"/>
              <a:cs typeface="Times New Roman" panose="02020603050405020304" pitchFamily="18" charset="0"/>
            </a:endParaRPr>
          </a:p>
        </p:txBody>
      </p:sp>
      <p:pic>
        <p:nvPicPr>
          <p:cNvPr id="29" name="Picture 28">
            <a:extLst>
              <a:ext uri="{FF2B5EF4-FFF2-40B4-BE49-F238E27FC236}">
                <a16:creationId xmlns:a16="http://schemas.microsoft.com/office/drawing/2014/main" id="{C4D3F811-926C-C060-D976-978E3EC85E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2128" y="1896647"/>
            <a:ext cx="16553872" cy="7077150"/>
          </a:xfrm>
          <a:prstGeom prst="rect">
            <a:avLst/>
          </a:prstGeom>
        </p:spPr>
      </p:pic>
    </p:spTree>
    <p:extLst>
      <p:ext uri="{BB962C8B-B14F-4D97-AF65-F5344CB8AC3E}">
        <p14:creationId xmlns:p14="http://schemas.microsoft.com/office/powerpoint/2010/main" val="3528957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591185" y="1846233"/>
            <a:ext cx="18759219" cy="8388804"/>
            <a:chOff x="0" y="44381"/>
            <a:chExt cx="4671258" cy="1841540"/>
          </a:xfrm>
        </p:grpSpPr>
        <p:sp>
          <p:nvSpPr>
            <p:cNvPr id="7" name="Freeform 7"/>
            <p:cNvSpPr/>
            <p:nvPr/>
          </p:nvSpPr>
          <p:spPr>
            <a:xfrm>
              <a:off x="159609" y="44381"/>
              <a:ext cx="4511649" cy="1841540"/>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119965" y="1865753"/>
            <a:ext cx="17961251" cy="8321460"/>
            <a:chOff x="0" y="-21467"/>
            <a:chExt cx="3170385" cy="1382291"/>
          </a:xfrm>
        </p:grpSpPr>
        <p:sp>
          <p:nvSpPr>
            <p:cNvPr id="18" name="Freeform 18"/>
            <p:cNvSpPr/>
            <p:nvPr/>
          </p:nvSpPr>
          <p:spPr>
            <a:xfrm>
              <a:off x="0" y="-21467"/>
              <a:ext cx="3170385" cy="1382291"/>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txBody>
            <a:bodyPr/>
            <a:lstStyle/>
            <a:p>
              <a:endParaRPr lang="en-US" dirty="0"/>
            </a:p>
          </p:txBody>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graphicFrame>
        <p:nvGraphicFramePr>
          <p:cNvPr id="25" name="Table 24">
            <a:extLst>
              <a:ext uri="{FF2B5EF4-FFF2-40B4-BE49-F238E27FC236}">
                <a16:creationId xmlns:a16="http://schemas.microsoft.com/office/drawing/2014/main" id="{397DD104-C835-24C0-EE7B-B1A29DD2B434}"/>
              </a:ext>
            </a:extLst>
          </p:cNvPr>
          <p:cNvGraphicFramePr>
            <a:graphicFrameLocks noGrp="1"/>
          </p:cNvGraphicFramePr>
          <p:nvPr>
            <p:extLst>
              <p:ext uri="{D42A27DB-BD31-4B8C-83A1-F6EECF244321}">
                <p14:modId xmlns:p14="http://schemas.microsoft.com/office/powerpoint/2010/main" val="1409518797"/>
              </p:ext>
            </p:extLst>
          </p:nvPr>
        </p:nvGraphicFramePr>
        <p:xfrm>
          <a:off x="206785" y="3229874"/>
          <a:ext cx="17700215" cy="6773649"/>
        </p:xfrm>
        <a:graphic>
          <a:graphicData uri="http://schemas.openxmlformats.org/drawingml/2006/table">
            <a:tbl>
              <a:tblPr firstRow="1" firstCol="1" bandRow="1">
                <a:tableStyleId>{5C22544A-7EE6-4342-B048-85BDC9FD1C3A}</a:tableStyleId>
              </a:tblPr>
              <a:tblGrid>
                <a:gridCol w="2518719">
                  <a:extLst>
                    <a:ext uri="{9D8B030D-6E8A-4147-A177-3AD203B41FA5}">
                      <a16:colId xmlns:a16="http://schemas.microsoft.com/office/drawing/2014/main" val="2453104251"/>
                    </a:ext>
                  </a:extLst>
                </a:gridCol>
                <a:gridCol w="2303487">
                  <a:extLst>
                    <a:ext uri="{9D8B030D-6E8A-4147-A177-3AD203B41FA5}">
                      <a16:colId xmlns:a16="http://schemas.microsoft.com/office/drawing/2014/main" val="3745870395"/>
                    </a:ext>
                  </a:extLst>
                </a:gridCol>
                <a:gridCol w="2544341">
                  <a:extLst>
                    <a:ext uri="{9D8B030D-6E8A-4147-A177-3AD203B41FA5}">
                      <a16:colId xmlns:a16="http://schemas.microsoft.com/office/drawing/2014/main" val="3754758032"/>
                    </a:ext>
                  </a:extLst>
                </a:gridCol>
                <a:gridCol w="1844841">
                  <a:extLst>
                    <a:ext uri="{9D8B030D-6E8A-4147-A177-3AD203B41FA5}">
                      <a16:colId xmlns:a16="http://schemas.microsoft.com/office/drawing/2014/main" val="84255379"/>
                    </a:ext>
                  </a:extLst>
                </a:gridCol>
                <a:gridCol w="2536654">
                  <a:extLst>
                    <a:ext uri="{9D8B030D-6E8A-4147-A177-3AD203B41FA5}">
                      <a16:colId xmlns:a16="http://schemas.microsoft.com/office/drawing/2014/main" val="3417037683"/>
                    </a:ext>
                  </a:extLst>
                </a:gridCol>
                <a:gridCol w="2536654">
                  <a:extLst>
                    <a:ext uri="{9D8B030D-6E8A-4147-A177-3AD203B41FA5}">
                      <a16:colId xmlns:a16="http://schemas.microsoft.com/office/drawing/2014/main" val="2128916620"/>
                    </a:ext>
                  </a:extLst>
                </a:gridCol>
                <a:gridCol w="1808969">
                  <a:extLst>
                    <a:ext uri="{9D8B030D-6E8A-4147-A177-3AD203B41FA5}">
                      <a16:colId xmlns:a16="http://schemas.microsoft.com/office/drawing/2014/main" val="4171442945"/>
                    </a:ext>
                  </a:extLst>
                </a:gridCol>
                <a:gridCol w="1606550">
                  <a:extLst>
                    <a:ext uri="{9D8B030D-6E8A-4147-A177-3AD203B41FA5}">
                      <a16:colId xmlns:a16="http://schemas.microsoft.com/office/drawing/2014/main" val="381982587"/>
                    </a:ext>
                  </a:extLst>
                </a:gridCol>
              </a:tblGrid>
              <a:tr h="2060489">
                <a:tc>
                  <a:txBody>
                    <a:bodyPr/>
                    <a:lstStyle/>
                    <a:p>
                      <a:pPr marL="0" marR="0" indent="0" algn="ctr" hangingPunct="0">
                        <a:lnSpc>
                          <a:spcPct val="200000"/>
                        </a:lnSpc>
                        <a:spcBef>
                          <a:spcPts val="0"/>
                        </a:spcBef>
                        <a:spcAft>
                          <a:spcPts val="0"/>
                        </a:spcAft>
                      </a:pPr>
                      <a:r>
                        <a:rPr lang="en-US" sz="2400">
                          <a:effectLst/>
                        </a:rPr>
                        <a:t>Domain</a:t>
                      </a:r>
                      <a:endParaRPr lang="en-US" sz="2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dirty="0">
                          <a:effectLst/>
                        </a:rPr>
                        <a:t>Model</a:t>
                      </a:r>
                      <a:endParaRPr lang="en-US"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a:effectLst/>
                        </a:rPr>
                        <a:t>Precision</a:t>
                      </a:r>
                      <a:endParaRPr lang="en-US" sz="2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a:effectLst/>
                        </a:rPr>
                        <a:t>Recall</a:t>
                      </a:r>
                      <a:endParaRPr lang="en-US" sz="2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a:effectLst/>
                        </a:rPr>
                        <a:t>F1-Score</a:t>
                      </a:r>
                      <a:endParaRPr lang="en-US" sz="2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a:effectLst/>
                        </a:rPr>
                        <a:t>Accuracy</a:t>
                      </a:r>
                      <a:endParaRPr lang="en-US" sz="2800">
                        <a:effectLst/>
                      </a:endParaRPr>
                    </a:p>
                    <a:p>
                      <a:pPr marL="0" marR="0" indent="0" algn="ctr" hangingPunct="0">
                        <a:lnSpc>
                          <a:spcPct val="200000"/>
                        </a:lnSpc>
                        <a:spcBef>
                          <a:spcPts val="0"/>
                        </a:spcBef>
                        <a:spcAft>
                          <a:spcPts val="0"/>
                        </a:spcAft>
                      </a:pPr>
                      <a:r>
                        <a:rPr lang="en-US" sz="2400">
                          <a:effectLst/>
                        </a:rPr>
                        <a:t>(%)</a:t>
                      </a:r>
                      <a:endParaRPr lang="en-US" sz="2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Area Under curve</a:t>
                      </a:r>
                      <a:endParaRPr lang="en-US" sz="20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(AUC)</a:t>
                      </a:r>
                      <a:endParaRPr lang="en-US" sz="20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value</a:t>
                      </a:r>
                      <a:endParaRPr lang="en-US"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Mean Squared Error</a:t>
                      </a:r>
                      <a:endParaRPr lang="en-US" sz="20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(MSE)</a:t>
                      </a:r>
                      <a:endParaRPr lang="en-US" sz="20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value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659645"/>
                  </a:ext>
                </a:extLst>
              </a:tr>
              <a:tr h="931441">
                <a:tc>
                  <a:txBody>
                    <a:bodyPr/>
                    <a:lstStyle/>
                    <a:p>
                      <a:pPr marL="0" marR="0" indent="0" algn="ctr" hangingPunct="0">
                        <a:lnSpc>
                          <a:spcPct val="200000"/>
                        </a:lnSpc>
                        <a:spcBef>
                          <a:spcPts val="0"/>
                        </a:spcBef>
                        <a:spcAft>
                          <a:spcPts val="0"/>
                        </a:spcAft>
                      </a:pPr>
                      <a:r>
                        <a:rPr lang="en-US" sz="2400">
                          <a:effectLst/>
                        </a:rPr>
                        <a:t>ML</a:t>
                      </a:r>
                      <a:endParaRPr lang="en-US" sz="2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a:effectLst/>
                        </a:rPr>
                        <a:t>RF</a:t>
                      </a:r>
                      <a:endParaRPr lang="en-US" sz="2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dirty="0">
                          <a:effectLst/>
                        </a:rPr>
                        <a:t>0.86</a:t>
                      </a:r>
                      <a:endParaRPr lang="en-US"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a:effectLst/>
                        </a:rPr>
                        <a:t>0.86</a:t>
                      </a:r>
                      <a:endParaRPr lang="en-US" sz="2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dirty="0">
                          <a:effectLst/>
                        </a:rPr>
                        <a:t>0.86</a:t>
                      </a:r>
                      <a:endParaRPr lang="en-US"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a:effectLst/>
                        </a:rPr>
                        <a:t>86.00</a:t>
                      </a:r>
                      <a:endParaRPr lang="en-US" sz="2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a:effectLst/>
                        </a:rPr>
                        <a:t>0.93</a:t>
                      </a:r>
                      <a:endParaRPr lang="en-US" sz="2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dirty="0">
                          <a:effectLst/>
                        </a:rPr>
                        <a:t>0.14</a:t>
                      </a:r>
                      <a:endParaRPr lang="en-US" sz="2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01090986"/>
                  </a:ext>
                </a:extLst>
              </a:tr>
              <a:tr h="931441">
                <a:tc>
                  <a:txBody>
                    <a:bodyPr/>
                    <a:lstStyle/>
                    <a:p>
                      <a:pPr marL="0" marR="0" indent="0" algn="ctr" hangingPunct="0">
                        <a:lnSpc>
                          <a:spcPct val="200000"/>
                        </a:lnSpc>
                        <a:spcBef>
                          <a:spcPts val="0"/>
                        </a:spcBef>
                        <a:spcAft>
                          <a:spcPts val="0"/>
                        </a:spcAft>
                      </a:pPr>
                      <a:r>
                        <a:rPr lang="en-US" sz="2400">
                          <a:effectLst/>
                        </a:rPr>
                        <a:t>DL</a:t>
                      </a:r>
                      <a:endParaRPr lang="en-US" sz="2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a:effectLst/>
                        </a:rPr>
                        <a:t>CNN</a:t>
                      </a:r>
                      <a:endParaRPr lang="en-US" sz="2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a:effectLst/>
                        </a:rPr>
                        <a:t>0.89</a:t>
                      </a:r>
                      <a:endParaRPr lang="en-US" sz="2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dirty="0">
                          <a:effectLst/>
                        </a:rPr>
                        <a:t>0.89</a:t>
                      </a:r>
                      <a:endParaRPr lang="en-US"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a:effectLst/>
                        </a:rPr>
                        <a:t>0.88</a:t>
                      </a:r>
                      <a:endParaRPr lang="en-US" sz="2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a:effectLst/>
                        </a:rPr>
                        <a:t>90.31</a:t>
                      </a:r>
                      <a:endParaRPr lang="en-US" sz="28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dirty="0">
                          <a:effectLst/>
                        </a:rPr>
                        <a:t>0.94</a:t>
                      </a:r>
                      <a:endParaRPr lang="en-US"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dirty="0">
                          <a:effectLst/>
                        </a:rPr>
                        <a:t>0.10</a:t>
                      </a:r>
                      <a:endParaRPr lang="en-US" sz="2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3607919"/>
                  </a:ext>
                </a:extLst>
              </a:tr>
              <a:tr h="931441">
                <a:tc>
                  <a:txBody>
                    <a:bodyPr/>
                    <a:lstStyle/>
                    <a:p>
                      <a:pPr marL="0" marR="0" indent="0" algn="ctr" hangingPunct="0">
                        <a:lnSpc>
                          <a:spcPct val="200000"/>
                        </a:lnSpc>
                        <a:spcBef>
                          <a:spcPts val="0"/>
                        </a:spcBef>
                        <a:spcAft>
                          <a:spcPts val="0"/>
                        </a:spcAft>
                      </a:pPr>
                      <a:r>
                        <a:rPr lang="en-US" sz="2400" dirty="0">
                          <a:effectLst/>
                        </a:rPr>
                        <a:t>Ensemble</a:t>
                      </a:r>
                      <a:endParaRPr lang="en-US"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b="1" dirty="0">
                          <a:effectLst/>
                        </a:rPr>
                        <a:t>Stacking</a:t>
                      </a:r>
                      <a:endParaRPr lang="en-US" sz="2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b="1" dirty="0">
                          <a:effectLst/>
                        </a:rPr>
                        <a:t>0.94</a:t>
                      </a:r>
                      <a:endParaRPr lang="en-US" sz="2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b="1" dirty="0">
                          <a:effectLst/>
                        </a:rPr>
                        <a:t>0.93</a:t>
                      </a:r>
                      <a:endParaRPr lang="en-US" sz="2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b="1" dirty="0">
                          <a:effectLst/>
                        </a:rPr>
                        <a:t>0.94</a:t>
                      </a:r>
                      <a:endParaRPr lang="en-US" sz="2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b="1" dirty="0">
                          <a:effectLst/>
                        </a:rPr>
                        <a:t>94.36</a:t>
                      </a:r>
                      <a:endParaRPr lang="en-US" sz="2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b="1" dirty="0">
                          <a:effectLst/>
                        </a:rPr>
                        <a:t>0.96</a:t>
                      </a:r>
                      <a:endParaRPr lang="en-US" sz="2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b="1" dirty="0">
                          <a:effectLst/>
                        </a:rPr>
                        <a:t>0.09</a:t>
                      </a:r>
                      <a:endParaRPr lang="en-US" sz="28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17921081"/>
                  </a:ext>
                </a:extLst>
              </a:tr>
              <a:tr h="1918837">
                <a:tc>
                  <a:txBody>
                    <a:bodyPr/>
                    <a:lstStyle/>
                    <a:p>
                      <a:pPr marL="0" marR="0" indent="0" algn="ctr" hangingPunct="0">
                        <a:lnSpc>
                          <a:spcPct val="200000"/>
                        </a:lnSpc>
                        <a:spcBef>
                          <a:spcPts val="0"/>
                        </a:spcBef>
                        <a:spcAft>
                          <a:spcPts val="0"/>
                        </a:spcAft>
                      </a:pPr>
                      <a:r>
                        <a:rPr lang="en-US" sz="2400" dirty="0">
                          <a:effectLst/>
                        </a:rPr>
                        <a:t>BERT-based TL</a:t>
                      </a:r>
                      <a:endParaRPr lang="en-US" sz="2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indent="0" algn="ctr" hangingPunct="0">
                        <a:lnSpc>
                          <a:spcPct val="200000"/>
                        </a:lnSpc>
                        <a:spcBef>
                          <a:spcPts val="0"/>
                        </a:spcBef>
                        <a:spcAft>
                          <a:spcPts val="0"/>
                        </a:spcAft>
                      </a:pPr>
                      <a:r>
                        <a:rPr lang="en-US" sz="2400" dirty="0" err="1">
                          <a:effectLst/>
                        </a:rPr>
                        <a:t>mBERT</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hangingPunct="0">
                        <a:lnSpc>
                          <a:spcPct val="200000"/>
                        </a:lnSpc>
                        <a:spcBef>
                          <a:spcPts val="0"/>
                        </a:spcBef>
                        <a:spcAft>
                          <a:spcPts val="0"/>
                        </a:spcAft>
                      </a:pPr>
                      <a:r>
                        <a:rPr lang="en-US" sz="2400" dirty="0">
                          <a:effectLst/>
                        </a:rPr>
                        <a:t>0.92</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hangingPunct="0">
                        <a:lnSpc>
                          <a:spcPct val="200000"/>
                        </a:lnSpc>
                        <a:spcBef>
                          <a:spcPts val="0"/>
                        </a:spcBef>
                        <a:spcAft>
                          <a:spcPts val="0"/>
                        </a:spcAft>
                      </a:pPr>
                      <a:r>
                        <a:rPr lang="en-US" sz="2400">
                          <a:effectLst/>
                        </a:rPr>
                        <a:t>0.92</a:t>
                      </a:r>
                      <a:endParaRPr lang="en-US" sz="28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hangingPunct="0">
                        <a:lnSpc>
                          <a:spcPct val="200000"/>
                        </a:lnSpc>
                        <a:spcBef>
                          <a:spcPts val="0"/>
                        </a:spcBef>
                        <a:spcAft>
                          <a:spcPts val="0"/>
                        </a:spcAft>
                      </a:pPr>
                      <a:r>
                        <a:rPr lang="en-US" sz="2400" dirty="0">
                          <a:effectLst/>
                        </a:rPr>
                        <a:t>0.92</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hangingPunct="0">
                        <a:lnSpc>
                          <a:spcPct val="200000"/>
                        </a:lnSpc>
                        <a:spcBef>
                          <a:spcPts val="0"/>
                        </a:spcBef>
                        <a:spcAft>
                          <a:spcPts val="0"/>
                        </a:spcAft>
                      </a:pPr>
                      <a:r>
                        <a:rPr lang="en-US" sz="2400" dirty="0">
                          <a:effectLst/>
                        </a:rPr>
                        <a:t>92.30</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hangingPunct="0">
                        <a:lnSpc>
                          <a:spcPct val="200000"/>
                        </a:lnSpc>
                        <a:spcBef>
                          <a:spcPts val="0"/>
                        </a:spcBef>
                        <a:spcAft>
                          <a:spcPts val="0"/>
                        </a:spcAft>
                      </a:pPr>
                      <a:r>
                        <a:rPr lang="en-US" sz="2400" dirty="0">
                          <a:effectLst/>
                        </a:rPr>
                        <a:t>0.90 </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indent="0" algn="ctr" hangingPunct="0">
                        <a:lnSpc>
                          <a:spcPct val="200000"/>
                        </a:lnSpc>
                        <a:spcBef>
                          <a:spcPts val="0"/>
                        </a:spcBef>
                        <a:spcAft>
                          <a:spcPts val="0"/>
                        </a:spcAft>
                      </a:pPr>
                      <a:r>
                        <a:rPr lang="en-US" sz="2400" dirty="0">
                          <a:effectLst/>
                        </a:rPr>
                        <a:t>0.16</a:t>
                      </a:r>
                      <a:endParaRPr lang="en-US" sz="28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86326114"/>
                  </a:ext>
                </a:extLst>
              </a:tr>
            </a:tbl>
          </a:graphicData>
        </a:graphic>
      </p:graphicFrame>
      <p:sp>
        <p:nvSpPr>
          <p:cNvPr id="26" name="Rectangle 1">
            <a:extLst>
              <a:ext uri="{FF2B5EF4-FFF2-40B4-BE49-F238E27FC236}">
                <a16:creationId xmlns:a16="http://schemas.microsoft.com/office/drawing/2014/main" id="{49F2AF71-B00C-D106-1978-A88D31BCD0CE}"/>
              </a:ext>
            </a:extLst>
          </p:cNvPr>
          <p:cNvSpPr>
            <a:spLocks noChangeArrowheads="1"/>
          </p:cNvSpPr>
          <p:nvPr/>
        </p:nvSpPr>
        <p:spPr bwMode="auto">
          <a:xfrm>
            <a:off x="4670271" y="1786711"/>
            <a:ext cx="837835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Table </a:t>
            </a:r>
            <a:r>
              <a:rPr lang="en-US" altLang="en-US" sz="2800" b="1" dirty="0">
                <a:solidFill>
                  <a:schemeClr val="tx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5</a:t>
            </a:r>
            <a:r>
              <a:rPr kumimoji="0" lang="en-US" altLang="en-US" sz="2800" b="1" i="0" u="none" strike="noStrike" cap="none" normalizeH="0" baseline="0" dirty="0">
                <a:ln>
                  <a:noFill/>
                </a:ln>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Performance comparison among machine learning, deep learning, ensemble learning and BERT based transfer learning algorithms </a:t>
            </a:r>
            <a:endParaRPr kumimoji="0" lang="en-US" altLang="en-US" sz="6000" b="1"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grpSp>
        <p:nvGrpSpPr>
          <p:cNvPr id="22" name="Group 20">
            <a:extLst>
              <a:ext uri="{FF2B5EF4-FFF2-40B4-BE49-F238E27FC236}">
                <a16:creationId xmlns:a16="http://schemas.microsoft.com/office/drawing/2014/main" id="{E6CEFC19-277C-D2EA-9661-F8E79ECC25B7}"/>
              </a:ext>
            </a:extLst>
          </p:cNvPr>
          <p:cNvGrpSpPr/>
          <p:nvPr/>
        </p:nvGrpSpPr>
        <p:grpSpPr>
          <a:xfrm rot="-5400000">
            <a:off x="3429913" y="-1634124"/>
            <a:ext cx="857921" cy="5742692"/>
            <a:chOff x="0" y="0"/>
            <a:chExt cx="256059" cy="1633391"/>
          </a:xfrm>
        </p:grpSpPr>
        <p:sp>
          <p:nvSpPr>
            <p:cNvPr id="27" name="Freeform 21">
              <a:extLst>
                <a:ext uri="{FF2B5EF4-FFF2-40B4-BE49-F238E27FC236}">
                  <a16:creationId xmlns:a16="http://schemas.microsoft.com/office/drawing/2014/main" id="{680778DD-08D1-3967-01EA-D297F6FCAE2C}"/>
                </a:ext>
              </a:extLst>
            </p:cNvPr>
            <p:cNvSpPr/>
            <p:nvPr/>
          </p:nvSpPr>
          <p:spPr>
            <a:xfrm>
              <a:off x="0" y="0"/>
              <a:ext cx="256059" cy="1633391"/>
            </a:xfrm>
            <a:custGeom>
              <a:avLst/>
              <a:gdLst/>
              <a:ahLst/>
              <a:cxnLst/>
              <a:rect l="l" t="t" r="r" b="b"/>
              <a:pathLst>
                <a:path w="256059" h="1633391">
                  <a:moveTo>
                    <a:pt x="256059" y="0"/>
                  </a:moveTo>
                  <a:lnTo>
                    <a:pt x="256059" y="1519091"/>
                  </a:lnTo>
                  <a:lnTo>
                    <a:pt x="128029" y="1633391"/>
                  </a:lnTo>
                  <a:lnTo>
                    <a:pt x="0" y="1519091"/>
                  </a:lnTo>
                  <a:lnTo>
                    <a:pt x="0" y="0"/>
                  </a:lnTo>
                  <a:lnTo>
                    <a:pt x="256059" y="0"/>
                  </a:lnTo>
                  <a:close/>
                </a:path>
              </a:pathLst>
            </a:custGeom>
            <a:solidFill>
              <a:srgbClr val="B7B7B7"/>
            </a:solidFill>
          </p:spPr>
          <p:txBody>
            <a:bodyPr/>
            <a:lstStyle/>
            <a:p>
              <a:endParaRPr lang="en-US" dirty="0"/>
            </a:p>
          </p:txBody>
        </p:sp>
        <p:sp>
          <p:nvSpPr>
            <p:cNvPr id="28" name="TextBox 22">
              <a:extLst>
                <a:ext uri="{FF2B5EF4-FFF2-40B4-BE49-F238E27FC236}">
                  <a16:creationId xmlns:a16="http://schemas.microsoft.com/office/drawing/2014/main" id="{D1E8F17E-F893-9D3A-9DC9-D61A51CF8569}"/>
                </a:ext>
              </a:extLst>
            </p:cNvPr>
            <p:cNvSpPr txBox="1"/>
            <p:nvPr/>
          </p:nvSpPr>
          <p:spPr>
            <a:xfrm>
              <a:off x="0" y="57150"/>
              <a:ext cx="256059" cy="1461941"/>
            </a:xfrm>
            <a:prstGeom prst="rect">
              <a:avLst/>
            </a:prstGeom>
          </p:spPr>
          <p:txBody>
            <a:bodyPr lIns="50800" tIns="50800" rIns="50800" bIns="50800" rtlCol="0" anchor="ctr"/>
            <a:lstStyle/>
            <a:p>
              <a:pPr algn="ctr">
                <a:lnSpc>
                  <a:spcPts val="2499"/>
                </a:lnSpc>
              </a:pPr>
              <a:endParaRPr/>
            </a:p>
          </p:txBody>
        </p:sp>
      </p:grpSp>
      <p:grpSp>
        <p:nvGrpSpPr>
          <p:cNvPr id="20" name="Group 19">
            <a:extLst>
              <a:ext uri="{FF2B5EF4-FFF2-40B4-BE49-F238E27FC236}">
                <a16:creationId xmlns:a16="http://schemas.microsoft.com/office/drawing/2014/main" id="{00C2FD38-1EAE-D64A-56C8-82E4D854AE40}"/>
              </a:ext>
            </a:extLst>
          </p:cNvPr>
          <p:cNvGrpSpPr/>
          <p:nvPr/>
        </p:nvGrpSpPr>
        <p:grpSpPr>
          <a:xfrm>
            <a:off x="626843" y="-12819"/>
            <a:ext cx="6234017" cy="1524347"/>
            <a:chOff x="1028700" y="1288665"/>
            <a:chExt cx="6234017" cy="1524347"/>
          </a:xfrm>
        </p:grpSpPr>
        <p:grpSp>
          <p:nvGrpSpPr>
            <p:cNvPr id="11" name="Group 11"/>
            <p:cNvGrpSpPr/>
            <p:nvPr/>
          </p:nvGrpSpPr>
          <p:grpSpPr>
            <a:xfrm>
              <a:off x="1172212" y="1288665"/>
              <a:ext cx="6090505"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28700" y="1288665"/>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4" name="TextBox 24"/>
            <p:cNvSpPr txBox="1"/>
            <p:nvPr/>
          </p:nvSpPr>
          <p:spPr>
            <a:xfrm>
              <a:off x="2009627" y="1315622"/>
              <a:ext cx="5253090" cy="669925"/>
            </a:xfrm>
            <a:prstGeom prst="rect">
              <a:avLst/>
            </a:prstGeom>
          </p:spPr>
          <p:txBody>
            <a:bodyPr lIns="0" tIns="0" rIns="0" bIns="0" rtlCol="0" anchor="t">
              <a:spAutoFit/>
            </a:bodyPr>
            <a:lstStyle/>
            <a:p>
              <a:pPr>
                <a:lnSpc>
                  <a:spcPts val="5599"/>
                </a:lnSpc>
              </a:pPr>
              <a:r>
                <a:rPr lang="en-US" sz="3999" b="1" dirty="0">
                  <a:solidFill>
                    <a:schemeClr val="tx2">
                      <a:lumMod val="75000"/>
                    </a:schemeClr>
                  </a:solidFill>
                  <a:latin typeface="Times New Roman" panose="02020603050405020304" pitchFamily="18" charset="0"/>
                  <a:cs typeface="Times New Roman" panose="02020603050405020304" pitchFamily="18" charset="0"/>
                </a:rPr>
                <a:t>ML vs DL vs BERT</a:t>
              </a:r>
            </a:p>
          </p:txBody>
        </p:sp>
        <p:sp>
          <p:nvSpPr>
            <p:cNvPr id="29" name="TextBox 28">
              <a:extLst>
                <a:ext uri="{FF2B5EF4-FFF2-40B4-BE49-F238E27FC236}">
                  <a16:creationId xmlns:a16="http://schemas.microsoft.com/office/drawing/2014/main" id="{14B5CE2C-5AFB-D5A4-C660-A18909679E0F}"/>
                </a:ext>
              </a:extLst>
            </p:cNvPr>
            <p:cNvSpPr txBox="1"/>
            <p:nvPr/>
          </p:nvSpPr>
          <p:spPr>
            <a:xfrm>
              <a:off x="1511061" y="2289792"/>
              <a:ext cx="5499340" cy="523220"/>
            </a:xfrm>
            <a:prstGeom prst="rect">
              <a:avLst/>
            </a:prstGeom>
            <a:noFill/>
          </p:spPr>
          <p:txBody>
            <a:bodyPr wrap="square">
              <a:spAutoFit/>
            </a:bodyPr>
            <a:lstStyle/>
            <a:p>
              <a:pPr marL="0" marR="0" algn="ctr" hangingPunct="0">
                <a:spcBef>
                  <a:spcPts val="600"/>
                </a:spcBef>
                <a:spcAft>
                  <a:spcPts val="1200"/>
                </a:spcAft>
              </a:pPr>
              <a:r>
                <a:rPr lang="en-US" sz="2800" b="1" dirty="0">
                  <a:effectLst/>
                  <a:latin typeface="Times New Roman" panose="02020603050405020304" pitchFamily="18" charset="0"/>
                  <a:ea typeface="Times New Roman" panose="02020603050405020304" pitchFamily="18" charset="0"/>
                </a:rPr>
                <a:t>Performance Comparison</a:t>
              </a:r>
            </a:p>
          </p:txBody>
        </p:sp>
      </p:grpSp>
      <p:sp>
        <p:nvSpPr>
          <p:cNvPr id="9" name="Slide Number Placeholder 56">
            <a:extLst>
              <a:ext uri="{FF2B5EF4-FFF2-40B4-BE49-F238E27FC236}">
                <a16:creationId xmlns:a16="http://schemas.microsoft.com/office/drawing/2014/main" id="{4121720D-8D93-8458-AD9B-74ABCB055C64}"/>
              </a:ext>
            </a:extLst>
          </p:cNvPr>
          <p:cNvSpPr txBox="1">
            <a:spLocks/>
          </p:cNvSpPr>
          <p:nvPr/>
        </p:nvSpPr>
        <p:spPr>
          <a:xfrm>
            <a:off x="16611600" y="504500"/>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21</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3658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761999" y="971644"/>
            <a:ext cx="19035168" cy="9110186"/>
            <a:chOff x="0" y="-162459"/>
            <a:chExt cx="4663564" cy="2048380"/>
          </a:xfrm>
        </p:grpSpPr>
        <p:sp>
          <p:nvSpPr>
            <p:cNvPr id="7" name="Freeform 7"/>
            <p:cNvSpPr/>
            <p:nvPr/>
          </p:nvSpPr>
          <p:spPr>
            <a:xfrm>
              <a:off x="187298" y="-162459"/>
              <a:ext cx="4476266" cy="2048380"/>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119965" y="1270973"/>
            <a:ext cx="18048071" cy="8802017"/>
            <a:chOff x="0" y="0"/>
            <a:chExt cx="3170385" cy="1360824"/>
          </a:xfrm>
        </p:grpSpPr>
        <p:sp>
          <p:nvSpPr>
            <p:cNvPr id="18" name="Freeform 18"/>
            <p:cNvSpPr/>
            <p:nvPr/>
          </p:nvSpPr>
          <p:spPr>
            <a:xfrm>
              <a:off x="0" y="0"/>
              <a:ext cx="3170385" cy="1360824"/>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grpSp>
        <p:nvGrpSpPr>
          <p:cNvPr id="11" name="Group 11"/>
          <p:cNvGrpSpPr/>
          <p:nvPr/>
        </p:nvGrpSpPr>
        <p:grpSpPr>
          <a:xfrm>
            <a:off x="723311" y="-2983"/>
            <a:ext cx="6090505"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txBody>
            <a:bodyPr/>
            <a:lstStyle/>
            <a:p>
              <a:endParaRPr lang="en-US" dirty="0"/>
            </a:p>
          </p:txBody>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494160" y="-2984"/>
            <a:ext cx="890340" cy="80308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0" name="TextBox 19">
            <a:extLst>
              <a:ext uri="{FF2B5EF4-FFF2-40B4-BE49-F238E27FC236}">
                <a16:creationId xmlns:a16="http://schemas.microsoft.com/office/drawing/2014/main" id="{318F11E8-2C7F-5BC2-4EBC-E0EFEC55104D}"/>
              </a:ext>
            </a:extLst>
          </p:cNvPr>
          <p:cNvSpPr txBox="1"/>
          <p:nvPr/>
        </p:nvSpPr>
        <p:spPr>
          <a:xfrm>
            <a:off x="142377" y="349162"/>
            <a:ext cx="7398896" cy="325282"/>
          </a:xfrm>
          <a:prstGeom prst="rect">
            <a:avLst/>
          </a:prstGeom>
          <a:noFill/>
        </p:spPr>
        <p:txBody>
          <a:bodyPr wrap="square">
            <a:spAutoFit/>
          </a:bodyPr>
          <a:lstStyle/>
          <a:p>
            <a:pPr marL="0" marR="0" algn="ctr" hangingPunct="0">
              <a:lnSpc>
                <a:spcPts val="1100"/>
              </a:lnSpc>
              <a:spcBef>
                <a:spcPts val="600"/>
              </a:spcBef>
              <a:spcAft>
                <a:spcPts val="1200"/>
              </a:spcAft>
            </a:pPr>
            <a:r>
              <a:rPr lang="en-US" sz="40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Accuracy overview </a:t>
            </a:r>
          </a:p>
        </p:txBody>
      </p:sp>
      <p:pic>
        <p:nvPicPr>
          <p:cNvPr id="22" name="Picture 21">
            <a:extLst>
              <a:ext uri="{FF2B5EF4-FFF2-40B4-BE49-F238E27FC236}">
                <a16:creationId xmlns:a16="http://schemas.microsoft.com/office/drawing/2014/main" id="{BA4FF78C-8250-CFAF-2E64-8C06EA033A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2103" y="1440952"/>
            <a:ext cx="17949452" cy="8075795"/>
          </a:xfrm>
          <a:prstGeom prst="rect">
            <a:avLst/>
          </a:prstGeom>
        </p:spPr>
      </p:pic>
      <p:sp>
        <p:nvSpPr>
          <p:cNvPr id="28" name="TextBox 27">
            <a:extLst>
              <a:ext uri="{FF2B5EF4-FFF2-40B4-BE49-F238E27FC236}">
                <a16:creationId xmlns:a16="http://schemas.microsoft.com/office/drawing/2014/main" id="{CDB0F6E4-7212-4247-EF62-E3F12F95651F}"/>
              </a:ext>
            </a:extLst>
          </p:cNvPr>
          <p:cNvSpPr txBox="1"/>
          <p:nvPr/>
        </p:nvSpPr>
        <p:spPr>
          <a:xfrm>
            <a:off x="3841825" y="9751297"/>
            <a:ext cx="9441872" cy="282257"/>
          </a:xfrm>
          <a:prstGeom prst="rect">
            <a:avLst/>
          </a:prstGeom>
          <a:noFill/>
        </p:spPr>
        <p:txBody>
          <a:bodyPr wrap="square">
            <a:spAutoFit/>
          </a:bodyPr>
          <a:lstStyle/>
          <a:p>
            <a:pPr marL="0" marR="0" algn="ctr" hangingPunct="0">
              <a:lnSpc>
                <a:spcPts val="1100"/>
              </a:lnSpc>
              <a:spcBef>
                <a:spcPts val="600"/>
              </a:spcBef>
              <a:spcAft>
                <a:spcPts val="1200"/>
              </a:spcAft>
            </a:pPr>
            <a:r>
              <a:rPr lang="en-US" sz="2800" b="1" dirty="0">
                <a:solidFill>
                  <a:schemeClr val="tx2">
                    <a:lumMod val="75000"/>
                  </a:schemeClr>
                </a:solidFill>
                <a:effectLst/>
                <a:latin typeface="Times New Roman" panose="02020603050405020304" pitchFamily="18" charset="0"/>
                <a:ea typeface="Times New Roman" panose="02020603050405020304" pitchFamily="18" charset="0"/>
              </a:rPr>
              <a:t>Fig</a:t>
            </a:r>
            <a:r>
              <a:rPr lang="en-US" sz="2800" b="1" dirty="0">
                <a:solidFill>
                  <a:schemeClr val="tx2">
                    <a:lumMod val="75000"/>
                  </a:schemeClr>
                </a:solidFill>
                <a:latin typeface="Times New Roman" panose="02020603050405020304" pitchFamily="18" charset="0"/>
                <a:ea typeface="Times New Roman" panose="02020603050405020304" pitchFamily="18" charset="0"/>
              </a:rPr>
              <a:t>ure 9.</a:t>
            </a:r>
            <a:r>
              <a:rPr lang="en-US" sz="2800" b="1" dirty="0">
                <a:solidFill>
                  <a:schemeClr val="tx2">
                    <a:lumMod val="75000"/>
                  </a:schemeClr>
                </a:solidFill>
                <a:effectLst/>
                <a:latin typeface="Times New Roman" panose="02020603050405020304" pitchFamily="18" charset="0"/>
                <a:ea typeface="Times New Roman" panose="02020603050405020304" pitchFamily="18" charset="0"/>
              </a:rPr>
              <a:t> Accuracy overview of the implemented algorithms</a:t>
            </a:r>
            <a:endParaRPr lang="en-US" sz="1600" b="1" dirty="0">
              <a:solidFill>
                <a:schemeClr val="tx2">
                  <a:lumMod val="75000"/>
                </a:schemeClr>
              </a:solidFill>
              <a:effectLst/>
              <a:latin typeface="Times New Roman" panose="02020603050405020304" pitchFamily="18" charset="0"/>
              <a:ea typeface="Times New Roman" panose="02020603050405020304" pitchFamily="18" charset="0"/>
            </a:endParaRPr>
          </a:p>
        </p:txBody>
      </p:sp>
      <p:sp>
        <p:nvSpPr>
          <p:cNvPr id="9" name="Slide Number Placeholder 56">
            <a:extLst>
              <a:ext uri="{FF2B5EF4-FFF2-40B4-BE49-F238E27FC236}">
                <a16:creationId xmlns:a16="http://schemas.microsoft.com/office/drawing/2014/main" id="{1ACCA6BE-1D8F-6230-AD0D-2DF736563502}"/>
              </a:ext>
            </a:extLst>
          </p:cNvPr>
          <p:cNvSpPr txBox="1">
            <a:spLocks/>
          </p:cNvSpPr>
          <p:nvPr/>
        </p:nvSpPr>
        <p:spPr>
          <a:xfrm>
            <a:off x="16977770" y="205170"/>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22</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2803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634591" y="1879153"/>
            <a:ext cx="18802625" cy="8407847"/>
            <a:chOff x="0" y="57150"/>
            <a:chExt cx="4663564" cy="1854009"/>
          </a:xfrm>
        </p:grpSpPr>
        <p:sp>
          <p:nvSpPr>
            <p:cNvPr id="7" name="Freeform 7"/>
            <p:cNvSpPr/>
            <p:nvPr/>
          </p:nvSpPr>
          <p:spPr>
            <a:xfrm>
              <a:off x="162279" y="57150"/>
              <a:ext cx="4501285" cy="1854009"/>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119965" y="1985614"/>
            <a:ext cx="18048070" cy="8201599"/>
            <a:chOff x="0" y="-26961"/>
            <a:chExt cx="3170385" cy="1387785"/>
          </a:xfrm>
        </p:grpSpPr>
        <p:sp>
          <p:nvSpPr>
            <p:cNvPr id="18" name="Freeform 18"/>
            <p:cNvSpPr/>
            <p:nvPr/>
          </p:nvSpPr>
          <p:spPr>
            <a:xfrm>
              <a:off x="0" y="-26961"/>
              <a:ext cx="3170385" cy="1387785"/>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sp>
        <p:nvSpPr>
          <p:cNvPr id="28" name="TextBox 27">
            <a:extLst>
              <a:ext uri="{FF2B5EF4-FFF2-40B4-BE49-F238E27FC236}">
                <a16:creationId xmlns:a16="http://schemas.microsoft.com/office/drawing/2014/main" id="{CDB0F6E4-7212-4247-EF62-E3F12F95651F}"/>
              </a:ext>
            </a:extLst>
          </p:cNvPr>
          <p:cNvSpPr txBox="1"/>
          <p:nvPr/>
        </p:nvSpPr>
        <p:spPr>
          <a:xfrm>
            <a:off x="3733800" y="9605130"/>
            <a:ext cx="9441872" cy="523220"/>
          </a:xfrm>
          <a:prstGeom prst="rect">
            <a:avLst/>
          </a:prstGeom>
          <a:noFill/>
        </p:spPr>
        <p:txBody>
          <a:bodyPr wrap="square">
            <a:spAutoFit/>
          </a:bodyPr>
          <a:lstStyle/>
          <a:p>
            <a:pPr marL="0" marR="0" algn="ctr" hangingPunct="0">
              <a:spcBef>
                <a:spcPts val="600"/>
              </a:spcBef>
              <a:spcAft>
                <a:spcPts val="1200"/>
              </a:spcAft>
            </a:pPr>
            <a:r>
              <a:rPr lang="en-US" sz="2800" b="1" dirty="0">
                <a:solidFill>
                  <a:schemeClr val="tx2">
                    <a:lumMod val="75000"/>
                  </a:schemeClr>
                </a:solidFill>
                <a:effectLst/>
                <a:latin typeface="Times New Roman" panose="02020603050405020304" pitchFamily="18" charset="0"/>
                <a:ea typeface="Times New Roman" panose="02020603050405020304" pitchFamily="18" charset="0"/>
              </a:rPr>
              <a:t> Figure </a:t>
            </a:r>
            <a:r>
              <a:rPr lang="en-US" sz="2800" b="1" dirty="0">
                <a:solidFill>
                  <a:schemeClr val="tx2">
                    <a:lumMod val="75000"/>
                  </a:schemeClr>
                </a:solidFill>
                <a:latin typeface="Times New Roman" panose="02020603050405020304" pitchFamily="18" charset="0"/>
                <a:ea typeface="Times New Roman" panose="02020603050405020304" pitchFamily="18" charset="0"/>
              </a:rPr>
              <a:t>10</a:t>
            </a:r>
            <a:r>
              <a:rPr lang="en-US" sz="2800" b="1" dirty="0">
                <a:solidFill>
                  <a:schemeClr val="tx2">
                    <a:lumMod val="75000"/>
                  </a:schemeClr>
                </a:solidFill>
                <a:effectLst/>
                <a:latin typeface="Times New Roman" panose="02020603050405020304" pitchFamily="18" charset="0"/>
                <a:ea typeface="Times New Roman" panose="02020603050405020304" pitchFamily="18" charset="0"/>
              </a:rPr>
              <a:t>. Architecture of stacking ensemble model</a:t>
            </a:r>
          </a:p>
        </p:txBody>
      </p:sp>
      <p:grpSp>
        <p:nvGrpSpPr>
          <p:cNvPr id="11" name="Group 11"/>
          <p:cNvGrpSpPr/>
          <p:nvPr/>
        </p:nvGrpSpPr>
        <p:grpSpPr>
          <a:xfrm>
            <a:off x="463227" y="15585"/>
            <a:ext cx="8702073" cy="894566"/>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txBody>
            <a:bodyPr/>
            <a:lstStyle/>
            <a:p>
              <a:endParaRPr lang="en-US" dirty="0"/>
            </a:p>
          </p:txBody>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389967" y="15585"/>
            <a:ext cx="781434" cy="894566"/>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0" name="TextBox 19">
            <a:extLst>
              <a:ext uri="{FF2B5EF4-FFF2-40B4-BE49-F238E27FC236}">
                <a16:creationId xmlns:a16="http://schemas.microsoft.com/office/drawing/2014/main" id="{318F11E8-2C7F-5BC2-4EBC-E0EFEC55104D}"/>
              </a:ext>
            </a:extLst>
          </p:cNvPr>
          <p:cNvSpPr txBox="1"/>
          <p:nvPr/>
        </p:nvSpPr>
        <p:spPr>
          <a:xfrm>
            <a:off x="746726" y="483470"/>
            <a:ext cx="8702074" cy="353657"/>
          </a:xfrm>
          <a:prstGeom prst="rect">
            <a:avLst/>
          </a:prstGeom>
          <a:noFill/>
        </p:spPr>
        <p:txBody>
          <a:bodyPr wrap="square">
            <a:spAutoFit/>
          </a:bodyPr>
          <a:lstStyle/>
          <a:p>
            <a:pPr marL="0" marR="0" algn="ctr" hangingPunct="0">
              <a:lnSpc>
                <a:spcPts val="1100"/>
              </a:lnSpc>
              <a:spcBef>
                <a:spcPts val="600"/>
              </a:spcBef>
              <a:spcAft>
                <a:spcPts val="1200"/>
              </a:spcAft>
            </a:pPr>
            <a:r>
              <a:rPr lang="en-US" sz="3600" b="1" dirty="0">
                <a:solidFill>
                  <a:schemeClr val="tx2">
                    <a:lumMod val="75000"/>
                  </a:schemeClr>
                </a:solidFill>
                <a:latin typeface="Times New Roman" panose="02020603050405020304" pitchFamily="18" charset="0"/>
                <a:cs typeface="Times New Roman" panose="02020603050405020304" pitchFamily="18" charset="0"/>
              </a:rPr>
              <a:t>Stacking Ensemble Based Model</a:t>
            </a:r>
            <a:endParaRPr lang="en-US" sz="36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9" name="Group 20">
            <a:extLst>
              <a:ext uri="{FF2B5EF4-FFF2-40B4-BE49-F238E27FC236}">
                <a16:creationId xmlns:a16="http://schemas.microsoft.com/office/drawing/2014/main" id="{531016D9-63E9-E40F-9E78-2C7C24F09507}"/>
              </a:ext>
            </a:extLst>
          </p:cNvPr>
          <p:cNvGrpSpPr/>
          <p:nvPr/>
        </p:nvGrpSpPr>
        <p:grpSpPr>
          <a:xfrm rot="16200000">
            <a:off x="3904532" y="-2127511"/>
            <a:ext cx="1032939" cy="6980387"/>
            <a:chOff x="0" y="0"/>
            <a:chExt cx="256059" cy="1633391"/>
          </a:xfrm>
        </p:grpSpPr>
        <p:sp>
          <p:nvSpPr>
            <p:cNvPr id="21" name="Freeform 21">
              <a:extLst>
                <a:ext uri="{FF2B5EF4-FFF2-40B4-BE49-F238E27FC236}">
                  <a16:creationId xmlns:a16="http://schemas.microsoft.com/office/drawing/2014/main" id="{2336872C-2BA9-FFD6-15A1-BBBCBFC91A39}"/>
                </a:ext>
              </a:extLst>
            </p:cNvPr>
            <p:cNvSpPr/>
            <p:nvPr/>
          </p:nvSpPr>
          <p:spPr>
            <a:xfrm>
              <a:off x="0" y="0"/>
              <a:ext cx="256059" cy="1633391"/>
            </a:xfrm>
            <a:custGeom>
              <a:avLst/>
              <a:gdLst/>
              <a:ahLst/>
              <a:cxnLst/>
              <a:rect l="l" t="t" r="r" b="b"/>
              <a:pathLst>
                <a:path w="256059" h="1633391">
                  <a:moveTo>
                    <a:pt x="256059" y="0"/>
                  </a:moveTo>
                  <a:lnTo>
                    <a:pt x="256059" y="1519091"/>
                  </a:lnTo>
                  <a:lnTo>
                    <a:pt x="128029" y="1633391"/>
                  </a:lnTo>
                  <a:lnTo>
                    <a:pt x="0" y="1519091"/>
                  </a:lnTo>
                  <a:lnTo>
                    <a:pt x="0" y="0"/>
                  </a:lnTo>
                  <a:lnTo>
                    <a:pt x="256059" y="0"/>
                  </a:lnTo>
                  <a:close/>
                </a:path>
              </a:pathLst>
            </a:custGeom>
            <a:solidFill>
              <a:srgbClr val="B7B7B7"/>
            </a:solidFill>
          </p:spPr>
          <p:txBody>
            <a:bodyPr/>
            <a:lstStyle/>
            <a:p>
              <a:endParaRPr lang="en-US" dirty="0"/>
            </a:p>
          </p:txBody>
        </p:sp>
        <p:sp>
          <p:nvSpPr>
            <p:cNvPr id="24" name="TextBox 22">
              <a:extLst>
                <a:ext uri="{FF2B5EF4-FFF2-40B4-BE49-F238E27FC236}">
                  <a16:creationId xmlns:a16="http://schemas.microsoft.com/office/drawing/2014/main" id="{63027B61-05BB-75AC-5732-82B30D772C12}"/>
                </a:ext>
              </a:extLst>
            </p:cNvPr>
            <p:cNvSpPr txBox="1"/>
            <p:nvPr/>
          </p:nvSpPr>
          <p:spPr>
            <a:xfrm>
              <a:off x="0" y="57150"/>
              <a:ext cx="256059" cy="1461941"/>
            </a:xfrm>
            <a:prstGeom prst="rect">
              <a:avLst/>
            </a:prstGeom>
          </p:spPr>
          <p:txBody>
            <a:bodyPr lIns="50800" tIns="50800" rIns="50800" bIns="50800" rtlCol="0" anchor="ctr"/>
            <a:lstStyle/>
            <a:p>
              <a:pPr algn="ctr">
                <a:lnSpc>
                  <a:spcPts val="2499"/>
                </a:lnSpc>
              </a:pPr>
              <a:endParaRPr/>
            </a:p>
          </p:txBody>
        </p:sp>
      </p:grpSp>
      <p:sp>
        <p:nvSpPr>
          <p:cNvPr id="26" name="TextBox 25">
            <a:extLst>
              <a:ext uri="{FF2B5EF4-FFF2-40B4-BE49-F238E27FC236}">
                <a16:creationId xmlns:a16="http://schemas.microsoft.com/office/drawing/2014/main" id="{9FFFDF05-4717-C314-8E14-AC39AC338AC7}"/>
              </a:ext>
            </a:extLst>
          </p:cNvPr>
          <p:cNvSpPr txBox="1"/>
          <p:nvPr/>
        </p:nvSpPr>
        <p:spPr>
          <a:xfrm>
            <a:off x="1035942" y="1016612"/>
            <a:ext cx="6607913" cy="523220"/>
          </a:xfrm>
          <a:prstGeom prst="rect">
            <a:avLst/>
          </a:prstGeom>
          <a:noFill/>
        </p:spPr>
        <p:txBody>
          <a:bodyPr wrap="square">
            <a:spAutoFit/>
          </a:bodyPr>
          <a:lstStyle/>
          <a:p>
            <a:pPr marL="0" marR="0" algn="ctr" hangingPunct="0">
              <a:spcBef>
                <a:spcPts val="600"/>
              </a:spcBef>
              <a:spcAft>
                <a:spcPts val="1200"/>
              </a:spcAft>
            </a:pPr>
            <a:r>
              <a:rPr lang="en-US" sz="2800" b="1" dirty="0">
                <a:effectLst/>
                <a:latin typeface="Times New Roman" panose="02020603050405020304" pitchFamily="18" charset="0"/>
                <a:ea typeface="Times New Roman" panose="02020603050405020304" pitchFamily="18" charset="0"/>
              </a:rPr>
              <a:t> Architecture of stacking ensemble model</a:t>
            </a:r>
          </a:p>
        </p:txBody>
      </p:sp>
      <p:sp>
        <p:nvSpPr>
          <p:cNvPr id="22" name="Slide Number Placeholder 56">
            <a:extLst>
              <a:ext uri="{FF2B5EF4-FFF2-40B4-BE49-F238E27FC236}">
                <a16:creationId xmlns:a16="http://schemas.microsoft.com/office/drawing/2014/main" id="{B9F87834-9BC6-6885-60F7-2BEA1D2FA018}"/>
              </a:ext>
            </a:extLst>
          </p:cNvPr>
          <p:cNvSpPr txBox="1">
            <a:spLocks/>
          </p:cNvSpPr>
          <p:nvPr/>
        </p:nvSpPr>
        <p:spPr>
          <a:xfrm>
            <a:off x="16611600" y="504500"/>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23</a:t>
            </a:fld>
            <a:endParaRPr lang="en-US" sz="6600" b="1" dirty="0">
              <a:latin typeface="Times New Roman" panose="02020603050405020304" pitchFamily="18" charset="0"/>
              <a:cs typeface="Times New Roman" panose="02020603050405020304" pitchFamily="18" charset="0"/>
            </a:endParaRPr>
          </a:p>
        </p:txBody>
      </p:sp>
      <p:pic>
        <p:nvPicPr>
          <p:cNvPr id="31" name="Picture 30">
            <a:extLst>
              <a:ext uri="{FF2B5EF4-FFF2-40B4-BE49-F238E27FC236}">
                <a16:creationId xmlns:a16="http://schemas.microsoft.com/office/drawing/2014/main" id="{0FF39D37-E32D-4791-17E8-7C66507D716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7389" y="2074328"/>
            <a:ext cx="17846944" cy="7657841"/>
          </a:xfrm>
          <a:prstGeom prst="rect">
            <a:avLst/>
          </a:prstGeom>
        </p:spPr>
      </p:pic>
    </p:spTree>
    <p:extLst>
      <p:ext uri="{BB962C8B-B14F-4D97-AF65-F5344CB8AC3E}">
        <p14:creationId xmlns:p14="http://schemas.microsoft.com/office/powerpoint/2010/main" val="2237519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762001" y="1900913"/>
            <a:ext cx="18729173" cy="8286300"/>
            <a:chOff x="0" y="57150"/>
            <a:chExt cx="4663564" cy="1828771"/>
          </a:xfrm>
        </p:grpSpPr>
        <p:sp>
          <p:nvSpPr>
            <p:cNvPr id="7" name="Freeform 7"/>
            <p:cNvSpPr/>
            <p:nvPr/>
          </p:nvSpPr>
          <p:spPr>
            <a:xfrm>
              <a:off x="237035" y="63592"/>
              <a:ext cx="4426529" cy="1822329"/>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320825" y="1877302"/>
            <a:ext cx="17847209" cy="8198735"/>
            <a:chOff x="0" y="0"/>
            <a:chExt cx="3170385" cy="1360824"/>
          </a:xfrm>
        </p:grpSpPr>
        <p:sp>
          <p:nvSpPr>
            <p:cNvPr id="18" name="Freeform 18"/>
            <p:cNvSpPr/>
            <p:nvPr/>
          </p:nvSpPr>
          <p:spPr>
            <a:xfrm>
              <a:off x="0" y="0"/>
              <a:ext cx="3170385" cy="1360824"/>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grpSp>
        <p:nvGrpSpPr>
          <p:cNvPr id="23" name="Group 22">
            <a:extLst>
              <a:ext uri="{FF2B5EF4-FFF2-40B4-BE49-F238E27FC236}">
                <a16:creationId xmlns:a16="http://schemas.microsoft.com/office/drawing/2014/main" id="{C4038855-D0DB-FC8A-72CD-517C345087E6}"/>
              </a:ext>
            </a:extLst>
          </p:cNvPr>
          <p:cNvGrpSpPr/>
          <p:nvPr/>
        </p:nvGrpSpPr>
        <p:grpSpPr>
          <a:xfrm>
            <a:off x="320827" y="0"/>
            <a:ext cx="8442173" cy="1900913"/>
            <a:chOff x="1028700" y="1288665"/>
            <a:chExt cx="9171275" cy="1955234"/>
          </a:xfrm>
        </p:grpSpPr>
        <p:grpSp>
          <p:nvGrpSpPr>
            <p:cNvPr id="11" name="Group 11"/>
            <p:cNvGrpSpPr/>
            <p:nvPr/>
          </p:nvGrpSpPr>
          <p:grpSpPr>
            <a:xfrm>
              <a:off x="1102811" y="1288665"/>
              <a:ext cx="8803188"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txBody>
              <a:bodyPr/>
              <a:lstStyle/>
              <a:p>
                <a:endParaRPr lang="en-US" dirty="0"/>
              </a:p>
            </p:txBody>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28700" y="1288665"/>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0" name="TextBox 19">
              <a:extLst>
                <a:ext uri="{FF2B5EF4-FFF2-40B4-BE49-F238E27FC236}">
                  <a16:creationId xmlns:a16="http://schemas.microsoft.com/office/drawing/2014/main" id="{318F11E8-2C7F-5BC2-4EBC-E0EFEC55104D}"/>
                </a:ext>
              </a:extLst>
            </p:cNvPr>
            <p:cNvSpPr txBox="1"/>
            <p:nvPr/>
          </p:nvSpPr>
          <p:spPr>
            <a:xfrm>
              <a:off x="1396786" y="1657542"/>
              <a:ext cx="8803189" cy="312521"/>
            </a:xfrm>
            <a:prstGeom prst="rect">
              <a:avLst/>
            </a:prstGeom>
            <a:noFill/>
          </p:spPr>
          <p:txBody>
            <a:bodyPr wrap="square">
              <a:spAutoFit/>
            </a:bodyPr>
            <a:lstStyle/>
            <a:p>
              <a:pPr marL="0" marR="0" algn="ctr" hangingPunct="0">
                <a:lnSpc>
                  <a:spcPts val="1100"/>
                </a:lnSpc>
                <a:spcBef>
                  <a:spcPts val="600"/>
                </a:spcBef>
                <a:spcAft>
                  <a:spcPts val="1200"/>
                </a:spcAft>
              </a:pPr>
              <a:r>
                <a:rPr lang="en-US" sz="3600" b="1" dirty="0">
                  <a:solidFill>
                    <a:schemeClr val="tx2">
                      <a:lumMod val="75000"/>
                    </a:schemeClr>
                  </a:solidFill>
                  <a:latin typeface="Times New Roman" panose="02020603050405020304" pitchFamily="18" charset="0"/>
                  <a:cs typeface="Times New Roman" panose="02020603050405020304" pitchFamily="18" charset="0"/>
                </a:rPr>
                <a:t>Stacking Ensemble Based Model</a:t>
              </a:r>
              <a:endParaRPr lang="en-US" sz="36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9" name="Group 20">
              <a:extLst>
                <a:ext uri="{FF2B5EF4-FFF2-40B4-BE49-F238E27FC236}">
                  <a16:creationId xmlns:a16="http://schemas.microsoft.com/office/drawing/2014/main" id="{531016D9-63E9-E40F-9E78-2C7C24F09507}"/>
                </a:ext>
              </a:extLst>
            </p:cNvPr>
            <p:cNvGrpSpPr/>
            <p:nvPr/>
          </p:nvGrpSpPr>
          <p:grpSpPr>
            <a:xfrm rot="-5400000">
              <a:off x="4432161" y="-889705"/>
              <a:ext cx="1045006" cy="7061414"/>
              <a:chOff x="0" y="0"/>
              <a:chExt cx="256059" cy="1633391"/>
            </a:xfrm>
          </p:grpSpPr>
          <p:sp>
            <p:nvSpPr>
              <p:cNvPr id="21" name="Freeform 21">
                <a:extLst>
                  <a:ext uri="{FF2B5EF4-FFF2-40B4-BE49-F238E27FC236}">
                    <a16:creationId xmlns:a16="http://schemas.microsoft.com/office/drawing/2014/main" id="{2336872C-2BA9-FFD6-15A1-BBBCBFC91A39}"/>
                  </a:ext>
                </a:extLst>
              </p:cNvPr>
              <p:cNvSpPr/>
              <p:nvPr/>
            </p:nvSpPr>
            <p:spPr>
              <a:xfrm>
                <a:off x="0" y="0"/>
                <a:ext cx="256059" cy="1633391"/>
              </a:xfrm>
              <a:custGeom>
                <a:avLst/>
                <a:gdLst/>
                <a:ahLst/>
                <a:cxnLst/>
                <a:rect l="l" t="t" r="r" b="b"/>
                <a:pathLst>
                  <a:path w="256059" h="1633391">
                    <a:moveTo>
                      <a:pt x="256059" y="0"/>
                    </a:moveTo>
                    <a:lnTo>
                      <a:pt x="256059" y="1519091"/>
                    </a:lnTo>
                    <a:lnTo>
                      <a:pt x="128029" y="1633391"/>
                    </a:lnTo>
                    <a:lnTo>
                      <a:pt x="0" y="1519091"/>
                    </a:lnTo>
                    <a:lnTo>
                      <a:pt x="0" y="0"/>
                    </a:lnTo>
                    <a:lnTo>
                      <a:pt x="256059" y="0"/>
                    </a:lnTo>
                    <a:close/>
                  </a:path>
                </a:pathLst>
              </a:custGeom>
              <a:solidFill>
                <a:srgbClr val="B7B7B7"/>
              </a:solidFill>
            </p:spPr>
            <p:txBody>
              <a:bodyPr/>
              <a:lstStyle/>
              <a:p>
                <a:endParaRPr lang="en-US" dirty="0"/>
              </a:p>
            </p:txBody>
          </p:sp>
          <p:sp>
            <p:nvSpPr>
              <p:cNvPr id="24" name="TextBox 22">
                <a:extLst>
                  <a:ext uri="{FF2B5EF4-FFF2-40B4-BE49-F238E27FC236}">
                    <a16:creationId xmlns:a16="http://schemas.microsoft.com/office/drawing/2014/main" id="{63027B61-05BB-75AC-5732-82B30D772C12}"/>
                  </a:ext>
                </a:extLst>
              </p:cNvPr>
              <p:cNvSpPr txBox="1"/>
              <p:nvPr/>
            </p:nvSpPr>
            <p:spPr>
              <a:xfrm>
                <a:off x="0" y="57150"/>
                <a:ext cx="256059" cy="1461941"/>
              </a:xfrm>
              <a:prstGeom prst="rect">
                <a:avLst/>
              </a:prstGeom>
            </p:spPr>
            <p:txBody>
              <a:bodyPr lIns="50800" tIns="50800" rIns="50800" bIns="50800" rtlCol="0" anchor="ctr"/>
              <a:lstStyle/>
              <a:p>
                <a:pPr algn="ctr">
                  <a:lnSpc>
                    <a:spcPts val="2499"/>
                  </a:lnSpc>
                </a:pPr>
                <a:endParaRPr/>
              </a:p>
            </p:txBody>
          </p:sp>
        </p:grpSp>
        <p:sp>
          <p:nvSpPr>
            <p:cNvPr id="26" name="TextBox 25">
              <a:extLst>
                <a:ext uri="{FF2B5EF4-FFF2-40B4-BE49-F238E27FC236}">
                  <a16:creationId xmlns:a16="http://schemas.microsoft.com/office/drawing/2014/main" id="{9FFFDF05-4717-C314-8E14-AC39AC338AC7}"/>
                </a:ext>
              </a:extLst>
            </p:cNvPr>
            <p:cNvSpPr txBox="1"/>
            <p:nvPr/>
          </p:nvSpPr>
          <p:spPr>
            <a:xfrm>
              <a:off x="1511060" y="2289792"/>
              <a:ext cx="6508515" cy="954107"/>
            </a:xfrm>
            <a:prstGeom prst="rect">
              <a:avLst/>
            </a:prstGeom>
            <a:noFill/>
          </p:spPr>
          <p:txBody>
            <a:bodyPr wrap="square">
              <a:spAutoFit/>
            </a:bodyPr>
            <a:lstStyle/>
            <a:p>
              <a:pPr marL="0" marR="0" algn="ctr" hangingPunct="0">
                <a:spcBef>
                  <a:spcPts val="600"/>
                </a:spcBef>
                <a:spcAft>
                  <a:spcPts val="1200"/>
                </a:spcAft>
              </a:pPr>
              <a:r>
                <a:rPr lang="en-US" sz="2800" b="1" dirty="0">
                  <a:effectLst/>
                  <a:latin typeface="Times New Roman" panose="02020603050405020304" pitchFamily="18" charset="0"/>
                  <a:ea typeface="Times New Roman" panose="02020603050405020304" pitchFamily="18" charset="0"/>
                </a:rPr>
                <a:t>Confusion Matrix and ROC Curve of stacking ensemble model</a:t>
              </a:r>
            </a:p>
          </p:txBody>
        </p:sp>
      </p:grpSp>
      <p:sp>
        <p:nvSpPr>
          <p:cNvPr id="29" name="Rectangle 5">
            <a:extLst>
              <a:ext uri="{FF2B5EF4-FFF2-40B4-BE49-F238E27FC236}">
                <a16:creationId xmlns:a16="http://schemas.microsoft.com/office/drawing/2014/main" id="{49DE35B9-5B63-04A4-1780-FB079DCC46DB}"/>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172" name="Picture 5">
            <a:extLst>
              <a:ext uri="{FF2B5EF4-FFF2-40B4-BE49-F238E27FC236}">
                <a16:creationId xmlns:a16="http://schemas.microsoft.com/office/drawing/2014/main" id="{F26E0BEE-1221-1A7A-C31F-9F3F156985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t="2" b="3745"/>
          <a:stretch>
            <a:fillRect/>
          </a:stretch>
        </p:blipFill>
        <p:spPr bwMode="auto">
          <a:xfrm>
            <a:off x="533400" y="2158799"/>
            <a:ext cx="17373598" cy="7097885"/>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6">
            <a:extLst>
              <a:ext uri="{FF2B5EF4-FFF2-40B4-BE49-F238E27FC236}">
                <a16:creationId xmlns:a16="http://schemas.microsoft.com/office/drawing/2014/main" id="{BE8AC794-1BAB-CF18-0831-E761AFB27121}"/>
              </a:ext>
            </a:extLst>
          </p:cNvPr>
          <p:cNvSpPr>
            <a:spLocks noChangeArrowheads="1"/>
          </p:cNvSpPr>
          <p:nvPr/>
        </p:nvSpPr>
        <p:spPr bwMode="auto">
          <a:xfrm>
            <a:off x="5114026" y="9220387"/>
            <a:ext cx="697431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Figure 11. Confusion matrix of the proposed stacking ensemble model</a:t>
            </a:r>
            <a:endParaRPr kumimoji="0" lang="en-US" altLang="en-US" sz="5400" b="1"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sp>
        <p:nvSpPr>
          <p:cNvPr id="22" name="Slide Number Placeholder 56">
            <a:extLst>
              <a:ext uri="{FF2B5EF4-FFF2-40B4-BE49-F238E27FC236}">
                <a16:creationId xmlns:a16="http://schemas.microsoft.com/office/drawing/2014/main" id="{AF7F9A2B-5EC2-9891-2A24-EE7DE93DB1B2}"/>
              </a:ext>
            </a:extLst>
          </p:cNvPr>
          <p:cNvSpPr txBox="1">
            <a:spLocks/>
          </p:cNvSpPr>
          <p:nvPr/>
        </p:nvSpPr>
        <p:spPr>
          <a:xfrm>
            <a:off x="16611600" y="504500"/>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24</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4054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685801" y="1635581"/>
            <a:ext cx="18853835" cy="8501167"/>
            <a:chOff x="0" y="57150"/>
            <a:chExt cx="4663564" cy="1854169"/>
          </a:xfrm>
        </p:grpSpPr>
        <p:sp>
          <p:nvSpPr>
            <p:cNvPr id="7" name="Freeform 7"/>
            <p:cNvSpPr/>
            <p:nvPr/>
          </p:nvSpPr>
          <p:spPr>
            <a:xfrm>
              <a:off x="199309" y="63592"/>
              <a:ext cx="4464255" cy="1847727"/>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381003" y="1777822"/>
            <a:ext cx="17634513" cy="8219671"/>
            <a:chOff x="0" y="0"/>
            <a:chExt cx="3170385" cy="1360824"/>
          </a:xfrm>
        </p:grpSpPr>
        <p:sp>
          <p:nvSpPr>
            <p:cNvPr id="18" name="Freeform 18"/>
            <p:cNvSpPr/>
            <p:nvPr/>
          </p:nvSpPr>
          <p:spPr>
            <a:xfrm>
              <a:off x="0" y="0"/>
              <a:ext cx="3170385" cy="1360824"/>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grpSp>
        <p:nvGrpSpPr>
          <p:cNvPr id="23" name="Group 22">
            <a:extLst>
              <a:ext uri="{FF2B5EF4-FFF2-40B4-BE49-F238E27FC236}">
                <a16:creationId xmlns:a16="http://schemas.microsoft.com/office/drawing/2014/main" id="{524CBA4C-38D1-B8FB-6654-843D265D8C43}"/>
              </a:ext>
            </a:extLst>
          </p:cNvPr>
          <p:cNvGrpSpPr/>
          <p:nvPr/>
        </p:nvGrpSpPr>
        <p:grpSpPr>
          <a:xfrm>
            <a:off x="381003" y="-44918"/>
            <a:ext cx="8610598" cy="1686300"/>
            <a:chOff x="1028700" y="1288665"/>
            <a:chExt cx="9171275" cy="1874840"/>
          </a:xfrm>
        </p:grpSpPr>
        <p:grpSp>
          <p:nvGrpSpPr>
            <p:cNvPr id="11" name="Group 11"/>
            <p:cNvGrpSpPr/>
            <p:nvPr/>
          </p:nvGrpSpPr>
          <p:grpSpPr>
            <a:xfrm>
              <a:off x="1102811" y="1288665"/>
              <a:ext cx="8803188"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txBody>
              <a:bodyPr/>
              <a:lstStyle/>
              <a:p>
                <a:endParaRPr lang="en-US" dirty="0"/>
              </a:p>
            </p:txBody>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28700" y="1288665"/>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0" name="TextBox 19">
              <a:extLst>
                <a:ext uri="{FF2B5EF4-FFF2-40B4-BE49-F238E27FC236}">
                  <a16:creationId xmlns:a16="http://schemas.microsoft.com/office/drawing/2014/main" id="{318F11E8-2C7F-5BC2-4EBC-E0EFEC55104D}"/>
                </a:ext>
              </a:extLst>
            </p:cNvPr>
            <p:cNvSpPr txBox="1"/>
            <p:nvPr/>
          </p:nvSpPr>
          <p:spPr>
            <a:xfrm>
              <a:off x="1396786" y="1657542"/>
              <a:ext cx="8803189" cy="312521"/>
            </a:xfrm>
            <a:prstGeom prst="rect">
              <a:avLst/>
            </a:prstGeom>
            <a:noFill/>
          </p:spPr>
          <p:txBody>
            <a:bodyPr wrap="square">
              <a:spAutoFit/>
            </a:bodyPr>
            <a:lstStyle/>
            <a:p>
              <a:pPr marL="0" marR="0" algn="ctr" hangingPunct="0">
                <a:lnSpc>
                  <a:spcPts val="1100"/>
                </a:lnSpc>
                <a:spcBef>
                  <a:spcPts val="600"/>
                </a:spcBef>
                <a:spcAft>
                  <a:spcPts val="1200"/>
                </a:spcAft>
              </a:pPr>
              <a:r>
                <a:rPr lang="en-US" sz="3600" b="1" dirty="0">
                  <a:solidFill>
                    <a:schemeClr val="tx2">
                      <a:lumMod val="75000"/>
                    </a:schemeClr>
                  </a:solidFill>
                  <a:latin typeface="Times New Roman" panose="02020603050405020304" pitchFamily="18" charset="0"/>
                  <a:cs typeface="Times New Roman" panose="02020603050405020304" pitchFamily="18" charset="0"/>
                </a:rPr>
                <a:t>Stacking Ensemble Based Model</a:t>
              </a:r>
              <a:endParaRPr lang="en-US" sz="36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9" name="Group 20">
              <a:extLst>
                <a:ext uri="{FF2B5EF4-FFF2-40B4-BE49-F238E27FC236}">
                  <a16:creationId xmlns:a16="http://schemas.microsoft.com/office/drawing/2014/main" id="{531016D9-63E9-E40F-9E78-2C7C24F09507}"/>
                </a:ext>
              </a:extLst>
            </p:cNvPr>
            <p:cNvGrpSpPr/>
            <p:nvPr/>
          </p:nvGrpSpPr>
          <p:grpSpPr>
            <a:xfrm rot="-5400000">
              <a:off x="4432161" y="-889705"/>
              <a:ext cx="1045006" cy="7061414"/>
              <a:chOff x="0" y="0"/>
              <a:chExt cx="256059" cy="1633391"/>
            </a:xfrm>
          </p:grpSpPr>
          <p:sp>
            <p:nvSpPr>
              <p:cNvPr id="21" name="Freeform 21">
                <a:extLst>
                  <a:ext uri="{FF2B5EF4-FFF2-40B4-BE49-F238E27FC236}">
                    <a16:creationId xmlns:a16="http://schemas.microsoft.com/office/drawing/2014/main" id="{2336872C-2BA9-FFD6-15A1-BBBCBFC91A39}"/>
                  </a:ext>
                </a:extLst>
              </p:cNvPr>
              <p:cNvSpPr/>
              <p:nvPr/>
            </p:nvSpPr>
            <p:spPr>
              <a:xfrm>
                <a:off x="0" y="0"/>
                <a:ext cx="256059" cy="1633391"/>
              </a:xfrm>
              <a:custGeom>
                <a:avLst/>
                <a:gdLst/>
                <a:ahLst/>
                <a:cxnLst/>
                <a:rect l="l" t="t" r="r" b="b"/>
                <a:pathLst>
                  <a:path w="256059" h="1633391">
                    <a:moveTo>
                      <a:pt x="256059" y="0"/>
                    </a:moveTo>
                    <a:lnTo>
                      <a:pt x="256059" y="1519091"/>
                    </a:lnTo>
                    <a:lnTo>
                      <a:pt x="128029" y="1633391"/>
                    </a:lnTo>
                    <a:lnTo>
                      <a:pt x="0" y="1519091"/>
                    </a:lnTo>
                    <a:lnTo>
                      <a:pt x="0" y="0"/>
                    </a:lnTo>
                    <a:lnTo>
                      <a:pt x="256059" y="0"/>
                    </a:lnTo>
                    <a:close/>
                  </a:path>
                </a:pathLst>
              </a:custGeom>
              <a:solidFill>
                <a:srgbClr val="B7B7B7"/>
              </a:solidFill>
            </p:spPr>
            <p:txBody>
              <a:bodyPr/>
              <a:lstStyle/>
              <a:p>
                <a:endParaRPr lang="en-US" dirty="0"/>
              </a:p>
            </p:txBody>
          </p:sp>
          <p:sp>
            <p:nvSpPr>
              <p:cNvPr id="24" name="TextBox 22">
                <a:extLst>
                  <a:ext uri="{FF2B5EF4-FFF2-40B4-BE49-F238E27FC236}">
                    <a16:creationId xmlns:a16="http://schemas.microsoft.com/office/drawing/2014/main" id="{63027B61-05BB-75AC-5732-82B30D772C12}"/>
                  </a:ext>
                </a:extLst>
              </p:cNvPr>
              <p:cNvSpPr txBox="1"/>
              <p:nvPr/>
            </p:nvSpPr>
            <p:spPr>
              <a:xfrm>
                <a:off x="0" y="57150"/>
                <a:ext cx="256059" cy="1461941"/>
              </a:xfrm>
              <a:prstGeom prst="rect">
                <a:avLst/>
              </a:prstGeom>
            </p:spPr>
            <p:txBody>
              <a:bodyPr lIns="50800" tIns="50800" rIns="50800" bIns="50800" rtlCol="0" anchor="ctr"/>
              <a:lstStyle/>
              <a:p>
                <a:pPr algn="ctr">
                  <a:lnSpc>
                    <a:spcPts val="2499"/>
                  </a:lnSpc>
                </a:pPr>
                <a:endParaRPr/>
              </a:p>
            </p:txBody>
          </p:sp>
        </p:grpSp>
        <p:sp>
          <p:nvSpPr>
            <p:cNvPr id="26" name="TextBox 25">
              <a:extLst>
                <a:ext uri="{FF2B5EF4-FFF2-40B4-BE49-F238E27FC236}">
                  <a16:creationId xmlns:a16="http://schemas.microsoft.com/office/drawing/2014/main" id="{9FFFDF05-4717-C314-8E14-AC39AC338AC7}"/>
                </a:ext>
              </a:extLst>
            </p:cNvPr>
            <p:cNvSpPr txBox="1"/>
            <p:nvPr/>
          </p:nvSpPr>
          <p:spPr>
            <a:xfrm>
              <a:off x="1423957" y="2202618"/>
              <a:ext cx="6820343" cy="830997"/>
            </a:xfrm>
            <a:prstGeom prst="rect">
              <a:avLst/>
            </a:prstGeom>
            <a:noFill/>
          </p:spPr>
          <p:txBody>
            <a:bodyPr wrap="square">
              <a:spAutoFit/>
            </a:bodyPr>
            <a:lstStyle/>
            <a:p>
              <a:pPr marL="0" marR="0" algn="ctr" hangingPunct="0">
                <a:spcBef>
                  <a:spcPts val="600"/>
                </a:spcBef>
                <a:spcAft>
                  <a:spcPts val="1200"/>
                </a:spcAft>
              </a:pPr>
              <a:r>
                <a:rPr lang="en-US" sz="2400" b="1" dirty="0">
                  <a:effectLst/>
                  <a:latin typeface="Times New Roman" panose="02020603050405020304" pitchFamily="18" charset="0"/>
                  <a:ea typeface="Times New Roman" panose="02020603050405020304" pitchFamily="18" charset="0"/>
                </a:rPr>
                <a:t>Receiver Operating Characteristic (ROC) Curve of Stacking ensemble model</a:t>
              </a:r>
            </a:p>
          </p:txBody>
        </p:sp>
      </p:grpSp>
      <p:sp>
        <p:nvSpPr>
          <p:cNvPr id="29" name="Rectangle 5">
            <a:extLst>
              <a:ext uri="{FF2B5EF4-FFF2-40B4-BE49-F238E27FC236}">
                <a16:creationId xmlns:a16="http://schemas.microsoft.com/office/drawing/2014/main" id="{49DE35B9-5B63-04A4-1780-FB079DCC46DB}"/>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1" name="Picture 30">
            <a:extLst>
              <a:ext uri="{FF2B5EF4-FFF2-40B4-BE49-F238E27FC236}">
                <a16:creationId xmlns:a16="http://schemas.microsoft.com/office/drawing/2014/main" id="{089063FA-466E-B7C2-CDD5-A90668D36DCC}"/>
              </a:ext>
            </a:extLst>
          </p:cNvPr>
          <p:cNvPicPr>
            <a:picLocks noChangeAspect="1"/>
          </p:cNvPicPr>
          <p:nvPr/>
        </p:nvPicPr>
        <p:blipFill>
          <a:blip r:embed="rId8"/>
          <a:stretch>
            <a:fillRect/>
          </a:stretch>
        </p:blipFill>
        <p:spPr>
          <a:xfrm>
            <a:off x="533401" y="1943100"/>
            <a:ext cx="17373596" cy="7234799"/>
          </a:xfrm>
          <a:prstGeom prst="rect">
            <a:avLst/>
          </a:prstGeom>
        </p:spPr>
      </p:pic>
      <p:sp>
        <p:nvSpPr>
          <p:cNvPr id="32" name="Rectangle 6">
            <a:extLst>
              <a:ext uri="{FF2B5EF4-FFF2-40B4-BE49-F238E27FC236}">
                <a16:creationId xmlns:a16="http://schemas.microsoft.com/office/drawing/2014/main" id="{DBC0ED25-771D-FF3C-0AC5-7C7EA69D35D0}"/>
              </a:ext>
            </a:extLst>
          </p:cNvPr>
          <p:cNvSpPr>
            <a:spLocks noChangeArrowheads="1"/>
          </p:cNvSpPr>
          <p:nvPr/>
        </p:nvSpPr>
        <p:spPr bwMode="auto">
          <a:xfrm>
            <a:off x="4838301" y="9177899"/>
            <a:ext cx="697431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Figure 12. ROC Curve of the proposed stacking ensemble model</a:t>
            </a:r>
            <a:endParaRPr kumimoji="0" lang="en-US" altLang="en-US" sz="5400" b="1"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sp>
        <p:nvSpPr>
          <p:cNvPr id="22" name="Slide Number Placeholder 56">
            <a:extLst>
              <a:ext uri="{FF2B5EF4-FFF2-40B4-BE49-F238E27FC236}">
                <a16:creationId xmlns:a16="http://schemas.microsoft.com/office/drawing/2014/main" id="{E18379CF-CAC5-D619-59CF-7BE89923D9C9}"/>
              </a:ext>
            </a:extLst>
          </p:cNvPr>
          <p:cNvSpPr txBox="1">
            <a:spLocks/>
          </p:cNvSpPr>
          <p:nvPr/>
        </p:nvSpPr>
        <p:spPr>
          <a:xfrm>
            <a:off x="16692779" y="303841"/>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25</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383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591184" y="1587034"/>
            <a:ext cx="18864352" cy="8699965"/>
            <a:chOff x="0" y="14456"/>
            <a:chExt cx="4663564" cy="1871465"/>
          </a:xfrm>
        </p:grpSpPr>
        <p:sp>
          <p:nvSpPr>
            <p:cNvPr id="7" name="Freeform 7"/>
            <p:cNvSpPr/>
            <p:nvPr/>
          </p:nvSpPr>
          <p:spPr>
            <a:xfrm>
              <a:off x="187298" y="14456"/>
              <a:ext cx="4476266" cy="1871465"/>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262367" y="1764974"/>
            <a:ext cx="17809612" cy="8372078"/>
            <a:chOff x="0" y="0"/>
            <a:chExt cx="3170385" cy="1360824"/>
          </a:xfrm>
        </p:grpSpPr>
        <p:sp>
          <p:nvSpPr>
            <p:cNvPr id="18" name="Freeform 18"/>
            <p:cNvSpPr/>
            <p:nvPr/>
          </p:nvSpPr>
          <p:spPr>
            <a:xfrm>
              <a:off x="0" y="0"/>
              <a:ext cx="3170385" cy="1360824"/>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noFill/>
              <a:prstDash val="dash"/>
              <a:miter/>
            </a:ln>
          </p:spPr>
        </p:sp>
        <p:sp>
          <p:nvSpPr>
            <p:cNvPr id="19" name="TextBox 19"/>
            <p:cNvSpPr txBox="1"/>
            <p:nvPr/>
          </p:nvSpPr>
          <p:spPr>
            <a:xfrm>
              <a:off x="0" y="57150"/>
              <a:ext cx="3170385" cy="1303674"/>
            </a:xfrm>
            <a:prstGeom prst="rect">
              <a:avLst/>
            </a:prstGeom>
            <a:ln>
              <a:noFill/>
            </a:ln>
          </p:spPr>
          <p:txBody>
            <a:bodyPr lIns="50800" tIns="50800" rIns="50800" bIns="50800" rtlCol="0" anchor="ctr"/>
            <a:lstStyle/>
            <a:p>
              <a:pPr algn="ctr">
                <a:lnSpc>
                  <a:spcPts val="2499"/>
                </a:lnSpc>
              </a:pPr>
              <a:endParaRPr/>
            </a:p>
          </p:txBody>
        </p:sp>
      </p:grpSp>
      <p:grpSp>
        <p:nvGrpSpPr>
          <p:cNvPr id="23" name="Group 22">
            <a:extLst>
              <a:ext uri="{FF2B5EF4-FFF2-40B4-BE49-F238E27FC236}">
                <a16:creationId xmlns:a16="http://schemas.microsoft.com/office/drawing/2014/main" id="{96247046-354C-B75A-2351-FF14CC5ED3A5}"/>
              </a:ext>
            </a:extLst>
          </p:cNvPr>
          <p:cNvGrpSpPr/>
          <p:nvPr/>
        </p:nvGrpSpPr>
        <p:grpSpPr>
          <a:xfrm>
            <a:off x="193737" y="-60865"/>
            <a:ext cx="8493064" cy="1633558"/>
            <a:chOff x="1028700" y="1288665"/>
            <a:chExt cx="9171275" cy="1681438"/>
          </a:xfrm>
        </p:grpSpPr>
        <p:grpSp>
          <p:nvGrpSpPr>
            <p:cNvPr id="11" name="Group 11"/>
            <p:cNvGrpSpPr/>
            <p:nvPr/>
          </p:nvGrpSpPr>
          <p:grpSpPr>
            <a:xfrm>
              <a:off x="1102811" y="1288665"/>
              <a:ext cx="8803188"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txBody>
              <a:bodyPr/>
              <a:lstStyle/>
              <a:p>
                <a:endParaRPr lang="en-US" dirty="0"/>
              </a:p>
            </p:txBody>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28700" y="1288665"/>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0" name="TextBox 19">
              <a:extLst>
                <a:ext uri="{FF2B5EF4-FFF2-40B4-BE49-F238E27FC236}">
                  <a16:creationId xmlns:a16="http://schemas.microsoft.com/office/drawing/2014/main" id="{318F11E8-2C7F-5BC2-4EBC-E0EFEC55104D}"/>
                </a:ext>
              </a:extLst>
            </p:cNvPr>
            <p:cNvSpPr txBox="1"/>
            <p:nvPr/>
          </p:nvSpPr>
          <p:spPr>
            <a:xfrm>
              <a:off x="1396786" y="1657542"/>
              <a:ext cx="8803189" cy="312521"/>
            </a:xfrm>
            <a:prstGeom prst="rect">
              <a:avLst/>
            </a:prstGeom>
            <a:noFill/>
          </p:spPr>
          <p:txBody>
            <a:bodyPr wrap="square">
              <a:spAutoFit/>
            </a:bodyPr>
            <a:lstStyle/>
            <a:p>
              <a:pPr marL="0" marR="0" algn="ctr" hangingPunct="0">
                <a:lnSpc>
                  <a:spcPts val="1100"/>
                </a:lnSpc>
                <a:spcBef>
                  <a:spcPts val="600"/>
                </a:spcBef>
                <a:spcAft>
                  <a:spcPts val="1200"/>
                </a:spcAft>
              </a:pPr>
              <a:r>
                <a:rPr lang="en-US" sz="3600" b="1" dirty="0">
                  <a:solidFill>
                    <a:schemeClr val="tx2">
                      <a:lumMod val="75000"/>
                    </a:schemeClr>
                  </a:solidFill>
                  <a:latin typeface="Times New Roman" panose="02020603050405020304" pitchFamily="18" charset="0"/>
                  <a:cs typeface="Times New Roman" panose="02020603050405020304" pitchFamily="18" charset="0"/>
                </a:rPr>
                <a:t>Stacking Ensemble Based Model</a:t>
              </a:r>
              <a:endParaRPr lang="en-US" sz="36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9" name="Group 20">
              <a:extLst>
                <a:ext uri="{FF2B5EF4-FFF2-40B4-BE49-F238E27FC236}">
                  <a16:creationId xmlns:a16="http://schemas.microsoft.com/office/drawing/2014/main" id="{531016D9-63E9-E40F-9E78-2C7C24F09507}"/>
                </a:ext>
              </a:extLst>
            </p:cNvPr>
            <p:cNvGrpSpPr/>
            <p:nvPr/>
          </p:nvGrpSpPr>
          <p:grpSpPr>
            <a:xfrm rot="-5400000">
              <a:off x="4342064" y="-707409"/>
              <a:ext cx="821000" cy="6534023"/>
              <a:chOff x="0" y="0"/>
              <a:chExt cx="256059" cy="1633391"/>
            </a:xfrm>
          </p:grpSpPr>
          <p:sp>
            <p:nvSpPr>
              <p:cNvPr id="21" name="Freeform 21">
                <a:extLst>
                  <a:ext uri="{FF2B5EF4-FFF2-40B4-BE49-F238E27FC236}">
                    <a16:creationId xmlns:a16="http://schemas.microsoft.com/office/drawing/2014/main" id="{2336872C-2BA9-FFD6-15A1-BBBCBFC91A39}"/>
                  </a:ext>
                </a:extLst>
              </p:cNvPr>
              <p:cNvSpPr/>
              <p:nvPr/>
            </p:nvSpPr>
            <p:spPr>
              <a:xfrm>
                <a:off x="0" y="0"/>
                <a:ext cx="256059" cy="1633391"/>
              </a:xfrm>
              <a:custGeom>
                <a:avLst/>
                <a:gdLst/>
                <a:ahLst/>
                <a:cxnLst/>
                <a:rect l="l" t="t" r="r" b="b"/>
                <a:pathLst>
                  <a:path w="256059" h="1633391">
                    <a:moveTo>
                      <a:pt x="256059" y="0"/>
                    </a:moveTo>
                    <a:lnTo>
                      <a:pt x="256059" y="1519091"/>
                    </a:lnTo>
                    <a:lnTo>
                      <a:pt x="128029" y="1633391"/>
                    </a:lnTo>
                    <a:lnTo>
                      <a:pt x="0" y="1519091"/>
                    </a:lnTo>
                    <a:lnTo>
                      <a:pt x="0" y="0"/>
                    </a:lnTo>
                    <a:lnTo>
                      <a:pt x="256059" y="0"/>
                    </a:lnTo>
                    <a:close/>
                  </a:path>
                </a:pathLst>
              </a:custGeom>
              <a:solidFill>
                <a:srgbClr val="B7B7B7"/>
              </a:solidFill>
            </p:spPr>
            <p:txBody>
              <a:bodyPr/>
              <a:lstStyle/>
              <a:p>
                <a:endParaRPr lang="en-US" dirty="0"/>
              </a:p>
            </p:txBody>
          </p:sp>
          <p:sp>
            <p:nvSpPr>
              <p:cNvPr id="24" name="TextBox 22">
                <a:extLst>
                  <a:ext uri="{FF2B5EF4-FFF2-40B4-BE49-F238E27FC236}">
                    <a16:creationId xmlns:a16="http://schemas.microsoft.com/office/drawing/2014/main" id="{63027B61-05BB-75AC-5732-82B30D772C12}"/>
                  </a:ext>
                </a:extLst>
              </p:cNvPr>
              <p:cNvSpPr txBox="1"/>
              <p:nvPr/>
            </p:nvSpPr>
            <p:spPr>
              <a:xfrm>
                <a:off x="0" y="57150"/>
                <a:ext cx="256059" cy="1461941"/>
              </a:xfrm>
              <a:prstGeom prst="rect">
                <a:avLst/>
              </a:prstGeom>
            </p:spPr>
            <p:txBody>
              <a:bodyPr lIns="50800" tIns="50800" rIns="50800" bIns="50800" rtlCol="0" anchor="ctr"/>
              <a:lstStyle/>
              <a:p>
                <a:pPr algn="ctr">
                  <a:lnSpc>
                    <a:spcPts val="2499"/>
                  </a:lnSpc>
                </a:pPr>
                <a:endParaRPr/>
              </a:p>
            </p:txBody>
          </p:sp>
        </p:grpSp>
      </p:grpSp>
      <p:sp>
        <p:nvSpPr>
          <p:cNvPr id="26" name="TextBox 25">
            <a:extLst>
              <a:ext uri="{FF2B5EF4-FFF2-40B4-BE49-F238E27FC236}">
                <a16:creationId xmlns:a16="http://schemas.microsoft.com/office/drawing/2014/main" id="{9FFFDF05-4717-C314-8E14-AC39AC338AC7}"/>
              </a:ext>
            </a:extLst>
          </p:cNvPr>
          <p:cNvSpPr txBox="1"/>
          <p:nvPr/>
        </p:nvSpPr>
        <p:spPr>
          <a:xfrm>
            <a:off x="282110" y="854699"/>
            <a:ext cx="6508515" cy="584775"/>
          </a:xfrm>
          <a:prstGeom prst="rect">
            <a:avLst/>
          </a:prstGeom>
          <a:noFill/>
        </p:spPr>
        <p:txBody>
          <a:bodyPr wrap="square">
            <a:spAutoFit/>
          </a:bodyPr>
          <a:lstStyle/>
          <a:p>
            <a:pPr marL="0" marR="0" algn="ctr" hangingPunct="0">
              <a:spcBef>
                <a:spcPts val="600"/>
              </a:spcBef>
              <a:spcAft>
                <a:spcPts val="1200"/>
              </a:spcAft>
            </a:pPr>
            <a:r>
              <a:rPr lang="en-US" sz="3200" b="1" dirty="0">
                <a:solidFill>
                  <a:schemeClr val="tx2">
                    <a:lumMod val="75000"/>
                  </a:schemeClr>
                </a:solidFill>
                <a:effectLst/>
                <a:latin typeface="Times New Roman" panose="02020603050405020304" pitchFamily="18" charset="0"/>
                <a:ea typeface="Times New Roman" panose="02020603050405020304" pitchFamily="18" charset="0"/>
              </a:rPr>
              <a:t>LIME EXPLAINABILITY</a:t>
            </a:r>
          </a:p>
        </p:txBody>
      </p:sp>
      <p:sp>
        <p:nvSpPr>
          <p:cNvPr id="29" name="Rectangle 5">
            <a:extLst>
              <a:ext uri="{FF2B5EF4-FFF2-40B4-BE49-F238E27FC236}">
                <a16:creationId xmlns:a16="http://schemas.microsoft.com/office/drawing/2014/main" id="{49DE35B9-5B63-04A4-1780-FB079DCC46DB}"/>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2" name="Picture 21">
            <a:extLst>
              <a:ext uri="{FF2B5EF4-FFF2-40B4-BE49-F238E27FC236}">
                <a16:creationId xmlns:a16="http://schemas.microsoft.com/office/drawing/2014/main" id="{31021C76-8AFC-F5EC-2328-6A032AFA80D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4770" y="1922651"/>
            <a:ext cx="17680728" cy="7641629"/>
          </a:xfrm>
          <a:prstGeom prst="rect">
            <a:avLst/>
          </a:prstGeom>
        </p:spPr>
      </p:pic>
      <p:sp>
        <p:nvSpPr>
          <p:cNvPr id="27" name="TextBox 26">
            <a:extLst>
              <a:ext uri="{FF2B5EF4-FFF2-40B4-BE49-F238E27FC236}">
                <a16:creationId xmlns:a16="http://schemas.microsoft.com/office/drawing/2014/main" id="{B59D7DDF-C8C0-471B-26B2-A1E5A39E30E3}"/>
              </a:ext>
            </a:extLst>
          </p:cNvPr>
          <p:cNvSpPr txBox="1"/>
          <p:nvPr/>
        </p:nvSpPr>
        <p:spPr>
          <a:xfrm>
            <a:off x="3750148" y="9760211"/>
            <a:ext cx="9328834" cy="270267"/>
          </a:xfrm>
          <a:prstGeom prst="rect">
            <a:avLst/>
          </a:prstGeom>
          <a:noFill/>
        </p:spPr>
        <p:txBody>
          <a:bodyPr wrap="square">
            <a:spAutoFit/>
          </a:bodyPr>
          <a:lstStyle/>
          <a:p>
            <a:pPr marL="0" marR="0" algn="ctr" hangingPunct="0">
              <a:lnSpc>
                <a:spcPts val="1100"/>
              </a:lnSpc>
              <a:spcBef>
                <a:spcPts val="600"/>
              </a:spcBef>
              <a:spcAft>
                <a:spcPts val="1200"/>
              </a:spcAft>
            </a:pPr>
            <a:r>
              <a:rPr lang="en-US" sz="2400" b="1" dirty="0">
                <a:solidFill>
                  <a:schemeClr val="tx2">
                    <a:lumMod val="75000"/>
                  </a:schemeClr>
                </a:solidFill>
                <a:effectLst/>
                <a:latin typeface="Times New Roman" panose="02020603050405020304" pitchFamily="18" charset="0"/>
                <a:ea typeface="Times New Roman" panose="02020603050405020304" pitchFamily="18" charset="0"/>
              </a:rPr>
              <a:t>Fig. 13. LIME explanation of a Bangla movie review</a:t>
            </a:r>
          </a:p>
        </p:txBody>
      </p:sp>
      <p:sp>
        <p:nvSpPr>
          <p:cNvPr id="25" name="Slide Number Placeholder 56">
            <a:extLst>
              <a:ext uri="{FF2B5EF4-FFF2-40B4-BE49-F238E27FC236}">
                <a16:creationId xmlns:a16="http://schemas.microsoft.com/office/drawing/2014/main" id="{7E4C5F65-5D19-ECB6-969D-3707D4F6652C}"/>
              </a:ext>
            </a:extLst>
          </p:cNvPr>
          <p:cNvSpPr txBox="1">
            <a:spLocks/>
          </p:cNvSpPr>
          <p:nvPr/>
        </p:nvSpPr>
        <p:spPr>
          <a:xfrm>
            <a:off x="16611600" y="504500"/>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26</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819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685800" y="1459620"/>
            <a:ext cx="18973800" cy="8487831"/>
            <a:chOff x="0" y="57150"/>
            <a:chExt cx="4663564" cy="1878252"/>
          </a:xfrm>
        </p:grpSpPr>
        <p:sp>
          <p:nvSpPr>
            <p:cNvPr id="7" name="Freeform 7"/>
            <p:cNvSpPr/>
            <p:nvPr/>
          </p:nvSpPr>
          <p:spPr>
            <a:xfrm>
              <a:off x="206817" y="63592"/>
              <a:ext cx="4456747" cy="1871810"/>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259560" y="1648431"/>
            <a:ext cx="18064114" cy="8299020"/>
            <a:chOff x="-61674" y="-6350"/>
            <a:chExt cx="3232059" cy="1367174"/>
          </a:xfrm>
        </p:grpSpPr>
        <p:sp>
          <p:nvSpPr>
            <p:cNvPr id="18" name="Freeform 18"/>
            <p:cNvSpPr/>
            <p:nvPr/>
          </p:nvSpPr>
          <p:spPr>
            <a:xfrm>
              <a:off x="-61674" y="-6350"/>
              <a:ext cx="3170385" cy="1360824"/>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grpSp>
        <p:nvGrpSpPr>
          <p:cNvPr id="23" name="Group 22">
            <a:extLst>
              <a:ext uri="{FF2B5EF4-FFF2-40B4-BE49-F238E27FC236}">
                <a16:creationId xmlns:a16="http://schemas.microsoft.com/office/drawing/2014/main" id="{691D36F4-889D-ADCB-8D39-CFFF0A7B8CEC}"/>
              </a:ext>
            </a:extLst>
          </p:cNvPr>
          <p:cNvGrpSpPr/>
          <p:nvPr/>
        </p:nvGrpSpPr>
        <p:grpSpPr>
          <a:xfrm>
            <a:off x="119965" y="-29328"/>
            <a:ext cx="9171275" cy="1583806"/>
            <a:chOff x="1028700" y="1288665"/>
            <a:chExt cx="9171275" cy="1583806"/>
          </a:xfrm>
        </p:grpSpPr>
        <p:grpSp>
          <p:nvGrpSpPr>
            <p:cNvPr id="11" name="Group 11"/>
            <p:cNvGrpSpPr/>
            <p:nvPr/>
          </p:nvGrpSpPr>
          <p:grpSpPr>
            <a:xfrm>
              <a:off x="1102811" y="1288665"/>
              <a:ext cx="8803188"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txBody>
              <a:bodyPr/>
              <a:lstStyle/>
              <a:p>
                <a:endParaRPr lang="en-US" dirty="0"/>
              </a:p>
            </p:txBody>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28700" y="1288665"/>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0" name="TextBox 19">
              <a:extLst>
                <a:ext uri="{FF2B5EF4-FFF2-40B4-BE49-F238E27FC236}">
                  <a16:creationId xmlns:a16="http://schemas.microsoft.com/office/drawing/2014/main" id="{318F11E8-2C7F-5BC2-4EBC-E0EFEC55104D}"/>
                </a:ext>
              </a:extLst>
            </p:cNvPr>
            <p:cNvSpPr txBox="1"/>
            <p:nvPr/>
          </p:nvSpPr>
          <p:spPr>
            <a:xfrm>
              <a:off x="1396786" y="1657542"/>
              <a:ext cx="8803189" cy="312521"/>
            </a:xfrm>
            <a:prstGeom prst="rect">
              <a:avLst/>
            </a:prstGeom>
            <a:noFill/>
          </p:spPr>
          <p:txBody>
            <a:bodyPr wrap="square">
              <a:spAutoFit/>
            </a:bodyPr>
            <a:lstStyle/>
            <a:p>
              <a:pPr marL="0" marR="0" algn="ctr" hangingPunct="0">
                <a:lnSpc>
                  <a:spcPts val="1100"/>
                </a:lnSpc>
                <a:spcBef>
                  <a:spcPts val="600"/>
                </a:spcBef>
                <a:spcAft>
                  <a:spcPts val="1200"/>
                </a:spcAft>
              </a:pPr>
              <a:r>
                <a:rPr lang="en-US" sz="3600" b="1" dirty="0">
                  <a:solidFill>
                    <a:schemeClr val="tx2">
                      <a:lumMod val="75000"/>
                    </a:schemeClr>
                  </a:solidFill>
                  <a:latin typeface="Times New Roman" panose="02020603050405020304" pitchFamily="18" charset="0"/>
                  <a:cs typeface="Times New Roman" panose="02020603050405020304" pitchFamily="18" charset="0"/>
                </a:rPr>
                <a:t>Stacking Ensemble Based Model</a:t>
              </a:r>
              <a:endParaRPr lang="en-US" sz="36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grpSp>
          <p:nvGrpSpPr>
            <p:cNvPr id="9" name="Group 20">
              <a:extLst>
                <a:ext uri="{FF2B5EF4-FFF2-40B4-BE49-F238E27FC236}">
                  <a16:creationId xmlns:a16="http://schemas.microsoft.com/office/drawing/2014/main" id="{531016D9-63E9-E40F-9E78-2C7C24F09507}"/>
                </a:ext>
              </a:extLst>
            </p:cNvPr>
            <p:cNvGrpSpPr/>
            <p:nvPr/>
          </p:nvGrpSpPr>
          <p:grpSpPr>
            <a:xfrm rot="-5400000">
              <a:off x="4301229" y="-758773"/>
              <a:ext cx="753972" cy="6508515"/>
              <a:chOff x="0" y="0"/>
              <a:chExt cx="256059" cy="1633391"/>
            </a:xfrm>
          </p:grpSpPr>
          <p:sp>
            <p:nvSpPr>
              <p:cNvPr id="21" name="Freeform 21">
                <a:extLst>
                  <a:ext uri="{FF2B5EF4-FFF2-40B4-BE49-F238E27FC236}">
                    <a16:creationId xmlns:a16="http://schemas.microsoft.com/office/drawing/2014/main" id="{2336872C-2BA9-FFD6-15A1-BBBCBFC91A39}"/>
                  </a:ext>
                </a:extLst>
              </p:cNvPr>
              <p:cNvSpPr/>
              <p:nvPr/>
            </p:nvSpPr>
            <p:spPr>
              <a:xfrm>
                <a:off x="0" y="0"/>
                <a:ext cx="256059" cy="1633391"/>
              </a:xfrm>
              <a:custGeom>
                <a:avLst/>
                <a:gdLst/>
                <a:ahLst/>
                <a:cxnLst/>
                <a:rect l="l" t="t" r="r" b="b"/>
                <a:pathLst>
                  <a:path w="256059" h="1633391">
                    <a:moveTo>
                      <a:pt x="256059" y="0"/>
                    </a:moveTo>
                    <a:lnTo>
                      <a:pt x="256059" y="1519091"/>
                    </a:lnTo>
                    <a:lnTo>
                      <a:pt x="128029" y="1633391"/>
                    </a:lnTo>
                    <a:lnTo>
                      <a:pt x="0" y="1519091"/>
                    </a:lnTo>
                    <a:lnTo>
                      <a:pt x="0" y="0"/>
                    </a:lnTo>
                    <a:lnTo>
                      <a:pt x="256059" y="0"/>
                    </a:lnTo>
                    <a:close/>
                  </a:path>
                </a:pathLst>
              </a:custGeom>
              <a:solidFill>
                <a:srgbClr val="B7B7B7"/>
              </a:solidFill>
            </p:spPr>
            <p:txBody>
              <a:bodyPr/>
              <a:lstStyle/>
              <a:p>
                <a:endParaRPr lang="en-US" dirty="0"/>
              </a:p>
            </p:txBody>
          </p:sp>
          <p:sp>
            <p:nvSpPr>
              <p:cNvPr id="24" name="TextBox 22">
                <a:extLst>
                  <a:ext uri="{FF2B5EF4-FFF2-40B4-BE49-F238E27FC236}">
                    <a16:creationId xmlns:a16="http://schemas.microsoft.com/office/drawing/2014/main" id="{63027B61-05BB-75AC-5732-82B30D772C12}"/>
                  </a:ext>
                </a:extLst>
              </p:cNvPr>
              <p:cNvSpPr txBox="1"/>
              <p:nvPr/>
            </p:nvSpPr>
            <p:spPr>
              <a:xfrm>
                <a:off x="0" y="57150"/>
                <a:ext cx="256059" cy="1461941"/>
              </a:xfrm>
              <a:prstGeom prst="rect">
                <a:avLst/>
              </a:prstGeom>
            </p:spPr>
            <p:txBody>
              <a:bodyPr lIns="50800" tIns="50800" rIns="50800" bIns="50800" rtlCol="0" anchor="ctr"/>
              <a:lstStyle/>
              <a:p>
                <a:pPr algn="ctr">
                  <a:lnSpc>
                    <a:spcPts val="2499"/>
                  </a:lnSpc>
                </a:pPr>
                <a:endParaRPr/>
              </a:p>
            </p:txBody>
          </p:sp>
        </p:grpSp>
        <p:sp>
          <p:nvSpPr>
            <p:cNvPr id="26" name="TextBox 25">
              <a:extLst>
                <a:ext uri="{FF2B5EF4-FFF2-40B4-BE49-F238E27FC236}">
                  <a16:creationId xmlns:a16="http://schemas.microsoft.com/office/drawing/2014/main" id="{9FFFDF05-4717-C314-8E14-AC39AC338AC7}"/>
                </a:ext>
              </a:extLst>
            </p:cNvPr>
            <p:cNvSpPr txBox="1"/>
            <p:nvPr/>
          </p:nvSpPr>
          <p:spPr>
            <a:xfrm>
              <a:off x="1296562" y="2155668"/>
              <a:ext cx="6508515" cy="584775"/>
            </a:xfrm>
            <a:prstGeom prst="rect">
              <a:avLst/>
            </a:prstGeom>
            <a:noFill/>
          </p:spPr>
          <p:txBody>
            <a:bodyPr wrap="square">
              <a:spAutoFit/>
            </a:bodyPr>
            <a:lstStyle/>
            <a:p>
              <a:pPr marL="0" marR="0" algn="ctr" hangingPunct="0">
                <a:spcBef>
                  <a:spcPts val="600"/>
                </a:spcBef>
                <a:spcAft>
                  <a:spcPts val="1200"/>
                </a:spcAft>
              </a:pPr>
              <a:r>
                <a:rPr lang="en-US" sz="3200" b="1" dirty="0">
                  <a:solidFill>
                    <a:schemeClr val="tx2">
                      <a:lumMod val="75000"/>
                    </a:schemeClr>
                  </a:solidFill>
                  <a:effectLst/>
                  <a:latin typeface="Times New Roman" panose="02020603050405020304" pitchFamily="18" charset="0"/>
                  <a:ea typeface="Times New Roman" panose="02020603050405020304" pitchFamily="18" charset="0"/>
                </a:rPr>
                <a:t>SHAP EXPLAINABILITY</a:t>
              </a:r>
            </a:p>
          </p:txBody>
        </p:sp>
      </p:grpSp>
      <p:sp>
        <p:nvSpPr>
          <p:cNvPr id="29" name="Rectangle 5">
            <a:extLst>
              <a:ext uri="{FF2B5EF4-FFF2-40B4-BE49-F238E27FC236}">
                <a16:creationId xmlns:a16="http://schemas.microsoft.com/office/drawing/2014/main" id="{49DE35B9-5B63-04A4-1780-FB079DCC46DB}"/>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42" name="Picture 1">
            <a:extLst>
              <a:ext uri="{FF2B5EF4-FFF2-40B4-BE49-F238E27FC236}">
                <a16:creationId xmlns:a16="http://schemas.microsoft.com/office/drawing/2014/main" id="{94DAA5BD-96EA-8139-09AC-344365905F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86818" y="2040379"/>
            <a:ext cx="8155539" cy="6044987"/>
          </a:xfrm>
          <a:prstGeom prst="rect">
            <a:avLst/>
          </a:prstGeom>
          <a:noFill/>
          <a:extLst>
            <a:ext uri="{909E8E84-426E-40DD-AFC4-6F175D3DCCD1}">
              <a14:hiddenFill xmlns:a14="http://schemas.microsoft.com/office/drawing/2010/main">
                <a:solidFill>
                  <a:srgbClr val="FFFFFF"/>
                </a:solidFill>
              </a14:hiddenFill>
            </a:ext>
          </a:extLst>
        </p:spPr>
      </p:pic>
      <p:pic>
        <p:nvPicPr>
          <p:cNvPr id="10241" name="Picture 1768597564">
            <a:extLst>
              <a:ext uri="{FF2B5EF4-FFF2-40B4-BE49-F238E27FC236}">
                <a16:creationId xmlns:a16="http://schemas.microsoft.com/office/drawing/2014/main" id="{147BA5CE-0126-9664-30BB-671B6F4F14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827" y="1978878"/>
            <a:ext cx="8213355" cy="610867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3">
            <a:extLst>
              <a:ext uri="{FF2B5EF4-FFF2-40B4-BE49-F238E27FC236}">
                <a16:creationId xmlns:a16="http://schemas.microsoft.com/office/drawing/2014/main" id="{E1CF8673-6FAA-F24E-445C-953C7BB17DEE}"/>
              </a:ext>
            </a:extLst>
          </p:cNvPr>
          <p:cNvSpPr>
            <a:spLocks noChangeArrowheads="1"/>
          </p:cNvSpPr>
          <p:nvPr/>
        </p:nvSpPr>
        <p:spPr bwMode="auto">
          <a:xfrm>
            <a:off x="4480230" y="8579860"/>
            <a:ext cx="892632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 </a:t>
            </a:r>
            <a:r>
              <a:rPr lang="en-US" altLang="en-US" sz="2400" b="1" dirty="0">
                <a:solidFill>
                  <a:schemeClr val="tx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14</a:t>
            </a:r>
            <a:r>
              <a:rPr kumimoji="0" lang="en-US" altLang="en-US" sz="2400" b="1" i="0" u="none" strike="noStrike" cap="none" normalizeH="0" baseline="0" dirty="0">
                <a:ln>
                  <a:noFill/>
                </a:ln>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SHAP explanation of the Stacking model; (a) class wise Shapley value usage plot (b) </a:t>
            </a:r>
            <a:r>
              <a:rPr kumimoji="0" lang="en-US" altLang="en-US" sz="2400" b="1" i="0" u="none" strike="noStrike" cap="none" normalizeH="0" baseline="0" dirty="0" err="1">
                <a:ln>
                  <a:noFill/>
                </a:ln>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beeswarm</a:t>
            </a:r>
            <a:r>
              <a:rPr kumimoji="0" lang="en-US" altLang="en-US" sz="2400" b="1" i="0" u="none" strike="noStrike" cap="none" normalizeH="0" baseline="0" dirty="0">
                <a:ln>
                  <a:noFill/>
                </a:ln>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summary plot  </a:t>
            </a:r>
            <a:endParaRPr kumimoji="0" lang="en-US" altLang="en-US" sz="5400" b="1"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p:txBody>
      </p:sp>
      <p:graphicFrame>
        <p:nvGraphicFramePr>
          <p:cNvPr id="30" name="Table 29">
            <a:extLst>
              <a:ext uri="{FF2B5EF4-FFF2-40B4-BE49-F238E27FC236}">
                <a16:creationId xmlns:a16="http://schemas.microsoft.com/office/drawing/2014/main" id="{C69E99E6-6DA7-07D4-5B14-E8F9018947DD}"/>
              </a:ext>
            </a:extLst>
          </p:cNvPr>
          <p:cNvGraphicFramePr>
            <a:graphicFrameLocks noGrp="1"/>
          </p:cNvGraphicFramePr>
          <p:nvPr>
            <p:extLst>
              <p:ext uri="{D42A27DB-BD31-4B8C-83A1-F6EECF244321}">
                <p14:modId xmlns:p14="http://schemas.microsoft.com/office/powerpoint/2010/main" val="1663726956"/>
              </p:ext>
            </p:extLst>
          </p:nvPr>
        </p:nvGraphicFramePr>
        <p:xfrm>
          <a:off x="1323395" y="8168848"/>
          <a:ext cx="15240000" cy="460610"/>
        </p:xfrm>
        <a:graphic>
          <a:graphicData uri="http://schemas.openxmlformats.org/drawingml/2006/table">
            <a:tbl>
              <a:tblPr firstRow="1" firstCol="1" bandRow="1">
                <a:tableStyleId>{5C22544A-7EE6-4342-B048-85BDC9FD1C3A}</a:tableStyleId>
              </a:tblPr>
              <a:tblGrid>
                <a:gridCol w="7967828">
                  <a:extLst>
                    <a:ext uri="{9D8B030D-6E8A-4147-A177-3AD203B41FA5}">
                      <a16:colId xmlns:a16="http://schemas.microsoft.com/office/drawing/2014/main" val="2516810966"/>
                    </a:ext>
                  </a:extLst>
                </a:gridCol>
                <a:gridCol w="7272172">
                  <a:extLst>
                    <a:ext uri="{9D8B030D-6E8A-4147-A177-3AD203B41FA5}">
                      <a16:colId xmlns:a16="http://schemas.microsoft.com/office/drawing/2014/main" val="212950656"/>
                    </a:ext>
                  </a:extLst>
                </a:gridCol>
              </a:tblGrid>
              <a:tr h="460610">
                <a:tc>
                  <a:txBody>
                    <a:bodyPr/>
                    <a:lstStyle/>
                    <a:p>
                      <a:pPr marL="0" marR="0" indent="0" algn="ctr" hangingPunct="0">
                        <a:lnSpc>
                          <a:spcPct val="100000"/>
                        </a:lnSpc>
                        <a:spcBef>
                          <a:spcPts val="0"/>
                        </a:spcBef>
                        <a:spcAft>
                          <a:spcPts val="0"/>
                        </a:spcAft>
                      </a:pPr>
                      <a:r>
                        <a:rPr lang="en-US" sz="1800" dirty="0">
                          <a:solidFill>
                            <a:schemeClr val="tx1"/>
                          </a:solidFill>
                          <a:effectLst/>
                        </a:rPr>
                        <a:t>(a)</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hangingPunct="0">
                        <a:lnSpc>
                          <a:spcPct val="100000"/>
                        </a:lnSpc>
                        <a:spcBef>
                          <a:spcPts val="0"/>
                        </a:spcBef>
                        <a:spcAft>
                          <a:spcPts val="0"/>
                        </a:spcAft>
                      </a:pPr>
                      <a:r>
                        <a:rPr lang="en-US" sz="1800" dirty="0">
                          <a:solidFill>
                            <a:schemeClr val="tx1"/>
                          </a:solidFill>
                          <a:effectLst/>
                        </a:rPr>
                        <a:t>(b)</a:t>
                      </a:r>
                      <a:endParaRPr lang="en-US" sz="18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73212992"/>
                  </a:ext>
                </a:extLst>
              </a:tr>
            </a:tbl>
          </a:graphicData>
        </a:graphic>
      </p:graphicFrame>
      <p:sp>
        <p:nvSpPr>
          <p:cNvPr id="22" name="Slide Number Placeholder 56">
            <a:extLst>
              <a:ext uri="{FF2B5EF4-FFF2-40B4-BE49-F238E27FC236}">
                <a16:creationId xmlns:a16="http://schemas.microsoft.com/office/drawing/2014/main" id="{4CB4DBA0-142A-E807-B1EE-23CDA9DC72FB}"/>
              </a:ext>
            </a:extLst>
          </p:cNvPr>
          <p:cNvSpPr txBox="1">
            <a:spLocks/>
          </p:cNvSpPr>
          <p:nvPr/>
        </p:nvSpPr>
        <p:spPr>
          <a:xfrm>
            <a:off x="16611600" y="504500"/>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27</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038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3">
              <a:alphaModFix amt="70000"/>
              <a:extLst>
                <a:ext uri="{96DAC541-7B7A-43D3-8B79-37D633B846F1}">
                  <asvg:svgBlip xmlns:asvg="http://schemas.microsoft.com/office/drawing/2016/SVG/main" r:embed="rId4"/>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5">
              <a:alphaModFix amt="74000"/>
              <a:extLst>
                <a:ext uri="{96DAC541-7B7A-43D3-8B79-37D633B846F1}">
                  <asvg:svgBlip xmlns:asvg="http://schemas.microsoft.com/office/drawing/2016/SVG/main" r:embed="rId6"/>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7">
              <a:alphaModFix amt="24000"/>
              <a:extLst>
                <a:ext uri="{96DAC541-7B7A-43D3-8B79-37D633B846F1}">
                  <asvg:svgBlip xmlns:asvg="http://schemas.microsoft.com/office/drawing/2016/SVG/main" r:embed="rId8"/>
                </a:ext>
              </a:extLst>
            </a:blip>
            <a:stretch>
              <a:fillRect/>
            </a:stretch>
          </a:blipFill>
        </p:spPr>
      </p:sp>
      <p:grpSp>
        <p:nvGrpSpPr>
          <p:cNvPr id="6" name="Group 6"/>
          <p:cNvGrpSpPr/>
          <p:nvPr/>
        </p:nvGrpSpPr>
        <p:grpSpPr>
          <a:xfrm>
            <a:off x="-591185" y="782061"/>
            <a:ext cx="18759219" cy="9399030"/>
            <a:chOff x="0" y="57150"/>
            <a:chExt cx="4791673" cy="1828771"/>
          </a:xfrm>
        </p:grpSpPr>
        <p:sp>
          <p:nvSpPr>
            <p:cNvPr id="7" name="Freeform 7"/>
            <p:cNvSpPr/>
            <p:nvPr/>
          </p:nvSpPr>
          <p:spPr>
            <a:xfrm>
              <a:off x="187298" y="63592"/>
              <a:ext cx="4604375" cy="1822329"/>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7">
              <a:alphaModFix amt="24000"/>
              <a:extLst>
                <a:ext uri="{96DAC541-7B7A-43D3-8B79-37D633B846F1}">
                  <asvg:svgBlip xmlns:asvg="http://schemas.microsoft.com/office/drawing/2016/SVG/main" r:embed="rId8"/>
                </a:ext>
              </a:extLst>
            </a:blip>
            <a:stretch>
              <a:fillRect/>
            </a:stretch>
          </a:blipFill>
        </p:spPr>
      </p:sp>
      <p:grpSp>
        <p:nvGrpSpPr>
          <p:cNvPr id="17" name="Group 17"/>
          <p:cNvGrpSpPr/>
          <p:nvPr/>
        </p:nvGrpSpPr>
        <p:grpSpPr>
          <a:xfrm>
            <a:off x="308808" y="965219"/>
            <a:ext cx="17656937" cy="9151828"/>
            <a:chOff x="0" y="0"/>
            <a:chExt cx="3170385" cy="1360824"/>
          </a:xfrm>
        </p:grpSpPr>
        <p:sp>
          <p:nvSpPr>
            <p:cNvPr id="18" name="Freeform 18"/>
            <p:cNvSpPr/>
            <p:nvPr/>
          </p:nvSpPr>
          <p:spPr>
            <a:xfrm>
              <a:off x="0" y="0"/>
              <a:ext cx="3170385" cy="1360824"/>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grpSp>
        <p:nvGrpSpPr>
          <p:cNvPr id="22" name="Group 21">
            <a:extLst>
              <a:ext uri="{FF2B5EF4-FFF2-40B4-BE49-F238E27FC236}">
                <a16:creationId xmlns:a16="http://schemas.microsoft.com/office/drawing/2014/main" id="{3BD81921-E47F-CB28-C665-828CD4262BD1}"/>
              </a:ext>
            </a:extLst>
          </p:cNvPr>
          <p:cNvGrpSpPr/>
          <p:nvPr/>
        </p:nvGrpSpPr>
        <p:grpSpPr>
          <a:xfrm>
            <a:off x="308808" y="-39117"/>
            <a:ext cx="8291449" cy="805846"/>
            <a:chOff x="1068714" y="1278056"/>
            <a:chExt cx="8291449" cy="805846"/>
          </a:xfrm>
        </p:grpSpPr>
        <p:grpSp>
          <p:nvGrpSpPr>
            <p:cNvPr id="11" name="Group 11"/>
            <p:cNvGrpSpPr/>
            <p:nvPr/>
          </p:nvGrpSpPr>
          <p:grpSpPr>
            <a:xfrm>
              <a:off x="1318974" y="1278056"/>
              <a:ext cx="8041189"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txBody>
              <a:bodyPr/>
              <a:lstStyle/>
              <a:p>
                <a:endParaRPr lang="en-US" dirty="0"/>
              </a:p>
            </p:txBody>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68714" y="1293388"/>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0" name="TextBox 19">
              <a:extLst>
                <a:ext uri="{FF2B5EF4-FFF2-40B4-BE49-F238E27FC236}">
                  <a16:creationId xmlns:a16="http://schemas.microsoft.com/office/drawing/2014/main" id="{318F11E8-2C7F-5BC2-4EBC-E0EFEC55104D}"/>
                </a:ext>
              </a:extLst>
            </p:cNvPr>
            <p:cNvSpPr txBox="1"/>
            <p:nvPr/>
          </p:nvSpPr>
          <p:spPr>
            <a:xfrm>
              <a:off x="1745104" y="1673515"/>
              <a:ext cx="7398896" cy="299826"/>
            </a:xfrm>
            <a:prstGeom prst="rect">
              <a:avLst/>
            </a:prstGeom>
            <a:noFill/>
          </p:spPr>
          <p:txBody>
            <a:bodyPr wrap="square">
              <a:spAutoFit/>
            </a:bodyPr>
            <a:lstStyle/>
            <a:p>
              <a:pPr marL="0" marR="0" algn="ctr" hangingPunct="0">
                <a:lnSpc>
                  <a:spcPts val="1100"/>
                </a:lnSpc>
                <a:spcBef>
                  <a:spcPts val="600"/>
                </a:spcBef>
                <a:spcAft>
                  <a:spcPts val="1200"/>
                </a:spcAft>
              </a:pPr>
              <a:r>
                <a:rPr lang="en-US" sz="3200" b="1" dirty="0">
                  <a:solidFill>
                    <a:schemeClr val="tx2">
                      <a:lumMod val="75000"/>
                    </a:schemeClr>
                  </a:solidFill>
                  <a:effectLst/>
                  <a:latin typeface="Fraunces Heavy" panose="020B0604020202020204" charset="0"/>
                  <a:ea typeface="Times New Roman" panose="02020603050405020304" pitchFamily="18" charset="0"/>
                </a:rPr>
                <a:t>Comparison with Existing Works</a:t>
              </a:r>
            </a:p>
          </p:txBody>
        </p:sp>
      </p:grpSp>
      <p:graphicFrame>
        <p:nvGraphicFramePr>
          <p:cNvPr id="9" name="Table 8">
            <a:extLst>
              <a:ext uri="{FF2B5EF4-FFF2-40B4-BE49-F238E27FC236}">
                <a16:creationId xmlns:a16="http://schemas.microsoft.com/office/drawing/2014/main" id="{468E9570-D901-A182-1ED9-7B842722B173}"/>
              </a:ext>
            </a:extLst>
          </p:cNvPr>
          <p:cNvGraphicFramePr>
            <a:graphicFrameLocks noGrp="1"/>
          </p:cNvGraphicFramePr>
          <p:nvPr>
            <p:extLst>
              <p:ext uri="{D42A27DB-BD31-4B8C-83A1-F6EECF244321}">
                <p14:modId xmlns:p14="http://schemas.microsoft.com/office/powerpoint/2010/main" val="257006517"/>
              </p:ext>
            </p:extLst>
          </p:nvPr>
        </p:nvGraphicFramePr>
        <p:xfrm>
          <a:off x="472429" y="1106378"/>
          <a:ext cx="17329694" cy="8824281"/>
        </p:xfrm>
        <a:graphic>
          <a:graphicData uri="http://schemas.openxmlformats.org/drawingml/2006/table">
            <a:tbl>
              <a:tblPr firstRow="1" firstCol="1" bandRow="1">
                <a:tableStyleId>{5C22544A-7EE6-4342-B048-85BDC9FD1C3A}</a:tableStyleId>
              </a:tblPr>
              <a:tblGrid>
                <a:gridCol w="2696790">
                  <a:extLst>
                    <a:ext uri="{9D8B030D-6E8A-4147-A177-3AD203B41FA5}">
                      <a16:colId xmlns:a16="http://schemas.microsoft.com/office/drawing/2014/main" val="1608112405"/>
                    </a:ext>
                  </a:extLst>
                </a:gridCol>
                <a:gridCol w="1806223">
                  <a:extLst>
                    <a:ext uri="{9D8B030D-6E8A-4147-A177-3AD203B41FA5}">
                      <a16:colId xmlns:a16="http://schemas.microsoft.com/office/drawing/2014/main" val="623978066"/>
                    </a:ext>
                  </a:extLst>
                </a:gridCol>
                <a:gridCol w="2031999">
                  <a:extLst>
                    <a:ext uri="{9D8B030D-6E8A-4147-A177-3AD203B41FA5}">
                      <a16:colId xmlns:a16="http://schemas.microsoft.com/office/drawing/2014/main" val="3640051237"/>
                    </a:ext>
                  </a:extLst>
                </a:gridCol>
                <a:gridCol w="2257776">
                  <a:extLst>
                    <a:ext uri="{9D8B030D-6E8A-4147-A177-3AD203B41FA5}">
                      <a16:colId xmlns:a16="http://schemas.microsoft.com/office/drawing/2014/main" val="2270002894"/>
                    </a:ext>
                  </a:extLst>
                </a:gridCol>
                <a:gridCol w="2935109">
                  <a:extLst>
                    <a:ext uri="{9D8B030D-6E8A-4147-A177-3AD203B41FA5}">
                      <a16:colId xmlns:a16="http://schemas.microsoft.com/office/drawing/2014/main" val="3030665306"/>
                    </a:ext>
                  </a:extLst>
                </a:gridCol>
                <a:gridCol w="2709332">
                  <a:extLst>
                    <a:ext uri="{9D8B030D-6E8A-4147-A177-3AD203B41FA5}">
                      <a16:colId xmlns:a16="http://schemas.microsoft.com/office/drawing/2014/main" val="3194995189"/>
                    </a:ext>
                  </a:extLst>
                </a:gridCol>
                <a:gridCol w="2892465">
                  <a:extLst>
                    <a:ext uri="{9D8B030D-6E8A-4147-A177-3AD203B41FA5}">
                      <a16:colId xmlns:a16="http://schemas.microsoft.com/office/drawing/2014/main" val="1364193189"/>
                    </a:ext>
                  </a:extLst>
                </a:gridCol>
              </a:tblGrid>
              <a:tr h="1161767">
                <a:tc>
                  <a:txBody>
                    <a:bodyPr/>
                    <a:lstStyle/>
                    <a:p>
                      <a:pPr marL="0" marR="0" indent="0" algn="ctr" hangingPunct="0">
                        <a:lnSpc>
                          <a:spcPct val="150000"/>
                        </a:lnSpc>
                        <a:spcBef>
                          <a:spcPts val="0"/>
                        </a:spcBef>
                        <a:spcAft>
                          <a:spcPts val="0"/>
                        </a:spcAft>
                        <a:tabLst>
                          <a:tab pos="906780" algn="l"/>
                        </a:tabLst>
                      </a:pPr>
                      <a:r>
                        <a:rPr lang="en-US" sz="2400" dirty="0">
                          <a:effectLst/>
                          <a:latin typeface="Times New Roman" panose="02020603050405020304" pitchFamily="18" charset="0"/>
                          <a:cs typeface="Times New Roman" panose="02020603050405020304" pitchFamily="18" charset="0"/>
                        </a:rPr>
                        <a:t>Name</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Year</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Dataset</a:t>
                      </a:r>
                      <a:endParaRPr lang="en-US" sz="2800">
                        <a:effectLst/>
                        <a:latin typeface="Times New Roman" panose="02020603050405020304" pitchFamily="18" charset="0"/>
                        <a:cs typeface="Times New Roman" panose="02020603050405020304" pitchFamily="18" charset="0"/>
                      </a:endParaRPr>
                    </a:p>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used</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Best Model</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Accuracy</a:t>
                      </a:r>
                      <a:endParaRPr lang="en-US" sz="2800">
                        <a:effectLst/>
                        <a:latin typeface="Times New Roman" panose="02020603050405020304" pitchFamily="18" charset="0"/>
                        <a:cs typeface="Times New Roman" panose="02020603050405020304" pitchFamily="18" charset="0"/>
                      </a:endParaRPr>
                    </a:p>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Statistical</a:t>
                      </a:r>
                      <a:endParaRPr lang="en-US" sz="2800">
                        <a:effectLst/>
                        <a:latin typeface="Times New Roman" panose="02020603050405020304" pitchFamily="18" charset="0"/>
                        <a:cs typeface="Times New Roman" panose="02020603050405020304" pitchFamily="18" charset="0"/>
                      </a:endParaRPr>
                    </a:p>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Test</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Explainable AI</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2731415"/>
                  </a:ext>
                </a:extLst>
              </a:tr>
              <a:tr h="1779660">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R. R. Chowdhury et al. [1]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dirty="0">
                          <a:effectLst/>
                          <a:latin typeface="Times New Roman" panose="02020603050405020304" pitchFamily="18" charset="0"/>
                          <a:cs typeface="Times New Roman" panose="02020603050405020304" pitchFamily="18" charset="0"/>
                        </a:rPr>
                        <a:t>2019</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4000</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SVM</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88.90</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No</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No</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2408931"/>
                  </a:ext>
                </a:extLst>
              </a:tr>
              <a:tr h="1161767">
                <a:tc>
                  <a:txBody>
                    <a:bodyPr/>
                    <a:lstStyle/>
                    <a:p>
                      <a:pPr marL="0" marR="0" indent="0" algn="ctr" hangingPunct="0">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P. Saha</a:t>
                      </a:r>
                      <a:endParaRPr lang="en-US" sz="2800">
                        <a:effectLst/>
                        <a:latin typeface="Times New Roman" panose="02020603050405020304" pitchFamily="18" charset="0"/>
                        <a:cs typeface="Times New Roman" panose="02020603050405020304" pitchFamily="18" charset="0"/>
                      </a:endParaRPr>
                    </a:p>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et al. [10]</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2021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dirty="0">
                          <a:effectLst/>
                          <a:latin typeface="Times New Roman" panose="02020603050405020304" pitchFamily="18" charset="0"/>
                          <a:cs typeface="Times New Roman" panose="02020603050405020304" pitchFamily="18" charset="0"/>
                        </a:rPr>
                        <a:t>4000</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LSTM</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84.25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No</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No</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60016902"/>
                  </a:ext>
                </a:extLst>
              </a:tr>
              <a:tr h="1779660">
                <a:tc>
                  <a:txBody>
                    <a:bodyPr/>
                    <a:lstStyle/>
                    <a:p>
                      <a:pPr marL="0" marR="0" indent="0" algn="ctr" hangingPunct="0">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R. Rahman et al. [11]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2021</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3000</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dirty="0">
                          <a:effectLst/>
                          <a:latin typeface="Times New Roman" panose="02020603050405020304" pitchFamily="18" charset="0"/>
                          <a:cs typeface="Times New Roman" panose="02020603050405020304" pitchFamily="18" charset="0"/>
                        </a:rPr>
                        <a:t>MNB</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dirty="0">
                          <a:effectLst/>
                          <a:latin typeface="Times New Roman" panose="02020603050405020304" pitchFamily="18" charset="0"/>
                          <a:cs typeface="Times New Roman" panose="02020603050405020304" pitchFamily="18" charset="0"/>
                        </a:rPr>
                        <a:t>86.00</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No</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No</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309678"/>
                  </a:ext>
                </a:extLst>
              </a:tr>
              <a:tr h="1161767">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H. Jahan </a:t>
                      </a:r>
                      <a:endParaRPr lang="en-US" sz="2800">
                        <a:effectLst/>
                        <a:latin typeface="Times New Roman" panose="02020603050405020304" pitchFamily="18" charset="0"/>
                        <a:cs typeface="Times New Roman" panose="02020603050405020304" pitchFamily="18" charset="0"/>
                      </a:endParaRPr>
                    </a:p>
                    <a:p>
                      <a:pPr marL="0" marR="0" indent="0" algn="ctr" hangingPunct="0">
                        <a:lnSpc>
                          <a:spcPct val="150000"/>
                        </a:lnSpc>
                        <a:spcBef>
                          <a:spcPts val="0"/>
                        </a:spcBef>
                        <a:spcAft>
                          <a:spcPts val="0"/>
                        </a:spcAft>
                      </a:pPr>
                      <a:r>
                        <a:rPr lang="en-US" sz="2400">
                          <a:effectLst/>
                          <a:latin typeface="Times New Roman" panose="02020603050405020304" pitchFamily="18" charset="0"/>
                          <a:cs typeface="Times New Roman" panose="02020603050405020304" pitchFamily="18" charset="0"/>
                        </a:rPr>
                        <a:t>et al. [9]</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2023</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1000</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dirty="0">
                          <a:effectLst/>
                          <a:latin typeface="Times New Roman" panose="02020603050405020304" pitchFamily="18" charset="0"/>
                          <a:cs typeface="Times New Roman" panose="02020603050405020304" pitchFamily="18" charset="0"/>
                        </a:rPr>
                        <a:t>RF</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92.35</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dirty="0">
                          <a:effectLst/>
                          <a:latin typeface="Times New Roman" panose="02020603050405020304" pitchFamily="18" charset="0"/>
                          <a:cs typeface="Times New Roman" panose="02020603050405020304" pitchFamily="18" charset="0"/>
                        </a:rPr>
                        <a:t>No</a:t>
                      </a: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a:effectLst/>
                          <a:latin typeface="Times New Roman" panose="02020603050405020304" pitchFamily="18" charset="0"/>
                          <a:cs typeface="Times New Roman" panose="02020603050405020304" pitchFamily="18" charset="0"/>
                        </a:rPr>
                        <a:t>No</a:t>
                      </a:r>
                      <a:endParaRPr lang="en-US"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78984362"/>
                  </a:ext>
                </a:extLst>
              </a:tr>
              <a:tr h="1779660">
                <a:tc>
                  <a:txBody>
                    <a:bodyPr/>
                    <a:lstStyle/>
                    <a:p>
                      <a:pPr marL="0" marR="0" indent="0" algn="ctr" hangingPunct="0">
                        <a:lnSpc>
                          <a:spcPct val="150000"/>
                        </a:lnSpc>
                        <a:spcBef>
                          <a:spcPts val="0"/>
                        </a:spcBef>
                        <a:spcAft>
                          <a:spcPts val="0"/>
                        </a:spcAft>
                      </a:pPr>
                      <a:r>
                        <a:rPr lang="en-US" sz="2400" b="1">
                          <a:effectLst/>
                          <a:latin typeface="Times New Roman" panose="02020603050405020304" pitchFamily="18" charset="0"/>
                          <a:cs typeface="Times New Roman" panose="02020603050405020304" pitchFamily="18" charset="0"/>
                        </a:rPr>
                        <a:t>Our</a:t>
                      </a:r>
                      <a:endParaRPr lang="en-US" sz="2800" b="1">
                        <a:effectLst/>
                        <a:latin typeface="Times New Roman" panose="02020603050405020304" pitchFamily="18" charset="0"/>
                        <a:cs typeface="Times New Roman" panose="02020603050405020304" pitchFamily="18" charset="0"/>
                      </a:endParaRPr>
                    </a:p>
                    <a:p>
                      <a:pPr marL="0" marR="0" indent="0" algn="ctr" hangingPunct="0">
                        <a:lnSpc>
                          <a:spcPct val="150000"/>
                        </a:lnSpc>
                        <a:spcBef>
                          <a:spcPts val="0"/>
                        </a:spcBef>
                        <a:spcAft>
                          <a:spcPts val="0"/>
                        </a:spcAft>
                      </a:pPr>
                      <a:r>
                        <a:rPr lang="en-US" sz="2400" b="1">
                          <a:effectLst/>
                          <a:latin typeface="Times New Roman" panose="02020603050405020304" pitchFamily="18" charset="0"/>
                          <a:cs typeface="Times New Roman" panose="02020603050405020304" pitchFamily="18" charset="0"/>
                        </a:rPr>
                        <a:t>Proposed</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b="1">
                          <a:effectLst/>
                          <a:latin typeface="Times New Roman" panose="02020603050405020304" pitchFamily="18" charset="0"/>
                          <a:cs typeface="Times New Roman" panose="02020603050405020304" pitchFamily="18" charset="0"/>
                        </a:rPr>
                        <a:t>2024</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b="1">
                          <a:effectLst/>
                          <a:latin typeface="Times New Roman" panose="02020603050405020304" pitchFamily="18" charset="0"/>
                          <a:cs typeface="Times New Roman" panose="02020603050405020304" pitchFamily="18" charset="0"/>
                        </a:rPr>
                        <a:t>22,789</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b="1">
                          <a:effectLst/>
                          <a:latin typeface="Times New Roman" panose="02020603050405020304" pitchFamily="18" charset="0"/>
                          <a:cs typeface="Times New Roman" panose="02020603050405020304" pitchFamily="18" charset="0"/>
                        </a:rPr>
                        <a:t>Stacking</a:t>
                      </a:r>
                      <a:endParaRPr lang="en-US" sz="2800" b="1">
                        <a:effectLst/>
                        <a:latin typeface="Times New Roman" panose="02020603050405020304" pitchFamily="18" charset="0"/>
                        <a:cs typeface="Times New Roman" panose="02020603050405020304" pitchFamily="18" charset="0"/>
                      </a:endParaRPr>
                    </a:p>
                    <a:p>
                      <a:pPr marL="0" marR="0" indent="0" algn="ctr" hangingPunct="0">
                        <a:lnSpc>
                          <a:spcPct val="150000"/>
                        </a:lnSpc>
                        <a:spcBef>
                          <a:spcPts val="0"/>
                        </a:spcBef>
                        <a:spcAft>
                          <a:spcPts val="0"/>
                        </a:spcAft>
                        <a:tabLst>
                          <a:tab pos="906780" algn="l"/>
                        </a:tabLst>
                      </a:pPr>
                      <a:r>
                        <a:rPr lang="en-US" sz="2400" b="1">
                          <a:effectLst/>
                          <a:latin typeface="Times New Roman" panose="02020603050405020304" pitchFamily="18" charset="0"/>
                          <a:cs typeface="Times New Roman" panose="02020603050405020304" pitchFamily="18" charset="0"/>
                        </a:rPr>
                        <a:t> </a:t>
                      </a:r>
                      <a:endParaRPr lang="en-US" sz="28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b="1" dirty="0">
                          <a:effectLst/>
                          <a:latin typeface="Times New Roman" panose="02020603050405020304" pitchFamily="18" charset="0"/>
                          <a:cs typeface="Times New Roman" panose="02020603050405020304" pitchFamily="18" charset="0"/>
                        </a:rPr>
                        <a:t>94.36</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b="1" dirty="0">
                          <a:effectLst/>
                          <a:latin typeface="Times New Roman" panose="02020603050405020304" pitchFamily="18" charset="0"/>
                          <a:cs typeface="Times New Roman" panose="02020603050405020304" pitchFamily="18" charset="0"/>
                        </a:rPr>
                        <a:t>Yes</a:t>
                      </a:r>
                      <a:endParaRPr lang="en-US" sz="2800" b="1" dirty="0">
                        <a:effectLst/>
                        <a:latin typeface="Times New Roman" panose="02020603050405020304" pitchFamily="18" charset="0"/>
                        <a:cs typeface="Times New Roman" panose="02020603050405020304" pitchFamily="18" charset="0"/>
                      </a:endParaRPr>
                    </a:p>
                    <a:p>
                      <a:pPr marL="0" marR="0" indent="0" algn="ctr" hangingPunct="0">
                        <a:lnSpc>
                          <a:spcPct val="150000"/>
                        </a:lnSpc>
                        <a:spcBef>
                          <a:spcPts val="0"/>
                        </a:spcBef>
                        <a:spcAft>
                          <a:spcPts val="0"/>
                        </a:spcAft>
                        <a:tabLst>
                          <a:tab pos="906780" algn="l"/>
                        </a:tabLst>
                      </a:pPr>
                      <a:r>
                        <a:rPr lang="en-US" sz="2400" b="1" dirty="0">
                          <a:effectLst/>
                          <a:latin typeface="Times New Roman" panose="02020603050405020304" pitchFamily="18" charset="0"/>
                          <a:cs typeface="Times New Roman" panose="02020603050405020304" pitchFamily="18" charset="0"/>
                        </a:rPr>
                        <a:t>(Friedman</a:t>
                      </a:r>
                      <a:endParaRPr lang="en-US" sz="2800" b="1" dirty="0">
                        <a:effectLst/>
                        <a:latin typeface="Times New Roman" panose="02020603050405020304" pitchFamily="18" charset="0"/>
                        <a:cs typeface="Times New Roman" panose="02020603050405020304" pitchFamily="18" charset="0"/>
                      </a:endParaRPr>
                    </a:p>
                    <a:p>
                      <a:pPr marL="0" marR="0" indent="0" algn="ctr" hangingPunct="0">
                        <a:lnSpc>
                          <a:spcPct val="150000"/>
                        </a:lnSpc>
                        <a:spcBef>
                          <a:spcPts val="0"/>
                        </a:spcBef>
                        <a:spcAft>
                          <a:spcPts val="0"/>
                        </a:spcAft>
                        <a:tabLst>
                          <a:tab pos="906780" algn="l"/>
                        </a:tabLst>
                      </a:pPr>
                      <a:r>
                        <a:rPr lang="en-US" sz="2400" b="1" dirty="0">
                          <a:effectLst/>
                          <a:latin typeface="Times New Roman" panose="02020603050405020304" pitchFamily="18" charset="0"/>
                          <a:cs typeface="Times New Roman" panose="02020603050405020304" pitchFamily="18" charset="0"/>
                        </a:rPr>
                        <a:t>Test)</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ctr" hangingPunct="0">
                        <a:lnSpc>
                          <a:spcPct val="150000"/>
                        </a:lnSpc>
                        <a:spcBef>
                          <a:spcPts val="0"/>
                        </a:spcBef>
                        <a:spcAft>
                          <a:spcPts val="0"/>
                        </a:spcAft>
                        <a:tabLst>
                          <a:tab pos="906780" algn="l"/>
                        </a:tabLst>
                      </a:pPr>
                      <a:r>
                        <a:rPr lang="en-US" sz="2400" b="1" dirty="0">
                          <a:effectLst/>
                          <a:latin typeface="Times New Roman" panose="02020603050405020304" pitchFamily="18" charset="0"/>
                          <a:cs typeface="Times New Roman" panose="02020603050405020304" pitchFamily="18" charset="0"/>
                        </a:rPr>
                        <a:t>Yes</a:t>
                      </a:r>
                      <a:endParaRPr lang="en-US" sz="2800" b="1" dirty="0">
                        <a:effectLst/>
                        <a:latin typeface="Times New Roman" panose="02020603050405020304" pitchFamily="18" charset="0"/>
                        <a:cs typeface="Times New Roman" panose="02020603050405020304" pitchFamily="18" charset="0"/>
                      </a:endParaRPr>
                    </a:p>
                    <a:p>
                      <a:pPr marL="0" marR="0" indent="0" algn="ctr" hangingPunct="0">
                        <a:lnSpc>
                          <a:spcPct val="150000"/>
                        </a:lnSpc>
                        <a:spcBef>
                          <a:spcPts val="0"/>
                        </a:spcBef>
                        <a:spcAft>
                          <a:spcPts val="0"/>
                        </a:spcAft>
                        <a:tabLst>
                          <a:tab pos="906780" algn="l"/>
                        </a:tabLst>
                      </a:pPr>
                      <a:r>
                        <a:rPr lang="en-US" sz="2400" b="1" dirty="0">
                          <a:effectLst/>
                          <a:latin typeface="Times New Roman" panose="02020603050405020304" pitchFamily="18" charset="0"/>
                          <a:cs typeface="Times New Roman" panose="02020603050405020304" pitchFamily="18" charset="0"/>
                        </a:rPr>
                        <a:t>(LIME &amp; SHAP)</a:t>
                      </a:r>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5420680"/>
                  </a:ext>
                </a:extLst>
              </a:tr>
            </a:tbl>
          </a:graphicData>
        </a:graphic>
      </p:graphicFrame>
      <p:sp>
        <p:nvSpPr>
          <p:cNvPr id="21" name="Slide Number Placeholder 56">
            <a:extLst>
              <a:ext uri="{FF2B5EF4-FFF2-40B4-BE49-F238E27FC236}">
                <a16:creationId xmlns:a16="http://schemas.microsoft.com/office/drawing/2014/main" id="{FCC1B15E-AE96-74D1-2CD1-6DEF8CD860CC}"/>
              </a:ext>
            </a:extLst>
          </p:cNvPr>
          <p:cNvSpPr txBox="1">
            <a:spLocks/>
          </p:cNvSpPr>
          <p:nvPr/>
        </p:nvSpPr>
        <p:spPr>
          <a:xfrm>
            <a:off x="16670347" y="223672"/>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28</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47459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591184" y="1003185"/>
            <a:ext cx="18759221" cy="9027353"/>
            <a:chOff x="0" y="57150"/>
            <a:chExt cx="4940700" cy="1911619"/>
          </a:xfrm>
        </p:grpSpPr>
        <p:sp>
          <p:nvSpPr>
            <p:cNvPr id="7" name="Freeform 7"/>
            <p:cNvSpPr/>
            <p:nvPr/>
          </p:nvSpPr>
          <p:spPr>
            <a:xfrm>
              <a:off x="237035" y="63592"/>
              <a:ext cx="4703665" cy="1905177"/>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533401" y="1189583"/>
            <a:ext cx="17373597" cy="8662489"/>
            <a:chOff x="0" y="0"/>
            <a:chExt cx="3170385" cy="1360824"/>
          </a:xfrm>
        </p:grpSpPr>
        <p:sp>
          <p:nvSpPr>
            <p:cNvPr id="18" name="Freeform 18"/>
            <p:cNvSpPr/>
            <p:nvPr/>
          </p:nvSpPr>
          <p:spPr>
            <a:xfrm>
              <a:off x="0" y="0"/>
              <a:ext cx="3170385" cy="1360824"/>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grpSp>
        <p:nvGrpSpPr>
          <p:cNvPr id="20" name="Group 19">
            <a:extLst>
              <a:ext uri="{FF2B5EF4-FFF2-40B4-BE49-F238E27FC236}">
                <a16:creationId xmlns:a16="http://schemas.microsoft.com/office/drawing/2014/main" id="{2B9EFEB6-53C3-F0E9-4AD3-A8BE1A1E2C6C}"/>
              </a:ext>
            </a:extLst>
          </p:cNvPr>
          <p:cNvGrpSpPr/>
          <p:nvPr/>
        </p:nvGrpSpPr>
        <p:grpSpPr>
          <a:xfrm>
            <a:off x="603115" y="34204"/>
            <a:ext cx="8265068" cy="795779"/>
            <a:chOff x="1095095" y="1272791"/>
            <a:chExt cx="8265068" cy="795779"/>
          </a:xfrm>
        </p:grpSpPr>
        <p:grpSp>
          <p:nvGrpSpPr>
            <p:cNvPr id="11" name="Group 11"/>
            <p:cNvGrpSpPr/>
            <p:nvPr/>
          </p:nvGrpSpPr>
          <p:grpSpPr>
            <a:xfrm>
              <a:off x="1318974" y="1278056"/>
              <a:ext cx="8041189"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txBody>
              <a:bodyPr/>
              <a:lstStyle/>
              <a:p>
                <a:endParaRPr lang="en-US" dirty="0"/>
              </a:p>
            </p:txBody>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95095" y="1272791"/>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1" name="TextBox 20">
              <a:extLst>
                <a:ext uri="{FF2B5EF4-FFF2-40B4-BE49-F238E27FC236}">
                  <a16:creationId xmlns:a16="http://schemas.microsoft.com/office/drawing/2014/main" id="{5BFAB3C9-38F7-377E-1A07-EC91993A96FD}"/>
                </a:ext>
              </a:extLst>
            </p:cNvPr>
            <p:cNvSpPr txBox="1"/>
            <p:nvPr/>
          </p:nvSpPr>
          <p:spPr>
            <a:xfrm>
              <a:off x="1745104" y="1673515"/>
              <a:ext cx="7398896" cy="306302"/>
            </a:xfrm>
            <a:prstGeom prst="rect">
              <a:avLst/>
            </a:prstGeom>
            <a:noFill/>
          </p:spPr>
          <p:txBody>
            <a:bodyPr wrap="square">
              <a:spAutoFit/>
            </a:bodyPr>
            <a:lstStyle/>
            <a:p>
              <a:pPr marL="0" marR="0" algn="ctr" hangingPunct="0">
                <a:lnSpc>
                  <a:spcPts val="1100"/>
                </a:lnSpc>
                <a:spcBef>
                  <a:spcPts val="600"/>
                </a:spcBef>
                <a:spcAft>
                  <a:spcPts val="1200"/>
                </a:spcAft>
              </a:pPr>
              <a:r>
                <a:rPr lang="en-US" sz="36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 and Future Works</a:t>
              </a:r>
            </a:p>
          </p:txBody>
        </p:sp>
      </p:grpSp>
      <p:sp>
        <p:nvSpPr>
          <p:cNvPr id="22" name="Subtitle 10">
            <a:extLst>
              <a:ext uri="{FF2B5EF4-FFF2-40B4-BE49-F238E27FC236}">
                <a16:creationId xmlns:a16="http://schemas.microsoft.com/office/drawing/2014/main" id="{8D379188-8AE3-AE22-70D2-E249C645A57B}"/>
              </a:ext>
            </a:extLst>
          </p:cNvPr>
          <p:cNvSpPr txBox="1">
            <a:spLocks/>
          </p:cNvSpPr>
          <p:nvPr/>
        </p:nvSpPr>
        <p:spPr>
          <a:xfrm>
            <a:off x="1216298" y="1937822"/>
            <a:ext cx="15899488" cy="7315572"/>
          </a:xfrm>
          <a:prstGeom prst="rect">
            <a:avLst/>
          </a:prstGeom>
          <a:ln>
            <a:noFill/>
          </a:ln>
          <a:effectLst>
            <a:glow rad="63500">
              <a:schemeClr val="accent1">
                <a:satMod val="175000"/>
                <a:alpha val="40000"/>
              </a:schemeClr>
            </a:glow>
          </a:effectLst>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buFont typeface="Wingdings" panose="05000000000000000000" pitchFamily="2" charset="2"/>
              <a:buChar char="Ø"/>
            </a:pPr>
            <a:r>
              <a:rPr lang="en-US" sz="4000" dirty="0">
                <a:solidFill>
                  <a:schemeClr val="tx2">
                    <a:lumMod val="75000"/>
                  </a:schemeClr>
                </a:solidFill>
                <a:latin typeface="Times New Roman" panose="02020603050405020304" pitchFamily="18" charset="0"/>
                <a:cs typeface="Times New Roman" panose="02020603050405020304" pitchFamily="18" charset="0"/>
              </a:rPr>
              <a:t>No benchmark datasets for SA on Bangla Movie Reviews</a:t>
            </a:r>
          </a:p>
          <a:p>
            <a:pPr marL="457200" indent="-457200" algn="just">
              <a:buFont typeface="Wingdings" panose="05000000000000000000" pitchFamily="2" charset="2"/>
              <a:buChar char="Ø"/>
            </a:pPr>
            <a:r>
              <a:rPr lang="en-US" sz="4000" dirty="0">
                <a:solidFill>
                  <a:schemeClr val="tx2">
                    <a:lumMod val="75000"/>
                  </a:schemeClr>
                </a:solidFill>
                <a:latin typeface="Times New Roman" panose="02020603050405020304" pitchFamily="18" charset="0"/>
                <a:cs typeface="Times New Roman" panose="02020603050405020304" pitchFamily="18" charset="0"/>
              </a:rPr>
              <a:t>Developed one of the largest Bangla Movie dataset of 22,789 comments.</a:t>
            </a:r>
          </a:p>
          <a:p>
            <a:pPr marL="457200" indent="-457200" algn="just">
              <a:buFont typeface="Wingdings" panose="05000000000000000000" pitchFamily="2" charset="2"/>
              <a:buChar char="Ø"/>
            </a:pPr>
            <a:r>
              <a:rPr lang="en-US" sz="4000" dirty="0">
                <a:solidFill>
                  <a:schemeClr val="tx2">
                    <a:lumMod val="75000"/>
                  </a:schemeClr>
                </a:solidFill>
                <a:latin typeface="Times New Roman" panose="02020603050405020304" pitchFamily="18" charset="0"/>
                <a:cs typeface="Times New Roman" panose="02020603050405020304" pitchFamily="18" charset="0"/>
              </a:rPr>
              <a:t>10 deep learning models.</a:t>
            </a:r>
          </a:p>
          <a:p>
            <a:pPr marL="457200" indent="-457200" algn="just">
              <a:buFont typeface="Wingdings" panose="05000000000000000000" pitchFamily="2" charset="2"/>
              <a:buChar char="Ø"/>
            </a:pPr>
            <a:r>
              <a:rPr lang="en-US" sz="4000" dirty="0">
                <a:solidFill>
                  <a:schemeClr val="tx2">
                    <a:lumMod val="75000"/>
                  </a:schemeClr>
                </a:solidFill>
                <a:latin typeface="Times New Roman" panose="02020603050405020304" pitchFamily="18" charset="0"/>
                <a:cs typeface="Times New Roman" panose="02020603050405020304" pitchFamily="18" charset="0"/>
              </a:rPr>
              <a:t>A Stacking ensemble model comprising of the 10 DL models as base classifiers and Multi-Layer Perceptron (MLP) as meta classifier.</a:t>
            </a:r>
          </a:p>
          <a:p>
            <a:pPr marL="457200" indent="-457200" algn="just">
              <a:buFont typeface="Wingdings" panose="05000000000000000000" pitchFamily="2" charset="2"/>
              <a:buChar char="Ø"/>
            </a:pPr>
            <a:r>
              <a:rPr lang="en-US" sz="4000" dirty="0">
                <a:solidFill>
                  <a:schemeClr val="tx2">
                    <a:lumMod val="75000"/>
                  </a:schemeClr>
                </a:solidFill>
                <a:latin typeface="Times New Roman" panose="02020603050405020304" pitchFamily="18" charset="0"/>
                <a:cs typeface="Times New Roman" panose="02020603050405020304" pitchFamily="18" charset="0"/>
              </a:rPr>
              <a:t>Our Stacking Model achieves an outstanding accuracy of 94.36%.</a:t>
            </a:r>
          </a:p>
          <a:p>
            <a:pPr marL="457200" indent="-457200" algn="just">
              <a:buFont typeface="Wingdings" panose="05000000000000000000" pitchFamily="2" charset="2"/>
              <a:buChar char="Ø"/>
            </a:pPr>
            <a:r>
              <a:rPr lang="en-US" sz="4000" dirty="0">
                <a:solidFill>
                  <a:schemeClr val="tx2">
                    <a:lumMod val="75000"/>
                  </a:schemeClr>
                </a:solidFill>
                <a:latin typeface="Times New Roman" panose="02020603050405020304" pitchFamily="18" charset="0"/>
                <a:cs typeface="Times New Roman" panose="02020603050405020304" pitchFamily="18" charset="0"/>
              </a:rPr>
              <a:t>Friedman Test is significant at p&lt;0.05.</a:t>
            </a:r>
          </a:p>
          <a:p>
            <a:pPr marL="457200" indent="-457200" algn="just">
              <a:buFont typeface="Wingdings" panose="05000000000000000000" pitchFamily="2" charset="2"/>
              <a:buChar char="Ø"/>
            </a:pPr>
            <a:r>
              <a:rPr lang="en-US" sz="4000" dirty="0">
                <a:solidFill>
                  <a:schemeClr val="tx2">
                    <a:lumMod val="75000"/>
                  </a:schemeClr>
                </a:solidFill>
                <a:latin typeface="Times New Roman" panose="02020603050405020304" pitchFamily="18" charset="0"/>
                <a:cs typeface="Times New Roman" panose="02020603050405020304" pitchFamily="18" charset="0"/>
              </a:rPr>
              <a:t>Apply LIME and SHAP, “</a:t>
            </a:r>
            <a:r>
              <a:rPr lang="en-US" sz="4000" dirty="0" err="1">
                <a:solidFill>
                  <a:schemeClr val="tx2">
                    <a:lumMod val="75000"/>
                  </a:schemeClr>
                </a:solidFill>
                <a:latin typeface="Times New Roman" panose="02020603050405020304" pitchFamily="18" charset="0"/>
                <a:cs typeface="Times New Roman" panose="02020603050405020304" pitchFamily="18" charset="0"/>
              </a:rPr>
              <a:t>কর</a:t>
            </a:r>
            <a:r>
              <a:rPr lang="en-US" sz="4000" dirty="0">
                <a:solidFill>
                  <a:schemeClr val="tx2">
                    <a:lumMod val="75000"/>
                  </a:schemeClr>
                </a:solidFill>
                <a:latin typeface="Times New Roman" panose="02020603050405020304" pitchFamily="18" charset="0"/>
                <a:cs typeface="Times New Roman" panose="02020603050405020304" pitchFamily="18" charset="0"/>
              </a:rPr>
              <a:t>” (best feature for Stacking)</a:t>
            </a:r>
          </a:p>
          <a:p>
            <a:pPr marL="457200" indent="-457200" algn="just">
              <a:buFont typeface="Wingdings" panose="05000000000000000000" pitchFamily="2" charset="2"/>
              <a:buChar char="Ø"/>
            </a:pPr>
            <a:endParaRPr lang="en-US" sz="4000" dirty="0">
              <a:solidFill>
                <a:schemeClr val="tx2">
                  <a:lumMod val="75000"/>
                </a:schemeClr>
              </a:solidFill>
            </a:endParaRPr>
          </a:p>
          <a:p>
            <a:pPr marL="457200" indent="-457200" algn="just">
              <a:buFont typeface="Wingdings" panose="05000000000000000000" pitchFamily="2" charset="2"/>
              <a:buChar char="Ø"/>
            </a:pPr>
            <a:endParaRPr lang="en-US" sz="4400" dirty="0">
              <a:solidFill>
                <a:schemeClr val="tx2">
                  <a:lumMod val="75000"/>
                </a:schemeClr>
              </a:solidFill>
            </a:endParaRPr>
          </a:p>
        </p:txBody>
      </p:sp>
      <p:sp>
        <p:nvSpPr>
          <p:cNvPr id="9" name="Slide Number Placeholder 56">
            <a:extLst>
              <a:ext uri="{FF2B5EF4-FFF2-40B4-BE49-F238E27FC236}">
                <a16:creationId xmlns:a16="http://schemas.microsoft.com/office/drawing/2014/main" id="{3B9B6713-F1BB-2FFB-D797-5763136688B1}"/>
              </a:ext>
            </a:extLst>
          </p:cNvPr>
          <p:cNvSpPr txBox="1">
            <a:spLocks/>
          </p:cNvSpPr>
          <p:nvPr/>
        </p:nvSpPr>
        <p:spPr>
          <a:xfrm>
            <a:off x="16611600" y="504500"/>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29</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8893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77033" y="3343024"/>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39849" y="-634837"/>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72936" y="-282751"/>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671764" y="4873119"/>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1336650" y="2029394"/>
            <a:ext cx="15614699" cy="6919156"/>
            <a:chOff x="0" y="0"/>
            <a:chExt cx="4191881" cy="1822329"/>
          </a:xfrm>
        </p:grpSpPr>
        <p:sp>
          <p:nvSpPr>
            <p:cNvPr id="7" name="Freeform 7"/>
            <p:cNvSpPr/>
            <p:nvPr/>
          </p:nvSpPr>
          <p:spPr>
            <a:xfrm>
              <a:off x="0" y="0"/>
              <a:ext cx="4191881" cy="1822329"/>
            </a:xfrm>
            <a:custGeom>
              <a:avLst/>
              <a:gdLst/>
              <a:ahLst/>
              <a:cxnLst/>
              <a:rect l="l" t="t" r="r" b="b"/>
              <a:pathLst>
                <a:path w="4191881" h="1822329">
                  <a:moveTo>
                    <a:pt x="14593" y="0"/>
                  </a:moveTo>
                  <a:lnTo>
                    <a:pt x="4177288" y="0"/>
                  </a:lnTo>
                  <a:cubicBezTo>
                    <a:pt x="4181158" y="0"/>
                    <a:pt x="4184870" y="1537"/>
                    <a:pt x="4187607" y="4274"/>
                  </a:cubicBezTo>
                  <a:cubicBezTo>
                    <a:pt x="4190343" y="7011"/>
                    <a:pt x="4191881" y="10722"/>
                    <a:pt x="4191881" y="14593"/>
                  </a:cubicBezTo>
                  <a:lnTo>
                    <a:pt x="4191881" y="1807737"/>
                  </a:lnTo>
                  <a:cubicBezTo>
                    <a:pt x="4191881" y="1815796"/>
                    <a:pt x="4185348" y="1822329"/>
                    <a:pt x="4177288" y="1822329"/>
                  </a:cubicBezTo>
                  <a:lnTo>
                    <a:pt x="14593" y="1822329"/>
                  </a:lnTo>
                  <a:cubicBezTo>
                    <a:pt x="6533" y="1822329"/>
                    <a:pt x="0" y="1815796"/>
                    <a:pt x="0" y="1807737"/>
                  </a:cubicBezTo>
                  <a:lnTo>
                    <a:pt x="0" y="14593"/>
                  </a:lnTo>
                  <a:cubicBezTo>
                    <a:pt x="0" y="6533"/>
                    <a:pt x="6533" y="0"/>
                    <a:pt x="14593" y="0"/>
                  </a:cubicBezTo>
                  <a:close/>
                </a:path>
              </a:pathLst>
            </a:custGeom>
            <a:solidFill>
              <a:srgbClr val="F5FFFE">
                <a:alpha val="84706"/>
              </a:srgbClr>
            </a:solidFill>
            <a:ln w="19050" cap="rnd">
              <a:solidFill>
                <a:srgbClr val="8BDFD5">
                  <a:alpha val="84706"/>
                </a:srgbClr>
              </a:solidFill>
              <a:prstDash val="solid"/>
              <a:round/>
            </a:ln>
          </p:spPr>
          <p:txBody>
            <a:bodyPr/>
            <a:lstStyle/>
            <a:p>
              <a:endParaRPr lang="en-US" dirty="0"/>
            </a:p>
          </p:txBody>
        </p:sp>
        <p:sp>
          <p:nvSpPr>
            <p:cNvPr id="8" name="TextBox 8"/>
            <p:cNvSpPr txBox="1"/>
            <p:nvPr/>
          </p:nvSpPr>
          <p:spPr>
            <a:xfrm>
              <a:off x="0" y="57150"/>
              <a:ext cx="4191881"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2171146" y="6819346"/>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a:off x="1172212" y="1250097"/>
            <a:ext cx="5305733" cy="790514"/>
            <a:chOff x="0" y="0"/>
            <a:chExt cx="1397395" cy="208201"/>
          </a:xfrm>
        </p:grpSpPr>
        <p:sp>
          <p:nvSpPr>
            <p:cNvPr id="12" name="Freeform 12"/>
            <p:cNvSpPr/>
            <p:nvPr/>
          </p:nvSpPr>
          <p:spPr>
            <a:xfrm>
              <a:off x="0" y="0"/>
              <a:ext cx="1397395" cy="208201"/>
            </a:xfrm>
            <a:custGeom>
              <a:avLst/>
              <a:gdLst/>
              <a:ahLst/>
              <a:cxnLst/>
              <a:rect l="l" t="t" r="r" b="b"/>
              <a:pathLst>
                <a:path w="1397395" h="208201">
                  <a:moveTo>
                    <a:pt x="72958" y="0"/>
                  </a:moveTo>
                  <a:lnTo>
                    <a:pt x="1324437" y="0"/>
                  </a:lnTo>
                  <a:cubicBezTo>
                    <a:pt x="1364730" y="0"/>
                    <a:pt x="1397395" y="32664"/>
                    <a:pt x="1397395" y="72958"/>
                  </a:cubicBezTo>
                  <a:lnTo>
                    <a:pt x="1397395" y="135243"/>
                  </a:lnTo>
                  <a:cubicBezTo>
                    <a:pt x="1397395" y="154593"/>
                    <a:pt x="1389708" y="173150"/>
                    <a:pt x="1376026" y="186832"/>
                  </a:cubicBezTo>
                  <a:cubicBezTo>
                    <a:pt x="1362343" y="200515"/>
                    <a:pt x="1343786" y="208201"/>
                    <a:pt x="1324437" y="208201"/>
                  </a:cubicBezTo>
                  <a:lnTo>
                    <a:pt x="72958" y="208201"/>
                  </a:lnTo>
                  <a:cubicBezTo>
                    <a:pt x="53608" y="208201"/>
                    <a:pt x="35051" y="200515"/>
                    <a:pt x="21369" y="186832"/>
                  </a:cubicBezTo>
                  <a:cubicBezTo>
                    <a:pt x="7687" y="173150"/>
                    <a:pt x="0" y="154593"/>
                    <a:pt x="0" y="135243"/>
                  </a:cubicBezTo>
                  <a:lnTo>
                    <a:pt x="0" y="72958"/>
                  </a:lnTo>
                  <a:cubicBezTo>
                    <a:pt x="0" y="53608"/>
                    <a:pt x="7687" y="35051"/>
                    <a:pt x="21369" y="21369"/>
                  </a:cubicBezTo>
                  <a:cubicBezTo>
                    <a:pt x="35051" y="7687"/>
                    <a:pt x="53608" y="0"/>
                    <a:pt x="72958"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397395"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28700" y="1250097"/>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18" name="TextBox 18"/>
          <p:cNvSpPr txBox="1"/>
          <p:nvPr/>
        </p:nvSpPr>
        <p:spPr>
          <a:xfrm>
            <a:off x="2009627" y="1277054"/>
            <a:ext cx="4210347" cy="669925"/>
          </a:xfrm>
          <a:prstGeom prst="rect">
            <a:avLst/>
          </a:prstGeom>
        </p:spPr>
        <p:txBody>
          <a:bodyPr lIns="0" tIns="0" rIns="0" bIns="0" rtlCol="0" anchor="t">
            <a:spAutoFit/>
          </a:bodyPr>
          <a:lstStyle/>
          <a:p>
            <a:pPr>
              <a:lnSpc>
                <a:spcPts val="5599"/>
              </a:lnSpc>
            </a:pPr>
            <a:r>
              <a:rPr lang="en-US" sz="3999" b="1" dirty="0">
                <a:solidFill>
                  <a:schemeClr val="tx2">
                    <a:lumMod val="75000"/>
                  </a:schemeClr>
                </a:solidFill>
                <a:latin typeface="Times New Roman" panose="02020603050405020304" pitchFamily="18" charset="0"/>
                <a:cs typeface="Times New Roman" panose="02020603050405020304" pitchFamily="18" charset="0"/>
              </a:rPr>
              <a:t>Introduction</a:t>
            </a:r>
          </a:p>
        </p:txBody>
      </p:sp>
      <p:sp>
        <p:nvSpPr>
          <p:cNvPr id="20" name="TextBox 20"/>
          <p:cNvSpPr txBox="1"/>
          <p:nvPr/>
        </p:nvSpPr>
        <p:spPr>
          <a:xfrm>
            <a:off x="1656304" y="2453002"/>
            <a:ext cx="14975389" cy="6701322"/>
          </a:xfrm>
          <a:prstGeom prst="rect">
            <a:avLst/>
          </a:prstGeom>
        </p:spPr>
        <p:txBody>
          <a:bodyPr wrap="square" lIns="0" tIns="0" rIns="0" bIns="0" rtlCol="0" anchor="t">
            <a:spAutoFit/>
          </a:bodyPr>
          <a:lstStyle/>
          <a:p>
            <a:pPr marL="457200" indent="-457200" algn="just">
              <a:lnSpc>
                <a:spcPts val="4759"/>
              </a:lnSpc>
              <a:buClr>
                <a:schemeClr val="tx2">
                  <a:lumMod val="60000"/>
                  <a:lumOff val="40000"/>
                </a:schemeClr>
              </a:buClr>
              <a:buFont typeface="Wingdings" panose="05000000000000000000" pitchFamily="2" charset="2"/>
              <a:buChar char="q"/>
            </a:pPr>
            <a:r>
              <a:rPr lang="en-US" sz="2800" dirty="0">
                <a:solidFill>
                  <a:schemeClr val="tx2">
                    <a:lumMod val="75000"/>
                  </a:schemeClr>
                </a:solidFill>
                <a:latin typeface="Times New Roman" panose="02020603050405020304" pitchFamily="18" charset="0"/>
                <a:cs typeface="Times New Roman" panose="02020603050405020304" pitchFamily="18" charset="0"/>
              </a:rPr>
              <a:t> A review that presents an author's assessment of a movie and provides either positive or negative feedback might aid viewers in following the story and making a viewing decision [1]. </a:t>
            </a:r>
          </a:p>
          <a:p>
            <a:pPr marL="457200" indent="-457200" algn="just">
              <a:lnSpc>
                <a:spcPts val="4759"/>
              </a:lnSpc>
              <a:buClr>
                <a:schemeClr val="tx2">
                  <a:lumMod val="60000"/>
                  <a:lumOff val="40000"/>
                </a:schemeClr>
              </a:buClr>
              <a:buFont typeface="Wingdings" panose="05000000000000000000" pitchFamily="2" charset="2"/>
              <a:buChar char="q"/>
            </a:pPr>
            <a:r>
              <a:rPr lang="en-US" sz="2800" dirty="0">
                <a:solidFill>
                  <a:schemeClr val="tx2">
                    <a:lumMod val="75000"/>
                  </a:schemeClr>
                </a:solidFill>
                <a:latin typeface="Times New Roman" panose="02020603050405020304" pitchFamily="18" charset="0"/>
                <a:cs typeface="Times New Roman" panose="02020603050405020304" pitchFamily="18" charset="0"/>
              </a:rPr>
              <a:t>Bangla is the predominant language spoken by nearly 250 million people, 160 million of whom are from Bangladesh [3].</a:t>
            </a:r>
          </a:p>
          <a:p>
            <a:pPr marL="457200" indent="-457200" algn="just">
              <a:lnSpc>
                <a:spcPts val="4759"/>
              </a:lnSpc>
              <a:buClr>
                <a:schemeClr val="tx2">
                  <a:lumMod val="60000"/>
                  <a:lumOff val="40000"/>
                </a:schemeClr>
              </a:buClr>
              <a:buFont typeface="Wingdings" panose="05000000000000000000" pitchFamily="2" charset="2"/>
              <a:buChar char="q"/>
            </a:pPr>
            <a:r>
              <a:rPr lang="en-US" sz="2800" dirty="0">
                <a:solidFill>
                  <a:schemeClr val="tx2">
                    <a:lumMod val="75000"/>
                  </a:schemeClr>
                </a:solidFill>
                <a:latin typeface="Times New Roman" panose="02020603050405020304" pitchFamily="18" charset="0"/>
                <a:cs typeface="Times New Roman" panose="02020603050405020304" pitchFamily="18" charset="0"/>
              </a:rPr>
              <a:t>Identifying the feelings or emotions within a collection of textual data is known as sentiment analysis (SA) [6]. </a:t>
            </a:r>
          </a:p>
          <a:p>
            <a:pPr marL="457200" indent="-457200" algn="just">
              <a:lnSpc>
                <a:spcPts val="4759"/>
              </a:lnSpc>
              <a:buClr>
                <a:schemeClr val="tx2">
                  <a:lumMod val="60000"/>
                  <a:lumOff val="40000"/>
                </a:schemeClr>
              </a:buClr>
              <a:buFont typeface="Wingdings" panose="05000000000000000000" pitchFamily="2" charset="2"/>
              <a:buChar char="q"/>
            </a:pPr>
            <a:r>
              <a:rPr lang="en-US" sz="2800" dirty="0">
                <a:solidFill>
                  <a:schemeClr val="tx2">
                    <a:lumMod val="75000"/>
                  </a:schemeClr>
                </a:solidFill>
                <a:latin typeface="Times New Roman" panose="02020603050405020304" pitchFamily="18" charset="0"/>
                <a:cs typeface="Times New Roman" panose="02020603050405020304" pitchFamily="18" charset="0"/>
              </a:rPr>
              <a:t>The main objective of sentiment analysis is to evaluate people's beliefs, attitudes, and emotions [8].</a:t>
            </a:r>
          </a:p>
          <a:p>
            <a:pPr marL="457200" indent="-457200" algn="just">
              <a:lnSpc>
                <a:spcPts val="4759"/>
              </a:lnSpc>
              <a:buClr>
                <a:schemeClr val="tx2">
                  <a:lumMod val="60000"/>
                  <a:lumOff val="40000"/>
                </a:schemeClr>
              </a:buClr>
              <a:buFont typeface="Wingdings" panose="05000000000000000000" pitchFamily="2" charset="2"/>
              <a:buChar char="q"/>
            </a:pPr>
            <a:r>
              <a:rPr lang="en-US" sz="2800" dirty="0">
                <a:solidFill>
                  <a:schemeClr val="tx2">
                    <a:lumMod val="75000"/>
                  </a:schemeClr>
                </a:solidFill>
                <a:latin typeface="Times New Roman" panose="02020603050405020304" pitchFamily="18" charset="0"/>
                <a:cs typeface="Times New Roman" panose="02020603050405020304" pitchFamily="18" charset="0"/>
              </a:rPr>
              <a:t>In delving into the sentiments expressed in Bengali movie comments on YouTube, this thesis aspires to enrich our understanding of the emotional dynamics within movie discussions while contributing valuable knowledge to the broader field of sentiment analysis(SA). </a:t>
            </a:r>
          </a:p>
          <a:p>
            <a:pPr algn="just">
              <a:lnSpc>
                <a:spcPts val="4759"/>
              </a:lnSpc>
              <a:buClr>
                <a:schemeClr val="tx2">
                  <a:lumMod val="60000"/>
                  <a:lumOff val="40000"/>
                </a:schemeClr>
              </a:buClr>
            </a:pPr>
            <a:endParaRPr lang="en-US" sz="280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9" name="Slide Number Placeholder 56">
            <a:extLst>
              <a:ext uri="{FF2B5EF4-FFF2-40B4-BE49-F238E27FC236}">
                <a16:creationId xmlns:a16="http://schemas.microsoft.com/office/drawing/2014/main" id="{8E1FF517-55D4-D198-76AA-A2F10E72B907}"/>
              </a:ext>
            </a:extLst>
          </p:cNvPr>
          <p:cNvSpPr>
            <a:spLocks noGrp="1"/>
          </p:cNvSpPr>
          <p:nvPr>
            <p:ph type="sldNum" sz="quarter" idx="12"/>
          </p:nvPr>
        </p:nvSpPr>
        <p:spPr>
          <a:xfrm>
            <a:off x="17449800" y="504500"/>
            <a:ext cx="457198" cy="219400"/>
          </a:xfrm>
        </p:spPr>
        <p:txBody>
          <a:bodyPr/>
          <a:lstStyle/>
          <a:p>
            <a:fld id="{B6F15528-21DE-4FAA-801E-634DDDAF4B2B}" type="slidenum">
              <a:rPr lang="en-US" sz="6600" b="1" smtClean="0">
                <a:latin typeface="Times New Roman" panose="02020603050405020304" pitchFamily="18" charset="0"/>
                <a:cs typeface="Times New Roman" panose="02020603050405020304" pitchFamily="18" charset="0"/>
              </a:rPr>
              <a:pPr/>
              <a:t>3</a:t>
            </a:fld>
            <a:endParaRPr lang="en-US" sz="66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591184" y="716404"/>
            <a:ext cx="18708392" cy="9440901"/>
            <a:chOff x="0" y="34971"/>
            <a:chExt cx="4663564" cy="1958404"/>
          </a:xfrm>
        </p:grpSpPr>
        <p:sp>
          <p:nvSpPr>
            <p:cNvPr id="7" name="Freeform 7"/>
            <p:cNvSpPr/>
            <p:nvPr/>
          </p:nvSpPr>
          <p:spPr>
            <a:xfrm>
              <a:off x="177273" y="34971"/>
              <a:ext cx="4486291" cy="1958404"/>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219729" y="837674"/>
            <a:ext cx="17797716" cy="9199532"/>
            <a:chOff x="0" y="20242"/>
            <a:chExt cx="3170385" cy="1340582"/>
          </a:xfrm>
        </p:grpSpPr>
        <p:sp>
          <p:nvSpPr>
            <p:cNvPr id="18" name="Freeform 18"/>
            <p:cNvSpPr/>
            <p:nvPr/>
          </p:nvSpPr>
          <p:spPr>
            <a:xfrm>
              <a:off x="0" y="20242"/>
              <a:ext cx="3170385" cy="1340582"/>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grpSp>
        <p:nvGrpSpPr>
          <p:cNvPr id="20" name="Group 19">
            <a:extLst>
              <a:ext uri="{FF2B5EF4-FFF2-40B4-BE49-F238E27FC236}">
                <a16:creationId xmlns:a16="http://schemas.microsoft.com/office/drawing/2014/main" id="{A9C240C5-5116-4BF0-5AC9-C2719D121EE0}"/>
              </a:ext>
            </a:extLst>
          </p:cNvPr>
          <p:cNvGrpSpPr/>
          <p:nvPr/>
        </p:nvGrpSpPr>
        <p:grpSpPr>
          <a:xfrm>
            <a:off x="381002" y="0"/>
            <a:ext cx="5429044" cy="790514"/>
            <a:chOff x="1200356" y="1258902"/>
            <a:chExt cx="5429044" cy="790514"/>
          </a:xfrm>
        </p:grpSpPr>
        <p:grpSp>
          <p:nvGrpSpPr>
            <p:cNvPr id="11" name="Group 11"/>
            <p:cNvGrpSpPr/>
            <p:nvPr/>
          </p:nvGrpSpPr>
          <p:grpSpPr>
            <a:xfrm>
              <a:off x="1318975" y="1278056"/>
              <a:ext cx="5310425" cy="728865"/>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txBody>
              <a:bodyPr/>
              <a:lstStyle/>
              <a:p>
                <a:endParaRPr lang="en-US" dirty="0"/>
              </a:p>
            </p:txBody>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200356" y="1258902"/>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1" name="TextBox 20">
              <a:extLst>
                <a:ext uri="{FF2B5EF4-FFF2-40B4-BE49-F238E27FC236}">
                  <a16:creationId xmlns:a16="http://schemas.microsoft.com/office/drawing/2014/main" id="{5BFAB3C9-38F7-377E-1A07-EC91993A96FD}"/>
                </a:ext>
              </a:extLst>
            </p:cNvPr>
            <p:cNvSpPr txBox="1"/>
            <p:nvPr/>
          </p:nvSpPr>
          <p:spPr>
            <a:xfrm>
              <a:off x="1595613" y="1680590"/>
              <a:ext cx="4884297" cy="330411"/>
            </a:xfrm>
            <a:prstGeom prst="rect">
              <a:avLst/>
            </a:prstGeom>
            <a:noFill/>
          </p:spPr>
          <p:txBody>
            <a:bodyPr wrap="square">
              <a:spAutoFit/>
            </a:bodyPr>
            <a:lstStyle/>
            <a:p>
              <a:pPr marL="0" marR="0" algn="ctr" hangingPunct="0">
                <a:lnSpc>
                  <a:spcPts val="1100"/>
                </a:lnSpc>
                <a:spcBef>
                  <a:spcPts val="600"/>
                </a:spcBef>
                <a:spcAft>
                  <a:spcPts val="1200"/>
                </a:spcAft>
              </a:pPr>
              <a:r>
                <a:rPr lang="en-US" sz="44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References </a:t>
              </a:r>
            </a:p>
          </p:txBody>
        </p:sp>
      </p:grpSp>
      <p:sp>
        <p:nvSpPr>
          <p:cNvPr id="22" name="Subtitle 10">
            <a:extLst>
              <a:ext uri="{FF2B5EF4-FFF2-40B4-BE49-F238E27FC236}">
                <a16:creationId xmlns:a16="http://schemas.microsoft.com/office/drawing/2014/main" id="{8D379188-8AE3-AE22-70D2-E249C645A57B}"/>
              </a:ext>
            </a:extLst>
          </p:cNvPr>
          <p:cNvSpPr txBox="1">
            <a:spLocks/>
          </p:cNvSpPr>
          <p:nvPr/>
        </p:nvSpPr>
        <p:spPr>
          <a:xfrm>
            <a:off x="301240" y="998474"/>
            <a:ext cx="16520571" cy="8866839"/>
          </a:xfrm>
          <a:prstGeom prst="rect">
            <a:avLst/>
          </a:prstGeom>
          <a:ln>
            <a:noFill/>
          </a:ln>
          <a:effectLst>
            <a:glow rad="63500">
              <a:schemeClr val="accent1">
                <a:satMod val="175000"/>
                <a:alpha val="40000"/>
              </a:schemeClr>
            </a:glow>
          </a:effectLst>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800" dirty="0">
                <a:solidFill>
                  <a:schemeClr val="tx2">
                    <a:lumMod val="75000"/>
                  </a:schemeClr>
                </a:solidFill>
              </a:rPr>
              <a:t>[1] ACME, “The Significance of a Film Review”, retrieved on: December 22, 2018, from: www.revue-acme.com. </a:t>
            </a:r>
          </a:p>
          <a:p>
            <a:pPr marL="0" indent="0" algn="just">
              <a:buNone/>
            </a:pPr>
            <a:r>
              <a:rPr lang="en-US" sz="2800" dirty="0">
                <a:solidFill>
                  <a:schemeClr val="tx2">
                    <a:lumMod val="75000"/>
                  </a:schemeClr>
                </a:solidFill>
              </a:rPr>
              <a:t>[2] </a:t>
            </a:r>
            <a:r>
              <a:rPr lang="en-US" sz="2800" dirty="0" err="1">
                <a:solidFill>
                  <a:schemeClr val="tx2">
                    <a:lumMod val="75000"/>
                  </a:schemeClr>
                </a:solidFill>
              </a:rPr>
              <a:t>Mshne</a:t>
            </a:r>
            <a:r>
              <a:rPr lang="en-US" sz="2800" dirty="0">
                <a:solidFill>
                  <a:schemeClr val="tx2">
                    <a:lumMod val="75000"/>
                  </a:schemeClr>
                </a:solidFill>
              </a:rPr>
              <a:t>, Gilad and Natalie Glance, (2006), “Predicting Movie Sales from Blogger Sentiment”, AAAI Spring Symposium: Computational Approaches to Analyzing Weblogs, PP 1-4. </a:t>
            </a:r>
          </a:p>
          <a:p>
            <a:pPr marL="0" indent="0" algn="just">
              <a:buNone/>
            </a:pPr>
            <a:r>
              <a:rPr lang="en-US" sz="2800" dirty="0">
                <a:solidFill>
                  <a:schemeClr val="tx2">
                    <a:lumMod val="75000"/>
                  </a:schemeClr>
                </a:solidFill>
              </a:rPr>
              <a:t>[3] A. </a:t>
            </a:r>
            <a:r>
              <a:rPr lang="en-US" sz="2800" dirty="0" err="1">
                <a:solidFill>
                  <a:schemeClr val="tx2">
                    <a:lumMod val="75000"/>
                  </a:schemeClr>
                </a:solidFill>
              </a:rPr>
              <a:t>Akther</a:t>
            </a:r>
            <a:r>
              <a:rPr lang="en-US" sz="2800" dirty="0">
                <a:solidFill>
                  <a:schemeClr val="tx2">
                    <a:lumMod val="75000"/>
                  </a:schemeClr>
                </a:solidFill>
              </a:rPr>
              <a:t>, M. S. Islam, H. Sultana, A. R. Rahman, S. Saha, K. M. Alam, R. Debnath, “Compilation, Analysis and Application of a Comprehensive Bangla Corpus </a:t>
            </a:r>
            <a:r>
              <a:rPr lang="en-US" sz="2800" dirty="0" err="1">
                <a:solidFill>
                  <a:schemeClr val="tx2">
                    <a:lumMod val="75000"/>
                  </a:schemeClr>
                </a:solidFill>
              </a:rPr>
              <a:t>KUMono</a:t>
            </a:r>
            <a:r>
              <a:rPr lang="en-US" sz="2800" dirty="0">
                <a:solidFill>
                  <a:schemeClr val="tx2">
                    <a:lumMod val="75000"/>
                  </a:schemeClr>
                </a:solidFill>
              </a:rPr>
              <a:t>,” IEEE Access, vol. 10, pp. 79999-80014, 2022, </a:t>
            </a:r>
            <a:r>
              <a:rPr lang="en-US" sz="2800" dirty="0" err="1">
                <a:solidFill>
                  <a:schemeClr val="tx2">
                    <a:lumMod val="75000"/>
                  </a:schemeClr>
                </a:solidFill>
              </a:rPr>
              <a:t>doi</a:t>
            </a:r>
            <a:r>
              <a:rPr lang="en-US" sz="2800" dirty="0">
                <a:solidFill>
                  <a:schemeClr val="tx2">
                    <a:lumMod val="75000"/>
                  </a:schemeClr>
                </a:solidFill>
              </a:rPr>
              <a:t>: 10.1109/ACCESS.2022.3195236. </a:t>
            </a:r>
          </a:p>
          <a:p>
            <a:pPr marL="0" indent="0" algn="just">
              <a:buNone/>
            </a:pPr>
            <a:r>
              <a:rPr lang="en-US" sz="2800" dirty="0">
                <a:solidFill>
                  <a:schemeClr val="tx2">
                    <a:lumMod val="75000"/>
                  </a:schemeClr>
                </a:solidFill>
              </a:rPr>
              <a:t>[4] G. M. </a:t>
            </a:r>
            <a:r>
              <a:rPr lang="en-US" sz="2800" dirty="0" err="1">
                <a:solidFill>
                  <a:schemeClr val="tx2">
                    <a:lumMod val="75000"/>
                  </a:schemeClr>
                </a:solidFill>
              </a:rPr>
              <a:t>Shahariar</a:t>
            </a:r>
            <a:r>
              <a:rPr lang="en-US" sz="2800" dirty="0">
                <a:solidFill>
                  <a:schemeClr val="tx2">
                    <a:lumMod val="75000"/>
                  </a:schemeClr>
                </a:solidFill>
              </a:rPr>
              <a:t>, M. T. R. Shawon, F. M. Shah, M. S. Alam, M. S. Mahbub, “Bengali Fake Reviews: A Benchmark Dataset and Detection System,” arXiv:2308.01987v1. https://doi.org/10.48550/arXiv.2308.01987. </a:t>
            </a:r>
          </a:p>
          <a:p>
            <a:pPr marL="0" marR="0" indent="0" algn="just">
              <a:lnSpc>
                <a:spcPct val="107000"/>
              </a:lnSpc>
              <a:spcBef>
                <a:spcPts val="0"/>
              </a:spcBef>
              <a:spcAft>
                <a:spcPts val="80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[5] M. I. H. Junaid, F. Hossain, U. S. Upal, A.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Tameem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Kashim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Fahmin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“Bangla Food Review Sentimental Analysis using Machine Learning,” 2022 IEEE 12th Annual Computing and Communication Workshop and Conference (CCWC), Las Vegas, NV, USA, pp. 0347-0353, 2022,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10.1109/CCWC54503.2022.9720761.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[6] J. K. Adarsh, V. T.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Sreedevi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D.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Thangavelusamy</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“Product Review System with BERT for Sentiment Analysis and Implementation of Administrative Privileges on Node-RED,” in IEEE Access, vol. 11, pp. 65968-65976, 2023,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10.1109/ACCESS.2023.3275738.</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[7] M. I. H. Junaid, F. Hossain, U. S. Upal, A.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Tameem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Kashim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Fahmin</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“Bangla Food Review Sentimental Analysis using Machine Learning,” 2022 IEEE 12th Annual Computing and Communication Workshop and Conference (CCWC), Las Vegas, NV, USA, pp. 0347-0353, 2022,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10.1109/CCWC54503.2022.9720761.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[8] A. S. Talaat, “Sentiment analysis classification system using hybrid BERT models,” J Big Data, vol. 10, no. 1, Dec. 2023, </a:t>
            </a:r>
            <a:r>
              <a:rPr lang="en-US" sz="28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 0.1186/s40537-023-00781-w.</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800" dirty="0">
              <a:solidFill>
                <a:schemeClr val="tx2">
                  <a:lumMod val="75000"/>
                </a:schemeClr>
              </a:solidFill>
            </a:endParaRPr>
          </a:p>
        </p:txBody>
      </p:sp>
      <p:sp>
        <p:nvSpPr>
          <p:cNvPr id="9" name="Slide Number Placeholder 56">
            <a:extLst>
              <a:ext uri="{FF2B5EF4-FFF2-40B4-BE49-F238E27FC236}">
                <a16:creationId xmlns:a16="http://schemas.microsoft.com/office/drawing/2014/main" id="{833739A8-FC6D-9A00-E5C8-5348A0C27A78}"/>
              </a:ext>
            </a:extLst>
          </p:cNvPr>
          <p:cNvSpPr txBox="1">
            <a:spLocks/>
          </p:cNvSpPr>
          <p:nvPr/>
        </p:nvSpPr>
        <p:spPr>
          <a:xfrm>
            <a:off x="16821810" y="188021"/>
            <a:ext cx="1295398" cy="2956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30</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923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597790" y="3422896"/>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3">
              <a:alphaModFix amt="70000"/>
              <a:extLst>
                <a:ext uri="{96DAC541-7B7A-43D3-8B79-37D633B846F1}">
                  <asvg:svgBlip xmlns:asvg="http://schemas.microsoft.com/office/drawing/2016/SVG/main" r:embed="rId4"/>
                </a:ext>
              </a:extLst>
            </a:blip>
            <a:stretch>
              <a:fillRect/>
            </a:stretch>
          </a:blipFill>
        </p:spPr>
      </p:sp>
      <p:sp>
        <p:nvSpPr>
          <p:cNvPr id="3" name="Freeform 3"/>
          <p:cNvSpPr/>
          <p:nvPr/>
        </p:nvSpPr>
        <p:spPr>
          <a:xfrm rot="-5400000">
            <a:off x="684676" y="-57813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5">
              <a:alphaModFix amt="74000"/>
              <a:extLst>
                <a:ext uri="{96DAC541-7B7A-43D3-8B79-37D633B846F1}">
                  <asvg:svgBlip xmlns:asvg="http://schemas.microsoft.com/office/drawing/2016/SVG/main" r:embed="rId6"/>
                </a:ext>
              </a:extLst>
            </a:blip>
            <a:stretch>
              <a:fillRect/>
            </a:stretch>
          </a:blipFill>
        </p:spPr>
      </p:sp>
      <p:sp>
        <p:nvSpPr>
          <p:cNvPr id="4" name="Freeform 4"/>
          <p:cNvSpPr/>
          <p:nvPr/>
        </p:nvSpPr>
        <p:spPr>
          <a:xfrm rot="-5400000">
            <a:off x="684676" y="12699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5400000" flipH="1">
            <a:off x="751007" y="4476584"/>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7">
              <a:alphaModFix amt="24000"/>
              <a:extLst>
                <a:ext uri="{96DAC541-7B7A-43D3-8B79-37D633B846F1}">
                  <asvg:svgBlip xmlns:asvg="http://schemas.microsoft.com/office/drawing/2016/SVG/main" r:embed="rId8"/>
                </a:ext>
              </a:extLst>
            </a:blip>
            <a:stretch>
              <a:fillRect/>
            </a:stretch>
          </a:blipFill>
        </p:spPr>
      </p:sp>
      <p:sp>
        <p:nvSpPr>
          <p:cNvPr id="7" name="Freeform 7"/>
          <p:cNvSpPr/>
          <p:nvPr/>
        </p:nvSpPr>
        <p:spPr>
          <a:xfrm rot="-5400000" flipH="1">
            <a:off x="1918277" y="6671656"/>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7">
              <a:alphaModFix amt="24000"/>
              <a:extLst>
                <a:ext uri="{96DAC541-7B7A-43D3-8B79-37D633B846F1}">
                  <asvg:svgBlip xmlns:asvg="http://schemas.microsoft.com/office/drawing/2016/SVG/main" r:embed="rId8"/>
                </a:ext>
              </a:extLst>
            </a:blip>
            <a:stretch>
              <a:fillRect/>
            </a:stretch>
          </a:blipFill>
        </p:spPr>
      </p:sp>
      <p:sp>
        <p:nvSpPr>
          <p:cNvPr id="8" name="TextBox 8"/>
          <p:cNvSpPr txBox="1"/>
          <p:nvPr/>
        </p:nvSpPr>
        <p:spPr>
          <a:xfrm>
            <a:off x="103861" y="3422896"/>
            <a:ext cx="15036702" cy="2096856"/>
          </a:xfrm>
          <a:prstGeom prst="rect">
            <a:avLst/>
          </a:prstGeom>
        </p:spPr>
        <p:txBody>
          <a:bodyPr lIns="0" tIns="0" rIns="0" bIns="0" rtlCol="0" anchor="t">
            <a:spAutoFit/>
          </a:bodyPr>
          <a:lstStyle/>
          <a:p>
            <a:pPr algn="ctr">
              <a:lnSpc>
                <a:spcPts val="17284"/>
              </a:lnSpc>
            </a:pPr>
            <a:r>
              <a:rPr lang="en-US" sz="14403" b="1" dirty="0">
                <a:solidFill>
                  <a:srgbClr val="000000"/>
                </a:solidFill>
                <a:latin typeface="Times New Roman" panose="02020603050405020304" pitchFamily="18" charset="0"/>
                <a:cs typeface="Times New Roman" panose="02020603050405020304" pitchFamily="18" charset="0"/>
              </a:rPr>
              <a:t>Thank You</a:t>
            </a:r>
          </a:p>
        </p:txBody>
      </p:sp>
      <p:sp>
        <p:nvSpPr>
          <p:cNvPr id="12" name="Slide Number Placeholder 11">
            <a:extLst>
              <a:ext uri="{FF2B5EF4-FFF2-40B4-BE49-F238E27FC236}">
                <a16:creationId xmlns:a16="http://schemas.microsoft.com/office/drawing/2014/main" id="{61B92F84-7D6E-507E-7BFB-A7EABF00DF8D}"/>
              </a:ext>
            </a:extLst>
          </p:cNvPr>
          <p:cNvSpPr>
            <a:spLocks noGrp="1"/>
          </p:cNvSpPr>
          <p:nvPr>
            <p:ph type="sldNum" sz="quarter" idx="12"/>
          </p:nvPr>
        </p:nvSpPr>
        <p:spPr>
          <a:xfrm>
            <a:off x="16050539" y="190500"/>
            <a:ext cx="2133600" cy="365125"/>
          </a:xfrm>
        </p:spPr>
        <p:txBody>
          <a:bodyPr/>
          <a:lstStyle/>
          <a:p>
            <a:fld id="{B6F15528-21DE-4FAA-801E-634DDDAF4B2B}" type="slidenum">
              <a:rPr lang="en-US" sz="6600" b="1" smtClean="0">
                <a:latin typeface="Times New Roman" panose="02020603050405020304" pitchFamily="18" charset="0"/>
                <a:cs typeface="Times New Roman" panose="02020603050405020304" pitchFamily="18" charset="0"/>
              </a:rPr>
              <a:pPr/>
              <a:t>31</a:t>
            </a:fld>
            <a:endParaRPr lang="en-US" sz="66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54" name="Freeform 7">
            <a:extLst>
              <a:ext uri="{FF2B5EF4-FFF2-40B4-BE49-F238E27FC236}">
                <a16:creationId xmlns:a16="http://schemas.microsoft.com/office/drawing/2014/main" id="{AB26A57F-E229-912A-8C35-6513E27EC70B}"/>
              </a:ext>
            </a:extLst>
          </p:cNvPr>
          <p:cNvSpPr/>
          <p:nvPr/>
        </p:nvSpPr>
        <p:spPr>
          <a:xfrm>
            <a:off x="1142999" y="1847415"/>
            <a:ext cx="16658665" cy="8201040"/>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3" name="Freeform 3"/>
          <p:cNvSpPr/>
          <p:nvPr/>
        </p:nvSpPr>
        <p:spPr>
          <a:xfrm rot="-5400000">
            <a:off x="2183795" y="-428446"/>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2">
              <a:alphaModFix amt="74000"/>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729074" y="154737"/>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3" name="Freeform 18">
            <a:extLst>
              <a:ext uri="{FF2B5EF4-FFF2-40B4-BE49-F238E27FC236}">
                <a16:creationId xmlns:a16="http://schemas.microsoft.com/office/drawing/2014/main" id="{36974107-016C-902C-5F28-458FCD898712}"/>
              </a:ext>
            </a:extLst>
          </p:cNvPr>
          <p:cNvSpPr/>
          <p:nvPr/>
        </p:nvSpPr>
        <p:spPr>
          <a:xfrm>
            <a:off x="914400" y="1932748"/>
            <a:ext cx="16535400" cy="8176365"/>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sp>
      <p:sp>
        <p:nvSpPr>
          <p:cNvPr id="2" name="Freeform 2"/>
          <p:cNvSpPr/>
          <p:nvPr/>
        </p:nvSpPr>
        <p:spPr>
          <a:xfrm>
            <a:off x="9646868" y="3200842"/>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6">
              <a:alphaModFix amt="70000"/>
              <a:extLst>
                <a:ext uri="{96DAC541-7B7A-43D3-8B79-37D633B846F1}">
                  <asvg:svgBlip xmlns:asvg="http://schemas.microsoft.com/office/drawing/2016/SVG/main" r:embed="rId7"/>
                </a:ext>
              </a:extLst>
            </a:blip>
            <a:stretch>
              <a:fillRect/>
            </a:stretch>
          </a:blipFill>
        </p:spPr>
        <p:txBody>
          <a:bodyPr/>
          <a:lstStyle/>
          <a:p>
            <a:endParaRPr lang="en-US" dirty="0"/>
          </a:p>
        </p:txBody>
      </p:sp>
      <p:sp>
        <p:nvSpPr>
          <p:cNvPr id="5" name="Freeform 5"/>
          <p:cNvSpPr/>
          <p:nvPr/>
        </p:nvSpPr>
        <p:spPr>
          <a:xfrm rot="-5400000" flipH="1">
            <a:off x="721257" y="4643698"/>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4">
              <a:alphaModFix amt="24000"/>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057400" y="1908074"/>
            <a:ext cx="15316200" cy="8201040"/>
          </a:xfrm>
          <a:prstGeom prst="rect">
            <a:avLst/>
          </a:prstGeom>
        </p:spPr>
        <p:txBody>
          <a:bodyPr lIns="50800" tIns="50800" rIns="50800" bIns="50800" rtlCol="0" anchor="ctr"/>
          <a:lstStyle/>
          <a:p>
            <a:pPr algn="ctr">
              <a:lnSpc>
                <a:spcPts val="2499"/>
              </a:lnSpc>
            </a:pPr>
            <a:endParaRPr/>
          </a:p>
        </p:txBody>
      </p:sp>
      <p:sp>
        <p:nvSpPr>
          <p:cNvPr id="10" name="Freeform 10"/>
          <p:cNvSpPr/>
          <p:nvPr/>
        </p:nvSpPr>
        <p:spPr>
          <a:xfrm rot="-5400000" flipH="1">
            <a:off x="1965953" y="6762511"/>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4">
              <a:alphaModFix amt="24000"/>
              <a:extLst>
                <a:ext uri="{96DAC541-7B7A-43D3-8B79-37D633B846F1}">
                  <asvg:svgBlip xmlns:asvg="http://schemas.microsoft.com/office/drawing/2016/SVG/main" r:embed="rId5"/>
                </a:ext>
              </a:extLst>
            </a:blip>
            <a:stretch>
              <a:fillRect/>
            </a:stretch>
          </a:blipFill>
        </p:spPr>
      </p:sp>
      <p:grpSp>
        <p:nvGrpSpPr>
          <p:cNvPr id="17" name="Group 16">
            <a:extLst>
              <a:ext uri="{FF2B5EF4-FFF2-40B4-BE49-F238E27FC236}">
                <a16:creationId xmlns:a16="http://schemas.microsoft.com/office/drawing/2014/main" id="{FF3BF383-5F9B-12BC-C11F-C42F9DC0292F}"/>
              </a:ext>
            </a:extLst>
          </p:cNvPr>
          <p:cNvGrpSpPr/>
          <p:nvPr/>
        </p:nvGrpSpPr>
        <p:grpSpPr>
          <a:xfrm>
            <a:off x="744647" y="868975"/>
            <a:ext cx="5698803" cy="790514"/>
            <a:chOff x="2057400" y="1250097"/>
            <a:chExt cx="5698803" cy="790514"/>
          </a:xfrm>
        </p:grpSpPr>
        <p:grpSp>
          <p:nvGrpSpPr>
            <p:cNvPr id="11" name="Group 11"/>
            <p:cNvGrpSpPr/>
            <p:nvPr/>
          </p:nvGrpSpPr>
          <p:grpSpPr>
            <a:xfrm>
              <a:off x="2200912" y="1250097"/>
              <a:ext cx="5305733" cy="790514"/>
              <a:chOff x="0" y="0"/>
              <a:chExt cx="1397395" cy="208201"/>
            </a:xfrm>
          </p:grpSpPr>
          <p:sp>
            <p:nvSpPr>
              <p:cNvPr id="12" name="Freeform 12"/>
              <p:cNvSpPr/>
              <p:nvPr/>
            </p:nvSpPr>
            <p:spPr>
              <a:xfrm>
                <a:off x="0" y="0"/>
                <a:ext cx="1397395" cy="208201"/>
              </a:xfrm>
              <a:custGeom>
                <a:avLst/>
                <a:gdLst/>
                <a:ahLst/>
                <a:cxnLst/>
                <a:rect l="l" t="t" r="r" b="b"/>
                <a:pathLst>
                  <a:path w="1397395" h="208201">
                    <a:moveTo>
                      <a:pt x="72958" y="0"/>
                    </a:moveTo>
                    <a:lnTo>
                      <a:pt x="1324437" y="0"/>
                    </a:lnTo>
                    <a:cubicBezTo>
                      <a:pt x="1364730" y="0"/>
                      <a:pt x="1397395" y="32664"/>
                      <a:pt x="1397395" y="72958"/>
                    </a:cubicBezTo>
                    <a:lnTo>
                      <a:pt x="1397395" y="135243"/>
                    </a:lnTo>
                    <a:cubicBezTo>
                      <a:pt x="1397395" y="154593"/>
                      <a:pt x="1389708" y="173150"/>
                      <a:pt x="1376026" y="186832"/>
                    </a:cubicBezTo>
                    <a:cubicBezTo>
                      <a:pt x="1362343" y="200515"/>
                      <a:pt x="1343786" y="208201"/>
                      <a:pt x="1324437" y="208201"/>
                    </a:cubicBezTo>
                    <a:lnTo>
                      <a:pt x="72958" y="208201"/>
                    </a:lnTo>
                    <a:cubicBezTo>
                      <a:pt x="53608" y="208201"/>
                      <a:pt x="35051" y="200515"/>
                      <a:pt x="21369" y="186832"/>
                    </a:cubicBezTo>
                    <a:cubicBezTo>
                      <a:pt x="7687" y="173150"/>
                      <a:pt x="0" y="154593"/>
                      <a:pt x="0" y="135243"/>
                    </a:cubicBezTo>
                    <a:lnTo>
                      <a:pt x="0" y="72958"/>
                    </a:lnTo>
                    <a:cubicBezTo>
                      <a:pt x="0" y="53608"/>
                      <a:pt x="7687" y="35051"/>
                      <a:pt x="21369" y="21369"/>
                    </a:cubicBezTo>
                    <a:cubicBezTo>
                      <a:pt x="35051" y="7687"/>
                      <a:pt x="53608" y="0"/>
                      <a:pt x="72958"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397395"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2057400" y="1250097"/>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1" name="TextBox 21"/>
            <p:cNvSpPr txBox="1"/>
            <p:nvPr/>
          </p:nvSpPr>
          <p:spPr>
            <a:xfrm>
              <a:off x="3038327" y="1277054"/>
              <a:ext cx="4717876" cy="669925"/>
            </a:xfrm>
            <a:prstGeom prst="rect">
              <a:avLst/>
            </a:prstGeom>
          </p:spPr>
          <p:txBody>
            <a:bodyPr lIns="0" tIns="0" rIns="0" bIns="0" rtlCol="0" anchor="t">
              <a:spAutoFit/>
            </a:bodyPr>
            <a:lstStyle/>
            <a:p>
              <a:pPr>
                <a:lnSpc>
                  <a:spcPts val="5599"/>
                </a:lnSpc>
              </a:pPr>
              <a:r>
                <a:rPr lang="en-US" sz="3999" b="1" dirty="0">
                  <a:solidFill>
                    <a:schemeClr val="tx2">
                      <a:lumMod val="75000"/>
                    </a:schemeClr>
                  </a:solidFill>
                  <a:latin typeface="Times New Roman" panose="02020603050405020304" pitchFamily="18" charset="0"/>
                  <a:cs typeface="Times New Roman" panose="02020603050405020304" pitchFamily="18" charset="0"/>
                </a:rPr>
                <a:t>Related</a:t>
              </a:r>
              <a:r>
                <a:rPr lang="en-US" sz="3999" b="1" dirty="0">
                  <a:solidFill>
                    <a:srgbClr val="000000"/>
                  </a:solidFill>
                  <a:latin typeface="Times New Roman" panose="02020603050405020304" pitchFamily="18" charset="0"/>
                  <a:cs typeface="Times New Roman" panose="02020603050405020304" pitchFamily="18" charset="0"/>
                </a:rPr>
                <a:t> </a:t>
              </a:r>
              <a:r>
                <a:rPr lang="en-US" sz="3999" b="1" dirty="0">
                  <a:solidFill>
                    <a:schemeClr val="tx2">
                      <a:lumMod val="75000"/>
                    </a:schemeClr>
                  </a:solidFill>
                  <a:latin typeface="Times New Roman" panose="02020603050405020304" pitchFamily="18" charset="0"/>
                  <a:cs typeface="Times New Roman" panose="02020603050405020304" pitchFamily="18" charset="0"/>
                </a:rPr>
                <a:t>Works</a:t>
              </a:r>
            </a:p>
          </p:txBody>
        </p:sp>
      </p:grpSp>
      <p:sp>
        <p:nvSpPr>
          <p:cNvPr id="34" name="TextBox 34"/>
          <p:cNvSpPr txBox="1"/>
          <p:nvPr/>
        </p:nvSpPr>
        <p:spPr>
          <a:xfrm>
            <a:off x="3041747" y="3440538"/>
            <a:ext cx="963739" cy="880338"/>
          </a:xfrm>
          <a:prstGeom prst="rect">
            <a:avLst/>
          </a:prstGeom>
        </p:spPr>
        <p:txBody>
          <a:bodyPr lIns="50800" tIns="50800" rIns="50800" bIns="50800" rtlCol="0" anchor="ctr"/>
          <a:lstStyle/>
          <a:p>
            <a:pPr algn="ctr">
              <a:lnSpc>
                <a:spcPts val="2499"/>
              </a:lnSpc>
            </a:pPr>
            <a:endParaRPr/>
          </a:p>
        </p:txBody>
      </p:sp>
      <p:graphicFrame>
        <p:nvGraphicFramePr>
          <p:cNvPr id="6" name="Table 5">
            <a:extLst>
              <a:ext uri="{FF2B5EF4-FFF2-40B4-BE49-F238E27FC236}">
                <a16:creationId xmlns:a16="http://schemas.microsoft.com/office/drawing/2014/main" id="{809E76D2-F25F-60D5-D6F7-2AE9658266F0}"/>
              </a:ext>
            </a:extLst>
          </p:cNvPr>
          <p:cNvGraphicFramePr>
            <a:graphicFrameLocks noGrp="1"/>
          </p:cNvGraphicFramePr>
          <p:nvPr>
            <p:extLst>
              <p:ext uri="{D42A27DB-BD31-4B8C-83A1-F6EECF244321}">
                <p14:modId xmlns:p14="http://schemas.microsoft.com/office/powerpoint/2010/main" val="216293493"/>
              </p:ext>
            </p:extLst>
          </p:nvPr>
        </p:nvGraphicFramePr>
        <p:xfrm>
          <a:off x="1637176" y="2137014"/>
          <a:ext cx="15203022" cy="7750648"/>
        </p:xfrm>
        <a:graphic>
          <a:graphicData uri="http://schemas.openxmlformats.org/drawingml/2006/table">
            <a:tbl>
              <a:tblPr firstRow="1" firstCol="1" bandRow="1">
                <a:tableStyleId>{5C22544A-7EE6-4342-B048-85BDC9FD1C3A}</a:tableStyleId>
              </a:tblPr>
              <a:tblGrid>
                <a:gridCol w="2167276">
                  <a:extLst>
                    <a:ext uri="{9D8B030D-6E8A-4147-A177-3AD203B41FA5}">
                      <a16:colId xmlns:a16="http://schemas.microsoft.com/office/drawing/2014/main" val="2834419583"/>
                    </a:ext>
                  </a:extLst>
                </a:gridCol>
                <a:gridCol w="1327194">
                  <a:extLst>
                    <a:ext uri="{9D8B030D-6E8A-4147-A177-3AD203B41FA5}">
                      <a16:colId xmlns:a16="http://schemas.microsoft.com/office/drawing/2014/main" val="320898767"/>
                    </a:ext>
                  </a:extLst>
                </a:gridCol>
                <a:gridCol w="2181862">
                  <a:extLst>
                    <a:ext uri="{9D8B030D-6E8A-4147-A177-3AD203B41FA5}">
                      <a16:colId xmlns:a16="http://schemas.microsoft.com/office/drawing/2014/main" val="517800252"/>
                    </a:ext>
                  </a:extLst>
                </a:gridCol>
                <a:gridCol w="2254786">
                  <a:extLst>
                    <a:ext uri="{9D8B030D-6E8A-4147-A177-3AD203B41FA5}">
                      <a16:colId xmlns:a16="http://schemas.microsoft.com/office/drawing/2014/main" val="888170327"/>
                    </a:ext>
                  </a:extLst>
                </a:gridCol>
                <a:gridCol w="2097269">
                  <a:extLst>
                    <a:ext uri="{9D8B030D-6E8A-4147-A177-3AD203B41FA5}">
                      <a16:colId xmlns:a16="http://schemas.microsoft.com/office/drawing/2014/main" val="2531284588"/>
                    </a:ext>
                  </a:extLst>
                </a:gridCol>
                <a:gridCol w="2528978">
                  <a:extLst>
                    <a:ext uri="{9D8B030D-6E8A-4147-A177-3AD203B41FA5}">
                      <a16:colId xmlns:a16="http://schemas.microsoft.com/office/drawing/2014/main" val="1345515990"/>
                    </a:ext>
                  </a:extLst>
                </a:gridCol>
                <a:gridCol w="2645657">
                  <a:extLst>
                    <a:ext uri="{9D8B030D-6E8A-4147-A177-3AD203B41FA5}">
                      <a16:colId xmlns:a16="http://schemas.microsoft.com/office/drawing/2014/main" val="2871246073"/>
                    </a:ext>
                  </a:extLst>
                </a:gridCol>
              </a:tblGrid>
              <a:tr h="291159">
                <a:tc>
                  <a:txBody>
                    <a:bodyPr/>
                    <a:lstStyle/>
                    <a:p>
                      <a:pPr marL="0" marR="0" algn="ctr">
                        <a:lnSpc>
                          <a:spcPct val="107000"/>
                        </a:lnSpc>
                        <a:spcBef>
                          <a:spcPts val="1200"/>
                        </a:spcBef>
                        <a:spcAft>
                          <a:spcPts val="0"/>
                        </a:spcAft>
                      </a:pPr>
                      <a:r>
                        <a:rPr lang="en-US" sz="1800" dirty="0">
                          <a:effectLst/>
                          <a:latin typeface="Times New Roman" panose="02020603050405020304" pitchFamily="18" charset="0"/>
                          <a:cs typeface="Times New Roman" panose="02020603050405020304" pitchFamily="18" charset="0"/>
                        </a:rPr>
                        <a:t>Name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1200"/>
                        </a:spcBef>
                        <a:spcAft>
                          <a:spcPts val="0"/>
                        </a:spcAft>
                      </a:pPr>
                      <a:r>
                        <a:rPr lang="en-US" sz="1800">
                          <a:effectLst/>
                          <a:latin typeface="Times New Roman" panose="02020603050405020304" pitchFamily="18" charset="0"/>
                          <a:cs typeface="Times New Roman" panose="02020603050405020304" pitchFamily="18" charset="0"/>
                        </a:rPr>
                        <a:t>Year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1200"/>
                        </a:spcBef>
                        <a:spcAft>
                          <a:spcPts val="0"/>
                        </a:spcAft>
                      </a:pPr>
                      <a:r>
                        <a:rPr lang="en-US" sz="1800" dirty="0">
                          <a:effectLst/>
                          <a:latin typeface="Times New Roman" panose="02020603050405020304" pitchFamily="18" charset="0"/>
                          <a:cs typeface="Times New Roman" panose="02020603050405020304" pitchFamily="18" charset="0"/>
                        </a:rPr>
                        <a:t>Dataset</a:t>
                      </a:r>
                    </a:p>
                    <a:p>
                      <a:pPr marL="0" marR="0" algn="ctr">
                        <a:lnSpc>
                          <a:spcPct val="107000"/>
                        </a:lnSpc>
                        <a:spcBef>
                          <a:spcPts val="1200"/>
                        </a:spcBef>
                        <a:spcAft>
                          <a:spcPts val="0"/>
                        </a:spcAft>
                      </a:pPr>
                      <a:r>
                        <a:rPr lang="en-US" sz="1800" dirty="0">
                          <a:effectLst/>
                          <a:latin typeface="Times New Roman" panose="02020603050405020304" pitchFamily="18" charset="0"/>
                          <a:cs typeface="Times New Roman" panose="02020603050405020304" pitchFamily="18" charset="0"/>
                        </a:rPr>
                        <a:t>Description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1200"/>
                        </a:spcBef>
                        <a:spcAft>
                          <a:spcPts val="0"/>
                        </a:spcAft>
                      </a:pPr>
                      <a:r>
                        <a:rPr lang="en-US" sz="1800" dirty="0">
                          <a:effectLst/>
                          <a:latin typeface="Times New Roman" panose="02020603050405020304" pitchFamily="18" charset="0"/>
                          <a:cs typeface="Times New Roman" panose="02020603050405020304" pitchFamily="18" charset="0"/>
                        </a:rPr>
                        <a:t>Model Used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1200"/>
                        </a:spcBef>
                        <a:spcAft>
                          <a:spcPts val="0"/>
                        </a:spcAft>
                      </a:pPr>
                      <a:r>
                        <a:rPr lang="en-US" sz="1800" dirty="0">
                          <a:effectLst/>
                          <a:latin typeface="Times New Roman" panose="02020603050405020304" pitchFamily="18" charset="0"/>
                          <a:cs typeface="Times New Roman" panose="02020603050405020304" pitchFamily="18" charset="0"/>
                        </a:rPr>
                        <a:t>Evaluation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1200"/>
                        </a:spcBef>
                        <a:spcAft>
                          <a:spcPts val="0"/>
                        </a:spcAft>
                      </a:pPr>
                      <a:r>
                        <a:rPr lang="en-US" sz="1800">
                          <a:effectLst/>
                          <a:latin typeface="Times New Roman" panose="02020603050405020304" pitchFamily="18" charset="0"/>
                          <a:cs typeface="Times New Roman" panose="02020603050405020304" pitchFamily="18" charset="0"/>
                        </a:rPr>
                        <a:t>Advantages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1200"/>
                        </a:spcBef>
                        <a:spcAft>
                          <a:spcPts val="0"/>
                        </a:spcAft>
                      </a:pPr>
                      <a:r>
                        <a:rPr lang="en-US" sz="1800" dirty="0">
                          <a:effectLst/>
                          <a:latin typeface="Times New Roman" panose="02020603050405020304" pitchFamily="18" charset="0"/>
                          <a:cs typeface="Times New Roman" panose="02020603050405020304" pitchFamily="18" charset="0"/>
                        </a:rPr>
                        <a:t>Disadvantages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extLst>
                  <a:ext uri="{0D108BD9-81ED-4DB2-BD59-A6C34878D82A}">
                    <a16:rowId xmlns:a16="http://schemas.microsoft.com/office/drawing/2014/main" val="1691664729"/>
                  </a:ext>
                </a:extLst>
              </a:tr>
              <a:tr h="2312858">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Sharma et al.  [15]</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2023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25,000</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(Reviews)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Logistic Regression </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Support Vector Machine </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Naïve Bayes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Accuracy </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70% </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73% </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Providing recommendations for research, development, and industrial applications.</a:t>
                      </a:r>
                    </a:p>
                  </a:txBody>
                  <a:tcPr marL="20973" marR="20973"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Neglects essential theoretical aspects like theoretical frameworks, dataset biases, context impact, model assessment, and ethics.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extLst>
                  <a:ext uri="{0D108BD9-81ED-4DB2-BD59-A6C34878D82A}">
                    <a16:rowId xmlns:a16="http://schemas.microsoft.com/office/drawing/2014/main" val="1820057280"/>
                  </a:ext>
                </a:extLst>
              </a:tr>
              <a:tr h="2653134">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 N. Bhavsar et al.  [16]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2023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N/A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1. Linear Regression</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 Logistic Regression</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3. Decision Trees</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4. Random Forests</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5. Support Vector Machines (SVM)</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6. Naive Bayes</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 K-Nearest Neighbors (KNN)</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8. Clustering</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N/A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New multi-label classification method developed for analyzing Assamese and Gujarati movie reviews using structured N-grams.</a:t>
                      </a:r>
                    </a:p>
                  </a:txBody>
                  <a:tcPr marL="20973" marR="20973" marT="0" marB="0"/>
                </a:tc>
                <a:tc>
                  <a:txBody>
                    <a:bodyPr/>
                    <a:lstStyle/>
                    <a:p>
                      <a:pPr marL="0" marR="0" algn="ctr">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Improve theory, generalizability, dataset characterization, feature methods, justify algorithm choice in enhancements.</a:t>
                      </a:r>
                    </a:p>
                  </a:txBody>
                  <a:tcPr marL="20973" marR="20973" marT="0" marB="0"/>
                </a:tc>
                <a:extLst>
                  <a:ext uri="{0D108BD9-81ED-4DB2-BD59-A6C34878D82A}">
                    <a16:rowId xmlns:a16="http://schemas.microsoft.com/office/drawing/2014/main" val="246512619"/>
                  </a:ext>
                </a:extLst>
              </a:tr>
              <a:tr h="1802922">
                <a:tc>
                  <a:txBody>
                    <a:bodyPr/>
                    <a:lstStyle/>
                    <a:p>
                      <a:pPr marL="0" marR="0" algn="ctr">
                        <a:lnSpc>
                          <a:spcPct val="107000"/>
                        </a:lnSpc>
                        <a:spcBef>
                          <a:spcPts val="0"/>
                        </a:spcBef>
                        <a:spcAft>
                          <a:spcPts val="0"/>
                        </a:spcAft>
                      </a:pPr>
                      <a:r>
                        <a:rPr lang="en-US" sz="1800" dirty="0" err="1">
                          <a:effectLst/>
                          <a:latin typeface="Times New Roman" panose="02020603050405020304" pitchFamily="18" charset="0"/>
                          <a:cs typeface="Times New Roman" panose="02020603050405020304" pitchFamily="18" charset="0"/>
                        </a:rPr>
                        <a:t>N.G.Ramadhan</a:t>
                      </a:r>
                      <a:r>
                        <a:rPr lang="en-US" sz="1800" dirty="0">
                          <a:effectLst/>
                          <a:latin typeface="Times New Roman" panose="02020603050405020304" pitchFamily="18" charset="0"/>
                          <a:cs typeface="Times New Roman" panose="02020603050405020304" pitchFamily="18" charset="0"/>
                        </a:rPr>
                        <a:t>  et al.  [11]</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2022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N/A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SVM </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Precision</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Recall</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Accuracy</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79%</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75% </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87%</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Providing evidence of efficacy, suggesting future study opportunities.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0973" marR="20973" marT="0" marB="0"/>
                </a:tc>
                <a:tc>
                  <a:txBody>
                    <a:bodyPr/>
                    <a:lstStyle/>
                    <a:p>
                      <a:pPr marL="0" marR="0" algn="ctr">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Ignores feature exploration, sentiment subtleties, performance, interpretability, ethics, improvements, generalizability.</a:t>
                      </a:r>
                    </a:p>
                  </a:txBody>
                  <a:tcPr marL="20973" marR="20973" marT="0" marB="0"/>
                </a:tc>
                <a:extLst>
                  <a:ext uri="{0D108BD9-81ED-4DB2-BD59-A6C34878D82A}">
                    <a16:rowId xmlns:a16="http://schemas.microsoft.com/office/drawing/2014/main" val="1811533156"/>
                  </a:ext>
                </a:extLst>
              </a:tr>
            </a:tbl>
          </a:graphicData>
        </a:graphic>
      </p:graphicFrame>
      <p:sp>
        <p:nvSpPr>
          <p:cNvPr id="7" name="Rectangle 1">
            <a:extLst>
              <a:ext uri="{FF2B5EF4-FFF2-40B4-BE49-F238E27FC236}">
                <a16:creationId xmlns:a16="http://schemas.microsoft.com/office/drawing/2014/main" id="{656EAC66-7F82-5A7B-0D8E-02BAC6531898}"/>
              </a:ext>
            </a:extLst>
          </p:cNvPr>
          <p:cNvSpPr>
            <a:spLocks noChangeArrowheads="1"/>
          </p:cNvSpPr>
          <p:nvPr/>
        </p:nvSpPr>
        <p:spPr bwMode="auto">
          <a:xfrm>
            <a:off x="5464982" y="2884223"/>
            <a:ext cx="2152840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Slide Number Placeholder 56">
            <a:extLst>
              <a:ext uri="{FF2B5EF4-FFF2-40B4-BE49-F238E27FC236}">
                <a16:creationId xmlns:a16="http://schemas.microsoft.com/office/drawing/2014/main" id="{5DBDEB63-D558-DFEF-5103-8AC61376C3C0}"/>
              </a:ext>
            </a:extLst>
          </p:cNvPr>
          <p:cNvSpPr>
            <a:spLocks noGrp="1"/>
          </p:cNvSpPr>
          <p:nvPr>
            <p:ph type="sldNum" sz="quarter" idx="12"/>
          </p:nvPr>
        </p:nvSpPr>
        <p:spPr>
          <a:xfrm>
            <a:off x="17449800" y="504500"/>
            <a:ext cx="457198" cy="219400"/>
          </a:xfrm>
        </p:spPr>
        <p:txBody>
          <a:bodyPr/>
          <a:lstStyle/>
          <a:p>
            <a:fld id="{B6F15528-21DE-4FAA-801E-634DDDAF4B2B}" type="slidenum">
              <a:rPr lang="en-US" sz="6600" b="1" smtClean="0">
                <a:latin typeface="Times New Roman" panose="02020603050405020304" pitchFamily="18" charset="0"/>
                <a:cs typeface="Times New Roman" panose="02020603050405020304" pitchFamily="18" charset="0"/>
              </a:rPr>
              <a:pPr/>
              <a:t>4</a:t>
            </a:fld>
            <a:endParaRPr lang="en-US" sz="66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54" name="Freeform 7">
            <a:extLst>
              <a:ext uri="{FF2B5EF4-FFF2-40B4-BE49-F238E27FC236}">
                <a16:creationId xmlns:a16="http://schemas.microsoft.com/office/drawing/2014/main" id="{AB26A57F-E229-912A-8C35-6513E27EC70B}"/>
              </a:ext>
            </a:extLst>
          </p:cNvPr>
          <p:cNvSpPr/>
          <p:nvPr/>
        </p:nvSpPr>
        <p:spPr>
          <a:xfrm>
            <a:off x="914401" y="1934317"/>
            <a:ext cx="16751012" cy="8201040"/>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txBody>
          <a:bodyPr/>
          <a:lstStyle/>
          <a:p>
            <a:endParaRPr lang="en-US" dirty="0"/>
          </a:p>
        </p:txBody>
      </p:sp>
      <p:sp>
        <p:nvSpPr>
          <p:cNvPr id="3" name="Freeform 3"/>
          <p:cNvSpPr/>
          <p:nvPr/>
        </p:nvSpPr>
        <p:spPr>
          <a:xfrm rot="-5400000">
            <a:off x="730625" y="-469261"/>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2">
              <a:alphaModFix amt="74000"/>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729074" y="154737"/>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3" name="Freeform 18">
            <a:extLst>
              <a:ext uri="{FF2B5EF4-FFF2-40B4-BE49-F238E27FC236}">
                <a16:creationId xmlns:a16="http://schemas.microsoft.com/office/drawing/2014/main" id="{36974107-016C-902C-5F28-458FCD898712}"/>
              </a:ext>
            </a:extLst>
          </p:cNvPr>
          <p:cNvSpPr/>
          <p:nvPr/>
        </p:nvSpPr>
        <p:spPr>
          <a:xfrm>
            <a:off x="1318807" y="2076673"/>
            <a:ext cx="16054792" cy="8032441"/>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sp>
      <p:sp>
        <p:nvSpPr>
          <p:cNvPr id="2" name="Freeform 2"/>
          <p:cNvSpPr/>
          <p:nvPr/>
        </p:nvSpPr>
        <p:spPr>
          <a:xfrm>
            <a:off x="9687962" y="3162755"/>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6">
              <a:alphaModFix amt="70000"/>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21257" y="4643698"/>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4">
              <a:alphaModFix amt="24000"/>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2057400" y="1908074"/>
            <a:ext cx="15316200" cy="8201040"/>
          </a:xfrm>
          <a:prstGeom prst="rect">
            <a:avLst/>
          </a:prstGeom>
        </p:spPr>
        <p:txBody>
          <a:bodyPr lIns="50800" tIns="50800" rIns="50800" bIns="50800" rtlCol="0" anchor="ctr"/>
          <a:lstStyle/>
          <a:p>
            <a:pPr algn="ctr">
              <a:lnSpc>
                <a:spcPts val="2499"/>
              </a:lnSpc>
            </a:pPr>
            <a:endParaRPr/>
          </a:p>
        </p:txBody>
      </p:sp>
      <p:sp>
        <p:nvSpPr>
          <p:cNvPr id="10" name="Freeform 10"/>
          <p:cNvSpPr/>
          <p:nvPr/>
        </p:nvSpPr>
        <p:spPr>
          <a:xfrm rot="-5400000" flipH="1">
            <a:off x="1965953" y="6762511"/>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4">
              <a:alphaModFix amt="24000"/>
              <a:extLst>
                <a:ext uri="{96DAC541-7B7A-43D3-8B79-37D633B846F1}">
                  <asvg:svgBlip xmlns:asvg="http://schemas.microsoft.com/office/drawing/2016/SVG/main" r:embed="rId5"/>
                </a:ext>
              </a:extLst>
            </a:blip>
            <a:stretch>
              <a:fillRect/>
            </a:stretch>
          </a:blipFill>
        </p:spPr>
      </p:sp>
      <p:grpSp>
        <p:nvGrpSpPr>
          <p:cNvPr id="11" name="Group 11"/>
          <p:cNvGrpSpPr/>
          <p:nvPr/>
        </p:nvGrpSpPr>
        <p:grpSpPr>
          <a:xfrm>
            <a:off x="1576720" y="1289798"/>
            <a:ext cx="5305733" cy="790514"/>
            <a:chOff x="0" y="0"/>
            <a:chExt cx="1397395" cy="208201"/>
          </a:xfrm>
        </p:grpSpPr>
        <p:sp>
          <p:nvSpPr>
            <p:cNvPr id="12" name="Freeform 12"/>
            <p:cNvSpPr/>
            <p:nvPr/>
          </p:nvSpPr>
          <p:spPr>
            <a:xfrm>
              <a:off x="0" y="0"/>
              <a:ext cx="1397395" cy="208201"/>
            </a:xfrm>
            <a:custGeom>
              <a:avLst/>
              <a:gdLst/>
              <a:ahLst/>
              <a:cxnLst/>
              <a:rect l="l" t="t" r="r" b="b"/>
              <a:pathLst>
                <a:path w="1397395" h="208201">
                  <a:moveTo>
                    <a:pt x="72958" y="0"/>
                  </a:moveTo>
                  <a:lnTo>
                    <a:pt x="1324437" y="0"/>
                  </a:lnTo>
                  <a:cubicBezTo>
                    <a:pt x="1364730" y="0"/>
                    <a:pt x="1397395" y="32664"/>
                    <a:pt x="1397395" y="72958"/>
                  </a:cubicBezTo>
                  <a:lnTo>
                    <a:pt x="1397395" y="135243"/>
                  </a:lnTo>
                  <a:cubicBezTo>
                    <a:pt x="1397395" y="154593"/>
                    <a:pt x="1389708" y="173150"/>
                    <a:pt x="1376026" y="186832"/>
                  </a:cubicBezTo>
                  <a:cubicBezTo>
                    <a:pt x="1362343" y="200515"/>
                    <a:pt x="1343786" y="208201"/>
                    <a:pt x="1324437" y="208201"/>
                  </a:cubicBezTo>
                  <a:lnTo>
                    <a:pt x="72958" y="208201"/>
                  </a:lnTo>
                  <a:cubicBezTo>
                    <a:pt x="53608" y="208201"/>
                    <a:pt x="35051" y="200515"/>
                    <a:pt x="21369" y="186832"/>
                  </a:cubicBezTo>
                  <a:cubicBezTo>
                    <a:pt x="7687" y="173150"/>
                    <a:pt x="0" y="154593"/>
                    <a:pt x="0" y="135243"/>
                  </a:cubicBezTo>
                  <a:lnTo>
                    <a:pt x="0" y="72958"/>
                  </a:lnTo>
                  <a:cubicBezTo>
                    <a:pt x="0" y="53608"/>
                    <a:pt x="7687" y="35051"/>
                    <a:pt x="21369" y="21369"/>
                  </a:cubicBezTo>
                  <a:cubicBezTo>
                    <a:pt x="35051" y="7687"/>
                    <a:pt x="53608" y="0"/>
                    <a:pt x="72958"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397395"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557488" y="1289798"/>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1" name="TextBox 21"/>
          <p:cNvSpPr txBox="1"/>
          <p:nvPr/>
        </p:nvSpPr>
        <p:spPr>
          <a:xfrm>
            <a:off x="3038327" y="1277054"/>
            <a:ext cx="4717876" cy="669925"/>
          </a:xfrm>
          <a:prstGeom prst="rect">
            <a:avLst/>
          </a:prstGeom>
        </p:spPr>
        <p:txBody>
          <a:bodyPr lIns="0" tIns="0" rIns="0" bIns="0" rtlCol="0" anchor="t">
            <a:spAutoFit/>
          </a:bodyPr>
          <a:lstStyle/>
          <a:p>
            <a:pPr>
              <a:lnSpc>
                <a:spcPts val="5599"/>
              </a:lnSpc>
            </a:pPr>
            <a:r>
              <a:rPr lang="en-US" sz="3999" b="1" dirty="0">
                <a:solidFill>
                  <a:schemeClr val="tx2">
                    <a:lumMod val="75000"/>
                  </a:schemeClr>
                </a:solidFill>
                <a:latin typeface="Times New Roman" panose="02020603050405020304" pitchFamily="18" charset="0"/>
                <a:cs typeface="Times New Roman" panose="02020603050405020304" pitchFamily="18" charset="0"/>
              </a:rPr>
              <a:t>Related</a:t>
            </a:r>
            <a:r>
              <a:rPr lang="en-US" sz="3999" b="1" dirty="0">
                <a:solidFill>
                  <a:srgbClr val="000000"/>
                </a:solidFill>
                <a:latin typeface="Times New Roman" panose="02020603050405020304" pitchFamily="18" charset="0"/>
                <a:cs typeface="Times New Roman" panose="02020603050405020304" pitchFamily="18" charset="0"/>
              </a:rPr>
              <a:t> </a:t>
            </a:r>
            <a:r>
              <a:rPr lang="en-US" sz="3999" b="1" dirty="0">
                <a:solidFill>
                  <a:schemeClr val="tx2">
                    <a:lumMod val="75000"/>
                  </a:schemeClr>
                </a:solidFill>
                <a:latin typeface="Times New Roman" panose="02020603050405020304" pitchFamily="18" charset="0"/>
                <a:cs typeface="Times New Roman" panose="02020603050405020304" pitchFamily="18" charset="0"/>
              </a:rPr>
              <a:t>Works</a:t>
            </a:r>
          </a:p>
        </p:txBody>
      </p:sp>
      <p:sp>
        <p:nvSpPr>
          <p:cNvPr id="34" name="TextBox 34"/>
          <p:cNvSpPr txBox="1"/>
          <p:nvPr/>
        </p:nvSpPr>
        <p:spPr>
          <a:xfrm>
            <a:off x="3041747" y="3440538"/>
            <a:ext cx="963739" cy="880338"/>
          </a:xfrm>
          <a:prstGeom prst="rect">
            <a:avLst/>
          </a:prstGeom>
        </p:spPr>
        <p:txBody>
          <a:bodyPr lIns="50800" tIns="50800" rIns="50800" bIns="50800" rtlCol="0" anchor="ctr"/>
          <a:lstStyle/>
          <a:p>
            <a:pPr algn="ctr">
              <a:lnSpc>
                <a:spcPts val="2499"/>
              </a:lnSpc>
            </a:pPr>
            <a:endParaRPr/>
          </a:p>
        </p:txBody>
      </p:sp>
      <p:sp>
        <p:nvSpPr>
          <p:cNvPr id="57" name="Slide Number Placeholder 56">
            <a:extLst>
              <a:ext uri="{FF2B5EF4-FFF2-40B4-BE49-F238E27FC236}">
                <a16:creationId xmlns:a16="http://schemas.microsoft.com/office/drawing/2014/main" id="{1B4BB7EA-5FFF-F616-57C3-8E352B7B9F77}"/>
              </a:ext>
            </a:extLst>
          </p:cNvPr>
          <p:cNvSpPr>
            <a:spLocks noGrp="1"/>
          </p:cNvSpPr>
          <p:nvPr>
            <p:ph type="sldNum" sz="quarter" idx="12"/>
          </p:nvPr>
        </p:nvSpPr>
        <p:spPr>
          <a:xfrm>
            <a:off x="17449800" y="504500"/>
            <a:ext cx="457198" cy="219400"/>
          </a:xfrm>
        </p:spPr>
        <p:txBody>
          <a:bodyPr/>
          <a:lstStyle/>
          <a:p>
            <a:fld id="{B6F15528-21DE-4FAA-801E-634DDDAF4B2B}" type="slidenum">
              <a:rPr lang="en-US" sz="6600" b="1" smtClean="0">
                <a:latin typeface="Times New Roman" panose="02020603050405020304" pitchFamily="18" charset="0"/>
                <a:cs typeface="Times New Roman" panose="02020603050405020304" pitchFamily="18" charset="0"/>
              </a:rPr>
              <a:pPr/>
              <a:t>5</a:t>
            </a:fld>
            <a:endParaRPr lang="en-US" sz="6600" b="1" dirty="0">
              <a:latin typeface="Times New Roman" panose="02020603050405020304" pitchFamily="18" charset="0"/>
              <a:cs typeface="Times New Roman" panose="02020603050405020304" pitchFamily="18" charset="0"/>
            </a:endParaRPr>
          </a:p>
        </p:txBody>
      </p:sp>
      <p:graphicFrame>
        <p:nvGraphicFramePr>
          <p:cNvPr id="19" name="Table 18">
            <a:extLst>
              <a:ext uri="{FF2B5EF4-FFF2-40B4-BE49-F238E27FC236}">
                <a16:creationId xmlns:a16="http://schemas.microsoft.com/office/drawing/2014/main" id="{3DD735ED-8215-324E-742E-834AE558EDE8}"/>
              </a:ext>
            </a:extLst>
          </p:cNvPr>
          <p:cNvGraphicFramePr>
            <a:graphicFrameLocks noGrp="1"/>
          </p:cNvGraphicFramePr>
          <p:nvPr>
            <p:extLst>
              <p:ext uri="{D42A27DB-BD31-4B8C-83A1-F6EECF244321}">
                <p14:modId xmlns:p14="http://schemas.microsoft.com/office/powerpoint/2010/main" val="1746569292"/>
              </p:ext>
            </p:extLst>
          </p:nvPr>
        </p:nvGraphicFramePr>
        <p:xfrm>
          <a:off x="1669160" y="2188309"/>
          <a:ext cx="15241493" cy="7855694"/>
        </p:xfrm>
        <a:graphic>
          <a:graphicData uri="http://schemas.openxmlformats.org/drawingml/2006/table">
            <a:tbl>
              <a:tblPr firstRow="1" firstCol="1" bandRow="1">
                <a:tableStyleId>{5C22544A-7EE6-4342-B048-85BDC9FD1C3A}</a:tableStyleId>
              </a:tblPr>
              <a:tblGrid>
                <a:gridCol w="2469753">
                  <a:extLst>
                    <a:ext uri="{9D8B030D-6E8A-4147-A177-3AD203B41FA5}">
                      <a16:colId xmlns:a16="http://schemas.microsoft.com/office/drawing/2014/main" val="1052767656"/>
                    </a:ext>
                  </a:extLst>
                </a:gridCol>
                <a:gridCol w="1099756">
                  <a:extLst>
                    <a:ext uri="{9D8B030D-6E8A-4147-A177-3AD203B41FA5}">
                      <a16:colId xmlns:a16="http://schemas.microsoft.com/office/drawing/2014/main" val="3435029306"/>
                    </a:ext>
                  </a:extLst>
                </a:gridCol>
                <a:gridCol w="2054994">
                  <a:extLst>
                    <a:ext uri="{9D8B030D-6E8A-4147-A177-3AD203B41FA5}">
                      <a16:colId xmlns:a16="http://schemas.microsoft.com/office/drawing/2014/main" val="3055683887"/>
                    </a:ext>
                  </a:extLst>
                </a:gridCol>
                <a:gridCol w="2083899">
                  <a:extLst>
                    <a:ext uri="{9D8B030D-6E8A-4147-A177-3AD203B41FA5}">
                      <a16:colId xmlns:a16="http://schemas.microsoft.com/office/drawing/2014/main" val="3488446496"/>
                    </a:ext>
                  </a:extLst>
                </a:gridCol>
                <a:gridCol w="1894291">
                  <a:extLst>
                    <a:ext uri="{9D8B030D-6E8A-4147-A177-3AD203B41FA5}">
                      <a16:colId xmlns:a16="http://schemas.microsoft.com/office/drawing/2014/main" val="3463834167"/>
                    </a:ext>
                  </a:extLst>
                </a:gridCol>
                <a:gridCol w="2845786">
                  <a:extLst>
                    <a:ext uri="{9D8B030D-6E8A-4147-A177-3AD203B41FA5}">
                      <a16:colId xmlns:a16="http://schemas.microsoft.com/office/drawing/2014/main" val="615684873"/>
                    </a:ext>
                  </a:extLst>
                </a:gridCol>
                <a:gridCol w="2793014">
                  <a:extLst>
                    <a:ext uri="{9D8B030D-6E8A-4147-A177-3AD203B41FA5}">
                      <a16:colId xmlns:a16="http://schemas.microsoft.com/office/drawing/2014/main" val="475091513"/>
                    </a:ext>
                  </a:extLst>
                </a:gridCol>
              </a:tblGrid>
              <a:tr h="593136">
                <a:tc>
                  <a:txBody>
                    <a:bodyPr/>
                    <a:lstStyle/>
                    <a:p>
                      <a:pPr marL="0" marR="0" algn="ctr">
                        <a:lnSpc>
                          <a:spcPct val="107000"/>
                        </a:lnSpc>
                        <a:spcBef>
                          <a:spcPts val="1200"/>
                        </a:spcBef>
                        <a:spcAft>
                          <a:spcPts val="0"/>
                        </a:spcAft>
                      </a:pPr>
                      <a:r>
                        <a:rPr lang="en-US" sz="1800" dirty="0">
                          <a:effectLst/>
                          <a:latin typeface="Times New Roman" panose="02020603050405020304" pitchFamily="18" charset="0"/>
                          <a:cs typeface="Times New Roman" panose="02020603050405020304" pitchFamily="18" charset="0"/>
                        </a:rPr>
                        <a:t>Name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1200"/>
                        </a:spcBef>
                        <a:spcAft>
                          <a:spcPts val="0"/>
                        </a:spcAft>
                      </a:pPr>
                      <a:r>
                        <a:rPr lang="en-US" sz="1800">
                          <a:effectLst/>
                          <a:latin typeface="Times New Roman" panose="02020603050405020304" pitchFamily="18" charset="0"/>
                          <a:cs typeface="Times New Roman" panose="02020603050405020304" pitchFamily="18" charset="0"/>
                        </a:rPr>
                        <a:t>Year</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1200"/>
                        </a:spcBef>
                        <a:spcAft>
                          <a:spcPts val="0"/>
                        </a:spcAft>
                      </a:pPr>
                      <a:r>
                        <a:rPr lang="en-US" sz="1800">
                          <a:effectLst/>
                          <a:latin typeface="Times New Roman" panose="02020603050405020304" pitchFamily="18" charset="0"/>
                          <a:cs typeface="Times New Roman" panose="02020603050405020304" pitchFamily="18" charset="0"/>
                        </a:rPr>
                        <a:t>Dataset</a:t>
                      </a:r>
                    </a:p>
                    <a:p>
                      <a:pPr marL="0" marR="0" algn="ctr">
                        <a:lnSpc>
                          <a:spcPct val="107000"/>
                        </a:lnSpc>
                        <a:spcBef>
                          <a:spcPts val="1200"/>
                        </a:spcBef>
                        <a:spcAft>
                          <a:spcPts val="0"/>
                        </a:spcAft>
                      </a:pPr>
                      <a:r>
                        <a:rPr lang="en-US" sz="1800">
                          <a:effectLst/>
                          <a:latin typeface="Times New Roman" panose="02020603050405020304" pitchFamily="18" charset="0"/>
                          <a:cs typeface="Times New Roman" panose="02020603050405020304" pitchFamily="18" charset="0"/>
                        </a:rPr>
                        <a:t>Description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1200"/>
                        </a:spcBef>
                        <a:spcAft>
                          <a:spcPts val="0"/>
                        </a:spcAft>
                      </a:pPr>
                      <a:r>
                        <a:rPr lang="en-US" sz="1800" dirty="0">
                          <a:effectLst/>
                          <a:latin typeface="Times New Roman" panose="02020603050405020304" pitchFamily="18" charset="0"/>
                          <a:cs typeface="Times New Roman" panose="02020603050405020304" pitchFamily="18" charset="0"/>
                        </a:rPr>
                        <a:t>Model Used</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1200"/>
                        </a:spcBef>
                        <a:spcAft>
                          <a:spcPts val="0"/>
                        </a:spcAft>
                      </a:pPr>
                      <a:r>
                        <a:rPr lang="en-US" sz="1800">
                          <a:effectLst/>
                          <a:latin typeface="Times New Roman" panose="02020603050405020304" pitchFamily="18" charset="0"/>
                          <a:cs typeface="Times New Roman" panose="02020603050405020304" pitchFamily="18" charset="0"/>
                        </a:rPr>
                        <a:t>Evaluation</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1200"/>
                        </a:spcBef>
                        <a:spcAft>
                          <a:spcPts val="0"/>
                        </a:spcAft>
                      </a:pPr>
                      <a:r>
                        <a:rPr lang="en-US" sz="1800">
                          <a:effectLst/>
                          <a:latin typeface="Times New Roman" panose="02020603050405020304" pitchFamily="18" charset="0"/>
                          <a:cs typeface="Times New Roman" panose="02020603050405020304" pitchFamily="18" charset="0"/>
                        </a:rPr>
                        <a:t>Advantages</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1200"/>
                        </a:spcBef>
                        <a:spcAft>
                          <a:spcPts val="0"/>
                        </a:spcAft>
                      </a:pPr>
                      <a:r>
                        <a:rPr lang="en-US" sz="1800" dirty="0">
                          <a:effectLst/>
                          <a:latin typeface="Times New Roman" panose="02020603050405020304" pitchFamily="18" charset="0"/>
                          <a:cs typeface="Times New Roman" panose="02020603050405020304" pitchFamily="18" charset="0"/>
                        </a:rPr>
                        <a:t>Disadvantages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extLst>
                  <a:ext uri="{0D108BD9-81ED-4DB2-BD59-A6C34878D82A}">
                    <a16:rowId xmlns:a16="http://schemas.microsoft.com/office/drawing/2014/main" val="351392074"/>
                  </a:ext>
                </a:extLst>
              </a:tr>
              <a:tr h="1581271">
                <a:tc>
                  <a:txBody>
                    <a:bodyPr/>
                    <a:lstStyle/>
                    <a:p>
                      <a:pPr marL="0" marR="0" algn="just">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Md. T. Zumma et al.  [14]</a:t>
                      </a:r>
                    </a:p>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2022</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N/A</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Logistic Regression</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Random Forest</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KNN</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Accuracy </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88% </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78% </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61%</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just">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Paper combines ML and NLP for sentiment analysis across diverse areas, providing methodological framework.</a:t>
                      </a:r>
                    </a:p>
                  </a:txBody>
                  <a:tcPr marL="31269" marR="31269" marT="0" marB="0"/>
                </a:tc>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Bias in evaluation, dataset reliance, lacking comparison, overfitting neglect, no model interpretability discussion.</a:t>
                      </a:r>
                    </a:p>
                  </a:txBody>
                  <a:tcPr marL="31269" marR="31269" marT="0" marB="0"/>
                </a:tc>
                <a:extLst>
                  <a:ext uri="{0D108BD9-81ED-4DB2-BD59-A6C34878D82A}">
                    <a16:rowId xmlns:a16="http://schemas.microsoft.com/office/drawing/2014/main" val="3815143060"/>
                  </a:ext>
                </a:extLst>
              </a:tr>
              <a:tr h="1501828">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F. Zhang et al.  [17]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2021</a:t>
                      </a:r>
                    </a:p>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91,794</a:t>
                      </a:r>
                    </a:p>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(Article)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W2V+SVM</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W2V+SVM</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W2V+SVM</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W2V+SVM</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Accuracy</a:t>
                      </a:r>
                    </a:p>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85.21%</a:t>
                      </a:r>
                    </a:p>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86.12%</a:t>
                      </a:r>
                    </a:p>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85.89%</a:t>
                      </a:r>
                    </a:p>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86.87%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just">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Improving accuracy rates with dropout regularization and word2vec embedding in machine learning and deep learning.</a:t>
                      </a:r>
                    </a:p>
                  </a:txBody>
                  <a:tcPr marL="31269" marR="31269" marT="0" marB="0"/>
                </a:tc>
                <a:tc>
                  <a:txBody>
                    <a:bodyPr/>
                    <a:lstStyle/>
                    <a:p>
                      <a:pPr marL="0" marR="0" algn="just">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Potential hindered by lack of exploration of model generalization, interpretability, future research paths, and new theoretical frameworks.</a:t>
                      </a:r>
                    </a:p>
                  </a:txBody>
                  <a:tcPr marL="31269" marR="31269" marT="0" marB="0"/>
                </a:tc>
                <a:extLst>
                  <a:ext uri="{0D108BD9-81ED-4DB2-BD59-A6C34878D82A}">
                    <a16:rowId xmlns:a16="http://schemas.microsoft.com/office/drawing/2014/main" val="445976940"/>
                  </a:ext>
                </a:extLst>
              </a:tr>
              <a:tr h="1776112">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A. Tuhin et al.  [12]</a:t>
                      </a:r>
                    </a:p>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p>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0"/>
                        </a:spcBef>
                        <a:spcAft>
                          <a:spcPts val="0"/>
                        </a:spcAft>
                      </a:pPr>
                      <a:r>
                        <a:rPr lang="en-US" sz="1800">
                          <a:effectLst/>
                          <a:latin typeface="Times New Roman" panose="02020603050405020304" pitchFamily="18" charset="0"/>
                          <a:cs typeface="Times New Roman" panose="02020603050405020304" pitchFamily="18" charset="0"/>
                        </a:rPr>
                        <a:t>2019</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7,500</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(sentences)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Naïve Bayes</a:t>
                      </a:r>
                    </a:p>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Topical-approach</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Accuracy</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70% </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90%</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l">
                        <a:lnSpc>
                          <a:spcPct val="107000"/>
                        </a:lnSpc>
                        <a:spcBef>
                          <a:spcPts val="0"/>
                        </a:spcBef>
                        <a:spcAft>
                          <a:spcPts val="0"/>
                        </a:spcAft>
                      </a:pPr>
                      <a:r>
                        <a:rPr lang="en-US" sz="1800">
                          <a:latin typeface="Times New Roman" panose="02020603050405020304" pitchFamily="18" charset="0"/>
                          <a:cs typeface="Times New Roman" panose="02020603050405020304" pitchFamily="18" charset="0"/>
                        </a:rPr>
                        <a:t>High accuracy, thorough methodology, room for growth; significant professional advancement.</a:t>
                      </a:r>
                    </a:p>
                  </a:txBody>
                  <a:tcPr marL="31269" marR="31269" marT="0" marB="0"/>
                </a:tc>
                <a:tc>
                  <a:txBody>
                    <a:bodyPr/>
                    <a:lstStyle/>
                    <a:p>
                      <a:pPr marL="0" marR="0" algn="l">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Study highlights challenges in Bangla sentiment analysis due to data scarcity and model fragility, underscoring need for diverse datasets and tailored ML models.</a:t>
                      </a:r>
                    </a:p>
                  </a:txBody>
                  <a:tcPr marL="31269" marR="31269" marT="0" marB="0"/>
                </a:tc>
                <a:extLst>
                  <a:ext uri="{0D108BD9-81ED-4DB2-BD59-A6C34878D82A}">
                    <a16:rowId xmlns:a16="http://schemas.microsoft.com/office/drawing/2014/main" val="2131889136"/>
                  </a:ext>
                </a:extLst>
              </a:tr>
              <a:tr h="2037431">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R.R. Chowdhury et al.  [10]</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2019</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4000</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(Instances)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 </a:t>
                      </a:r>
                    </a:p>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SVM (Tf-Idf)</a:t>
                      </a:r>
                    </a:p>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SVM (Count)</a:t>
                      </a:r>
                    </a:p>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Multinomial Naive Bayes</a:t>
                      </a:r>
                    </a:p>
                    <a:p>
                      <a:pPr marL="0" marR="0">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Long Short Term Memory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Accuracy</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88.90% </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87.02% </a:t>
                      </a: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88.38% </a:t>
                      </a:r>
                    </a:p>
                    <a:p>
                      <a:pPr marL="0" marR="0" algn="ctr">
                        <a:lnSpc>
                          <a:spcPct val="107000"/>
                        </a:lnSpc>
                        <a:spcBef>
                          <a:spcPts val="0"/>
                        </a:spcBef>
                        <a:spcAft>
                          <a:spcPts val="0"/>
                        </a:spcAft>
                      </a:pPr>
                      <a:endParaRPr lang="en-US" sz="18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800" dirty="0">
                          <a:effectLst/>
                          <a:latin typeface="Times New Roman" panose="02020603050405020304" pitchFamily="18" charset="0"/>
                          <a:cs typeface="Times New Roman" panose="02020603050405020304" pitchFamily="18" charset="0"/>
                        </a:rPr>
                        <a:t>82.42%</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Enhancement of sentiment analysis in Bangla movie reviews through analysis</a:t>
                      </a:r>
                      <a:r>
                        <a:rPr lang="en-US" sz="1800" dirty="0">
                          <a:effectLst/>
                          <a:highlight>
                            <a:srgbClr val="FFFFFF"/>
                          </a:highlight>
                          <a:latin typeface="Times New Roman" panose="02020603050405020304" pitchFamily="18" charset="0"/>
                          <a:cs typeface="Times New Roman" panose="02020603050405020304" pitchFamily="18" charset="0"/>
                        </a:rPr>
                        <a: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1269" marR="31269" marT="0" marB="0"/>
                </a:tc>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No consideration for dataset size, class imbalances.</a:t>
                      </a:r>
                    </a:p>
                  </a:txBody>
                  <a:tcPr marL="31269" marR="31269" marT="0" marB="0"/>
                </a:tc>
                <a:extLst>
                  <a:ext uri="{0D108BD9-81ED-4DB2-BD59-A6C34878D82A}">
                    <a16:rowId xmlns:a16="http://schemas.microsoft.com/office/drawing/2014/main" val="704289339"/>
                  </a:ext>
                </a:extLst>
              </a:tr>
            </a:tbl>
          </a:graphicData>
        </a:graphic>
      </p:graphicFrame>
    </p:spTree>
    <p:extLst>
      <p:ext uri="{BB962C8B-B14F-4D97-AF65-F5344CB8AC3E}">
        <p14:creationId xmlns:p14="http://schemas.microsoft.com/office/powerpoint/2010/main" val="15952395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573" y="3422157"/>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661952" y="-567048"/>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803553" y="60295"/>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42675" y="5135423"/>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591184" y="1900913"/>
            <a:ext cx="17706970" cy="7433587"/>
            <a:chOff x="0" y="57150"/>
            <a:chExt cx="4663564" cy="1828771"/>
          </a:xfrm>
        </p:grpSpPr>
        <p:sp>
          <p:nvSpPr>
            <p:cNvPr id="7" name="Freeform 7"/>
            <p:cNvSpPr/>
            <p:nvPr/>
          </p:nvSpPr>
          <p:spPr>
            <a:xfrm>
              <a:off x="237035" y="63592"/>
              <a:ext cx="4426529" cy="1822329"/>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51119" y="6775045"/>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a:off x="1172212" y="1288665"/>
            <a:ext cx="4149403"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28700" y="1288665"/>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grpSp>
        <p:nvGrpSpPr>
          <p:cNvPr id="17" name="Group 17"/>
          <p:cNvGrpSpPr/>
          <p:nvPr/>
        </p:nvGrpSpPr>
        <p:grpSpPr>
          <a:xfrm>
            <a:off x="2362200" y="2925066"/>
            <a:ext cx="12471472" cy="5702470"/>
            <a:chOff x="0" y="0"/>
            <a:chExt cx="3170385" cy="1360824"/>
          </a:xfrm>
        </p:grpSpPr>
        <p:sp>
          <p:nvSpPr>
            <p:cNvPr id="18" name="Freeform 18"/>
            <p:cNvSpPr/>
            <p:nvPr/>
          </p:nvSpPr>
          <p:spPr>
            <a:xfrm>
              <a:off x="0" y="0"/>
              <a:ext cx="3170385" cy="1360824"/>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sp>
        <p:nvSpPr>
          <p:cNvPr id="24" name="TextBox 24"/>
          <p:cNvSpPr txBox="1"/>
          <p:nvPr/>
        </p:nvSpPr>
        <p:spPr>
          <a:xfrm>
            <a:off x="2009627" y="1315622"/>
            <a:ext cx="5253090" cy="669925"/>
          </a:xfrm>
          <a:prstGeom prst="rect">
            <a:avLst/>
          </a:prstGeom>
        </p:spPr>
        <p:txBody>
          <a:bodyPr lIns="0" tIns="0" rIns="0" bIns="0" rtlCol="0" anchor="t">
            <a:spAutoFit/>
          </a:bodyPr>
          <a:lstStyle/>
          <a:p>
            <a:pPr>
              <a:lnSpc>
                <a:spcPts val="5599"/>
              </a:lnSpc>
            </a:pPr>
            <a:r>
              <a:rPr lang="en-US" sz="3999" b="1" dirty="0">
                <a:solidFill>
                  <a:schemeClr val="tx2">
                    <a:lumMod val="75000"/>
                  </a:schemeClr>
                </a:solidFill>
                <a:latin typeface="Times New Roman" panose="02020603050405020304" pitchFamily="18" charset="0"/>
                <a:cs typeface="Times New Roman" panose="02020603050405020304" pitchFamily="18" charset="0"/>
              </a:rPr>
              <a:t>Objective</a:t>
            </a:r>
          </a:p>
        </p:txBody>
      </p:sp>
      <p:sp>
        <p:nvSpPr>
          <p:cNvPr id="25" name="TextBox 25"/>
          <p:cNvSpPr txBox="1"/>
          <p:nvPr/>
        </p:nvSpPr>
        <p:spPr>
          <a:xfrm>
            <a:off x="3454327" y="3463107"/>
            <a:ext cx="10783511" cy="5494133"/>
          </a:xfrm>
          <a:prstGeom prst="rect">
            <a:avLst/>
          </a:prstGeom>
        </p:spPr>
        <p:txBody>
          <a:bodyPr wrap="square" lIns="0" tIns="0" rIns="0" bIns="0" rtlCol="0" anchor="t">
            <a:spAutoFit/>
          </a:bodyPr>
          <a:lstStyle/>
          <a:p>
            <a:pPr marL="457200" indent="-457200">
              <a:lnSpc>
                <a:spcPts val="4759"/>
              </a:lnSpc>
              <a:buFont typeface="Wingdings" panose="05000000000000000000" pitchFamily="2" charset="2"/>
              <a:buChar char="Ø"/>
            </a:pPr>
            <a:r>
              <a:rPr lang="en-US" altLang="en-US" sz="3600" b="1" dirty="0">
                <a:solidFill>
                  <a:schemeClr val="tx2">
                    <a:lumMod val="75000"/>
                  </a:schemeClr>
                </a:solidFill>
                <a:latin typeface="Times New Roman" panose="02020603050405020304" pitchFamily="18" charset="0"/>
                <a:cs typeface="Times New Roman" panose="02020603050405020304" pitchFamily="18" charset="0"/>
              </a:rPr>
              <a:t>Create a new dataset. </a:t>
            </a:r>
          </a:p>
          <a:p>
            <a:pPr marL="457200" indent="-457200">
              <a:lnSpc>
                <a:spcPts val="4759"/>
              </a:lnSpc>
              <a:buFont typeface="Wingdings" panose="05000000000000000000" pitchFamily="2" charset="2"/>
              <a:buChar char="Ø"/>
            </a:pPr>
            <a:r>
              <a:rPr lang="en-US" altLang="en-US" sz="3600" b="1" dirty="0">
                <a:solidFill>
                  <a:schemeClr val="tx2">
                    <a:lumMod val="75000"/>
                  </a:schemeClr>
                </a:solidFill>
                <a:latin typeface="Times New Roman" panose="02020603050405020304" pitchFamily="18" charset="0"/>
                <a:cs typeface="Times New Roman" panose="02020603050405020304" pitchFamily="18" charset="0"/>
              </a:rPr>
              <a:t>Preprocess the dataset.</a:t>
            </a:r>
          </a:p>
          <a:p>
            <a:pPr marL="457200" indent="-457200">
              <a:lnSpc>
                <a:spcPts val="4759"/>
              </a:lnSpc>
              <a:buFont typeface="Wingdings" panose="05000000000000000000" pitchFamily="2" charset="2"/>
              <a:buChar char="Ø"/>
            </a:pPr>
            <a:r>
              <a:rPr lang="en-US" altLang="en-US" sz="3600" b="1" dirty="0">
                <a:solidFill>
                  <a:schemeClr val="tx2">
                    <a:lumMod val="75000"/>
                  </a:schemeClr>
                </a:solidFill>
                <a:latin typeface="Times New Roman" panose="02020603050405020304" pitchFamily="18" charset="0"/>
                <a:cs typeface="Times New Roman" panose="02020603050405020304" pitchFamily="18" charset="0"/>
              </a:rPr>
              <a:t>Feature Extraction. </a:t>
            </a:r>
          </a:p>
          <a:p>
            <a:pPr marL="457200" indent="-457200">
              <a:lnSpc>
                <a:spcPts val="4759"/>
              </a:lnSpc>
              <a:buFont typeface="Wingdings" panose="05000000000000000000" pitchFamily="2" charset="2"/>
              <a:buChar char="Ø"/>
            </a:pPr>
            <a:r>
              <a:rPr lang="en-US" altLang="en-US" sz="3600" b="1" dirty="0">
                <a:solidFill>
                  <a:schemeClr val="tx2">
                    <a:lumMod val="75000"/>
                  </a:schemeClr>
                </a:solidFill>
                <a:latin typeface="Times New Roman" panose="02020603050405020304" pitchFamily="18" charset="0"/>
                <a:cs typeface="Times New Roman" panose="02020603050405020304" pitchFamily="18" charset="0"/>
              </a:rPr>
              <a:t>Compare ML, DL and BERT algorithms.</a:t>
            </a:r>
          </a:p>
          <a:p>
            <a:pPr marL="457200" indent="-457200">
              <a:lnSpc>
                <a:spcPts val="4759"/>
              </a:lnSpc>
              <a:buFont typeface="Wingdings" panose="05000000000000000000" pitchFamily="2" charset="2"/>
              <a:buChar char="Ø"/>
            </a:pPr>
            <a:r>
              <a:rPr lang="en-US" altLang="en-US" sz="3600" b="1" dirty="0">
                <a:solidFill>
                  <a:schemeClr val="tx2">
                    <a:lumMod val="75000"/>
                  </a:schemeClr>
                </a:solidFill>
                <a:latin typeface="Times New Roman" panose="02020603050405020304" pitchFamily="18" charset="0"/>
                <a:cs typeface="Times New Roman" panose="02020603050405020304" pitchFamily="18" charset="0"/>
              </a:rPr>
              <a:t>Improve Accuracy.</a:t>
            </a:r>
          </a:p>
          <a:p>
            <a:pPr marL="457200" indent="-457200">
              <a:lnSpc>
                <a:spcPts val="4759"/>
              </a:lnSpc>
              <a:buFont typeface="Wingdings" panose="05000000000000000000" pitchFamily="2" charset="2"/>
              <a:buChar char="Ø"/>
            </a:pPr>
            <a:r>
              <a:rPr lang="en-US" altLang="en-US" sz="3600" b="1" dirty="0">
                <a:solidFill>
                  <a:schemeClr val="tx2">
                    <a:lumMod val="75000"/>
                  </a:schemeClr>
                </a:solidFill>
                <a:latin typeface="Times New Roman" panose="02020603050405020304" pitchFamily="18" charset="0"/>
                <a:cs typeface="Times New Roman" panose="02020603050405020304" pitchFamily="18" charset="0"/>
              </a:rPr>
              <a:t>Stacking Model.</a:t>
            </a:r>
          </a:p>
          <a:p>
            <a:pPr marL="457200" indent="-457200">
              <a:lnSpc>
                <a:spcPts val="4759"/>
              </a:lnSpc>
              <a:buFont typeface="Wingdings" panose="05000000000000000000" pitchFamily="2" charset="2"/>
              <a:buChar char="Ø"/>
            </a:pPr>
            <a:r>
              <a:rPr lang="en-US" altLang="en-US" sz="3600" b="1" dirty="0">
                <a:solidFill>
                  <a:schemeClr val="tx2">
                    <a:lumMod val="75000"/>
                  </a:schemeClr>
                </a:solidFill>
                <a:latin typeface="Times New Roman" panose="02020603050405020304" pitchFamily="18" charset="0"/>
                <a:cs typeface="Times New Roman" panose="02020603050405020304" pitchFamily="18" charset="0"/>
              </a:rPr>
              <a:t>Beat the existing works.</a:t>
            </a:r>
          </a:p>
          <a:p>
            <a:pPr marL="457200" indent="-457200">
              <a:lnSpc>
                <a:spcPts val="4759"/>
              </a:lnSpc>
              <a:buFont typeface="Wingdings" panose="05000000000000000000" pitchFamily="2" charset="2"/>
              <a:buChar char="Ø"/>
            </a:pPr>
            <a:r>
              <a:rPr lang="en-US" altLang="en-US" sz="3600" b="1" dirty="0">
                <a:solidFill>
                  <a:schemeClr val="tx2">
                    <a:lumMod val="75000"/>
                  </a:schemeClr>
                </a:solidFill>
                <a:latin typeface="Times New Roman" panose="02020603050405020304" pitchFamily="18" charset="0"/>
                <a:cs typeface="Times New Roman" panose="02020603050405020304" pitchFamily="18" charset="0"/>
              </a:rPr>
              <a:t>Apply LIME and SHAP.</a:t>
            </a:r>
          </a:p>
          <a:p>
            <a:pPr marL="457200" indent="-457200">
              <a:lnSpc>
                <a:spcPts val="4759"/>
              </a:lnSpc>
              <a:buFont typeface="Wingdings" panose="05000000000000000000" pitchFamily="2" charset="2"/>
              <a:buChar char="Ø"/>
            </a:pPr>
            <a:endParaRPr lang="en-US" sz="3399" dirty="0">
              <a:solidFill>
                <a:srgbClr val="000000"/>
              </a:solidFill>
              <a:latin typeface="Fraunces"/>
            </a:endParaRPr>
          </a:p>
        </p:txBody>
      </p:sp>
      <p:sp>
        <p:nvSpPr>
          <p:cNvPr id="9" name="Slide Number Placeholder 56">
            <a:extLst>
              <a:ext uri="{FF2B5EF4-FFF2-40B4-BE49-F238E27FC236}">
                <a16:creationId xmlns:a16="http://schemas.microsoft.com/office/drawing/2014/main" id="{19F27219-748B-1DD4-ED3E-23B3E0C8AACB}"/>
              </a:ext>
            </a:extLst>
          </p:cNvPr>
          <p:cNvSpPr txBox="1">
            <a:spLocks/>
          </p:cNvSpPr>
          <p:nvPr/>
        </p:nvSpPr>
        <p:spPr>
          <a:xfrm>
            <a:off x="17449800" y="504500"/>
            <a:ext cx="457198" cy="2194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6</a:t>
            </a:fld>
            <a:endParaRPr lang="en-US" sz="66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42632" y="3439387"/>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54520" y="-525096"/>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5343" y="171975"/>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06165" y="4970254"/>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txBody>
          <a:bodyPr/>
          <a:lstStyle/>
          <a:p>
            <a:endParaRPr lang="en-US" dirty="0"/>
          </a:p>
        </p:txBody>
      </p:sp>
      <p:grpSp>
        <p:nvGrpSpPr>
          <p:cNvPr id="6" name="Group 6"/>
          <p:cNvGrpSpPr/>
          <p:nvPr/>
        </p:nvGrpSpPr>
        <p:grpSpPr>
          <a:xfrm>
            <a:off x="107373" y="945779"/>
            <a:ext cx="17452879" cy="9219172"/>
            <a:chOff x="0" y="0"/>
            <a:chExt cx="4426529" cy="1822329"/>
          </a:xfrm>
        </p:grpSpPr>
        <p:sp>
          <p:nvSpPr>
            <p:cNvPr id="7" name="Freeform 7"/>
            <p:cNvSpPr/>
            <p:nvPr/>
          </p:nvSpPr>
          <p:spPr>
            <a:xfrm>
              <a:off x="0" y="0"/>
              <a:ext cx="4426529" cy="1822329"/>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374894" y="6510063"/>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609600" y="1249481"/>
            <a:ext cx="16840200" cy="8812536"/>
            <a:chOff x="0" y="0"/>
            <a:chExt cx="3170385" cy="1360824"/>
          </a:xfrm>
        </p:grpSpPr>
        <p:sp>
          <p:nvSpPr>
            <p:cNvPr id="18" name="Freeform 18"/>
            <p:cNvSpPr/>
            <p:nvPr/>
          </p:nvSpPr>
          <p:spPr>
            <a:xfrm>
              <a:off x="0" y="0"/>
              <a:ext cx="3170385" cy="1360824"/>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grpSp>
        <p:nvGrpSpPr>
          <p:cNvPr id="21" name="Group 20">
            <a:extLst>
              <a:ext uri="{FF2B5EF4-FFF2-40B4-BE49-F238E27FC236}">
                <a16:creationId xmlns:a16="http://schemas.microsoft.com/office/drawing/2014/main" id="{3EF48319-FA5F-5775-B3BE-B219E3CF0139}"/>
              </a:ext>
            </a:extLst>
          </p:cNvPr>
          <p:cNvGrpSpPr/>
          <p:nvPr/>
        </p:nvGrpSpPr>
        <p:grpSpPr>
          <a:xfrm>
            <a:off x="499010" y="147398"/>
            <a:ext cx="6469580" cy="817472"/>
            <a:chOff x="1028700" y="1288665"/>
            <a:chExt cx="6469580" cy="817472"/>
          </a:xfrm>
        </p:grpSpPr>
        <p:grpSp>
          <p:nvGrpSpPr>
            <p:cNvPr id="11" name="Group 11"/>
            <p:cNvGrpSpPr/>
            <p:nvPr/>
          </p:nvGrpSpPr>
          <p:grpSpPr>
            <a:xfrm>
              <a:off x="1143184" y="1315623"/>
              <a:ext cx="6355096" cy="790514"/>
              <a:chOff x="0" y="7100"/>
              <a:chExt cx="1673770" cy="208201"/>
            </a:xfrm>
          </p:grpSpPr>
          <p:sp>
            <p:nvSpPr>
              <p:cNvPr id="12" name="Freeform 12"/>
              <p:cNvSpPr/>
              <p:nvPr/>
            </p:nvSpPr>
            <p:spPr>
              <a:xfrm>
                <a:off x="4942" y="710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28700" y="1288665"/>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sp>
          <p:nvSpPr>
            <p:cNvPr id="24" name="TextBox 24"/>
            <p:cNvSpPr txBox="1"/>
            <p:nvPr/>
          </p:nvSpPr>
          <p:spPr>
            <a:xfrm>
              <a:off x="2032202" y="1342276"/>
              <a:ext cx="5253090" cy="669925"/>
            </a:xfrm>
            <a:prstGeom prst="rect">
              <a:avLst/>
            </a:prstGeom>
          </p:spPr>
          <p:txBody>
            <a:bodyPr lIns="0" tIns="0" rIns="0" bIns="0" rtlCol="0" anchor="t">
              <a:spAutoFit/>
            </a:bodyPr>
            <a:lstStyle/>
            <a:p>
              <a:pPr>
                <a:lnSpc>
                  <a:spcPts val="5599"/>
                </a:lnSpc>
              </a:pPr>
              <a:r>
                <a:rPr lang="en-US" sz="3999" dirty="0">
                  <a:solidFill>
                    <a:schemeClr val="tx2">
                      <a:lumMod val="75000"/>
                    </a:schemeClr>
                  </a:solidFill>
                  <a:latin typeface="Fraunces Heavy"/>
                </a:rPr>
                <a:t>Methodology</a:t>
              </a:r>
            </a:p>
          </p:txBody>
        </p:sp>
      </p:grpSp>
      <p:sp>
        <p:nvSpPr>
          <p:cNvPr id="29" name="TextBox 28">
            <a:extLst>
              <a:ext uri="{FF2B5EF4-FFF2-40B4-BE49-F238E27FC236}">
                <a16:creationId xmlns:a16="http://schemas.microsoft.com/office/drawing/2014/main" id="{034F11E6-D8AC-A0DE-83A4-648F4AB3014F}"/>
              </a:ext>
            </a:extLst>
          </p:cNvPr>
          <p:cNvSpPr txBox="1"/>
          <p:nvPr/>
        </p:nvSpPr>
        <p:spPr>
          <a:xfrm>
            <a:off x="3733800" y="9514303"/>
            <a:ext cx="9608234" cy="468077"/>
          </a:xfrm>
          <a:prstGeom prst="rect">
            <a:avLst/>
          </a:prstGeom>
          <a:noFill/>
        </p:spPr>
        <p:txBody>
          <a:bodyPr wrap="square">
            <a:spAutoFit/>
          </a:bodyPr>
          <a:lstStyle/>
          <a:p>
            <a:pPr marL="177800" marR="0" algn="ctr">
              <a:lnSpc>
                <a:spcPct val="107000"/>
              </a:lnSpc>
              <a:spcBef>
                <a:spcPts val="0"/>
              </a:spcBef>
              <a:spcAft>
                <a:spcPts val="800"/>
              </a:spcAft>
            </a:pPr>
            <a:r>
              <a:rPr lang="en-US" sz="24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Figure 1</a:t>
            </a:r>
            <a:r>
              <a:rPr lang="en-US" sz="2400" b="1" dirty="0">
                <a:solidFill>
                  <a:schemeClr val="tx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chemeClr val="tx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Operational process of text classification from YouTube</a:t>
            </a:r>
            <a:endParaRPr lang="en-US" sz="2000"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Slide Number Placeholder 56">
            <a:extLst>
              <a:ext uri="{FF2B5EF4-FFF2-40B4-BE49-F238E27FC236}">
                <a16:creationId xmlns:a16="http://schemas.microsoft.com/office/drawing/2014/main" id="{8F5198BB-912D-6EE1-6ABA-0760EE45B992}"/>
              </a:ext>
            </a:extLst>
          </p:cNvPr>
          <p:cNvSpPr>
            <a:spLocks noGrp="1"/>
          </p:cNvSpPr>
          <p:nvPr>
            <p:ph type="sldNum" sz="quarter" idx="12"/>
          </p:nvPr>
        </p:nvSpPr>
        <p:spPr>
          <a:xfrm>
            <a:off x="17449800" y="504500"/>
            <a:ext cx="457198" cy="219400"/>
          </a:xfrm>
        </p:spPr>
        <p:txBody>
          <a:bodyPr/>
          <a:lstStyle/>
          <a:p>
            <a:fld id="{B6F15528-21DE-4FAA-801E-634DDDAF4B2B}" type="slidenum">
              <a:rPr lang="en-US" sz="6600" b="1" smtClean="0">
                <a:latin typeface="Times New Roman" panose="02020603050405020304" pitchFamily="18" charset="0"/>
                <a:cs typeface="Times New Roman" panose="02020603050405020304" pitchFamily="18" charset="0"/>
              </a:rPr>
              <a:pPr/>
              <a:t>7</a:t>
            </a:fld>
            <a:endParaRPr lang="en-US" sz="6600" b="1"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3F8FF430-C614-1372-7D20-CB301B4026B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8200" y="1619578"/>
            <a:ext cx="16306800" cy="7746956"/>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92686" y="3321255"/>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72979" y="-613528"/>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7846" y="-110659"/>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72978" y="4726672"/>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585317" y="1882568"/>
            <a:ext cx="17706970" cy="6943615"/>
            <a:chOff x="0" y="57150"/>
            <a:chExt cx="4663564" cy="1828771"/>
          </a:xfrm>
        </p:grpSpPr>
        <p:sp>
          <p:nvSpPr>
            <p:cNvPr id="7" name="Freeform 7"/>
            <p:cNvSpPr/>
            <p:nvPr/>
          </p:nvSpPr>
          <p:spPr>
            <a:xfrm>
              <a:off x="237035" y="63592"/>
              <a:ext cx="4426529" cy="1822329"/>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9575" y="6701214"/>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a:off x="1178079" y="1270320"/>
            <a:ext cx="5984721"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34567" y="1270320"/>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grpSp>
        <p:nvGrpSpPr>
          <p:cNvPr id="17" name="Group 17"/>
          <p:cNvGrpSpPr/>
          <p:nvPr/>
        </p:nvGrpSpPr>
        <p:grpSpPr>
          <a:xfrm>
            <a:off x="1166347" y="2373188"/>
            <a:ext cx="15181839" cy="6282062"/>
            <a:chOff x="0" y="0"/>
            <a:chExt cx="3170385" cy="1360824"/>
          </a:xfrm>
        </p:grpSpPr>
        <p:sp>
          <p:nvSpPr>
            <p:cNvPr id="18" name="Freeform 18"/>
            <p:cNvSpPr/>
            <p:nvPr/>
          </p:nvSpPr>
          <p:spPr>
            <a:xfrm>
              <a:off x="0" y="0"/>
              <a:ext cx="3170385" cy="1360824"/>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sp>
        <p:nvSpPr>
          <p:cNvPr id="24" name="TextBox 24"/>
          <p:cNvSpPr txBox="1"/>
          <p:nvPr/>
        </p:nvSpPr>
        <p:spPr>
          <a:xfrm>
            <a:off x="2015494" y="1297277"/>
            <a:ext cx="6366506" cy="658835"/>
          </a:xfrm>
          <a:prstGeom prst="rect">
            <a:avLst/>
          </a:prstGeom>
        </p:spPr>
        <p:txBody>
          <a:bodyPr wrap="square" lIns="0" tIns="0" rIns="0" bIns="0" rtlCol="0" anchor="t">
            <a:spAutoFit/>
          </a:bodyPr>
          <a:lstStyle/>
          <a:p>
            <a:pPr>
              <a:lnSpc>
                <a:spcPts val="5599"/>
              </a:lnSpc>
            </a:pPr>
            <a:r>
              <a:rPr lang="en-US" sz="3999" b="1" dirty="0">
                <a:solidFill>
                  <a:schemeClr val="tx2">
                    <a:lumMod val="75000"/>
                  </a:schemeClr>
                </a:solidFill>
                <a:latin typeface="Times New Roman" panose="02020603050405020304" pitchFamily="18" charset="0"/>
                <a:cs typeface="Times New Roman" panose="02020603050405020304" pitchFamily="18" charset="0"/>
              </a:rPr>
              <a:t>YouTube Data Sources</a:t>
            </a:r>
          </a:p>
        </p:txBody>
      </p:sp>
      <p:graphicFrame>
        <p:nvGraphicFramePr>
          <p:cNvPr id="26" name="Table 25">
            <a:extLst>
              <a:ext uri="{FF2B5EF4-FFF2-40B4-BE49-F238E27FC236}">
                <a16:creationId xmlns:a16="http://schemas.microsoft.com/office/drawing/2014/main" id="{3EFDC53E-25CF-3B35-F098-F4BD62FA7640}"/>
              </a:ext>
            </a:extLst>
          </p:cNvPr>
          <p:cNvGraphicFramePr>
            <a:graphicFrameLocks noGrp="1"/>
          </p:cNvGraphicFramePr>
          <p:nvPr>
            <p:extLst>
              <p:ext uri="{D42A27DB-BD31-4B8C-83A1-F6EECF244321}">
                <p14:modId xmlns:p14="http://schemas.microsoft.com/office/powerpoint/2010/main" val="1150321483"/>
              </p:ext>
            </p:extLst>
          </p:nvPr>
        </p:nvGraphicFramePr>
        <p:xfrm>
          <a:off x="2066339" y="2941423"/>
          <a:ext cx="5553662" cy="5486582"/>
        </p:xfrm>
        <a:graphic>
          <a:graphicData uri="http://schemas.openxmlformats.org/drawingml/2006/table">
            <a:tbl>
              <a:tblPr firstRow="1" firstCol="1" bandRow="1">
                <a:tableStyleId>{5C22544A-7EE6-4342-B048-85BDC9FD1C3A}</a:tableStyleId>
              </a:tblPr>
              <a:tblGrid>
                <a:gridCol w="2776831">
                  <a:extLst>
                    <a:ext uri="{9D8B030D-6E8A-4147-A177-3AD203B41FA5}">
                      <a16:colId xmlns:a16="http://schemas.microsoft.com/office/drawing/2014/main" val="2548012563"/>
                    </a:ext>
                  </a:extLst>
                </a:gridCol>
                <a:gridCol w="2776831">
                  <a:extLst>
                    <a:ext uri="{9D8B030D-6E8A-4147-A177-3AD203B41FA5}">
                      <a16:colId xmlns:a16="http://schemas.microsoft.com/office/drawing/2014/main" val="2854822532"/>
                    </a:ext>
                  </a:extLst>
                </a:gridCol>
              </a:tblGrid>
              <a:tr h="369510">
                <a:tc>
                  <a:txBody>
                    <a:bodyPr/>
                    <a:lstStyle/>
                    <a:p>
                      <a:pPr marL="0" marR="0" algn="ctr">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Name</a:t>
                      </a:r>
                    </a:p>
                  </a:txBody>
                  <a:tcPr marL="68580" marR="68580" marT="0" marB="0"/>
                </a:tc>
                <a:tc>
                  <a:txBody>
                    <a:bodyPr/>
                    <a:lstStyle/>
                    <a:p>
                      <a:pPr marL="0" marR="0" algn="ctr">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Year</a:t>
                      </a:r>
                    </a:p>
                  </a:txBody>
                  <a:tcPr marL="68580" marR="68580" marT="0" marB="0"/>
                </a:tc>
                <a:extLst>
                  <a:ext uri="{0D108BD9-81ED-4DB2-BD59-A6C34878D82A}">
                    <a16:rowId xmlns:a16="http://schemas.microsoft.com/office/drawing/2014/main" val="2549097503"/>
                  </a:ext>
                </a:extLst>
              </a:tr>
              <a:tr h="316815">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Password</a:t>
                      </a:r>
                    </a:p>
                  </a:txBody>
                  <a:tcPr marL="68580" marR="68580" marT="0" marB="0"/>
                </a:tc>
                <a:tc>
                  <a:txBody>
                    <a:bodyPr/>
                    <a:lstStyle/>
                    <a:p>
                      <a:pPr marL="0" marR="0">
                        <a:lnSpc>
                          <a:spcPct val="107000"/>
                        </a:lnSpc>
                        <a:spcBef>
                          <a:spcPts val="0"/>
                        </a:spcBef>
                        <a:spcAft>
                          <a:spcPts val="0"/>
                        </a:spcAft>
                      </a:pPr>
                      <a:r>
                        <a:rPr lang="en-US" sz="1800">
                          <a:latin typeface="Times New Roman" panose="02020603050405020304" pitchFamily="18" charset="0"/>
                          <a:cs typeface="Times New Roman" panose="02020603050405020304" pitchFamily="18" charset="0"/>
                        </a:rPr>
                        <a:t>October 4, 2019</a:t>
                      </a:r>
                    </a:p>
                  </a:txBody>
                  <a:tcPr marL="68580" marR="68580" marT="0" marB="0"/>
                </a:tc>
                <a:extLst>
                  <a:ext uri="{0D108BD9-81ED-4DB2-BD59-A6C34878D82A}">
                    <a16:rowId xmlns:a16="http://schemas.microsoft.com/office/drawing/2014/main" val="3529962516"/>
                  </a:ext>
                </a:extLst>
              </a:tr>
              <a:tr h="316815">
                <a:tc>
                  <a:txBody>
                    <a:bodyPr/>
                    <a:lstStyle/>
                    <a:p>
                      <a:pPr marL="0" marR="0">
                        <a:lnSpc>
                          <a:spcPct val="107000"/>
                        </a:lnSpc>
                        <a:spcBef>
                          <a:spcPts val="0"/>
                        </a:spcBef>
                        <a:spcAft>
                          <a:spcPts val="0"/>
                        </a:spcAft>
                      </a:pPr>
                      <a:r>
                        <a:rPr lang="en-US" sz="1800" dirty="0" err="1">
                          <a:latin typeface="Times New Roman" panose="02020603050405020304" pitchFamily="18" charset="0"/>
                          <a:cs typeface="Times New Roman" panose="02020603050405020304" pitchFamily="18" charset="0"/>
                        </a:rPr>
                        <a:t>Nirsartho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bhalobasha</a:t>
                      </a:r>
                      <a:endParaRPr lang="en-US" sz="1800"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latin typeface="Times New Roman" panose="02020603050405020304" pitchFamily="18" charset="0"/>
                          <a:cs typeface="Times New Roman" panose="02020603050405020304" pitchFamily="18" charset="0"/>
                        </a:rPr>
                        <a:t>August 8, 2013</a:t>
                      </a:r>
                    </a:p>
                  </a:txBody>
                  <a:tcPr marL="68580" marR="68580" marT="0" marB="0"/>
                </a:tc>
                <a:extLst>
                  <a:ext uri="{0D108BD9-81ED-4DB2-BD59-A6C34878D82A}">
                    <a16:rowId xmlns:a16="http://schemas.microsoft.com/office/drawing/2014/main" val="1027616980"/>
                  </a:ext>
                </a:extLst>
              </a:tr>
              <a:tr h="316815">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Most welcome</a:t>
                      </a:r>
                    </a:p>
                  </a:txBody>
                  <a:tcPr marL="68580" marR="68580" marT="0" marB="0"/>
                </a:tc>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August 20, 2012</a:t>
                      </a:r>
                    </a:p>
                  </a:txBody>
                  <a:tcPr marL="68580" marR="68580" marT="0" marB="0"/>
                </a:tc>
                <a:extLst>
                  <a:ext uri="{0D108BD9-81ED-4DB2-BD59-A6C34878D82A}">
                    <a16:rowId xmlns:a16="http://schemas.microsoft.com/office/drawing/2014/main" val="2319229761"/>
                  </a:ext>
                </a:extLst>
              </a:tr>
              <a:tr h="316815">
                <a:tc>
                  <a:txBody>
                    <a:bodyPr/>
                    <a:lstStyle/>
                    <a:p>
                      <a:pPr marL="0" marR="0">
                        <a:lnSpc>
                          <a:spcPct val="107000"/>
                        </a:lnSpc>
                        <a:spcBef>
                          <a:spcPts val="0"/>
                        </a:spcBef>
                        <a:spcAft>
                          <a:spcPts val="0"/>
                        </a:spcAft>
                      </a:pPr>
                      <a:r>
                        <a:rPr lang="en-US" sz="1800" dirty="0" err="1">
                          <a:latin typeface="Times New Roman" panose="02020603050405020304" pitchFamily="18" charset="0"/>
                          <a:cs typeface="Times New Roman" panose="02020603050405020304" pitchFamily="18" charset="0"/>
                        </a:rPr>
                        <a:t>Hridoy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Bhanga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Dheu</a:t>
                      </a:r>
                      <a:endParaRPr lang="en-US" sz="1800"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2011</a:t>
                      </a:r>
                    </a:p>
                  </a:txBody>
                  <a:tcPr marL="68580" marR="68580" marT="0" marB="0"/>
                </a:tc>
                <a:extLst>
                  <a:ext uri="{0D108BD9-81ED-4DB2-BD59-A6C34878D82A}">
                    <a16:rowId xmlns:a16="http://schemas.microsoft.com/office/drawing/2014/main" val="2872195131"/>
                  </a:ext>
                </a:extLst>
              </a:tr>
              <a:tr h="316815">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Molla </a:t>
                      </a:r>
                      <a:r>
                        <a:rPr lang="en-US" sz="1800" dirty="0" err="1">
                          <a:latin typeface="Times New Roman" panose="02020603050405020304" pitchFamily="18" charset="0"/>
                          <a:cs typeface="Times New Roman" panose="02020603050405020304" pitchFamily="18" charset="0"/>
                        </a:rPr>
                        <a:t>Barir</a:t>
                      </a:r>
                      <a:r>
                        <a:rPr lang="en-US" sz="1800" dirty="0">
                          <a:latin typeface="Times New Roman" panose="02020603050405020304" pitchFamily="18" charset="0"/>
                          <a:cs typeface="Times New Roman" panose="02020603050405020304" pitchFamily="18" charset="0"/>
                        </a:rPr>
                        <a:t> Bou</a:t>
                      </a:r>
                    </a:p>
                  </a:txBody>
                  <a:tcPr marL="68580" marR="68580" marT="0" marB="0"/>
                </a:tc>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2005</a:t>
                      </a:r>
                    </a:p>
                  </a:txBody>
                  <a:tcPr marL="68580" marR="68580" marT="0" marB="0"/>
                </a:tc>
                <a:extLst>
                  <a:ext uri="{0D108BD9-81ED-4DB2-BD59-A6C34878D82A}">
                    <a16:rowId xmlns:a16="http://schemas.microsoft.com/office/drawing/2014/main" val="1889986842"/>
                  </a:ext>
                </a:extLst>
              </a:tr>
              <a:tr h="316815">
                <a:tc>
                  <a:txBody>
                    <a:bodyPr/>
                    <a:lstStyle/>
                    <a:p>
                      <a:pPr marL="0" marR="0">
                        <a:lnSpc>
                          <a:spcPct val="107000"/>
                        </a:lnSpc>
                        <a:spcBef>
                          <a:spcPts val="0"/>
                        </a:spcBef>
                        <a:spcAft>
                          <a:spcPts val="0"/>
                        </a:spcAft>
                      </a:pPr>
                      <a:r>
                        <a:rPr lang="en-US" sz="1800" dirty="0" err="1">
                          <a:latin typeface="Times New Roman" panose="02020603050405020304" pitchFamily="18" charset="0"/>
                          <a:cs typeface="Times New Roman" panose="02020603050405020304" pitchFamily="18" charset="0"/>
                        </a:rPr>
                        <a:t>goriber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tarzen</a:t>
                      </a:r>
                      <a:endParaRPr lang="en-US" sz="1800"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latin typeface="Times New Roman" panose="02020603050405020304" pitchFamily="18" charset="0"/>
                          <a:cs typeface="Times New Roman" panose="02020603050405020304" pitchFamily="18" charset="0"/>
                        </a:rPr>
                        <a:t>2019</a:t>
                      </a:r>
                    </a:p>
                  </a:txBody>
                  <a:tcPr marL="68580" marR="68580" marT="0" marB="0"/>
                </a:tc>
                <a:extLst>
                  <a:ext uri="{0D108BD9-81ED-4DB2-BD59-A6C34878D82A}">
                    <a16:rowId xmlns:a16="http://schemas.microsoft.com/office/drawing/2014/main" val="2675383739"/>
                  </a:ext>
                </a:extLst>
              </a:tr>
              <a:tr h="316815">
                <a:tc>
                  <a:txBody>
                    <a:bodyPr/>
                    <a:lstStyle/>
                    <a:p>
                      <a:pPr marL="0" marR="0">
                        <a:lnSpc>
                          <a:spcPct val="107000"/>
                        </a:lnSpc>
                        <a:spcBef>
                          <a:spcPts val="0"/>
                        </a:spcBef>
                        <a:spcAft>
                          <a:spcPts val="0"/>
                        </a:spcAft>
                      </a:pPr>
                      <a:r>
                        <a:rPr lang="en-US" sz="1800" dirty="0" err="1">
                          <a:latin typeface="Times New Roman" panose="02020603050405020304" pitchFamily="18" charset="0"/>
                          <a:cs typeface="Times New Roman" panose="02020603050405020304" pitchFamily="18" charset="0"/>
                        </a:rPr>
                        <a:t>palta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jobab</a:t>
                      </a:r>
                      <a:endParaRPr lang="en-US" sz="1800"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2018</a:t>
                      </a:r>
                    </a:p>
                  </a:txBody>
                  <a:tcPr marL="68580" marR="68580" marT="0" marB="0"/>
                </a:tc>
                <a:extLst>
                  <a:ext uri="{0D108BD9-81ED-4DB2-BD59-A6C34878D82A}">
                    <a16:rowId xmlns:a16="http://schemas.microsoft.com/office/drawing/2014/main" val="103487948"/>
                  </a:ext>
                </a:extLst>
              </a:tr>
              <a:tr h="316815">
                <a:tc>
                  <a:txBody>
                    <a:bodyPr/>
                    <a:lstStyle/>
                    <a:p>
                      <a:pPr marL="0" marR="0">
                        <a:lnSpc>
                          <a:spcPct val="107000"/>
                        </a:lnSpc>
                        <a:spcBef>
                          <a:spcPts val="0"/>
                        </a:spcBef>
                        <a:spcAft>
                          <a:spcPts val="0"/>
                        </a:spcAft>
                      </a:pPr>
                      <a:r>
                        <a:rPr lang="en-US" sz="1800" dirty="0" err="1">
                          <a:latin typeface="Times New Roman" panose="02020603050405020304" pitchFamily="18" charset="0"/>
                          <a:cs typeface="Times New Roman" panose="02020603050405020304" pitchFamily="18" charset="0"/>
                        </a:rPr>
                        <a:t>tokai</a:t>
                      </a:r>
                      <a:endParaRPr lang="en-US" sz="1800"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latin typeface="Times New Roman" panose="02020603050405020304" pitchFamily="18" charset="0"/>
                          <a:cs typeface="Times New Roman" panose="02020603050405020304" pitchFamily="18" charset="0"/>
                        </a:rPr>
                        <a:t>2021</a:t>
                      </a:r>
                    </a:p>
                  </a:txBody>
                  <a:tcPr marL="68580" marR="68580" marT="0" marB="0"/>
                </a:tc>
                <a:extLst>
                  <a:ext uri="{0D108BD9-81ED-4DB2-BD59-A6C34878D82A}">
                    <a16:rowId xmlns:a16="http://schemas.microsoft.com/office/drawing/2014/main" val="978738189"/>
                  </a:ext>
                </a:extLst>
              </a:tr>
              <a:tr h="364847">
                <a:tc>
                  <a:txBody>
                    <a:bodyPr/>
                    <a:lstStyle/>
                    <a:p>
                      <a:pPr marL="0" marR="0">
                        <a:lnSpc>
                          <a:spcPct val="107000"/>
                        </a:lnSpc>
                        <a:spcBef>
                          <a:spcPts val="0"/>
                        </a:spcBef>
                        <a:spcAft>
                          <a:spcPts val="0"/>
                        </a:spcAft>
                      </a:pPr>
                      <a:r>
                        <a:rPr lang="en-US" sz="1800" dirty="0" err="1">
                          <a:latin typeface="Times New Roman" panose="02020603050405020304" pitchFamily="18" charset="0"/>
                          <a:cs typeface="Times New Roman" panose="02020603050405020304" pitchFamily="18" charset="0"/>
                        </a:rPr>
                        <a:t>Ammajan</a:t>
                      </a:r>
                      <a:endParaRPr lang="en-US" sz="1800"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latin typeface="Times New Roman" panose="02020603050405020304" pitchFamily="18" charset="0"/>
                          <a:cs typeface="Times New Roman" panose="02020603050405020304" pitchFamily="18" charset="0"/>
                        </a:rPr>
                        <a:t>June 25, 1999</a:t>
                      </a:r>
                    </a:p>
                  </a:txBody>
                  <a:tcPr marL="68580" marR="68580" marT="0" marB="0"/>
                </a:tc>
                <a:extLst>
                  <a:ext uri="{0D108BD9-81ED-4DB2-BD59-A6C34878D82A}">
                    <a16:rowId xmlns:a16="http://schemas.microsoft.com/office/drawing/2014/main" val="4187448572"/>
                  </a:ext>
                </a:extLst>
              </a:tr>
              <a:tr h="316815">
                <a:tc>
                  <a:txBody>
                    <a:bodyPr/>
                    <a:lstStyle/>
                    <a:p>
                      <a:pPr marL="0" marR="0">
                        <a:lnSpc>
                          <a:spcPct val="107000"/>
                        </a:lnSpc>
                        <a:spcBef>
                          <a:spcPts val="0"/>
                        </a:spcBef>
                        <a:spcAft>
                          <a:spcPts val="0"/>
                        </a:spcAft>
                      </a:pPr>
                      <a:r>
                        <a:rPr lang="en-US" sz="1800" dirty="0" err="1">
                          <a:latin typeface="Times New Roman" panose="02020603050405020304" pitchFamily="18" charset="0"/>
                          <a:cs typeface="Times New Roman" panose="02020603050405020304" pitchFamily="18" charset="0"/>
                        </a:rPr>
                        <a:t>Monpura</a:t>
                      </a:r>
                      <a:endParaRPr lang="en-US" sz="1800"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February 13, 2009</a:t>
                      </a:r>
                    </a:p>
                  </a:txBody>
                  <a:tcPr marL="68580" marR="68580" marT="0" marB="0"/>
                </a:tc>
                <a:extLst>
                  <a:ext uri="{0D108BD9-81ED-4DB2-BD59-A6C34878D82A}">
                    <a16:rowId xmlns:a16="http://schemas.microsoft.com/office/drawing/2014/main" val="731118185"/>
                  </a:ext>
                </a:extLst>
              </a:tr>
              <a:tr h="316815">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Hajar </a:t>
                      </a:r>
                      <a:r>
                        <a:rPr lang="en-US" sz="1800" dirty="0" err="1">
                          <a:latin typeface="Times New Roman" panose="02020603050405020304" pitchFamily="18" charset="0"/>
                          <a:cs typeface="Times New Roman" panose="02020603050405020304" pitchFamily="18" charset="0"/>
                        </a:rPr>
                        <a:t>Bochor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Dhore</a:t>
                      </a:r>
                      <a:endParaRPr lang="en-US" sz="1800"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2005</a:t>
                      </a:r>
                    </a:p>
                  </a:txBody>
                  <a:tcPr marL="68580" marR="68580" marT="0" marB="0"/>
                </a:tc>
                <a:extLst>
                  <a:ext uri="{0D108BD9-81ED-4DB2-BD59-A6C34878D82A}">
                    <a16:rowId xmlns:a16="http://schemas.microsoft.com/office/drawing/2014/main" val="1067574081"/>
                  </a:ext>
                </a:extLst>
              </a:tr>
              <a:tr h="316815">
                <a:tc>
                  <a:txBody>
                    <a:bodyPr/>
                    <a:lstStyle/>
                    <a:p>
                      <a:pPr marL="0" marR="0">
                        <a:lnSpc>
                          <a:spcPct val="107000"/>
                        </a:lnSpc>
                        <a:spcBef>
                          <a:spcPts val="0"/>
                        </a:spcBef>
                        <a:spcAft>
                          <a:spcPts val="0"/>
                        </a:spcAft>
                      </a:pPr>
                      <a:r>
                        <a:rPr lang="en-US" sz="1800" dirty="0" err="1">
                          <a:latin typeface="Times New Roman" panose="02020603050405020304" pitchFamily="18" charset="0"/>
                          <a:cs typeface="Times New Roman" panose="02020603050405020304" pitchFamily="18" charset="0"/>
                        </a:rPr>
                        <a:t>Uttarer</a:t>
                      </a:r>
                      <a:r>
                        <a:rPr lang="en-US" sz="1800" dirty="0">
                          <a:latin typeface="Times New Roman" panose="02020603050405020304" pitchFamily="18" charset="0"/>
                          <a:cs typeface="Times New Roman" panose="02020603050405020304" pitchFamily="18" charset="0"/>
                        </a:rPr>
                        <a:t> Sur</a:t>
                      </a:r>
                    </a:p>
                  </a:txBody>
                  <a:tcPr marL="68580" marR="68580" marT="0" marB="0"/>
                </a:tc>
                <a:tc>
                  <a:txBody>
                    <a:bodyPr/>
                    <a:lstStyle/>
                    <a:p>
                      <a:pPr marL="0" marR="0">
                        <a:lnSpc>
                          <a:spcPct val="107000"/>
                        </a:lnSpc>
                        <a:spcBef>
                          <a:spcPts val="0"/>
                        </a:spcBef>
                        <a:spcAft>
                          <a:spcPts val="0"/>
                        </a:spcAft>
                      </a:pPr>
                      <a:r>
                        <a:rPr lang="en-US" sz="1800">
                          <a:latin typeface="Times New Roman" panose="02020603050405020304" pitchFamily="18" charset="0"/>
                          <a:cs typeface="Times New Roman" panose="02020603050405020304" pitchFamily="18" charset="0"/>
                        </a:rPr>
                        <a:t>April 14, 2012</a:t>
                      </a:r>
                    </a:p>
                  </a:txBody>
                  <a:tcPr marL="68580" marR="68580" marT="0" marB="0"/>
                </a:tc>
                <a:extLst>
                  <a:ext uri="{0D108BD9-81ED-4DB2-BD59-A6C34878D82A}">
                    <a16:rowId xmlns:a16="http://schemas.microsoft.com/office/drawing/2014/main" val="2492644200"/>
                  </a:ext>
                </a:extLst>
              </a:tr>
              <a:tr h="316815">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Leader Ami Bangladesh</a:t>
                      </a:r>
                    </a:p>
                  </a:txBody>
                  <a:tcPr marL="68580" marR="68580" marT="0" marB="0"/>
                </a:tc>
                <a:tc>
                  <a:txBody>
                    <a:bodyPr/>
                    <a:lstStyle/>
                    <a:p>
                      <a:pPr marL="0" marR="0">
                        <a:lnSpc>
                          <a:spcPct val="107000"/>
                        </a:lnSpc>
                        <a:spcBef>
                          <a:spcPts val="0"/>
                        </a:spcBef>
                        <a:spcAft>
                          <a:spcPts val="0"/>
                        </a:spcAft>
                      </a:pPr>
                      <a:r>
                        <a:rPr lang="en-US" sz="1800">
                          <a:latin typeface="Times New Roman" panose="02020603050405020304" pitchFamily="18" charset="0"/>
                          <a:cs typeface="Times New Roman" panose="02020603050405020304" pitchFamily="18" charset="0"/>
                        </a:rPr>
                        <a:t>April 22, 2023</a:t>
                      </a:r>
                    </a:p>
                  </a:txBody>
                  <a:tcPr marL="68580" marR="68580" marT="0" marB="0"/>
                </a:tc>
                <a:extLst>
                  <a:ext uri="{0D108BD9-81ED-4DB2-BD59-A6C34878D82A}">
                    <a16:rowId xmlns:a16="http://schemas.microsoft.com/office/drawing/2014/main" val="3667368125"/>
                  </a:ext>
                </a:extLst>
              </a:tr>
              <a:tr h="316815">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Golam</a:t>
                      </a:r>
                    </a:p>
                  </a:txBody>
                  <a:tcPr marL="68580" marR="68580" marT="0" marB="0"/>
                </a:tc>
                <a:tc>
                  <a:txBody>
                    <a:bodyPr/>
                    <a:lstStyle/>
                    <a:p>
                      <a:pPr marL="0" marR="0">
                        <a:lnSpc>
                          <a:spcPct val="107000"/>
                        </a:lnSpc>
                        <a:spcBef>
                          <a:spcPts val="0"/>
                        </a:spcBef>
                        <a:spcAft>
                          <a:spcPts val="0"/>
                        </a:spcAft>
                      </a:pPr>
                      <a:r>
                        <a:rPr lang="en-US" sz="1800">
                          <a:latin typeface="Times New Roman" panose="02020603050405020304" pitchFamily="18" charset="0"/>
                          <a:cs typeface="Times New Roman" panose="02020603050405020304" pitchFamily="18" charset="0"/>
                        </a:rPr>
                        <a:t>2009</a:t>
                      </a:r>
                    </a:p>
                  </a:txBody>
                  <a:tcPr marL="68580" marR="68580" marT="0" marB="0"/>
                </a:tc>
                <a:extLst>
                  <a:ext uri="{0D108BD9-81ED-4DB2-BD59-A6C34878D82A}">
                    <a16:rowId xmlns:a16="http://schemas.microsoft.com/office/drawing/2014/main" val="1428311814"/>
                  </a:ext>
                </a:extLst>
              </a:tr>
              <a:tr h="316815">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Mar Chakka</a:t>
                      </a:r>
                    </a:p>
                  </a:txBody>
                  <a:tcPr marL="68580" marR="68580" marT="0" marB="0"/>
                </a:tc>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2021</a:t>
                      </a:r>
                    </a:p>
                  </a:txBody>
                  <a:tcPr marL="68580" marR="68580" marT="0" marB="0"/>
                </a:tc>
                <a:extLst>
                  <a:ext uri="{0D108BD9-81ED-4DB2-BD59-A6C34878D82A}">
                    <a16:rowId xmlns:a16="http://schemas.microsoft.com/office/drawing/2014/main" val="3539620222"/>
                  </a:ext>
                </a:extLst>
              </a:tr>
              <a:tr h="316815">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Tumi </a:t>
                      </a:r>
                      <a:r>
                        <a:rPr lang="en-US" sz="1800" dirty="0" err="1">
                          <a:latin typeface="Times New Roman" panose="02020603050405020304" pitchFamily="18" charset="0"/>
                          <a:cs typeface="Times New Roman" panose="02020603050405020304" pitchFamily="18" charset="0"/>
                        </a:rPr>
                        <a:t>Acho</a:t>
                      </a:r>
                      <a:r>
                        <a:rPr lang="en-US" sz="1800" dirty="0">
                          <a:latin typeface="Times New Roman" panose="02020603050405020304" pitchFamily="18" charset="0"/>
                          <a:cs typeface="Times New Roman" panose="02020603050405020304" pitchFamily="18" charset="0"/>
                        </a:rPr>
                        <a:t> Tumi </a:t>
                      </a:r>
                      <a:r>
                        <a:rPr lang="en-US" sz="1800" dirty="0" err="1">
                          <a:latin typeface="Times New Roman" panose="02020603050405020304" pitchFamily="18" charset="0"/>
                          <a:cs typeface="Times New Roman" panose="02020603050405020304" pitchFamily="18" charset="0"/>
                        </a:rPr>
                        <a:t>Nei</a:t>
                      </a:r>
                      <a:endParaRPr lang="en-US" sz="1800"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latin typeface="Times New Roman" panose="02020603050405020304" pitchFamily="18" charset="0"/>
                          <a:cs typeface="Times New Roman" panose="02020603050405020304" pitchFamily="18" charset="0"/>
                        </a:rPr>
                        <a:t>2022</a:t>
                      </a:r>
                    </a:p>
                  </a:txBody>
                  <a:tcPr marL="68580" marR="68580" marT="0" marB="0"/>
                </a:tc>
                <a:extLst>
                  <a:ext uri="{0D108BD9-81ED-4DB2-BD59-A6C34878D82A}">
                    <a16:rowId xmlns:a16="http://schemas.microsoft.com/office/drawing/2014/main" val="736097017"/>
                  </a:ext>
                </a:extLst>
              </a:tr>
            </a:tbl>
          </a:graphicData>
        </a:graphic>
      </p:graphicFrame>
      <p:graphicFrame>
        <p:nvGraphicFramePr>
          <p:cNvPr id="28" name="Table 27">
            <a:extLst>
              <a:ext uri="{FF2B5EF4-FFF2-40B4-BE49-F238E27FC236}">
                <a16:creationId xmlns:a16="http://schemas.microsoft.com/office/drawing/2014/main" id="{478029FE-4412-D7E4-8501-5CECDDAEC529}"/>
              </a:ext>
            </a:extLst>
          </p:cNvPr>
          <p:cNvGraphicFramePr>
            <a:graphicFrameLocks noGrp="1"/>
          </p:cNvGraphicFramePr>
          <p:nvPr>
            <p:extLst>
              <p:ext uri="{D42A27DB-BD31-4B8C-83A1-F6EECF244321}">
                <p14:modId xmlns:p14="http://schemas.microsoft.com/office/powerpoint/2010/main" val="915225584"/>
              </p:ext>
            </p:extLst>
          </p:nvPr>
        </p:nvGraphicFramePr>
        <p:xfrm>
          <a:off x="9113520" y="2930596"/>
          <a:ext cx="6324600" cy="5438556"/>
        </p:xfrm>
        <a:graphic>
          <a:graphicData uri="http://schemas.openxmlformats.org/drawingml/2006/table">
            <a:tbl>
              <a:tblPr firstRow="1" firstCol="1" bandRow="1">
                <a:tableStyleId>{5C22544A-7EE6-4342-B048-85BDC9FD1C3A}</a:tableStyleId>
              </a:tblPr>
              <a:tblGrid>
                <a:gridCol w="3162300">
                  <a:extLst>
                    <a:ext uri="{9D8B030D-6E8A-4147-A177-3AD203B41FA5}">
                      <a16:colId xmlns:a16="http://schemas.microsoft.com/office/drawing/2014/main" val="457735073"/>
                    </a:ext>
                  </a:extLst>
                </a:gridCol>
                <a:gridCol w="3162300">
                  <a:extLst>
                    <a:ext uri="{9D8B030D-6E8A-4147-A177-3AD203B41FA5}">
                      <a16:colId xmlns:a16="http://schemas.microsoft.com/office/drawing/2014/main" val="3645600710"/>
                    </a:ext>
                  </a:extLst>
                </a:gridCol>
              </a:tblGrid>
              <a:tr h="302142">
                <a:tc>
                  <a:txBody>
                    <a:bodyPr/>
                    <a:lstStyle/>
                    <a:p>
                      <a:pPr marL="0" marR="0" algn="l">
                        <a:lnSpc>
                          <a:spcPct val="107000"/>
                        </a:lnSpc>
                        <a:spcBef>
                          <a:spcPts val="0"/>
                        </a:spcBef>
                        <a:spcAft>
                          <a:spcPts val="0"/>
                        </a:spcAft>
                      </a:pPr>
                      <a:r>
                        <a:rPr lang="en-US" dirty="0" err="1">
                          <a:latin typeface="Times New Roman" panose="02020603050405020304" pitchFamily="18" charset="0"/>
                          <a:cs typeface="Times New Roman" panose="02020603050405020304" pitchFamily="18" charset="0"/>
                        </a:rPr>
                        <a:t>Sujon</a:t>
                      </a:r>
                      <a:r>
                        <a:rPr lang="en-US" dirty="0">
                          <a:latin typeface="Times New Roman" panose="02020603050405020304" pitchFamily="18" charset="0"/>
                          <a:cs typeface="Times New Roman" panose="02020603050405020304" pitchFamily="18" charset="0"/>
                        </a:rPr>
                        <a:t> Majhi</a:t>
                      </a:r>
                    </a:p>
                  </a:txBody>
                  <a:tcPr marL="68580" marR="68580" marT="0" marB="0"/>
                </a:tc>
                <a:tc>
                  <a:txBody>
                    <a:bodyPr/>
                    <a:lstStyle/>
                    <a:p>
                      <a:pPr marL="0" marR="0" algn="l">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2023</a:t>
                      </a:r>
                    </a:p>
                  </a:txBody>
                  <a:tcPr marL="68580" marR="68580" marT="0" marB="0"/>
                </a:tc>
                <a:extLst>
                  <a:ext uri="{0D108BD9-81ED-4DB2-BD59-A6C34878D82A}">
                    <a16:rowId xmlns:a16="http://schemas.microsoft.com/office/drawing/2014/main" val="792648302"/>
                  </a:ext>
                </a:extLst>
              </a:tr>
              <a:tr h="302142">
                <a:tc>
                  <a:txBody>
                    <a:bodyPr/>
                    <a:lstStyle/>
                    <a:p>
                      <a:pPr marL="0" marR="0" algn="l">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Hero </a:t>
                      </a:r>
                      <a:r>
                        <a:rPr lang="en-US" dirty="0" err="1">
                          <a:latin typeface="Times New Roman" panose="02020603050405020304" pitchFamily="18" charset="0"/>
                          <a:cs typeface="Times New Roman" panose="02020603050405020304" pitchFamily="18" charset="0"/>
                        </a:rPr>
                        <a:t>Alom</a:t>
                      </a:r>
                      <a:r>
                        <a:rPr lang="en-US" dirty="0">
                          <a:latin typeface="Times New Roman" panose="02020603050405020304" pitchFamily="18" charset="0"/>
                          <a:cs typeface="Times New Roman" panose="02020603050405020304" pitchFamily="18" charset="0"/>
                        </a:rPr>
                        <a:t> The Gangster</a:t>
                      </a:r>
                    </a:p>
                  </a:txBody>
                  <a:tcPr marL="68580" marR="68580" marT="0" marB="0"/>
                </a:tc>
                <a:tc>
                  <a:txBody>
                    <a:bodyPr/>
                    <a:lstStyle/>
                    <a:p>
                      <a:pPr marL="0" marR="0" algn="l">
                        <a:lnSpc>
                          <a:spcPct val="107000"/>
                        </a:lnSpc>
                        <a:spcBef>
                          <a:spcPts val="0"/>
                        </a:spcBef>
                        <a:spcAft>
                          <a:spcPts val="0"/>
                        </a:spcAft>
                      </a:pPr>
                      <a:r>
                        <a:rPr lang="en-US">
                          <a:latin typeface="Times New Roman" panose="02020603050405020304" pitchFamily="18" charset="0"/>
                          <a:cs typeface="Times New Roman" panose="02020603050405020304" pitchFamily="18" charset="0"/>
                        </a:rPr>
                        <a:t>2021</a:t>
                      </a:r>
                    </a:p>
                  </a:txBody>
                  <a:tcPr marL="68580" marR="68580" marT="0" marB="0"/>
                </a:tc>
                <a:extLst>
                  <a:ext uri="{0D108BD9-81ED-4DB2-BD59-A6C34878D82A}">
                    <a16:rowId xmlns:a16="http://schemas.microsoft.com/office/drawing/2014/main" val="1115608835"/>
                  </a:ext>
                </a:extLst>
              </a:tr>
              <a:tr h="302142">
                <a:tc>
                  <a:txBody>
                    <a:bodyPr/>
                    <a:lstStyle/>
                    <a:p>
                      <a:pPr marL="0" marR="0" algn="l">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My name is simi</a:t>
                      </a:r>
                    </a:p>
                  </a:txBody>
                  <a:tcPr marL="68580" marR="68580" marT="0" marB="0"/>
                </a:tc>
                <a:tc>
                  <a:txBody>
                    <a:bodyPr/>
                    <a:lstStyle/>
                    <a:p>
                      <a:pPr marL="0" marR="0" algn="l">
                        <a:lnSpc>
                          <a:spcPct val="107000"/>
                        </a:lnSpc>
                        <a:spcBef>
                          <a:spcPts val="0"/>
                        </a:spcBef>
                        <a:spcAft>
                          <a:spcPts val="0"/>
                        </a:spcAft>
                      </a:pPr>
                      <a:r>
                        <a:rPr lang="en-US">
                          <a:latin typeface="Times New Roman" panose="02020603050405020304" pitchFamily="18" charset="0"/>
                          <a:cs typeface="Times New Roman" panose="02020603050405020304" pitchFamily="18" charset="0"/>
                        </a:rPr>
                        <a:t>2017</a:t>
                      </a:r>
                    </a:p>
                  </a:txBody>
                  <a:tcPr marL="68580" marR="68580" marT="0" marB="0"/>
                </a:tc>
                <a:extLst>
                  <a:ext uri="{0D108BD9-81ED-4DB2-BD59-A6C34878D82A}">
                    <a16:rowId xmlns:a16="http://schemas.microsoft.com/office/drawing/2014/main" val="3755463018"/>
                  </a:ext>
                </a:extLst>
              </a:tr>
              <a:tr h="302142">
                <a:tc>
                  <a:txBody>
                    <a:bodyPr/>
                    <a:lstStyle/>
                    <a:p>
                      <a:pPr marL="0" marR="0" algn="l">
                        <a:lnSpc>
                          <a:spcPct val="107000"/>
                        </a:lnSpc>
                        <a:spcBef>
                          <a:spcPts val="0"/>
                        </a:spcBef>
                        <a:spcAft>
                          <a:spcPts val="0"/>
                        </a:spcAft>
                      </a:pPr>
                      <a:r>
                        <a:rPr lang="en-US" dirty="0" err="1">
                          <a:latin typeface="Times New Roman" panose="02020603050405020304" pitchFamily="18" charset="0"/>
                          <a:cs typeface="Times New Roman" panose="02020603050405020304" pitchFamily="18" charset="0"/>
                        </a:rPr>
                        <a:t>Nisshartho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bhalobasha</a:t>
                      </a:r>
                      <a:endParaRPr lang="en-US"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2018</a:t>
                      </a:r>
                    </a:p>
                  </a:txBody>
                  <a:tcPr marL="68580" marR="68580" marT="0" marB="0"/>
                </a:tc>
                <a:extLst>
                  <a:ext uri="{0D108BD9-81ED-4DB2-BD59-A6C34878D82A}">
                    <a16:rowId xmlns:a16="http://schemas.microsoft.com/office/drawing/2014/main" val="718988136"/>
                  </a:ext>
                </a:extLst>
              </a:tr>
              <a:tr h="302142">
                <a:tc>
                  <a:txBody>
                    <a:bodyPr/>
                    <a:lstStyle/>
                    <a:p>
                      <a:pPr marL="0" marR="0" algn="l">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prem </a:t>
                      </a:r>
                      <a:r>
                        <a:rPr lang="en-US" dirty="0" err="1">
                          <a:latin typeface="Times New Roman" panose="02020603050405020304" pitchFamily="18" charset="0"/>
                          <a:cs typeface="Times New Roman" panose="02020603050405020304" pitchFamily="18" charset="0"/>
                        </a:rPr>
                        <a:t>korbo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tomar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sathe</a:t>
                      </a:r>
                      <a:endParaRPr lang="en-US"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2019</a:t>
                      </a:r>
                    </a:p>
                  </a:txBody>
                  <a:tcPr marL="68580" marR="68580" marT="0" marB="0"/>
                </a:tc>
                <a:extLst>
                  <a:ext uri="{0D108BD9-81ED-4DB2-BD59-A6C34878D82A}">
                    <a16:rowId xmlns:a16="http://schemas.microsoft.com/office/drawing/2014/main" val="174092393"/>
                  </a:ext>
                </a:extLst>
              </a:tr>
              <a:tr h="302142">
                <a:tc>
                  <a:txBody>
                    <a:bodyPr/>
                    <a:lstStyle/>
                    <a:p>
                      <a:pPr marL="0" marR="0" algn="l">
                        <a:lnSpc>
                          <a:spcPct val="107000"/>
                        </a:lnSpc>
                        <a:spcBef>
                          <a:spcPts val="0"/>
                        </a:spcBef>
                        <a:spcAft>
                          <a:spcPts val="0"/>
                        </a:spcAft>
                      </a:pPr>
                      <a:r>
                        <a:rPr lang="en-US" dirty="0" err="1">
                          <a:latin typeface="Times New Roman" panose="02020603050405020304" pitchFamily="18" charset="0"/>
                          <a:cs typeface="Times New Roman" panose="02020603050405020304" pitchFamily="18" charset="0"/>
                        </a:rPr>
                        <a:t>Shedin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brishty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cilo</a:t>
                      </a:r>
                      <a:endParaRPr lang="en-US"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a:latin typeface="Times New Roman" panose="02020603050405020304" pitchFamily="18" charset="0"/>
                          <a:cs typeface="Times New Roman" panose="02020603050405020304" pitchFamily="18" charset="0"/>
                        </a:rPr>
                        <a:t>2019</a:t>
                      </a:r>
                    </a:p>
                  </a:txBody>
                  <a:tcPr marL="68580" marR="68580" marT="0" marB="0"/>
                </a:tc>
                <a:extLst>
                  <a:ext uri="{0D108BD9-81ED-4DB2-BD59-A6C34878D82A}">
                    <a16:rowId xmlns:a16="http://schemas.microsoft.com/office/drawing/2014/main" val="1208541818"/>
                  </a:ext>
                </a:extLst>
              </a:tr>
              <a:tr h="302142">
                <a:tc>
                  <a:txBody>
                    <a:bodyPr/>
                    <a:lstStyle/>
                    <a:p>
                      <a:pPr marL="0" marR="0" algn="l">
                        <a:lnSpc>
                          <a:spcPct val="107000"/>
                        </a:lnSpc>
                        <a:spcBef>
                          <a:spcPts val="0"/>
                        </a:spcBef>
                        <a:spcAft>
                          <a:spcPts val="0"/>
                        </a:spcAft>
                      </a:pPr>
                      <a:r>
                        <a:rPr lang="en-US" dirty="0" err="1">
                          <a:latin typeface="Times New Roman" panose="02020603050405020304" pitchFamily="18" charset="0"/>
                          <a:cs typeface="Times New Roman" panose="02020603050405020304" pitchFamily="18" charset="0"/>
                        </a:rPr>
                        <a:t>Gharer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bou</a:t>
                      </a:r>
                      <a:endParaRPr lang="en-US"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Jun 26, 2019</a:t>
                      </a:r>
                    </a:p>
                  </a:txBody>
                  <a:tcPr marL="68580" marR="68580" marT="0" marB="0"/>
                </a:tc>
                <a:extLst>
                  <a:ext uri="{0D108BD9-81ED-4DB2-BD59-A6C34878D82A}">
                    <a16:rowId xmlns:a16="http://schemas.microsoft.com/office/drawing/2014/main" val="3840602503"/>
                  </a:ext>
                </a:extLst>
              </a:tr>
              <a:tr h="302142">
                <a:tc>
                  <a:txBody>
                    <a:bodyPr/>
                    <a:lstStyle/>
                    <a:p>
                      <a:pPr marL="0" marR="0" algn="l">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Boro Bou</a:t>
                      </a:r>
                    </a:p>
                  </a:txBody>
                  <a:tcPr marL="68580" marR="68580" marT="0" marB="0"/>
                </a:tc>
                <a:tc>
                  <a:txBody>
                    <a:bodyPr/>
                    <a:lstStyle/>
                    <a:p>
                      <a:pPr marL="0" marR="0" algn="l">
                        <a:lnSpc>
                          <a:spcPct val="107000"/>
                        </a:lnSpc>
                        <a:spcBef>
                          <a:spcPts val="0"/>
                        </a:spcBef>
                        <a:spcAft>
                          <a:spcPts val="0"/>
                        </a:spcAft>
                      </a:pPr>
                      <a:r>
                        <a:rPr lang="en-US">
                          <a:latin typeface="Times New Roman" panose="02020603050405020304" pitchFamily="18" charset="0"/>
                          <a:cs typeface="Times New Roman" panose="02020603050405020304" pitchFamily="18" charset="0"/>
                        </a:rPr>
                        <a:t>Nov 20, 2022</a:t>
                      </a:r>
                    </a:p>
                  </a:txBody>
                  <a:tcPr marL="68580" marR="68580" marT="0" marB="0"/>
                </a:tc>
                <a:extLst>
                  <a:ext uri="{0D108BD9-81ED-4DB2-BD59-A6C34878D82A}">
                    <a16:rowId xmlns:a16="http://schemas.microsoft.com/office/drawing/2014/main" val="3454537472"/>
                  </a:ext>
                </a:extLst>
              </a:tr>
              <a:tr h="302142">
                <a:tc>
                  <a:txBody>
                    <a:bodyPr/>
                    <a:lstStyle/>
                    <a:p>
                      <a:pPr marL="0" marR="0" algn="l">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loafer</a:t>
                      </a:r>
                    </a:p>
                  </a:txBody>
                  <a:tcPr marL="68580" marR="68580" marT="0" marB="0"/>
                </a:tc>
                <a:tc>
                  <a:txBody>
                    <a:bodyPr/>
                    <a:lstStyle/>
                    <a:p>
                      <a:pPr marL="0" marR="0" algn="l">
                        <a:lnSpc>
                          <a:spcPct val="107000"/>
                        </a:lnSpc>
                        <a:spcBef>
                          <a:spcPts val="0"/>
                        </a:spcBef>
                        <a:spcAft>
                          <a:spcPts val="0"/>
                        </a:spcAft>
                      </a:pPr>
                      <a:r>
                        <a:rPr lang="en-US">
                          <a:latin typeface="Times New Roman" panose="02020603050405020304" pitchFamily="18" charset="0"/>
                          <a:cs typeface="Times New Roman" panose="02020603050405020304" pitchFamily="18" charset="0"/>
                        </a:rPr>
                        <a:t>Feb 8, 2021</a:t>
                      </a:r>
                    </a:p>
                  </a:txBody>
                  <a:tcPr marL="68580" marR="68580" marT="0" marB="0"/>
                </a:tc>
                <a:extLst>
                  <a:ext uri="{0D108BD9-81ED-4DB2-BD59-A6C34878D82A}">
                    <a16:rowId xmlns:a16="http://schemas.microsoft.com/office/drawing/2014/main" val="3159167744"/>
                  </a:ext>
                </a:extLst>
              </a:tr>
              <a:tr h="302142">
                <a:tc>
                  <a:txBody>
                    <a:bodyPr/>
                    <a:lstStyle/>
                    <a:p>
                      <a:pPr marL="0" marR="0" algn="l">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Chowdhury </a:t>
                      </a:r>
                      <a:r>
                        <a:rPr lang="en-US" dirty="0" err="1">
                          <a:latin typeface="Times New Roman" panose="02020603050405020304" pitchFamily="18" charset="0"/>
                          <a:cs typeface="Times New Roman" panose="02020603050405020304" pitchFamily="18" charset="0"/>
                        </a:rPr>
                        <a:t>paribar</a:t>
                      </a:r>
                      <a:endParaRPr lang="en-US"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a:latin typeface="Times New Roman" panose="02020603050405020304" pitchFamily="18" charset="0"/>
                          <a:cs typeface="Times New Roman" panose="02020603050405020304" pitchFamily="18" charset="0"/>
                        </a:rPr>
                        <a:t>Sep 1, 2019</a:t>
                      </a:r>
                    </a:p>
                  </a:txBody>
                  <a:tcPr marL="68580" marR="68580" marT="0" marB="0"/>
                </a:tc>
                <a:extLst>
                  <a:ext uri="{0D108BD9-81ED-4DB2-BD59-A6C34878D82A}">
                    <a16:rowId xmlns:a16="http://schemas.microsoft.com/office/drawing/2014/main" val="964981374"/>
                  </a:ext>
                </a:extLst>
              </a:tr>
              <a:tr h="302142">
                <a:tc>
                  <a:txBody>
                    <a:bodyPr/>
                    <a:lstStyle/>
                    <a:p>
                      <a:pPr marL="0" marR="0" algn="l">
                        <a:lnSpc>
                          <a:spcPct val="107000"/>
                        </a:lnSpc>
                        <a:spcBef>
                          <a:spcPts val="0"/>
                        </a:spcBef>
                        <a:spcAft>
                          <a:spcPts val="0"/>
                        </a:spcAft>
                      </a:pPr>
                      <a:r>
                        <a:rPr lang="en-US" dirty="0" err="1">
                          <a:latin typeface="Times New Roman" panose="02020603050405020304" pitchFamily="18" charset="0"/>
                          <a:cs typeface="Times New Roman" panose="02020603050405020304" pitchFamily="18" charset="0"/>
                        </a:rPr>
                        <a:t>vidyasagar</a:t>
                      </a:r>
                      <a:endParaRPr lang="en-US"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Jan 3, 2017</a:t>
                      </a:r>
                    </a:p>
                  </a:txBody>
                  <a:tcPr marL="68580" marR="68580" marT="0" marB="0"/>
                </a:tc>
                <a:extLst>
                  <a:ext uri="{0D108BD9-81ED-4DB2-BD59-A6C34878D82A}">
                    <a16:rowId xmlns:a16="http://schemas.microsoft.com/office/drawing/2014/main" val="414866408"/>
                  </a:ext>
                </a:extLst>
              </a:tr>
              <a:tr h="302142">
                <a:tc>
                  <a:txBody>
                    <a:bodyPr/>
                    <a:lstStyle/>
                    <a:p>
                      <a:pPr marL="0" marR="0" algn="l">
                        <a:lnSpc>
                          <a:spcPct val="107000"/>
                        </a:lnSpc>
                        <a:spcBef>
                          <a:spcPts val="0"/>
                        </a:spcBef>
                        <a:spcAft>
                          <a:spcPts val="0"/>
                        </a:spcAft>
                      </a:pPr>
                      <a:r>
                        <a:rPr lang="en-US">
                          <a:latin typeface="Times New Roman" panose="02020603050405020304" pitchFamily="18" charset="0"/>
                          <a:cs typeface="Times New Roman" panose="02020603050405020304" pitchFamily="18" charset="0"/>
                        </a:rPr>
                        <a:t>Ei bheja rate</a:t>
                      </a:r>
                    </a:p>
                  </a:txBody>
                  <a:tcPr marL="68580" marR="68580" marT="0" marB="0"/>
                </a:tc>
                <a:tc>
                  <a:txBody>
                    <a:bodyPr/>
                    <a:lstStyle/>
                    <a:p>
                      <a:pPr marL="0" marR="0" algn="l">
                        <a:lnSpc>
                          <a:spcPct val="107000"/>
                        </a:lnSpc>
                        <a:spcBef>
                          <a:spcPts val="0"/>
                        </a:spcBef>
                        <a:spcAft>
                          <a:spcPts val="0"/>
                        </a:spcAft>
                      </a:pPr>
                      <a:r>
                        <a:rPr lang="en-US">
                          <a:latin typeface="Times New Roman" panose="02020603050405020304" pitchFamily="18" charset="0"/>
                          <a:cs typeface="Times New Roman" panose="02020603050405020304" pitchFamily="18" charset="0"/>
                        </a:rPr>
                        <a:t>Jun 18,2019</a:t>
                      </a:r>
                    </a:p>
                  </a:txBody>
                  <a:tcPr marL="68580" marR="68580" marT="0" marB="0"/>
                </a:tc>
                <a:extLst>
                  <a:ext uri="{0D108BD9-81ED-4DB2-BD59-A6C34878D82A}">
                    <a16:rowId xmlns:a16="http://schemas.microsoft.com/office/drawing/2014/main" val="426461935"/>
                  </a:ext>
                </a:extLst>
              </a:tr>
              <a:tr h="302142">
                <a:tc>
                  <a:txBody>
                    <a:bodyPr/>
                    <a:lstStyle/>
                    <a:p>
                      <a:pPr marL="0" marR="0" algn="l">
                        <a:lnSpc>
                          <a:spcPct val="107000"/>
                        </a:lnSpc>
                        <a:spcBef>
                          <a:spcPts val="0"/>
                        </a:spcBef>
                        <a:spcAft>
                          <a:spcPts val="0"/>
                        </a:spcAft>
                      </a:pPr>
                      <a:r>
                        <a:rPr lang="en-US" dirty="0" err="1">
                          <a:latin typeface="Times New Roman" panose="02020603050405020304" pitchFamily="18" charset="0"/>
                          <a:cs typeface="Times New Roman" panose="02020603050405020304" pitchFamily="18" charset="0"/>
                        </a:rPr>
                        <a:t>Bir</a:t>
                      </a:r>
                      <a:endParaRPr lang="en-US"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a:latin typeface="Times New Roman" panose="02020603050405020304" pitchFamily="18" charset="0"/>
                          <a:cs typeface="Times New Roman" panose="02020603050405020304" pitchFamily="18" charset="0"/>
                        </a:rPr>
                        <a:t>Jun 29,2023</a:t>
                      </a:r>
                    </a:p>
                  </a:txBody>
                  <a:tcPr marL="68580" marR="68580" marT="0" marB="0"/>
                </a:tc>
                <a:extLst>
                  <a:ext uri="{0D108BD9-81ED-4DB2-BD59-A6C34878D82A}">
                    <a16:rowId xmlns:a16="http://schemas.microsoft.com/office/drawing/2014/main" val="855169796"/>
                  </a:ext>
                </a:extLst>
              </a:tr>
              <a:tr h="302142">
                <a:tc>
                  <a:txBody>
                    <a:bodyPr/>
                    <a:lstStyle/>
                    <a:p>
                      <a:pPr marL="0" marR="0" algn="l">
                        <a:lnSpc>
                          <a:spcPct val="107000"/>
                        </a:lnSpc>
                        <a:spcBef>
                          <a:spcPts val="0"/>
                        </a:spcBef>
                        <a:spcAft>
                          <a:spcPts val="0"/>
                        </a:spcAft>
                      </a:pPr>
                      <a:r>
                        <a:rPr lang="en-US">
                          <a:latin typeface="Times New Roman" panose="02020603050405020304" pitchFamily="18" charset="0"/>
                          <a:cs typeface="Times New Roman" panose="02020603050405020304" pitchFamily="18" charset="0"/>
                        </a:rPr>
                        <a:t>valobasha zindabad</a:t>
                      </a:r>
                    </a:p>
                  </a:txBody>
                  <a:tcPr marL="68580" marR="68580" marT="0" marB="0"/>
                </a:tc>
                <a:tc>
                  <a:txBody>
                    <a:bodyPr/>
                    <a:lstStyle/>
                    <a:p>
                      <a:pPr marL="0" marR="0" algn="l">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Oct 14,2018</a:t>
                      </a:r>
                    </a:p>
                  </a:txBody>
                  <a:tcPr marL="68580" marR="68580" marT="0" marB="0"/>
                </a:tc>
                <a:extLst>
                  <a:ext uri="{0D108BD9-81ED-4DB2-BD59-A6C34878D82A}">
                    <a16:rowId xmlns:a16="http://schemas.microsoft.com/office/drawing/2014/main" val="2681569780"/>
                  </a:ext>
                </a:extLst>
              </a:tr>
              <a:tr h="302142">
                <a:tc>
                  <a:txBody>
                    <a:bodyPr/>
                    <a:lstStyle/>
                    <a:p>
                      <a:pPr marL="0" marR="0" algn="l">
                        <a:lnSpc>
                          <a:spcPct val="107000"/>
                        </a:lnSpc>
                        <a:spcBef>
                          <a:spcPts val="0"/>
                        </a:spcBef>
                        <a:spcAft>
                          <a:spcPts val="0"/>
                        </a:spcAft>
                      </a:pPr>
                      <a:r>
                        <a:rPr lang="en-US">
                          <a:latin typeface="Times New Roman" panose="02020603050405020304" pitchFamily="18" charset="0"/>
                          <a:cs typeface="Times New Roman" panose="02020603050405020304" pitchFamily="18" charset="0"/>
                        </a:rPr>
                        <a:t>O shathi re</a:t>
                      </a:r>
                    </a:p>
                  </a:txBody>
                  <a:tcPr marL="68580" marR="68580" marT="0" marB="0"/>
                </a:tc>
                <a:tc>
                  <a:txBody>
                    <a:bodyPr/>
                    <a:lstStyle/>
                    <a:p>
                      <a:pPr marL="0" marR="0" algn="l">
                        <a:lnSpc>
                          <a:spcPct val="107000"/>
                        </a:lnSpc>
                        <a:spcBef>
                          <a:spcPts val="0"/>
                        </a:spcBef>
                        <a:spcAft>
                          <a:spcPts val="0"/>
                        </a:spcAft>
                      </a:pPr>
                      <a:r>
                        <a:rPr lang="en-US">
                          <a:latin typeface="Times New Roman" panose="02020603050405020304" pitchFamily="18" charset="0"/>
                          <a:cs typeface="Times New Roman" panose="02020603050405020304" pitchFamily="18" charset="0"/>
                        </a:rPr>
                        <a:t>May 31,2016</a:t>
                      </a:r>
                    </a:p>
                  </a:txBody>
                  <a:tcPr marL="68580" marR="68580" marT="0" marB="0"/>
                </a:tc>
                <a:extLst>
                  <a:ext uri="{0D108BD9-81ED-4DB2-BD59-A6C34878D82A}">
                    <a16:rowId xmlns:a16="http://schemas.microsoft.com/office/drawing/2014/main" val="3865779646"/>
                  </a:ext>
                </a:extLst>
              </a:tr>
              <a:tr h="302142">
                <a:tc>
                  <a:txBody>
                    <a:bodyPr/>
                    <a:lstStyle/>
                    <a:p>
                      <a:pPr marL="0" marR="0" algn="l">
                        <a:lnSpc>
                          <a:spcPct val="107000"/>
                        </a:lnSpc>
                        <a:spcBef>
                          <a:spcPts val="0"/>
                        </a:spcBef>
                        <a:spcAft>
                          <a:spcPts val="0"/>
                        </a:spcAft>
                      </a:pPr>
                      <a:r>
                        <a:rPr lang="en-US" dirty="0" err="1">
                          <a:latin typeface="Times New Roman" panose="02020603050405020304" pitchFamily="18" charset="0"/>
                          <a:cs typeface="Times New Roman" panose="02020603050405020304" pitchFamily="18" charset="0"/>
                        </a:rPr>
                        <a:t>Chotto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shongshar</a:t>
                      </a:r>
                      <a:endParaRPr lang="en-US"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Mar 4,2017</a:t>
                      </a:r>
                    </a:p>
                  </a:txBody>
                  <a:tcPr marL="68580" marR="68580" marT="0" marB="0"/>
                </a:tc>
                <a:extLst>
                  <a:ext uri="{0D108BD9-81ED-4DB2-BD59-A6C34878D82A}">
                    <a16:rowId xmlns:a16="http://schemas.microsoft.com/office/drawing/2014/main" val="1796274702"/>
                  </a:ext>
                </a:extLst>
              </a:tr>
              <a:tr h="302142">
                <a:tc>
                  <a:txBody>
                    <a:bodyPr/>
                    <a:lstStyle/>
                    <a:p>
                      <a:pPr marL="0" marR="0" algn="l">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Most Welcome 2</a:t>
                      </a:r>
                    </a:p>
                  </a:txBody>
                  <a:tcPr marL="68580" marR="68580" marT="0" marB="0"/>
                </a:tc>
                <a:tc>
                  <a:txBody>
                    <a:bodyPr/>
                    <a:lstStyle/>
                    <a:p>
                      <a:pPr marL="0" marR="0" algn="l">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2017</a:t>
                      </a:r>
                    </a:p>
                  </a:txBody>
                  <a:tcPr marL="68580" marR="68580" marT="0" marB="0"/>
                </a:tc>
                <a:extLst>
                  <a:ext uri="{0D108BD9-81ED-4DB2-BD59-A6C34878D82A}">
                    <a16:rowId xmlns:a16="http://schemas.microsoft.com/office/drawing/2014/main" val="2240234771"/>
                  </a:ext>
                </a:extLst>
              </a:tr>
              <a:tr h="302142">
                <a:tc>
                  <a:txBody>
                    <a:bodyPr/>
                    <a:lstStyle/>
                    <a:p>
                      <a:pPr marL="0" marR="0" algn="l">
                        <a:lnSpc>
                          <a:spcPct val="107000"/>
                        </a:lnSpc>
                        <a:spcBef>
                          <a:spcPts val="0"/>
                        </a:spcBef>
                        <a:spcAft>
                          <a:spcPts val="0"/>
                        </a:spcAft>
                      </a:pPr>
                      <a:r>
                        <a:rPr lang="en-US" dirty="0" err="1">
                          <a:latin typeface="Times New Roman" panose="02020603050405020304" pitchFamily="18" charset="0"/>
                          <a:cs typeface="Times New Roman" panose="02020603050405020304" pitchFamily="18" charset="0"/>
                        </a:rPr>
                        <a:t>Paglami</a:t>
                      </a:r>
                      <a:endParaRPr lang="en-US" dirty="0">
                        <a:latin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dirty="0">
                          <a:latin typeface="Times New Roman" panose="02020603050405020304" pitchFamily="18" charset="0"/>
                          <a:cs typeface="Times New Roman" panose="02020603050405020304" pitchFamily="18" charset="0"/>
                        </a:rPr>
                        <a:t>2018</a:t>
                      </a:r>
                    </a:p>
                  </a:txBody>
                  <a:tcPr marL="68580" marR="68580" marT="0" marB="0"/>
                </a:tc>
                <a:extLst>
                  <a:ext uri="{0D108BD9-81ED-4DB2-BD59-A6C34878D82A}">
                    <a16:rowId xmlns:a16="http://schemas.microsoft.com/office/drawing/2014/main" val="1160038600"/>
                  </a:ext>
                </a:extLst>
              </a:tr>
            </a:tbl>
          </a:graphicData>
        </a:graphic>
      </p:graphicFrame>
      <p:sp>
        <p:nvSpPr>
          <p:cNvPr id="29" name="Rectangle 1">
            <a:extLst>
              <a:ext uri="{FF2B5EF4-FFF2-40B4-BE49-F238E27FC236}">
                <a16:creationId xmlns:a16="http://schemas.microsoft.com/office/drawing/2014/main" id="{BFCDBB28-5B9D-7640-FCEE-6511558E14DB}"/>
              </a:ext>
            </a:extLst>
          </p:cNvPr>
          <p:cNvSpPr>
            <a:spLocks noChangeArrowheads="1"/>
          </p:cNvSpPr>
          <p:nvPr/>
        </p:nvSpPr>
        <p:spPr bwMode="auto">
          <a:xfrm>
            <a:off x="6772510" y="3362586"/>
            <a:ext cx="28304396" cy="68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Slide Number Placeholder 56">
            <a:extLst>
              <a:ext uri="{FF2B5EF4-FFF2-40B4-BE49-F238E27FC236}">
                <a16:creationId xmlns:a16="http://schemas.microsoft.com/office/drawing/2014/main" id="{A4C9E8BB-6B40-F2A7-2404-F62F6EEBB287}"/>
              </a:ext>
            </a:extLst>
          </p:cNvPr>
          <p:cNvSpPr txBox="1">
            <a:spLocks/>
          </p:cNvSpPr>
          <p:nvPr/>
        </p:nvSpPr>
        <p:spPr>
          <a:xfrm>
            <a:off x="17449800" y="504500"/>
            <a:ext cx="457198" cy="2194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8</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6800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FFFC"/>
        </a:solidFill>
        <a:effectLst/>
      </p:bgPr>
    </p:bg>
    <p:spTree>
      <p:nvGrpSpPr>
        <p:cNvPr id="1" name=""/>
        <p:cNvGrpSpPr/>
        <p:nvPr/>
      </p:nvGrpSpPr>
      <p:grpSpPr>
        <a:xfrm>
          <a:off x="0" y="0"/>
          <a:ext cx="0" cy="0"/>
          <a:chOff x="0" y="0"/>
          <a:chExt cx="0" cy="0"/>
        </a:xfrm>
      </p:grpSpPr>
      <p:sp>
        <p:nvSpPr>
          <p:cNvPr id="2" name="Freeform 2"/>
          <p:cNvSpPr/>
          <p:nvPr/>
        </p:nvSpPr>
        <p:spPr>
          <a:xfrm>
            <a:off x="9686819" y="3339600"/>
            <a:ext cx="8586349" cy="6847613"/>
          </a:xfrm>
          <a:custGeom>
            <a:avLst/>
            <a:gdLst/>
            <a:ahLst/>
            <a:cxnLst/>
            <a:rect l="l" t="t" r="r" b="b"/>
            <a:pathLst>
              <a:path w="8586349" h="6847613">
                <a:moveTo>
                  <a:pt x="0" y="0"/>
                </a:moveTo>
                <a:lnTo>
                  <a:pt x="8586349" y="0"/>
                </a:lnTo>
                <a:lnTo>
                  <a:pt x="8586349" y="6847613"/>
                </a:lnTo>
                <a:lnTo>
                  <a:pt x="0" y="6847613"/>
                </a:lnTo>
                <a:lnTo>
                  <a:pt x="0" y="0"/>
                </a:lnTo>
                <a:close/>
              </a:path>
            </a:pathLst>
          </a:custGeom>
          <a:blipFill>
            <a:blip r:embed="rId2">
              <a:alphaModFix amt="70000"/>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767112" y="-595183"/>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4">
              <a:alphaModFix amt="74000"/>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661979" y="-92314"/>
            <a:ext cx="2820508" cy="4114800"/>
          </a:xfrm>
          <a:custGeom>
            <a:avLst/>
            <a:gdLst/>
            <a:ahLst/>
            <a:cxnLst/>
            <a:rect l="l" t="t" r="r" b="b"/>
            <a:pathLst>
              <a:path w="2820508" h="4114800">
                <a:moveTo>
                  <a:pt x="0" y="0"/>
                </a:moveTo>
                <a:lnTo>
                  <a:pt x="2820508" y="0"/>
                </a:lnTo>
                <a:lnTo>
                  <a:pt x="282050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5400000" flipH="1">
            <a:off x="767111" y="4745017"/>
            <a:ext cx="2820508" cy="4114800"/>
          </a:xfrm>
          <a:custGeom>
            <a:avLst/>
            <a:gdLst/>
            <a:ahLst/>
            <a:cxnLst/>
            <a:rect l="l" t="t" r="r" b="b"/>
            <a:pathLst>
              <a:path w="2820508" h="4114800">
                <a:moveTo>
                  <a:pt x="2820508" y="0"/>
                </a:moveTo>
                <a:lnTo>
                  <a:pt x="0" y="0"/>
                </a:lnTo>
                <a:lnTo>
                  <a:pt x="0" y="4114800"/>
                </a:lnTo>
                <a:lnTo>
                  <a:pt x="2820508" y="4114800"/>
                </a:lnTo>
                <a:lnTo>
                  <a:pt x="2820508"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591184" y="1900913"/>
            <a:ext cx="17706970" cy="6943615"/>
            <a:chOff x="0" y="57150"/>
            <a:chExt cx="4663564" cy="1828771"/>
          </a:xfrm>
        </p:grpSpPr>
        <p:sp>
          <p:nvSpPr>
            <p:cNvPr id="7" name="Freeform 7"/>
            <p:cNvSpPr/>
            <p:nvPr/>
          </p:nvSpPr>
          <p:spPr>
            <a:xfrm>
              <a:off x="237035" y="63592"/>
              <a:ext cx="4426529" cy="1822329"/>
            </a:xfrm>
            <a:custGeom>
              <a:avLst/>
              <a:gdLst/>
              <a:ahLst/>
              <a:cxnLst/>
              <a:rect l="l" t="t" r="r" b="b"/>
              <a:pathLst>
                <a:path w="4426529" h="1822329">
                  <a:moveTo>
                    <a:pt x="13819" y="0"/>
                  </a:moveTo>
                  <a:lnTo>
                    <a:pt x="4412710" y="0"/>
                  </a:lnTo>
                  <a:cubicBezTo>
                    <a:pt x="4416375" y="0"/>
                    <a:pt x="4419890" y="1456"/>
                    <a:pt x="4422482" y="4048"/>
                  </a:cubicBezTo>
                  <a:cubicBezTo>
                    <a:pt x="4425073" y="6639"/>
                    <a:pt x="4426529" y="10154"/>
                    <a:pt x="4426529" y="13819"/>
                  </a:cubicBezTo>
                  <a:lnTo>
                    <a:pt x="4426529" y="1808510"/>
                  </a:lnTo>
                  <a:cubicBezTo>
                    <a:pt x="4426529" y="1816142"/>
                    <a:pt x="4420342" y="1822329"/>
                    <a:pt x="4412710" y="1822329"/>
                  </a:cubicBezTo>
                  <a:lnTo>
                    <a:pt x="13819" y="1822329"/>
                  </a:lnTo>
                  <a:cubicBezTo>
                    <a:pt x="10154" y="1822329"/>
                    <a:pt x="6639" y="1820873"/>
                    <a:pt x="4048" y="1818282"/>
                  </a:cubicBezTo>
                  <a:cubicBezTo>
                    <a:pt x="1456" y="1815690"/>
                    <a:pt x="0" y="1812175"/>
                    <a:pt x="0" y="1808510"/>
                  </a:cubicBezTo>
                  <a:lnTo>
                    <a:pt x="0" y="13819"/>
                  </a:lnTo>
                  <a:cubicBezTo>
                    <a:pt x="0" y="10154"/>
                    <a:pt x="1456" y="6639"/>
                    <a:pt x="4048" y="4048"/>
                  </a:cubicBezTo>
                  <a:cubicBezTo>
                    <a:pt x="6639" y="1456"/>
                    <a:pt x="10154" y="0"/>
                    <a:pt x="13819" y="0"/>
                  </a:cubicBezTo>
                  <a:close/>
                </a:path>
              </a:pathLst>
            </a:custGeom>
            <a:solidFill>
              <a:srgbClr val="F5FFFE">
                <a:alpha val="84706"/>
              </a:srgbClr>
            </a:solidFill>
            <a:ln w="19050" cap="rnd">
              <a:solidFill>
                <a:srgbClr val="8BDFD5">
                  <a:alpha val="84706"/>
                </a:srgbClr>
              </a:solidFill>
              <a:prstDash val="solid"/>
              <a:round/>
            </a:ln>
          </p:spPr>
        </p:sp>
        <p:sp>
          <p:nvSpPr>
            <p:cNvPr id="8" name="TextBox 8"/>
            <p:cNvSpPr txBox="1"/>
            <p:nvPr/>
          </p:nvSpPr>
          <p:spPr>
            <a:xfrm>
              <a:off x="0" y="57150"/>
              <a:ext cx="4426529" cy="1765179"/>
            </a:xfrm>
            <a:prstGeom prst="rect">
              <a:avLst/>
            </a:prstGeom>
          </p:spPr>
          <p:txBody>
            <a:bodyPr lIns="50800" tIns="50800" rIns="50800" bIns="50800" rtlCol="0" anchor="ctr"/>
            <a:lstStyle/>
            <a:p>
              <a:pPr algn="ctr">
                <a:lnSpc>
                  <a:spcPts val="2499"/>
                </a:lnSpc>
              </a:pPr>
              <a:endParaRPr/>
            </a:p>
          </p:txBody>
        </p:sp>
      </p:grpSp>
      <p:sp>
        <p:nvSpPr>
          <p:cNvPr id="10" name="Freeform 10"/>
          <p:cNvSpPr/>
          <p:nvPr/>
        </p:nvSpPr>
        <p:spPr>
          <a:xfrm rot="-5400000" flipH="1">
            <a:off x="1943708" y="6719559"/>
            <a:ext cx="2820508" cy="4114800"/>
          </a:xfrm>
          <a:custGeom>
            <a:avLst/>
            <a:gdLst/>
            <a:ahLst/>
            <a:cxnLst/>
            <a:rect l="l" t="t" r="r" b="b"/>
            <a:pathLst>
              <a:path w="2820508" h="4114800">
                <a:moveTo>
                  <a:pt x="2820509" y="0"/>
                </a:moveTo>
                <a:lnTo>
                  <a:pt x="0" y="0"/>
                </a:lnTo>
                <a:lnTo>
                  <a:pt x="0" y="4114800"/>
                </a:lnTo>
                <a:lnTo>
                  <a:pt x="2820509" y="4114800"/>
                </a:lnTo>
                <a:lnTo>
                  <a:pt x="2820509"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a:off x="1172212" y="1288665"/>
            <a:ext cx="4149403" cy="790514"/>
            <a:chOff x="0" y="0"/>
            <a:chExt cx="1668828" cy="208201"/>
          </a:xfrm>
        </p:grpSpPr>
        <p:sp>
          <p:nvSpPr>
            <p:cNvPr id="12" name="Freeform 12"/>
            <p:cNvSpPr/>
            <p:nvPr/>
          </p:nvSpPr>
          <p:spPr>
            <a:xfrm>
              <a:off x="0" y="0"/>
              <a:ext cx="1668828" cy="208201"/>
            </a:xfrm>
            <a:custGeom>
              <a:avLst/>
              <a:gdLst/>
              <a:ahLst/>
              <a:cxnLst/>
              <a:rect l="l" t="t" r="r" b="b"/>
              <a:pathLst>
                <a:path w="1668828" h="208201">
                  <a:moveTo>
                    <a:pt x="61091" y="0"/>
                  </a:moveTo>
                  <a:lnTo>
                    <a:pt x="1607737" y="0"/>
                  </a:lnTo>
                  <a:cubicBezTo>
                    <a:pt x="1641477" y="0"/>
                    <a:pt x="1668828" y="27352"/>
                    <a:pt x="1668828" y="61091"/>
                  </a:cubicBezTo>
                  <a:lnTo>
                    <a:pt x="1668828" y="147110"/>
                  </a:lnTo>
                  <a:cubicBezTo>
                    <a:pt x="1668828" y="180850"/>
                    <a:pt x="1641477" y="208201"/>
                    <a:pt x="1607737" y="208201"/>
                  </a:cubicBezTo>
                  <a:lnTo>
                    <a:pt x="61091" y="208201"/>
                  </a:lnTo>
                  <a:cubicBezTo>
                    <a:pt x="27352" y="208201"/>
                    <a:pt x="0" y="180850"/>
                    <a:pt x="0" y="147110"/>
                  </a:cubicBezTo>
                  <a:lnTo>
                    <a:pt x="0" y="61091"/>
                  </a:lnTo>
                  <a:cubicBezTo>
                    <a:pt x="0" y="27352"/>
                    <a:pt x="27352" y="0"/>
                    <a:pt x="61091" y="0"/>
                  </a:cubicBezTo>
                  <a:close/>
                </a:path>
              </a:pathLst>
            </a:custGeom>
            <a:solidFill>
              <a:srgbClr val="8BDFD5"/>
            </a:solidFill>
            <a:ln w="19050" cap="rnd">
              <a:solidFill>
                <a:srgbClr val="4C7D77"/>
              </a:solidFill>
              <a:prstDash val="solid"/>
              <a:round/>
            </a:ln>
          </p:spPr>
        </p:sp>
        <p:sp>
          <p:nvSpPr>
            <p:cNvPr id="13" name="TextBox 13"/>
            <p:cNvSpPr txBox="1"/>
            <p:nvPr/>
          </p:nvSpPr>
          <p:spPr>
            <a:xfrm>
              <a:off x="0" y="57150"/>
              <a:ext cx="1668828" cy="151051"/>
            </a:xfrm>
            <a:prstGeom prst="rect">
              <a:avLst/>
            </a:prstGeom>
          </p:spPr>
          <p:txBody>
            <a:bodyPr lIns="50800" tIns="50800" rIns="50800" bIns="50800" rtlCol="0" anchor="ctr"/>
            <a:lstStyle/>
            <a:p>
              <a:pPr algn="ctr">
                <a:lnSpc>
                  <a:spcPts val="2499"/>
                </a:lnSpc>
              </a:pPr>
              <a:endParaRPr/>
            </a:p>
          </p:txBody>
        </p:sp>
      </p:grpSp>
      <p:grpSp>
        <p:nvGrpSpPr>
          <p:cNvPr id="14" name="Group 14"/>
          <p:cNvGrpSpPr/>
          <p:nvPr/>
        </p:nvGrpSpPr>
        <p:grpSpPr>
          <a:xfrm>
            <a:off x="1028700" y="1288665"/>
            <a:ext cx="790514" cy="79051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7B7B7"/>
            </a:solidFill>
            <a:ln w="19050" cap="sq">
              <a:solidFill>
                <a:srgbClr val="4C7D77"/>
              </a:solidFill>
              <a:prstDash val="solid"/>
              <a:miter/>
            </a:ln>
          </p:spPr>
        </p:sp>
        <p:sp>
          <p:nvSpPr>
            <p:cNvPr id="16" name="TextBox 16"/>
            <p:cNvSpPr txBox="1"/>
            <p:nvPr/>
          </p:nvSpPr>
          <p:spPr>
            <a:xfrm>
              <a:off x="76200" y="133350"/>
              <a:ext cx="660400" cy="603250"/>
            </a:xfrm>
            <a:prstGeom prst="rect">
              <a:avLst/>
            </a:prstGeom>
          </p:spPr>
          <p:txBody>
            <a:bodyPr lIns="50800" tIns="50800" rIns="50800" bIns="50800" rtlCol="0" anchor="ctr"/>
            <a:lstStyle/>
            <a:p>
              <a:pPr algn="ctr">
                <a:lnSpc>
                  <a:spcPts val="2499"/>
                </a:lnSpc>
              </a:pPr>
              <a:endParaRPr/>
            </a:p>
          </p:txBody>
        </p:sp>
      </p:grpSp>
      <p:grpSp>
        <p:nvGrpSpPr>
          <p:cNvPr id="17" name="Group 17"/>
          <p:cNvGrpSpPr/>
          <p:nvPr/>
        </p:nvGrpSpPr>
        <p:grpSpPr>
          <a:xfrm>
            <a:off x="2796118" y="2925066"/>
            <a:ext cx="12037554" cy="5166879"/>
            <a:chOff x="0" y="0"/>
            <a:chExt cx="3170385" cy="1360824"/>
          </a:xfrm>
        </p:grpSpPr>
        <p:sp>
          <p:nvSpPr>
            <p:cNvPr id="18" name="Freeform 18"/>
            <p:cNvSpPr/>
            <p:nvPr/>
          </p:nvSpPr>
          <p:spPr>
            <a:xfrm>
              <a:off x="0" y="0"/>
              <a:ext cx="3170385" cy="1360824"/>
            </a:xfrm>
            <a:custGeom>
              <a:avLst/>
              <a:gdLst/>
              <a:ahLst/>
              <a:cxnLst/>
              <a:rect l="l" t="t" r="r" b="b"/>
              <a:pathLst>
                <a:path w="3170385" h="1360824">
                  <a:moveTo>
                    <a:pt x="12863" y="0"/>
                  </a:moveTo>
                  <a:lnTo>
                    <a:pt x="3157522" y="0"/>
                  </a:lnTo>
                  <a:cubicBezTo>
                    <a:pt x="3164626" y="0"/>
                    <a:pt x="3170385" y="5759"/>
                    <a:pt x="3170385" y="12863"/>
                  </a:cubicBezTo>
                  <a:lnTo>
                    <a:pt x="3170385" y="1347961"/>
                  </a:lnTo>
                  <a:cubicBezTo>
                    <a:pt x="3170385" y="1351373"/>
                    <a:pt x="3169029" y="1354644"/>
                    <a:pt x="3166617" y="1357057"/>
                  </a:cubicBezTo>
                  <a:cubicBezTo>
                    <a:pt x="3164205" y="1359469"/>
                    <a:pt x="3160933" y="1360824"/>
                    <a:pt x="3157522" y="1360824"/>
                  </a:cubicBezTo>
                  <a:lnTo>
                    <a:pt x="12863" y="1360824"/>
                  </a:lnTo>
                  <a:cubicBezTo>
                    <a:pt x="5759" y="1360824"/>
                    <a:pt x="0" y="1355065"/>
                    <a:pt x="0" y="1347961"/>
                  </a:cubicBezTo>
                  <a:lnTo>
                    <a:pt x="0" y="12863"/>
                  </a:lnTo>
                  <a:cubicBezTo>
                    <a:pt x="0" y="5759"/>
                    <a:pt x="5759" y="0"/>
                    <a:pt x="12863" y="0"/>
                  </a:cubicBezTo>
                  <a:close/>
                </a:path>
              </a:pathLst>
            </a:custGeom>
            <a:solidFill>
              <a:srgbClr val="8BDFD5">
                <a:alpha val="80000"/>
              </a:srgbClr>
            </a:solidFill>
            <a:ln w="28575" cap="sq">
              <a:solidFill>
                <a:srgbClr val="4C7D77">
                  <a:alpha val="80000"/>
                </a:srgbClr>
              </a:solidFill>
              <a:prstDash val="dash"/>
              <a:miter/>
            </a:ln>
          </p:spPr>
        </p:sp>
        <p:sp>
          <p:nvSpPr>
            <p:cNvPr id="19" name="TextBox 19"/>
            <p:cNvSpPr txBox="1"/>
            <p:nvPr/>
          </p:nvSpPr>
          <p:spPr>
            <a:xfrm>
              <a:off x="0" y="57150"/>
              <a:ext cx="3170385" cy="1303674"/>
            </a:xfrm>
            <a:prstGeom prst="rect">
              <a:avLst/>
            </a:prstGeom>
          </p:spPr>
          <p:txBody>
            <a:bodyPr lIns="50800" tIns="50800" rIns="50800" bIns="50800" rtlCol="0" anchor="ctr"/>
            <a:lstStyle/>
            <a:p>
              <a:pPr algn="ctr">
                <a:lnSpc>
                  <a:spcPts val="2499"/>
                </a:lnSpc>
              </a:pPr>
              <a:endParaRPr/>
            </a:p>
          </p:txBody>
        </p:sp>
      </p:grpSp>
      <p:sp>
        <p:nvSpPr>
          <p:cNvPr id="24" name="TextBox 24"/>
          <p:cNvSpPr txBox="1"/>
          <p:nvPr/>
        </p:nvSpPr>
        <p:spPr>
          <a:xfrm>
            <a:off x="2009627" y="1315622"/>
            <a:ext cx="5253090" cy="669925"/>
          </a:xfrm>
          <a:prstGeom prst="rect">
            <a:avLst/>
          </a:prstGeom>
        </p:spPr>
        <p:txBody>
          <a:bodyPr lIns="0" tIns="0" rIns="0" bIns="0" rtlCol="0" anchor="t">
            <a:spAutoFit/>
          </a:bodyPr>
          <a:lstStyle/>
          <a:p>
            <a:pPr>
              <a:lnSpc>
                <a:spcPts val="5599"/>
              </a:lnSpc>
            </a:pPr>
            <a:r>
              <a:rPr lang="en-US" sz="3999" b="1" dirty="0">
                <a:solidFill>
                  <a:schemeClr val="tx2">
                    <a:lumMod val="75000"/>
                  </a:schemeClr>
                </a:solidFill>
                <a:latin typeface="Times New Roman" panose="02020603050405020304" pitchFamily="18" charset="0"/>
                <a:cs typeface="Times New Roman" panose="02020603050405020304" pitchFamily="18" charset="0"/>
              </a:rPr>
              <a:t>Dataset</a:t>
            </a:r>
          </a:p>
        </p:txBody>
      </p:sp>
      <p:graphicFrame>
        <p:nvGraphicFramePr>
          <p:cNvPr id="9" name="Table 8">
            <a:extLst>
              <a:ext uri="{FF2B5EF4-FFF2-40B4-BE49-F238E27FC236}">
                <a16:creationId xmlns:a16="http://schemas.microsoft.com/office/drawing/2014/main" id="{D257E977-4954-17A0-713F-B531BE15DB1A}"/>
              </a:ext>
            </a:extLst>
          </p:cNvPr>
          <p:cNvGraphicFramePr>
            <a:graphicFrameLocks noGrp="1"/>
          </p:cNvGraphicFramePr>
          <p:nvPr>
            <p:extLst>
              <p:ext uri="{D42A27DB-BD31-4B8C-83A1-F6EECF244321}">
                <p14:modId xmlns:p14="http://schemas.microsoft.com/office/powerpoint/2010/main" val="732641798"/>
              </p:ext>
            </p:extLst>
          </p:nvPr>
        </p:nvGraphicFramePr>
        <p:xfrm>
          <a:off x="4725198" y="4277922"/>
          <a:ext cx="7751968" cy="3233138"/>
        </p:xfrm>
        <a:graphic>
          <a:graphicData uri="http://schemas.openxmlformats.org/drawingml/2006/table">
            <a:tbl>
              <a:tblPr firstRow="1" firstCol="1" bandRow="1">
                <a:tableStyleId>{5C22544A-7EE6-4342-B048-85BDC9FD1C3A}</a:tableStyleId>
              </a:tblPr>
              <a:tblGrid>
                <a:gridCol w="2645336">
                  <a:extLst>
                    <a:ext uri="{9D8B030D-6E8A-4147-A177-3AD203B41FA5}">
                      <a16:colId xmlns:a16="http://schemas.microsoft.com/office/drawing/2014/main" val="2977262935"/>
                    </a:ext>
                  </a:extLst>
                </a:gridCol>
                <a:gridCol w="2846010">
                  <a:extLst>
                    <a:ext uri="{9D8B030D-6E8A-4147-A177-3AD203B41FA5}">
                      <a16:colId xmlns:a16="http://schemas.microsoft.com/office/drawing/2014/main" val="951578915"/>
                    </a:ext>
                  </a:extLst>
                </a:gridCol>
                <a:gridCol w="2260622">
                  <a:extLst>
                    <a:ext uri="{9D8B030D-6E8A-4147-A177-3AD203B41FA5}">
                      <a16:colId xmlns:a16="http://schemas.microsoft.com/office/drawing/2014/main" val="2129678120"/>
                    </a:ext>
                  </a:extLst>
                </a:gridCol>
              </a:tblGrid>
              <a:tr h="1195075">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Sentiment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Quantity of Reviews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Overall Reviews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8594057"/>
                  </a:ext>
                </a:extLst>
              </a:tr>
              <a:tr h="1101849">
                <a:tc>
                  <a:txBody>
                    <a:bodyPr/>
                    <a:lstStyle/>
                    <a:p>
                      <a:pPr marL="0" marR="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Positive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11,394</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22,789</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0694148"/>
                  </a:ext>
                </a:extLst>
              </a:tr>
              <a:tr h="936214">
                <a:tc>
                  <a:txBody>
                    <a:bodyPr/>
                    <a:lstStyle/>
                    <a:p>
                      <a:pPr marL="0" marR="0" algn="ctr">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Negative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11,395</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8031644"/>
                  </a:ext>
                </a:extLst>
              </a:tr>
            </a:tbl>
          </a:graphicData>
        </a:graphic>
      </p:graphicFrame>
      <p:sp>
        <p:nvSpPr>
          <p:cNvPr id="20" name="Rectangle 1">
            <a:extLst>
              <a:ext uri="{FF2B5EF4-FFF2-40B4-BE49-F238E27FC236}">
                <a16:creationId xmlns:a16="http://schemas.microsoft.com/office/drawing/2014/main" id="{5063BBF3-B4D8-EAB1-5EDB-3C4842501D87}"/>
              </a:ext>
            </a:extLst>
          </p:cNvPr>
          <p:cNvSpPr>
            <a:spLocks noChangeArrowheads="1"/>
          </p:cNvSpPr>
          <p:nvPr/>
        </p:nvSpPr>
        <p:spPr bwMode="auto">
          <a:xfrm>
            <a:off x="5029200" y="3381920"/>
            <a:ext cx="691376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Table 1. A Synopsis of the Data Set</a:t>
            </a:r>
            <a:endParaRPr kumimoji="0" lang="en-US" altLang="en-US" sz="3200" b="0" i="0" u="none" strike="noStrike" cap="none" normalizeH="0" baseline="0" dirty="0">
              <a:ln>
                <a:noFill/>
              </a:ln>
              <a:solidFill>
                <a:schemeClr val="tx2">
                  <a:lumMod val="75000"/>
                </a:schemeClr>
              </a:solidFill>
              <a:effectLst/>
            </a:endParaRPr>
          </a:p>
        </p:txBody>
      </p:sp>
      <p:sp>
        <p:nvSpPr>
          <p:cNvPr id="21" name="Slide Number Placeholder 56">
            <a:extLst>
              <a:ext uri="{FF2B5EF4-FFF2-40B4-BE49-F238E27FC236}">
                <a16:creationId xmlns:a16="http://schemas.microsoft.com/office/drawing/2014/main" id="{502E5021-638E-8D21-5CA6-21DE694738F0}"/>
              </a:ext>
            </a:extLst>
          </p:cNvPr>
          <p:cNvSpPr txBox="1">
            <a:spLocks/>
          </p:cNvSpPr>
          <p:nvPr/>
        </p:nvSpPr>
        <p:spPr>
          <a:xfrm>
            <a:off x="17449800" y="504500"/>
            <a:ext cx="457198" cy="2194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z="6600" b="1" smtClean="0">
                <a:latin typeface="Times New Roman" panose="02020603050405020304" pitchFamily="18" charset="0"/>
                <a:cs typeface="Times New Roman" panose="02020603050405020304" pitchFamily="18" charset="0"/>
              </a:rPr>
              <a:pPr/>
              <a:t>9</a:t>
            </a:fld>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102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2577</TotalTime>
  <Words>2478</Words>
  <Application>Microsoft Office PowerPoint</Application>
  <PresentationFormat>Custom</PresentationFormat>
  <Paragraphs>869</Paragraphs>
  <Slides>31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Wingdings</vt:lpstr>
      <vt:lpstr>Times New Roman</vt:lpstr>
      <vt:lpstr>Fraunces</vt:lpstr>
      <vt:lpstr>Fraunces Heavy</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Green Professional Thesis Defense Presentation</dc:title>
  <dc:creator>SLAYER</dc:creator>
  <cp:lastModifiedBy>Rifat Islam</cp:lastModifiedBy>
  <cp:revision>24</cp:revision>
  <dcterms:created xsi:type="dcterms:W3CDTF">2006-08-16T00:00:00Z</dcterms:created>
  <dcterms:modified xsi:type="dcterms:W3CDTF">2024-05-05T16:49:46Z</dcterms:modified>
  <dc:identifier>DAGEEEDo1JE</dc:identifier>
</cp:coreProperties>
</file>