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9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74" r:id="rId14"/>
    <p:sldId id="275" r:id="rId15"/>
    <p:sldId id="270" r:id="rId16"/>
    <p:sldId id="271" r:id="rId17"/>
    <p:sldId id="272" r:id="rId18"/>
    <p:sldId id="278" r:id="rId19"/>
    <p:sldId id="273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569" autoAdjust="0"/>
  </p:normalViewPr>
  <p:slideViewPr>
    <p:cSldViewPr snapToGrid="0">
      <p:cViewPr varScale="1">
        <p:scale>
          <a:sx n="71" d="100"/>
          <a:sy n="71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C465-C7FF-489A-9D4A-242C3FCB53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E0943C-7E84-4F12-9786-37CACA29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39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C465-C7FF-489A-9D4A-242C3FCB53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E0943C-7E84-4F12-9786-37CACA29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7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C465-C7FF-489A-9D4A-242C3FCB53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E0943C-7E84-4F12-9786-37CACA292C8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1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C465-C7FF-489A-9D4A-242C3FCB53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E0943C-7E84-4F12-9786-37CACA29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32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C465-C7FF-489A-9D4A-242C3FCB53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E0943C-7E84-4F12-9786-37CACA292C8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27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C465-C7FF-489A-9D4A-242C3FCB53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E0943C-7E84-4F12-9786-37CACA29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93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C465-C7FF-489A-9D4A-242C3FCB53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943C-7E84-4F12-9786-37CACA29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96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C465-C7FF-489A-9D4A-242C3FCB53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943C-7E84-4F12-9786-37CACA29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7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C465-C7FF-489A-9D4A-242C3FCB53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943C-7E84-4F12-9786-37CACA29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76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C465-C7FF-489A-9D4A-242C3FCB53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E0943C-7E84-4F12-9786-37CACA29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5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C465-C7FF-489A-9D4A-242C3FCB53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E0943C-7E84-4F12-9786-37CACA29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13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C465-C7FF-489A-9D4A-242C3FCB53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E0943C-7E84-4F12-9786-37CACA29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39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C465-C7FF-489A-9D4A-242C3FCB53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943C-7E84-4F12-9786-37CACA29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3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C465-C7FF-489A-9D4A-242C3FCB53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943C-7E84-4F12-9786-37CACA29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4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C465-C7FF-489A-9D4A-242C3FCB53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943C-7E84-4F12-9786-37CACA29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2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C465-C7FF-489A-9D4A-242C3FCB53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E0943C-7E84-4F12-9786-37CACA29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87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C465-C7FF-489A-9D4A-242C3FCB53E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E0943C-7E84-4F12-9786-37CACA292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25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2/S2196888823500021" TargetMode="External"/><Relationship Id="rId2" Type="http://schemas.openxmlformats.org/officeDocument/2006/relationships/hyperlink" Target="https://doi.org/10.48550/arXiv.2308.0198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5FA7DE-133D-242E-ECDD-8F4E3BFB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793" y="262890"/>
            <a:ext cx="8915399" cy="1337310"/>
          </a:xfrm>
        </p:spPr>
        <p:txBody>
          <a:bodyPr>
            <a:normAutofit/>
          </a:bodyPr>
          <a:lstStyle/>
          <a:p>
            <a:pPr algn="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University, Khulna</a:t>
            </a:r>
            <a:b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7EAD3A8-2DF2-27DF-6C29-C6285BC23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7703" y="1759859"/>
            <a:ext cx="8915399" cy="133731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BANGLA WEB SERIES REVIEW ANALYSIS USING DEEP LEARNING AND BERT BASED APPROACHES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8B07972-ED01-1A17-7BB9-6400B77F3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08" y="262890"/>
            <a:ext cx="1954530" cy="1044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0E9387-5C21-C2F0-E020-42A72391DD80}"/>
              </a:ext>
            </a:extLst>
          </p:cNvPr>
          <p:cNvSpPr txBox="1"/>
          <p:nvPr/>
        </p:nvSpPr>
        <p:spPr>
          <a:xfrm>
            <a:off x="2083276" y="3869055"/>
            <a:ext cx="86242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Asif Salman </a:t>
            </a: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20201079010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Richi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Jerald (20201083010)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Mushfiqul Islam (20201104010)</a:t>
            </a:r>
          </a:p>
        </p:txBody>
      </p:sp>
    </p:spTree>
    <p:extLst>
      <p:ext uri="{BB962C8B-B14F-4D97-AF65-F5344CB8AC3E}">
        <p14:creationId xmlns:p14="http://schemas.microsoft.com/office/powerpoint/2010/main" val="3521341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270EC0-20AC-8C27-58DA-D304F4AC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5" y="-23445"/>
            <a:ext cx="9213696" cy="404496"/>
          </a:xfrm>
        </p:spPr>
        <p:txBody>
          <a:bodyPr>
            <a:normAutofit fontScale="90000"/>
          </a:bodyPr>
          <a:lstStyle/>
          <a:p>
            <a:r>
              <a:rPr lang="en-GB" sz="2800" dirty="0"/>
              <a:t>Experimental Results (Deep Learning)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E78B27D3-18C7-E117-96CC-E949F8B5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6468"/>
              </p:ext>
            </p:extLst>
          </p:nvPr>
        </p:nvGraphicFramePr>
        <p:xfrm>
          <a:off x="0" y="468925"/>
          <a:ext cx="12192002" cy="6389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035">
                  <a:extLst>
                    <a:ext uri="{9D8B030D-6E8A-4147-A177-3AD203B41FA5}">
                      <a16:colId xmlns="" xmlns:a16="http://schemas.microsoft.com/office/drawing/2014/main" val="3800087788"/>
                    </a:ext>
                  </a:extLst>
                </a:gridCol>
                <a:gridCol w="1515035">
                  <a:extLst>
                    <a:ext uri="{9D8B030D-6E8A-4147-A177-3AD203B41FA5}">
                      <a16:colId xmlns="" xmlns:a16="http://schemas.microsoft.com/office/drawing/2014/main" val="235743995"/>
                    </a:ext>
                  </a:extLst>
                </a:gridCol>
                <a:gridCol w="1256881">
                  <a:extLst>
                    <a:ext uri="{9D8B030D-6E8A-4147-A177-3AD203B41FA5}">
                      <a16:colId xmlns="" xmlns:a16="http://schemas.microsoft.com/office/drawing/2014/main" val="1187200304"/>
                    </a:ext>
                  </a:extLst>
                </a:gridCol>
                <a:gridCol w="1256881">
                  <a:extLst>
                    <a:ext uri="{9D8B030D-6E8A-4147-A177-3AD203B41FA5}">
                      <a16:colId xmlns="" xmlns:a16="http://schemas.microsoft.com/office/drawing/2014/main" val="3561018222"/>
                    </a:ext>
                  </a:extLst>
                </a:gridCol>
                <a:gridCol w="960915">
                  <a:extLst>
                    <a:ext uri="{9D8B030D-6E8A-4147-A177-3AD203B41FA5}">
                      <a16:colId xmlns="" xmlns:a16="http://schemas.microsoft.com/office/drawing/2014/main" val="2883991404"/>
                    </a:ext>
                  </a:extLst>
                </a:gridCol>
                <a:gridCol w="1625862">
                  <a:extLst>
                    <a:ext uri="{9D8B030D-6E8A-4147-A177-3AD203B41FA5}">
                      <a16:colId xmlns="" xmlns:a16="http://schemas.microsoft.com/office/drawing/2014/main" val="1918413475"/>
                    </a:ext>
                  </a:extLst>
                </a:gridCol>
                <a:gridCol w="1294692">
                  <a:extLst>
                    <a:ext uri="{9D8B030D-6E8A-4147-A177-3AD203B41FA5}">
                      <a16:colId xmlns="" xmlns:a16="http://schemas.microsoft.com/office/drawing/2014/main" val="3827925164"/>
                    </a:ext>
                  </a:extLst>
                </a:gridCol>
                <a:gridCol w="1108244">
                  <a:extLst>
                    <a:ext uri="{9D8B030D-6E8A-4147-A177-3AD203B41FA5}">
                      <a16:colId xmlns="" xmlns:a16="http://schemas.microsoft.com/office/drawing/2014/main" val="343754044"/>
                    </a:ext>
                  </a:extLst>
                </a:gridCol>
                <a:gridCol w="1658457">
                  <a:extLst>
                    <a:ext uri="{9D8B030D-6E8A-4147-A177-3AD203B41FA5}">
                      <a16:colId xmlns="" xmlns:a16="http://schemas.microsoft.com/office/drawing/2014/main" val="1651900677"/>
                    </a:ext>
                  </a:extLst>
                </a:gridCol>
              </a:tblGrid>
              <a:tr h="5860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Smote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extLst>
                  <a:ext uri="{0D108BD9-81ED-4DB2-BD59-A6C34878D82A}">
                    <a16:rowId xmlns="" xmlns:a16="http://schemas.microsoft.com/office/drawing/2014/main" val="1444043024"/>
                  </a:ext>
                </a:extLst>
              </a:tr>
              <a:tr h="26935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0.9831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extLst>
                  <a:ext uri="{0D108BD9-81ED-4DB2-BD59-A6C34878D82A}">
                    <a16:rowId xmlns="" xmlns:a16="http://schemas.microsoft.com/office/drawing/2014/main" val="2069103592"/>
                  </a:ext>
                </a:extLst>
              </a:tr>
              <a:tr h="39006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      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      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1683019"/>
                  </a:ext>
                </a:extLst>
              </a:tr>
              <a:tr h="39006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      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      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0.9770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extLst>
                  <a:ext uri="{0D108BD9-81ED-4DB2-BD59-A6C34878D82A}">
                    <a16:rowId xmlns="" xmlns:a16="http://schemas.microsoft.com/office/drawing/2014/main" val="814254863"/>
                  </a:ext>
                </a:extLst>
              </a:tr>
              <a:tr h="25324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1052254"/>
                  </a:ext>
                </a:extLst>
              </a:tr>
              <a:tr h="27451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0.4863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extLst>
                  <a:ext uri="{0D108BD9-81ED-4DB2-BD59-A6C34878D82A}">
                    <a16:rowId xmlns="" xmlns:a16="http://schemas.microsoft.com/office/drawing/2014/main" val="707750797"/>
                  </a:ext>
                </a:extLst>
              </a:tr>
              <a:tr h="2738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2974826"/>
                  </a:ext>
                </a:extLst>
              </a:tr>
              <a:tr h="28160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GRU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0.9828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extLst>
                  <a:ext uri="{0D108BD9-81ED-4DB2-BD59-A6C34878D82A}">
                    <a16:rowId xmlns="" xmlns:a16="http://schemas.microsoft.com/office/drawing/2014/main" val="3987340991"/>
                  </a:ext>
                </a:extLst>
              </a:tr>
              <a:tr h="2738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5427385"/>
                  </a:ext>
                </a:extLst>
              </a:tr>
              <a:tr h="39308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Bi-GRU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      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      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0.9834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0.9822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extLst>
                  <a:ext uri="{0D108BD9-81ED-4DB2-BD59-A6C34878D82A}">
                    <a16:rowId xmlns="" xmlns:a16="http://schemas.microsoft.com/office/drawing/2014/main" val="3959243826"/>
                  </a:ext>
                </a:extLst>
              </a:tr>
              <a:tr h="34475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7316719"/>
                  </a:ext>
                </a:extLst>
              </a:tr>
              <a:tr h="18887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Bi-LSTM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0.9819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extLst>
                  <a:ext uri="{0D108BD9-81ED-4DB2-BD59-A6C34878D82A}">
                    <a16:rowId xmlns="" xmlns:a16="http://schemas.microsoft.com/office/drawing/2014/main" val="4126286164"/>
                  </a:ext>
                </a:extLst>
              </a:tr>
              <a:tr h="19860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6315231"/>
                  </a:ext>
                </a:extLst>
              </a:tr>
              <a:tr h="27386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CNN-Bi-LSTM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extLst>
                  <a:ext uri="{0D108BD9-81ED-4DB2-BD59-A6C34878D82A}">
                    <a16:rowId xmlns="" xmlns:a16="http://schemas.microsoft.com/office/drawing/2014/main" val="2453263828"/>
                  </a:ext>
                </a:extLst>
              </a:tr>
              <a:tr h="25324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6735669"/>
                  </a:ext>
                </a:extLst>
              </a:tr>
              <a:tr h="20362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CNN-GRU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0.9851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extLst>
                  <a:ext uri="{0D108BD9-81ED-4DB2-BD59-A6C34878D82A}">
                    <a16:rowId xmlns="" xmlns:a16="http://schemas.microsoft.com/office/drawing/2014/main" val="3905327691"/>
                  </a:ext>
                </a:extLst>
              </a:tr>
              <a:tr h="21200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9922526"/>
                  </a:ext>
                </a:extLst>
              </a:tr>
              <a:tr h="18887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0.5135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0.489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0.486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0.5136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extLst>
                  <a:ext uri="{0D108BD9-81ED-4DB2-BD59-A6C34878D82A}">
                    <a16:rowId xmlns="" xmlns:a16="http://schemas.microsoft.com/office/drawing/2014/main" val="3331610915"/>
                  </a:ext>
                </a:extLst>
              </a:tr>
              <a:tr h="19860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250811"/>
                  </a:ext>
                </a:extLst>
              </a:tr>
              <a:tr h="29513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CNN-Bi-GRU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0.9849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0.9869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extLst>
                  <a:ext uri="{0D108BD9-81ED-4DB2-BD59-A6C34878D82A}">
                    <a16:rowId xmlns="" xmlns:a16="http://schemas.microsoft.com/office/drawing/2014/main" val="394431981"/>
                  </a:ext>
                </a:extLst>
              </a:tr>
              <a:tr h="2390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4514439"/>
                  </a:ext>
                </a:extLst>
              </a:tr>
              <a:tr h="21780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Stacking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0.9915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0.991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0.9887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extLst>
                  <a:ext uri="{0D108BD9-81ED-4DB2-BD59-A6C34878D82A}">
                    <a16:rowId xmlns="" xmlns:a16="http://schemas.microsoft.com/office/drawing/2014/main" val="3348490891"/>
                  </a:ext>
                </a:extLst>
              </a:tr>
              <a:tr h="1888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34703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0EF601D9-0A66-83CF-6AFB-8030A4B82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489245" y="2133600"/>
            <a:ext cx="395877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2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C7E383B1-2A15-7C44-B6B2-4ADAC9D9B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1" y="1028700"/>
            <a:ext cx="10995660" cy="5349240"/>
          </a:xfr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E854CAE3-C018-D109-CD7F-9B6558CB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070" y="132398"/>
            <a:ext cx="9892983" cy="701992"/>
          </a:xfrm>
        </p:spPr>
        <p:txBody>
          <a:bodyPr>
            <a:normAutofit/>
          </a:bodyPr>
          <a:lstStyle/>
          <a:p>
            <a:r>
              <a:rPr lang="en-GB" sz="2800" dirty="0"/>
              <a:t>Experimental Results (Deep Learning)</a:t>
            </a:r>
          </a:p>
        </p:txBody>
      </p:sp>
    </p:spTree>
    <p:extLst>
      <p:ext uri="{BB962C8B-B14F-4D97-AF65-F5344CB8AC3E}">
        <p14:creationId xmlns:p14="http://schemas.microsoft.com/office/powerpoint/2010/main" val="297627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C60CF9-6588-620C-248E-A196C900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40" y="306333"/>
            <a:ext cx="9812972" cy="848097"/>
          </a:xfrm>
        </p:spPr>
        <p:txBody>
          <a:bodyPr/>
          <a:lstStyle/>
          <a:p>
            <a:r>
              <a:rPr lang="en-GB" sz="3600" dirty="0"/>
              <a:t>Experimental Results (Deep Learning)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2B1462-39AF-7952-F474-16481A74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40" y="1303020"/>
            <a:ext cx="9812972" cy="46082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Stacking obtained the highest scores for f1-score and accuracy is 0.9915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0DB6E2F-E27C-0248-E897-A11D81A4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2057399"/>
            <a:ext cx="9246870" cy="41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1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DB0CC-D64E-C60C-8DCF-B0447492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7510"/>
          </a:xfrm>
        </p:spPr>
        <p:txBody>
          <a:bodyPr/>
          <a:lstStyle/>
          <a:p>
            <a:r>
              <a:rPr lang="en-GB" dirty="0"/>
              <a:t>Confusion Matrix of Stacking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A6A1681-9847-38C8-E344-9BC4E821D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1905000"/>
            <a:ext cx="8807132" cy="4507230"/>
          </a:xfrm>
        </p:spPr>
      </p:pic>
    </p:spTree>
    <p:extLst>
      <p:ext uri="{BB962C8B-B14F-4D97-AF65-F5344CB8AC3E}">
        <p14:creationId xmlns:p14="http://schemas.microsoft.com/office/powerpoint/2010/main" val="246573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3C7D93-A50A-102E-8990-0AD1DB94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425" y="178340"/>
            <a:ext cx="8911687" cy="896080"/>
          </a:xfrm>
        </p:spPr>
        <p:txBody>
          <a:bodyPr/>
          <a:lstStyle/>
          <a:p>
            <a:r>
              <a:rPr lang="en-GB" dirty="0"/>
              <a:t>ROC Curve of Stacking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3F437C6-1C7F-0AC7-8222-9350BB44D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70" y="1074420"/>
            <a:ext cx="8911686" cy="5303520"/>
          </a:xfrm>
        </p:spPr>
      </p:pic>
    </p:spTree>
    <p:extLst>
      <p:ext uri="{BB962C8B-B14F-4D97-AF65-F5344CB8AC3E}">
        <p14:creationId xmlns:p14="http://schemas.microsoft.com/office/powerpoint/2010/main" val="295356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00491C-DAA0-797D-CA0E-2BB2F3F3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176428"/>
            <a:ext cx="8911687" cy="804640"/>
          </a:xfrm>
        </p:spPr>
        <p:txBody>
          <a:bodyPr/>
          <a:lstStyle/>
          <a:p>
            <a:r>
              <a:rPr lang="en-GB" sz="3600" dirty="0"/>
              <a:t>Experimental Results (BERT)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02708AD-DBB8-E102-44BF-02A6EF395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205430"/>
              </p:ext>
            </p:extLst>
          </p:nvPr>
        </p:nvGraphicFramePr>
        <p:xfrm>
          <a:off x="1714500" y="1108710"/>
          <a:ext cx="9944099" cy="4354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2878">
                  <a:extLst>
                    <a:ext uri="{9D8B030D-6E8A-4147-A177-3AD203B41FA5}">
                      <a16:colId xmlns="" xmlns:a16="http://schemas.microsoft.com/office/drawing/2014/main" val="272222103"/>
                    </a:ext>
                  </a:extLst>
                </a:gridCol>
                <a:gridCol w="2000028">
                  <a:extLst>
                    <a:ext uri="{9D8B030D-6E8A-4147-A177-3AD203B41FA5}">
                      <a16:colId xmlns="" xmlns:a16="http://schemas.microsoft.com/office/drawing/2014/main" val="922987418"/>
                    </a:ext>
                  </a:extLst>
                </a:gridCol>
                <a:gridCol w="2000028">
                  <a:extLst>
                    <a:ext uri="{9D8B030D-6E8A-4147-A177-3AD203B41FA5}">
                      <a16:colId xmlns="" xmlns:a16="http://schemas.microsoft.com/office/drawing/2014/main" val="1343834171"/>
                    </a:ext>
                  </a:extLst>
                </a:gridCol>
                <a:gridCol w="2000028">
                  <a:extLst>
                    <a:ext uri="{9D8B030D-6E8A-4147-A177-3AD203B41FA5}">
                      <a16:colId xmlns="" xmlns:a16="http://schemas.microsoft.com/office/drawing/2014/main" val="1134172441"/>
                    </a:ext>
                  </a:extLst>
                </a:gridCol>
                <a:gridCol w="2001137">
                  <a:extLst>
                    <a:ext uri="{9D8B030D-6E8A-4147-A177-3AD203B41FA5}">
                      <a16:colId xmlns="" xmlns:a16="http://schemas.microsoft.com/office/drawing/2014/main" val="1120985026"/>
                    </a:ext>
                  </a:extLst>
                </a:gridCol>
              </a:tblGrid>
              <a:tr h="7190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39392392"/>
                  </a:ext>
                </a:extLst>
              </a:tr>
              <a:tr h="7194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11431387"/>
                  </a:ext>
                </a:extLst>
              </a:tr>
              <a:tr h="1477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Bangla-BERT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49027734"/>
                  </a:ext>
                </a:extLst>
              </a:tr>
              <a:tr h="7194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MBert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08506789"/>
                  </a:ext>
                </a:extLst>
              </a:tr>
              <a:tr h="7194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Distil-Bert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91571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643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443F6-AC89-9864-13FB-F00002A6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781" y="91075"/>
            <a:ext cx="8911687" cy="690340"/>
          </a:xfrm>
        </p:spPr>
        <p:txBody>
          <a:bodyPr/>
          <a:lstStyle/>
          <a:p>
            <a:r>
              <a:rPr lang="en-GB" sz="3600" dirty="0"/>
              <a:t>Experimental Results (BERT)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C5CE329-19E7-658B-0CCB-EE6EBE821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1" y="877570"/>
            <a:ext cx="9574626" cy="4491990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68BED5D-2ACB-E58C-A828-150165F7AA9D}"/>
              </a:ext>
            </a:extLst>
          </p:cNvPr>
          <p:cNvSpPr txBox="1"/>
          <p:nvPr/>
        </p:nvSpPr>
        <p:spPr>
          <a:xfrm>
            <a:off x="1668781" y="5646420"/>
            <a:ext cx="97726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Bangla-BERT obtained the highest scores for f1-score, accuracy is 0.992 among all BERT models.</a:t>
            </a:r>
            <a:endParaRPr lang="en-GB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64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9CA934-C11C-ACF7-E6D5-8B6B87B7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476" y="609235"/>
            <a:ext cx="8911687" cy="88465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Comparison between DL and BERT</a:t>
            </a:r>
            <a:endParaRPr lang="en-GB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44C0E5B1-B5DC-FFC0-5DAA-92B910ED4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171881"/>
              </p:ext>
            </p:extLst>
          </p:nvPr>
        </p:nvGraphicFramePr>
        <p:xfrm>
          <a:off x="2491740" y="1691640"/>
          <a:ext cx="8778238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2391">
                  <a:extLst>
                    <a:ext uri="{9D8B030D-6E8A-4147-A177-3AD203B41FA5}">
                      <a16:colId xmlns="" xmlns:a16="http://schemas.microsoft.com/office/drawing/2014/main" val="3505003096"/>
                    </a:ext>
                  </a:extLst>
                </a:gridCol>
                <a:gridCol w="1462391">
                  <a:extLst>
                    <a:ext uri="{9D8B030D-6E8A-4147-A177-3AD203B41FA5}">
                      <a16:colId xmlns="" xmlns:a16="http://schemas.microsoft.com/office/drawing/2014/main" val="943527362"/>
                    </a:ext>
                  </a:extLst>
                </a:gridCol>
                <a:gridCol w="1463364">
                  <a:extLst>
                    <a:ext uri="{9D8B030D-6E8A-4147-A177-3AD203B41FA5}">
                      <a16:colId xmlns="" xmlns:a16="http://schemas.microsoft.com/office/drawing/2014/main" val="847175092"/>
                    </a:ext>
                  </a:extLst>
                </a:gridCol>
                <a:gridCol w="1463364">
                  <a:extLst>
                    <a:ext uri="{9D8B030D-6E8A-4147-A177-3AD203B41FA5}">
                      <a16:colId xmlns="" xmlns:a16="http://schemas.microsoft.com/office/drawing/2014/main" val="1060769661"/>
                    </a:ext>
                  </a:extLst>
                </a:gridCol>
                <a:gridCol w="1463364">
                  <a:extLst>
                    <a:ext uri="{9D8B030D-6E8A-4147-A177-3AD203B41FA5}">
                      <a16:colId xmlns="" xmlns:a16="http://schemas.microsoft.com/office/drawing/2014/main" val="3928979118"/>
                    </a:ext>
                  </a:extLst>
                </a:gridCol>
                <a:gridCol w="1463364">
                  <a:extLst>
                    <a:ext uri="{9D8B030D-6E8A-4147-A177-3AD203B41FA5}">
                      <a16:colId xmlns="" xmlns:a16="http://schemas.microsoft.com/office/drawing/2014/main" val="3143492019"/>
                    </a:ext>
                  </a:extLst>
                </a:gridCol>
              </a:tblGrid>
              <a:tr h="16543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39588373"/>
                  </a:ext>
                </a:extLst>
              </a:tr>
              <a:tr h="8056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Stacking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0.9915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0.991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56461419"/>
                  </a:ext>
                </a:extLst>
              </a:tr>
              <a:tr h="16548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Bangla-BERT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49440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30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0F8142-D195-D890-A57F-8DE108A8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4630"/>
          </a:xfrm>
        </p:spPr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Comparison between DL and BERT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1318C6-645B-1BC6-4987-42C1E2DA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88820"/>
            <a:ext cx="8915400" cy="39224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Stacking model achieves an accuracy of 0.9915 and an f1 score of 0.99.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Banga-BERT achieves also same accuracy 0.992.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outstanding results in the field of Bangla sentiment analysis are comparable to </a:t>
            </a:r>
            <a:r>
              <a:rPr lang="en-GB" sz="2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existing works.</a:t>
            </a:r>
            <a:endParaRPr lang="en-GB" sz="2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1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BDC18C-8DF9-936B-1F4F-613107B0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0" y="226323"/>
            <a:ext cx="8911687" cy="1280890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795361-BB03-DF98-17DC-A05636ECD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0" y="1268730"/>
            <a:ext cx="9966960" cy="523494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Constructed dataset: Curated 17,219 Bangla web series reviews from YouTube, manually annotated for sentiment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sentiment analysis: Provides subtle understanding of public opinion in Bangla web series comments.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SMOTE application: Significantly improved model performance by addressing class imbalance.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Stacking and Bangla-BERT: Achieved highest accuracy of 99% each, outperforming other models.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Stacking DL method: Superior performance over basic deep learning approaches.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Bangla-BERT method: Excelled within BERT models for Bangla web series sentiment analysis.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8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66FF7F-3740-1FDC-4AB9-88D533AD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57453E-F0C1-FEFA-4984-4C503971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322" y="1905000"/>
            <a:ext cx="8915400" cy="4006222"/>
          </a:xfrm>
        </p:spPr>
        <p:txBody>
          <a:bodyPr>
            <a:normAutofit/>
          </a:bodyPr>
          <a:lstStyle/>
          <a:p>
            <a:pPr marL="685800" lvl="1" indent="-342900" algn="just" eaLnBrk="1" hangingPunct="1">
              <a:spcBef>
                <a:spcPts val="1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685800" lvl="1" indent="-342900" algn="just" eaLnBrk="1" hangingPunct="1">
              <a:spcBef>
                <a:spcPts val="1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 marL="685800" lvl="1" indent="-342900" algn="just" eaLnBrk="1" hangingPunct="1">
              <a:spcBef>
                <a:spcPts val="1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685800" lvl="1" indent="-342900" algn="just" eaLnBrk="1" hangingPunct="1">
              <a:spcBef>
                <a:spcPts val="1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and Analysis</a:t>
            </a:r>
          </a:p>
          <a:p>
            <a:pPr marL="685800" lvl="1" indent="-342900" algn="just" eaLnBrk="1" hangingPunct="1">
              <a:spcBef>
                <a:spcPts val="16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84346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75FF15-2C8B-BDCF-FCCF-3C09717E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94A592-9BAB-270E-04D2-7A9743C4B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3070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plan to further balance and improve our dataset,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several hybrid and stacking feature extraction methodologies for the Sentiment Analysis on Bangla Web series Reviews,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mploy transformer-based learning in the future.</a:t>
            </a:r>
            <a:endParaRPr lang="en-GB" sz="2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65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2814A-D8CD-4402-752D-A95C309C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115" y="235490"/>
            <a:ext cx="9957215" cy="873220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C5F71E-AA52-6DD7-BAA3-71A8C96B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112" y="868680"/>
            <a:ext cx="9957216" cy="575383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J. K. Adarsh, V. T.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Sreedevi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Thangavelusamy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“Product Review System With BERT for Sentiment Analysis and Implementation of Administrative Privileges on Node-RED,” in IEEE Access, vol. 11, pp. 65968-65976, 2023,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10.1109/ACCESS.2023.3275738. </a:t>
            </a:r>
            <a:endParaRPr lang="en-GB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M. I. H. Junaid, F. Hossain, U. S. Upal, A.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Tameem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Kashim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Fahmin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“Bangla Food Review Sentimental Analysis using Machine Learning,” 2022 IEEE 12th Annual Computing and Communication Workshop and Conference (CCWC), Las Vegas, NV, USA, pp. 0347- 0353, 2022,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10.1109/CCWC54503.2022.9720761. </a:t>
            </a:r>
            <a:endParaRPr lang="en-GB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A. S. Talaat, “Sentiment analysis classification system using hybrid BERT models,” J Big Data, vol. 10, no. 1, Dec. 2023,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10.1186/s40537-023-00781-w. </a:t>
            </a:r>
            <a:endParaRPr lang="en-GB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G. M.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Shahariar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T. R. Shawon, F. M. Shah, M. S. Alam, M. S. Mahbub, “Bengali Fake Reviews: A Benchmark Dataset and Detection System,” arXiv:2308.01987v1. </a:t>
            </a:r>
            <a:r>
              <a:rPr lang="en-US" sz="22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https://doi.org/10.48550/arXiv.2308.01987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GB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M. Hasan, L. Islam, I. Jahan, S. M. Meem, R. M. Rahman, “Natural Language Processing and Sentiment Analysis on Bangla Social Media Comments on Russia– Ukraine War Using Transformers,” Vietnam Journal of Computer Science, Vol. 10, No. 03, pp. 329-356, 2023, </a:t>
            </a:r>
            <a:r>
              <a:rPr lang="en-US" sz="22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https://doi.org/10.1142/S2196888823500021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GB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E. R. Rhythm, R. A. Shuvo, M. S. Hossain, M. F. Islam, A. A. Rasel, “Sentiment Analysis of Restaurant Reviews from Bangladeshi Food Delivery Apps,” 2023 International Conference on Emerging Smart Computing and Informatics (ESCI), Pune, India, pp. 1-5, 2023,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10.1109/ESCI56872.2023.10100214. </a:t>
            </a:r>
            <a:endParaRPr lang="en-GB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23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B74A66-EFEC-1990-5749-91192A77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925" y="2384330"/>
            <a:ext cx="5179475" cy="1879060"/>
          </a:xfrm>
        </p:spPr>
        <p:txBody>
          <a:bodyPr>
            <a:noAutofit/>
          </a:bodyPr>
          <a:lstStyle/>
          <a:p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403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46083A-3BEB-9894-9E0D-D4375FAA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1" y="624110"/>
            <a:ext cx="9504362" cy="1280890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6CB964-D4F9-DCDF-FE1B-493ECF9AC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2133600"/>
            <a:ext cx="9790112" cy="3777622"/>
          </a:xfrm>
        </p:spPr>
        <p:txBody>
          <a:bodyPr/>
          <a:lstStyle/>
          <a:p>
            <a:pPr marL="685800" lvl="1" indent="-342900" algn="just">
              <a:spcBef>
                <a:spcPts val="1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(SA): A person’s view on a particular topic [1].</a:t>
            </a:r>
          </a:p>
          <a:p>
            <a:pPr marL="685800" lvl="1" indent="-342900" algn="just">
              <a:spcBef>
                <a:spcPts val="1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Series review analysis: Part of SA</a:t>
            </a:r>
          </a:p>
          <a:p>
            <a:pPr marL="685800" lvl="1" indent="-342900" algn="just">
              <a:spcBef>
                <a:spcPts val="1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 Web Series become more popular. </a:t>
            </a:r>
          </a:p>
          <a:p>
            <a:pPr marL="685800" lvl="1" indent="-342900" algn="just">
              <a:spcBef>
                <a:spcPts val="1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250 million people use Bangla everyday [2].</a:t>
            </a:r>
          </a:p>
          <a:p>
            <a:pPr marL="685800" lvl="1" indent="-342900" algn="just">
              <a:spcBef>
                <a:spcPts val="1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Dearth of resources for Bangla SA based works (e.g. Web Series Review) [3].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62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CD81DD-7F4E-55F2-64E2-695EBAAD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9" y="624110"/>
            <a:ext cx="9504364" cy="827500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B67755E-8291-8A40-3271-9524E4FC9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004175"/>
              </p:ext>
            </p:extLst>
          </p:nvPr>
        </p:nvGraphicFramePr>
        <p:xfrm>
          <a:off x="2000250" y="1645920"/>
          <a:ext cx="9504365" cy="4377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873">
                  <a:extLst>
                    <a:ext uri="{9D8B030D-6E8A-4147-A177-3AD203B41FA5}">
                      <a16:colId xmlns="" xmlns:a16="http://schemas.microsoft.com/office/drawing/2014/main" val="115807067"/>
                    </a:ext>
                  </a:extLst>
                </a:gridCol>
                <a:gridCol w="1900873">
                  <a:extLst>
                    <a:ext uri="{9D8B030D-6E8A-4147-A177-3AD203B41FA5}">
                      <a16:colId xmlns="" xmlns:a16="http://schemas.microsoft.com/office/drawing/2014/main" val="1129157805"/>
                    </a:ext>
                  </a:extLst>
                </a:gridCol>
                <a:gridCol w="1900873">
                  <a:extLst>
                    <a:ext uri="{9D8B030D-6E8A-4147-A177-3AD203B41FA5}">
                      <a16:colId xmlns="" xmlns:a16="http://schemas.microsoft.com/office/drawing/2014/main" val="3529438870"/>
                    </a:ext>
                  </a:extLst>
                </a:gridCol>
                <a:gridCol w="1900873">
                  <a:extLst>
                    <a:ext uri="{9D8B030D-6E8A-4147-A177-3AD203B41FA5}">
                      <a16:colId xmlns="" xmlns:a16="http://schemas.microsoft.com/office/drawing/2014/main" val="1335635185"/>
                    </a:ext>
                  </a:extLst>
                </a:gridCol>
                <a:gridCol w="1900873">
                  <a:extLst>
                    <a:ext uri="{9D8B030D-6E8A-4147-A177-3AD203B41FA5}">
                      <a16:colId xmlns="" xmlns:a16="http://schemas.microsoft.com/office/drawing/2014/main" val="2602460983"/>
                    </a:ext>
                  </a:extLst>
                </a:gridCol>
              </a:tblGrid>
              <a:tr h="98942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9286159"/>
                  </a:ext>
                </a:extLst>
              </a:tr>
              <a:tr h="112942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J. K. Adarsh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 [1]</a:t>
                      </a:r>
                    </a:p>
                    <a:p>
                      <a:pPr algn="ctr"/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8200714"/>
                  </a:ext>
                </a:extLst>
              </a:tr>
              <a:tr h="112942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N. Hossain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 [2]</a:t>
                      </a:r>
                    </a:p>
                    <a:p>
                      <a:pPr algn="ctr"/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CNN-LSTM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7350205"/>
                  </a:ext>
                </a:extLst>
              </a:tr>
              <a:tr h="112942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N. J.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Prottasha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 [3]</a:t>
                      </a:r>
                    </a:p>
                    <a:p>
                      <a:pPr algn="ctr"/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9889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6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93D258-CCB8-EFA9-EB9B-D2BEC398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501143-E094-6564-A32F-FCDBA6DA6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322" y="2145030"/>
            <a:ext cx="8915400" cy="3777622"/>
          </a:xfrm>
        </p:spPr>
        <p:txBody>
          <a:bodyPr/>
          <a:lstStyle/>
          <a:p>
            <a:pPr marL="685800" lvl="1" indent="-342900" algn="just">
              <a:spcBef>
                <a:spcPts val="1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dataset. </a:t>
            </a:r>
          </a:p>
          <a:p>
            <a:pPr marL="685800" lvl="1" indent="-342900" algn="just">
              <a:spcBef>
                <a:spcPts val="1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 dataset</a:t>
            </a:r>
          </a:p>
          <a:p>
            <a:pPr marL="685800" lvl="1" indent="-342900" algn="just">
              <a:spcBef>
                <a:spcPts val="1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DL and BERT algorithms.</a:t>
            </a:r>
          </a:p>
          <a:p>
            <a:pPr marL="685800" lvl="1" indent="-342900" algn="just">
              <a:spcBef>
                <a:spcPts val="1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accuracy.  </a:t>
            </a:r>
          </a:p>
          <a:p>
            <a:pPr marL="685800" lvl="1" indent="-342900" algn="just">
              <a:spcBef>
                <a:spcPts val="1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Beat the existing works.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69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3F2E7D-92AB-19EC-B0C3-5154CDE2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002" y="397968"/>
            <a:ext cx="8911687" cy="870393"/>
          </a:xfrm>
        </p:spPr>
        <p:txBody>
          <a:bodyPr/>
          <a:lstStyle/>
          <a:p>
            <a:r>
              <a:rPr lang="en-GB" b="1" dirty="0"/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2C01757-D297-1E42-991A-1F1680D35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2" y="1356852"/>
            <a:ext cx="8556123" cy="4345858"/>
          </a:xfr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BA19DA6-C847-8712-5081-1D369AD38E65}"/>
              </a:ext>
            </a:extLst>
          </p:cNvPr>
          <p:cNvSpPr txBox="1"/>
          <p:nvPr/>
        </p:nvSpPr>
        <p:spPr>
          <a:xfrm>
            <a:off x="4945626" y="5842508"/>
            <a:ext cx="404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5426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C4DE41-65D1-DDFC-77B8-32A0E77F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051"/>
          </a:xfrm>
        </p:spPr>
        <p:txBody>
          <a:bodyPr>
            <a:normAutofit/>
          </a:bodyPr>
          <a:lstStyle/>
          <a:p>
            <a:r>
              <a:rPr lang="en-GB" sz="4000" b="1" dirty="0"/>
              <a:t>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DF8E8D3-8DA5-5843-8A97-4278AA82F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507498"/>
              </p:ext>
            </p:extLst>
          </p:nvPr>
        </p:nvGraphicFramePr>
        <p:xfrm>
          <a:off x="2499852" y="1799304"/>
          <a:ext cx="8915400" cy="238318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71800">
                  <a:extLst>
                    <a:ext uri="{9D8B030D-6E8A-4147-A177-3AD203B41FA5}">
                      <a16:colId xmlns="" xmlns:a16="http://schemas.microsoft.com/office/drawing/2014/main" val="2171759893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4111439803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380470448"/>
                    </a:ext>
                  </a:extLst>
                </a:gridCol>
              </a:tblGrid>
              <a:tr h="1468784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Sentiment</a:t>
                      </a:r>
                      <a:endParaRPr lang="en-GB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Number of reviews</a:t>
                      </a:r>
                      <a:endParaRPr lang="en-GB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Total Reviews</a:t>
                      </a:r>
                      <a:endParaRPr lang="en-GB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3866352"/>
                  </a:ext>
                </a:extLst>
              </a:tr>
              <a:tr h="43564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8737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17219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09563748"/>
                  </a:ext>
                </a:extLst>
              </a:tr>
              <a:tr h="43564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8482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30044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6403B1B-54B7-466A-08FB-098C783E3B27}"/>
              </a:ext>
            </a:extLst>
          </p:cNvPr>
          <p:cNvSpPr txBox="1"/>
          <p:nvPr/>
        </p:nvSpPr>
        <p:spPr>
          <a:xfrm>
            <a:off x="2319452" y="4503175"/>
            <a:ext cx="9478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been divided into training and test sets at a ratio of 80% to 20%. We have collected 8737 positive comments and 8482 negative comments so class distribution of comments are almost similar.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03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73C13-0C47-07E6-8225-F055B289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955" y="496291"/>
            <a:ext cx="8911687" cy="1280890"/>
          </a:xfrm>
        </p:spPr>
        <p:txBody>
          <a:bodyPr/>
          <a:lstStyle/>
          <a:p>
            <a:r>
              <a:rPr lang="en-GB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BA4D79-B211-D8A6-A25E-9FA30464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955" y="1612491"/>
            <a:ext cx="9567657" cy="474921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GB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emoving non-Bangla words, punctuation, URLs, special characters, emoticon and so 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Stemming 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“</a:t>
            </a:r>
            <a:r>
              <a:rPr lang="as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সিরিজটা দারুন উপভোগ করতেছিলাম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      “</a:t>
            </a:r>
            <a:r>
              <a:rPr lang="as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সিরিজ দারুন উপভোগ করি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সিরিজটা</a:t>
            </a: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সুন্দর</a:t>
            </a: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লাগছে</a:t>
            </a: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     “</a:t>
            </a:r>
            <a:r>
              <a:rPr lang="en-GB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সিরিজ</a:t>
            </a: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সুন্দর</a:t>
            </a: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লাগে</a:t>
            </a: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Stop words removal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as-I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বরং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”(rather), “</a:t>
            </a:r>
            <a:r>
              <a:rPr lang="as-I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কিন্তু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”(but), “</a:t>
            </a:r>
            <a:r>
              <a:rPr lang="as-I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নতুবা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”(or), “</a:t>
            </a:r>
            <a:r>
              <a:rPr lang="as-I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যদি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”(if), </a:t>
            </a:r>
            <a:r>
              <a:rPr lang="en-GB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GB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এই</a:t>
            </a:r>
            <a:r>
              <a:rPr lang="en-GB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“(this), "</a:t>
            </a:r>
            <a:r>
              <a:rPr lang="en-GB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হয়</a:t>
            </a:r>
            <a:r>
              <a:rPr lang="en-GB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“(is)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FAD835E7-9ACA-C0C2-93C2-F03305C81827}"/>
              </a:ext>
            </a:extLst>
          </p:cNvPr>
          <p:cNvSpPr/>
          <p:nvPr/>
        </p:nvSpPr>
        <p:spPr>
          <a:xfrm>
            <a:off x="7266039" y="3124200"/>
            <a:ext cx="216309" cy="1868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B3FCFE60-8B36-0B0F-35B8-0A5F832B646C}"/>
              </a:ext>
            </a:extLst>
          </p:cNvPr>
          <p:cNvSpPr/>
          <p:nvPr/>
        </p:nvSpPr>
        <p:spPr>
          <a:xfrm>
            <a:off x="5658464" y="4141838"/>
            <a:ext cx="216309" cy="1868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56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A1EA9C-186E-906D-406F-B4987415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118" y="388136"/>
            <a:ext cx="8911687" cy="1283348"/>
          </a:xfrm>
        </p:spPr>
        <p:txBody>
          <a:bodyPr/>
          <a:lstStyle/>
          <a:p>
            <a:r>
              <a:rPr lang="en-GB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93EF73-3E03-9314-3B77-6FBC2C1F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118" y="1936954"/>
            <a:ext cx="9157494" cy="2753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Feature Extraction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Dataset comprising 17,219 comments using Word2Vec, a prominent word embedding technique in natural language processing (NLP).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Word2Vec algorithm uses a neural network to learn word embeddings from a large corpus of text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99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</TotalTime>
  <Words>1161</Words>
  <Application>Microsoft Office PowerPoint</Application>
  <PresentationFormat>Widescreen</PresentationFormat>
  <Paragraphs>307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Nirmala UI</vt:lpstr>
      <vt:lpstr>Times New Roman</vt:lpstr>
      <vt:lpstr>Wingdings</vt:lpstr>
      <vt:lpstr>Wingdings 3</vt:lpstr>
      <vt:lpstr>Wisp</vt:lpstr>
      <vt:lpstr> North Western University, Khulna </vt:lpstr>
      <vt:lpstr>Overview</vt:lpstr>
      <vt:lpstr>Introduction</vt:lpstr>
      <vt:lpstr>Related Works</vt:lpstr>
      <vt:lpstr>Objective</vt:lpstr>
      <vt:lpstr>Methodology</vt:lpstr>
      <vt:lpstr>Dataset</vt:lpstr>
      <vt:lpstr>Data Preprocessing</vt:lpstr>
      <vt:lpstr>Data Preprocessing</vt:lpstr>
      <vt:lpstr>Experimental Results (Deep Learning)</vt:lpstr>
      <vt:lpstr>Experimental Results (Deep Learning)</vt:lpstr>
      <vt:lpstr>Experimental Results (Deep Learning)</vt:lpstr>
      <vt:lpstr>Confusion Matrix of Stacking</vt:lpstr>
      <vt:lpstr>ROC Curve of Stacking Model</vt:lpstr>
      <vt:lpstr>Experimental Results (BERT)</vt:lpstr>
      <vt:lpstr>Experimental Results (BERT)</vt:lpstr>
      <vt:lpstr>Comparison between DL and BERT</vt:lpstr>
      <vt:lpstr>Comparison between DL and BERT</vt:lpstr>
      <vt:lpstr>Conclusion</vt:lpstr>
      <vt:lpstr>Future Works</vt:lpstr>
      <vt:lpstr>References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North Western University, Khulna </dc:title>
  <dc:creator>Mushfiqul Islam</dc:creator>
  <cp:lastModifiedBy>Microsoft account</cp:lastModifiedBy>
  <cp:revision>3</cp:revision>
  <dcterms:created xsi:type="dcterms:W3CDTF">2024-05-05T14:49:13Z</dcterms:created>
  <dcterms:modified xsi:type="dcterms:W3CDTF">2024-05-05T18:42:11Z</dcterms:modified>
</cp:coreProperties>
</file>