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7" r:id="rId5"/>
    <p:sldId id="268" r:id="rId6"/>
    <p:sldId id="283" r:id="rId7"/>
    <p:sldId id="269" r:id="rId8"/>
    <p:sldId id="284" r:id="rId9"/>
    <p:sldId id="285" r:id="rId10"/>
    <p:sldId id="270" r:id="rId11"/>
    <p:sldId id="260" r:id="rId12"/>
    <p:sldId id="263" r:id="rId13"/>
    <p:sldId id="261" r:id="rId14"/>
    <p:sldId id="262" r:id="rId15"/>
    <p:sldId id="286" r:id="rId16"/>
    <p:sldId id="271" r:id="rId17"/>
    <p:sldId id="287" r:id="rId18"/>
    <p:sldId id="272" r:id="rId19"/>
    <p:sldId id="289" r:id="rId20"/>
    <p:sldId id="290" r:id="rId21"/>
    <p:sldId id="291" r:id="rId22"/>
    <p:sldId id="273" r:id="rId23"/>
    <p:sldId id="292" r:id="rId24"/>
    <p:sldId id="276" r:id="rId25"/>
    <p:sldId id="279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Operators And Expression</a:t>
            </a:r>
            <a:endParaRPr lang="en-US" sz="32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607336" cy="1036950"/>
          </a:xfrm>
        </p:spPr>
        <p:txBody>
          <a:bodyPr>
            <a:noAutofit/>
          </a:bodyPr>
          <a:lstStyle/>
          <a:p>
            <a:r>
              <a:rPr lang="en-US" dirty="0" smtClean="0"/>
              <a:t>Sultan Mahmud</a:t>
            </a:r>
          </a:p>
          <a:p>
            <a:r>
              <a:rPr lang="en-GB" dirty="0" smtClean="0"/>
              <a:t>Lecturer</a:t>
            </a:r>
            <a:endParaRPr lang="en-US" dirty="0" smtClean="0"/>
          </a:p>
          <a:p>
            <a:r>
              <a:rPr lang="en-US" dirty="0" smtClean="0"/>
              <a:t>Department of </a:t>
            </a:r>
            <a:r>
              <a:rPr lang="en-US" dirty="0" smtClean="0"/>
              <a:t>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3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8667"/>
            <a:ext cx="6508377" cy="699710"/>
          </a:xfrm>
        </p:spPr>
        <p:txBody>
          <a:bodyPr/>
          <a:lstStyle/>
          <a:p>
            <a:r>
              <a:rPr lang="en-US" b="1" dirty="0"/>
              <a:t>Assignment O</a:t>
            </a:r>
            <a:r>
              <a:rPr lang="en-US" b="1" dirty="0" smtClean="0"/>
              <a:t>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33" y="1046293"/>
            <a:ext cx="7132648" cy="138358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 </a:t>
            </a:r>
            <a:r>
              <a:rPr lang="en-US" dirty="0"/>
              <a:t>C programs, values for the variables are assigned using assignment operators.</a:t>
            </a:r>
          </a:p>
          <a:p>
            <a:pPr lvl="1"/>
            <a:r>
              <a:rPr lang="en-US" dirty="0"/>
              <a:t>For example, if the value “10″ is to be assigned for the variable “sum”, it can be assigned as </a:t>
            </a:r>
            <a:r>
              <a:rPr lang="en-US" dirty="0" smtClean="0"/>
              <a:t>    </a:t>
            </a:r>
            <a:r>
              <a:rPr lang="en-US" b="1" dirty="0" smtClean="0"/>
              <a:t>sum </a:t>
            </a:r>
            <a:r>
              <a:rPr lang="en-US" b="1" dirty="0"/>
              <a:t>= 10</a:t>
            </a:r>
            <a:r>
              <a:rPr lang="en-US" b="1" dirty="0" smtClean="0"/>
              <a:t>;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296" y="2328333"/>
            <a:ext cx="7646832" cy="4408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669" y="4515554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Shorthand or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b="1" dirty="0">
                <a:solidFill>
                  <a:srgbClr val="CCFFCC"/>
                </a:solidFill>
              </a:rPr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2084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3" y="310446"/>
            <a:ext cx="6894690" cy="984960"/>
          </a:xfrm>
        </p:spPr>
        <p:txBody>
          <a:bodyPr/>
          <a:lstStyle/>
          <a:p>
            <a:r>
              <a:rPr lang="en-US" sz="3200" b="1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22" y="1552226"/>
            <a:ext cx="8559801" cy="2921000"/>
          </a:xfrm>
        </p:spPr>
        <p:txBody>
          <a:bodyPr>
            <a:noAutofit/>
          </a:bodyPr>
          <a:lstStyle/>
          <a:p>
            <a:r>
              <a:rPr lang="en-US" sz="2400" dirty="0"/>
              <a:t>There are two more shorthand </a:t>
            </a:r>
            <a:r>
              <a:rPr lang="en-US" sz="2400" dirty="0" smtClean="0"/>
              <a:t>operators: </a:t>
            </a:r>
          </a:p>
          <a:p>
            <a:pPr lvl="1"/>
            <a:r>
              <a:rPr lang="en-US" sz="2000" dirty="0" smtClean="0"/>
              <a:t>Increment  	 </a:t>
            </a:r>
            <a:r>
              <a:rPr lang="en-US" sz="2000" b="1" dirty="0" smtClean="0"/>
              <a:t>_ _</a:t>
            </a:r>
          </a:p>
          <a:p>
            <a:pPr lvl="1"/>
            <a:r>
              <a:rPr lang="en-US" sz="2000" dirty="0" smtClean="0"/>
              <a:t>Decrement	 </a:t>
            </a:r>
            <a:r>
              <a:rPr lang="en-US" sz="2000" b="1" dirty="0" smtClean="0"/>
              <a:t>++</a:t>
            </a:r>
          </a:p>
          <a:p>
            <a:r>
              <a:rPr lang="en-US" sz="2400" dirty="0" smtClean="0"/>
              <a:t>These two operators are for </a:t>
            </a:r>
            <a:r>
              <a:rPr lang="en-US" sz="2400" dirty="0"/>
              <a:t>incrementing and decrementing a variable by 1.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the following code increments </a:t>
            </a:r>
            <a:r>
              <a:rPr lang="en-US" sz="2400" i="1" dirty="0" err="1"/>
              <a:t>i</a:t>
            </a:r>
            <a:r>
              <a:rPr lang="en-US" sz="2400" dirty="0"/>
              <a:t> by 1 and decrements </a:t>
            </a:r>
            <a:r>
              <a:rPr lang="en-US" sz="2400" i="1" dirty="0"/>
              <a:t>j</a:t>
            </a:r>
            <a:r>
              <a:rPr lang="en-US" sz="2400" dirty="0"/>
              <a:t> by 1.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b="1" dirty="0" err="1" smtClean="0">
                <a:solidFill>
                  <a:srgbClr val="CCFFCC"/>
                </a:solidFill>
              </a:rPr>
              <a:t>Inc</a:t>
            </a:r>
            <a:r>
              <a:rPr lang="en-US" sz="1200" b="1" dirty="0" smtClean="0">
                <a:solidFill>
                  <a:srgbClr val="CCFFCC"/>
                </a:solidFill>
              </a:rPr>
              <a:t>/</a:t>
            </a:r>
            <a:r>
              <a:rPr lang="en-US" sz="1200" b="1" dirty="0" err="1" smtClean="0">
                <a:solidFill>
                  <a:srgbClr val="CCFFCC"/>
                </a:solidFill>
              </a:rPr>
              <a:t>dec</a:t>
            </a:r>
            <a:r>
              <a:rPr lang="en-US" sz="1200" b="1" dirty="0" smtClean="0">
                <a:solidFill>
                  <a:srgbClr val="CCFFCC"/>
                </a:solidFill>
              </a:rPr>
              <a:t> </a:t>
            </a:r>
            <a:r>
              <a:rPr lang="en-US" sz="1200" b="1" dirty="0">
                <a:solidFill>
                  <a:srgbClr val="CCFFCC"/>
                </a:solidFill>
              </a:rPr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32" y="4903318"/>
            <a:ext cx="4213413" cy="1392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270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532" y="2836330"/>
            <a:ext cx="8274197" cy="307516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4866" y="1905000"/>
            <a:ext cx="8376357" cy="74788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++ and </a:t>
            </a:r>
            <a:r>
              <a:rPr lang="en-US" dirty="0" smtClean="0"/>
              <a:t>- - </a:t>
            </a:r>
            <a:r>
              <a:rPr lang="en-US" dirty="0"/>
              <a:t>operators can be used in </a:t>
            </a:r>
            <a:r>
              <a:rPr lang="en-US" b="1" dirty="0"/>
              <a:t>prefix</a:t>
            </a:r>
            <a:r>
              <a:rPr lang="en-US" dirty="0"/>
              <a:t> or </a:t>
            </a:r>
            <a:r>
              <a:rPr lang="en-US" b="1" dirty="0"/>
              <a:t>suffix</a:t>
            </a:r>
            <a:r>
              <a:rPr lang="en-US" dirty="0"/>
              <a:t> mode, as shown in Table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349960"/>
            <a:ext cx="6894690" cy="1143000"/>
          </a:xfrm>
        </p:spPr>
        <p:txBody>
          <a:bodyPr/>
          <a:lstStyle/>
          <a:p>
            <a:r>
              <a:rPr lang="en-US" sz="3200" b="1" dirty="0"/>
              <a:t>Increment and Decrement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b="1" dirty="0" err="1" smtClean="0">
                <a:solidFill>
                  <a:srgbClr val="CCFFCC"/>
                </a:solidFill>
              </a:rPr>
              <a:t>Inc</a:t>
            </a:r>
            <a:r>
              <a:rPr lang="en-US" sz="1200" b="1" dirty="0" smtClean="0">
                <a:solidFill>
                  <a:srgbClr val="CCFFCC"/>
                </a:solidFill>
              </a:rPr>
              <a:t>/</a:t>
            </a:r>
            <a:r>
              <a:rPr lang="en-US" sz="1200" b="1" dirty="0" err="1" smtClean="0">
                <a:solidFill>
                  <a:srgbClr val="CCFFCC"/>
                </a:solidFill>
              </a:rPr>
              <a:t>dec</a:t>
            </a:r>
            <a:r>
              <a:rPr lang="en-US" sz="1200" b="1" dirty="0" smtClean="0">
                <a:solidFill>
                  <a:srgbClr val="CCFFCC"/>
                </a:solidFill>
              </a:rPr>
              <a:t> </a:t>
            </a:r>
            <a:r>
              <a:rPr lang="en-US" sz="1200" b="1" dirty="0">
                <a:solidFill>
                  <a:srgbClr val="CCFFCC"/>
                </a:solidFill>
              </a:rPr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117606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22" y="1927579"/>
            <a:ext cx="8489245" cy="4605865"/>
          </a:xfrm>
        </p:spPr>
        <p:txBody>
          <a:bodyPr>
            <a:normAutofit/>
          </a:bodyPr>
          <a:lstStyle/>
          <a:p>
            <a:r>
              <a:rPr lang="en-US" sz="2400" dirty="0"/>
              <a:t>If the operator is </a:t>
            </a:r>
            <a:r>
              <a:rPr lang="en-US" sz="2400" i="1" dirty="0"/>
              <a:t>before </a:t>
            </a:r>
            <a:r>
              <a:rPr lang="en-US" sz="2400" dirty="0"/>
              <a:t>(prefixed to) the variable, the variable is incremented or decremented by 1, then the </a:t>
            </a:r>
            <a:r>
              <a:rPr lang="en-US" sz="2400" i="1" dirty="0"/>
              <a:t>new </a:t>
            </a:r>
            <a:r>
              <a:rPr lang="en-US" sz="2400" dirty="0"/>
              <a:t>value of the variable is returned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operator is </a:t>
            </a:r>
            <a:r>
              <a:rPr lang="en-US" sz="2400" i="1" dirty="0"/>
              <a:t>after </a:t>
            </a:r>
            <a:r>
              <a:rPr lang="en-US" sz="2400" dirty="0"/>
              <a:t>(suffixed to) the </a:t>
            </a:r>
            <a:r>
              <a:rPr lang="en-US" sz="2400" dirty="0" smtClean="0"/>
              <a:t>variable</a:t>
            </a:r>
            <a:r>
              <a:rPr lang="en-US" sz="2400" dirty="0"/>
              <a:t>, then the variable is incremented or decremented by 1, but the original </a:t>
            </a:r>
            <a:r>
              <a:rPr lang="en-US" sz="2400" i="1" dirty="0"/>
              <a:t>old </a:t>
            </a:r>
            <a:r>
              <a:rPr lang="en-US" sz="2400" dirty="0"/>
              <a:t>value of the </a:t>
            </a:r>
            <a:r>
              <a:rPr lang="en-US" sz="2400" dirty="0" smtClean="0"/>
              <a:t>variable </a:t>
            </a:r>
            <a:r>
              <a:rPr lang="en-US" sz="2400" dirty="0"/>
              <a:t>is returned. </a:t>
            </a:r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en-US" sz="2400" dirty="0"/>
              <a:t>, the prefixes ++x and </a:t>
            </a:r>
            <a:r>
              <a:rPr lang="en-US" sz="2400" dirty="0" smtClean="0"/>
              <a:t>--x </a:t>
            </a:r>
            <a:r>
              <a:rPr lang="en-US" sz="2400" dirty="0"/>
              <a:t>are referred to, respectively, as the </a:t>
            </a:r>
            <a:r>
              <a:rPr lang="en-US" sz="2400" i="1" dirty="0" err="1"/>
              <a:t>preincrement</a:t>
            </a:r>
            <a:r>
              <a:rPr lang="en-US" sz="2400" i="1" dirty="0"/>
              <a:t> </a:t>
            </a:r>
            <a:r>
              <a:rPr lang="en-US" sz="2400" dirty="0"/>
              <a:t>operator</a:t>
            </a:r>
            <a:r>
              <a:rPr lang="en-US" sz="2400" i="1" dirty="0"/>
              <a:t> </a:t>
            </a:r>
            <a:r>
              <a:rPr lang="en-US" sz="2400" dirty="0"/>
              <a:t>and the </a:t>
            </a:r>
            <a:r>
              <a:rPr lang="en-US" sz="2400" i="1" dirty="0" err="1"/>
              <a:t>predecrement</a:t>
            </a:r>
            <a:r>
              <a:rPr lang="en-US" sz="2400" i="1" dirty="0"/>
              <a:t> </a:t>
            </a:r>
            <a:r>
              <a:rPr lang="en-US" sz="2400" dirty="0"/>
              <a:t>operator; and the suffixes x++ and </a:t>
            </a:r>
            <a:r>
              <a:rPr lang="en-US" sz="2400" dirty="0" smtClean="0"/>
              <a:t>x</a:t>
            </a:r>
            <a:r>
              <a:rPr lang="en-US" sz="2400" dirty="0"/>
              <a:t> </a:t>
            </a:r>
            <a:r>
              <a:rPr lang="en-US" sz="2400" dirty="0" smtClean="0"/>
              <a:t>-- </a:t>
            </a:r>
            <a:r>
              <a:rPr lang="en-US" sz="2400" dirty="0"/>
              <a:t>are referred to, respectively, as the </a:t>
            </a:r>
            <a:r>
              <a:rPr lang="en-US" sz="2400" i="1" dirty="0" err="1"/>
              <a:t>postincrement</a:t>
            </a:r>
            <a:r>
              <a:rPr lang="en-US" sz="2400" i="1" dirty="0"/>
              <a:t> </a:t>
            </a:r>
            <a:r>
              <a:rPr lang="en-US" sz="2400" dirty="0"/>
              <a:t>operator</a:t>
            </a:r>
            <a:r>
              <a:rPr lang="en-US" sz="2400" i="1" dirty="0"/>
              <a:t> </a:t>
            </a:r>
            <a:r>
              <a:rPr lang="en-US" sz="2400" dirty="0"/>
              <a:t>and the </a:t>
            </a:r>
            <a:r>
              <a:rPr lang="en-US" sz="2400" i="1" dirty="0" err="1"/>
              <a:t>postdecrement</a:t>
            </a:r>
            <a:r>
              <a:rPr lang="en-US" sz="2400" i="1" dirty="0"/>
              <a:t> </a:t>
            </a:r>
            <a:r>
              <a:rPr lang="en-US" sz="2400" dirty="0"/>
              <a:t>operator. 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349960"/>
            <a:ext cx="6894690" cy="1143000"/>
          </a:xfrm>
        </p:spPr>
        <p:txBody>
          <a:bodyPr/>
          <a:lstStyle/>
          <a:p>
            <a:r>
              <a:rPr lang="en-US" sz="3200" b="1" dirty="0"/>
              <a:t>Increment and Decrement 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b="1" dirty="0" err="1" smtClean="0">
                <a:solidFill>
                  <a:srgbClr val="CCFFCC"/>
                </a:solidFill>
              </a:rPr>
              <a:t>Inc</a:t>
            </a:r>
            <a:r>
              <a:rPr lang="en-US" sz="1200" b="1" dirty="0" smtClean="0">
                <a:solidFill>
                  <a:srgbClr val="CCFFCC"/>
                </a:solidFill>
              </a:rPr>
              <a:t>/</a:t>
            </a:r>
            <a:r>
              <a:rPr lang="en-US" sz="1200" b="1" dirty="0" err="1" smtClean="0">
                <a:solidFill>
                  <a:srgbClr val="CCFFCC"/>
                </a:solidFill>
              </a:rPr>
              <a:t>dec</a:t>
            </a:r>
            <a:r>
              <a:rPr lang="en-US" sz="1200" b="1" dirty="0" smtClean="0">
                <a:solidFill>
                  <a:srgbClr val="CCFFCC"/>
                </a:solidFill>
              </a:rPr>
              <a:t> </a:t>
            </a:r>
            <a:r>
              <a:rPr lang="en-US" sz="1200" b="1" dirty="0">
                <a:solidFill>
                  <a:srgbClr val="CCFFCC"/>
                </a:solidFill>
              </a:rPr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222379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740" y="2847624"/>
            <a:ext cx="7947852" cy="1032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49" y="4934655"/>
            <a:ext cx="7815988" cy="9081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3160" y="3861557"/>
            <a:ext cx="8069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case, </a:t>
            </a:r>
            <a:r>
              <a:rPr lang="en-US" dirty="0" err="1"/>
              <a:t>i</a:t>
            </a:r>
            <a:r>
              <a:rPr lang="en-US" dirty="0"/>
              <a:t> is incremented by 1, then the </a:t>
            </a:r>
            <a:r>
              <a:rPr lang="en-US" i="1" dirty="0"/>
              <a:t>old </a:t>
            </a:r>
            <a:r>
              <a:rPr lang="en-US" dirty="0"/>
              <a:t>value of </a:t>
            </a:r>
            <a:r>
              <a:rPr lang="en-US" dirty="0" err="1"/>
              <a:t>i</a:t>
            </a:r>
            <a:r>
              <a:rPr lang="en-US" dirty="0"/>
              <a:t> is returned and used in the </a:t>
            </a:r>
            <a:r>
              <a:rPr lang="en-US" dirty="0" smtClean="0"/>
              <a:t>multiplication</a:t>
            </a:r>
            <a:r>
              <a:rPr lang="en-US" dirty="0"/>
              <a:t>. So </a:t>
            </a:r>
            <a:r>
              <a:rPr lang="en-US" dirty="0" err="1"/>
              <a:t>newNum</a:t>
            </a:r>
            <a:r>
              <a:rPr lang="en-US" dirty="0"/>
              <a:t> becomes </a:t>
            </a:r>
            <a:r>
              <a:rPr lang="en-US" b="1" dirty="0">
                <a:solidFill>
                  <a:srgbClr val="0000FF"/>
                </a:solidFill>
              </a:rPr>
              <a:t>100</a:t>
            </a:r>
            <a:r>
              <a:rPr lang="en-US" dirty="0"/>
              <a:t>. If </a:t>
            </a:r>
            <a:r>
              <a:rPr lang="en-US" dirty="0" err="1"/>
              <a:t>i</a:t>
            </a:r>
            <a:r>
              <a:rPr lang="en-US" dirty="0"/>
              <a:t>++ is replaced by ++</a:t>
            </a:r>
            <a:r>
              <a:rPr lang="en-US" dirty="0" err="1"/>
              <a:t>i</a:t>
            </a:r>
            <a:r>
              <a:rPr lang="en-US" dirty="0"/>
              <a:t> as follows,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850" y="5841114"/>
            <a:ext cx="8032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incremented by 1, and the new value of </a:t>
            </a:r>
            <a:r>
              <a:rPr lang="en-US" dirty="0" err="1"/>
              <a:t>i</a:t>
            </a:r>
            <a:r>
              <a:rPr lang="en-US" dirty="0"/>
              <a:t> is returned and used in the multiplication. Thus </a:t>
            </a:r>
            <a:r>
              <a:rPr lang="en-US" dirty="0" err="1"/>
              <a:t>newNum</a:t>
            </a:r>
            <a:r>
              <a:rPr lang="en-US" dirty="0"/>
              <a:t> becomes </a:t>
            </a:r>
            <a:r>
              <a:rPr lang="en-US" b="1" dirty="0">
                <a:solidFill>
                  <a:srgbClr val="0000FF"/>
                </a:solidFill>
              </a:rPr>
              <a:t>110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074" y="1873957"/>
            <a:ext cx="8285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prefix form of ++ (or --) and the suffix form of ++ (or --) are the same if they are used in isolation, but they cause different effects when used in an expression. The following code illustrates this: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307627"/>
            <a:ext cx="6894690" cy="1143000"/>
          </a:xfrm>
        </p:spPr>
        <p:txBody>
          <a:bodyPr/>
          <a:lstStyle/>
          <a:p>
            <a:r>
              <a:rPr lang="en-US" sz="3200" b="1" dirty="0"/>
              <a:t>Increment and Decrement Operators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b="1" dirty="0" err="1" smtClean="0">
                <a:solidFill>
                  <a:srgbClr val="CCFFCC"/>
                </a:solidFill>
              </a:rPr>
              <a:t>Inc</a:t>
            </a:r>
            <a:r>
              <a:rPr lang="en-US" sz="1200" b="1" dirty="0" smtClean="0">
                <a:solidFill>
                  <a:srgbClr val="CCFFCC"/>
                </a:solidFill>
              </a:rPr>
              <a:t>/</a:t>
            </a:r>
            <a:r>
              <a:rPr lang="en-US" sz="1200" b="1" dirty="0" err="1" smtClean="0">
                <a:solidFill>
                  <a:srgbClr val="CCFFCC"/>
                </a:solidFill>
              </a:rPr>
              <a:t>dec</a:t>
            </a:r>
            <a:r>
              <a:rPr lang="en-US" sz="1200" b="1" dirty="0" smtClean="0">
                <a:solidFill>
                  <a:srgbClr val="CCFFCC"/>
                </a:solidFill>
              </a:rPr>
              <a:t> </a:t>
            </a:r>
            <a:r>
              <a:rPr lang="en-US" sz="1200" b="1" dirty="0">
                <a:solidFill>
                  <a:srgbClr val="CCFFCC"/>
                </a:solidFill>
              </a:rPr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6770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62" y="928520"/>
            <a:ext cx="6508377" cy="589844"/>
          </a:xfrm>
        </p:spPr>
        <p:txBody>
          <a:bodyPr/>
          <a:lstStyle/>
          <a:p>
            <a:r>
              <a:rPr lang="en-US" b="1" dirty="0" smtClean="0"/>
              <a:t>Exercise on ++ and - -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141" y="2438959"/>
            <a:ext cx="6508377" cy="4021667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x=2 ,  y = 5 ,  z = 0;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++ ;  y++ ;</a:t>
            </a:r>
          </a:p>
          <a:p>
            <a:pPr lvl="1"/>
            <a:r>
              <a:rPr lang="en-US" dirty="0" smtClean="0"/>
              <a:t>x</a:t>
            </a:r>
            <a:r>
              <a:rPr lang="en-US" dirty="0"/>
              <a:t>=y++ + x++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y</a:t>
            </a:r>
            <a:r>
              <a:rPr lang="en-US" dirty="0"/>
              <a:t>=++y + ++x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y=++y + </a:t>
            </a:r>
            <a:r>
              <a:rPr lang="en-US" dirty="0" smtClean="0"/>
              <a:t>x++;</a:t>
            </a:r>
          </a:p>
          <a:p>
            <a:pPr lvl="1"/>
            <a:r>
              <a:rPr lang="en-US" dirty="0"/>
              <a:t>y += ++y;</a:t>
            </a:r>
            <a:endParaRPr lang="en-US" dirty="0" smtClean="0"/>
          </a:p>
          <a:p>
            <a:pPr lvl="1"/>
            <a:r>
              <a:rPr lang="en-US" dirty="0" smtClean="0"/>
              <a:t>y </a:t>
            </a:r>
            <a:r>
              <a:rPr lang="en-US" dirty="0"/>
              <a:t>+= 1 + (++x)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+= 2 + x++;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b="1" dirty="0" err="1" smtClean="0">
                <a:solidFill>
                  <a:srgbClr val="CCFFCC"/>
                </a:solidFill>
              </a:rPr>
              <a:t>Inc</a:t>
            </a:r>
            <a:r>
              <a:rPr lang="en-US" sz="1200" b="1" dirty="0" smtClean="0">
                <a:solidFill>
                  <a:srgbClr val="CCFFCC"/>
                </a:solidFill>
              </a:rPr>
              <a:t>/</a:t>
            </a:r>
            <a:r>
              <a:rPr lang="en-US" sz="1200" b="1" dirty="0" err="1" smtClean="0">
                <a:solidFill>
                  <a:srgbClr val="CCFFCC"/>
                </a:solidFill>
              </a:rPr>
              <a:t>dec</a:t>
            </a:r>
            <a:r>
              <a:rPr lang="en-US" sz="1200" b="1" dirty="0" smtClean="0">
                <a:solidFill>
                  <a:srgbClr val="CCFFCC"/>
                </a:solidFill>
              </a:rPr>
              <a:t> </a:t>
            </a:r>
            <a:r>
              <a:rPr lang="en-US" sz="1200" b="1" dirty="0">
                <a:solidFill>
                  <a:srgbClr val="CCFFCC"/>
                </a:solidFill>
              </a:rPr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213851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3680"/>
            <a:ext cx="6508377" cy="1143000"/>
          </a:xfrm>
        </p:spPr>
        <p:txBody>
          <a:bodyPr/>
          <a:lstStyle/>
          <a:p>
            <a:r>
              <a:rPr lang="en-US" b="1" dirty="0"/>
              <a:t>Relational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3" y="1877538"/>
            <a:ext cx="8432081" cy="932943"/>
          </a:xfrm>
        </p:spPr>
        <p:txBody>
          <a:bodyPr>
            <a:normAutofit/>
          </a:bodyPr>
          <a:lstStyle/>
          <a:p>
            <a:r>
              <a:rPr lang="en-US" sz="2100" dirty="0" smtClean="0"/>
              <a:t>Relational </a:t>
            </a:r>
            <a:r>
              <a:rPr lang="en-US" sz="2100" dirty="0"/>
              <a:t>operators are used to find the relation between two variables. i.e. to compare the values of two </a:t>
            </a:r>
            <a:r>
              <a:rPr lang="en-US" sz="2100" dirty="0" smtClean="0"/>
              <a:t>variables.</a:t>
            </a:r>
            <a:endParaRPr lang="en-US" sz="2100" dirty="0"/>
          </a:p>
          <a:p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996" y="2852814"/>
            <a:ext cx="8365518" cy="35565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b="1" dirty="0">
                <a:solidFill>
                  <a:srgbClr val="CCFFCC"/>
                </a:solidFill>
              </a:rPr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50678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924120"/>
            <a:ext cx="6508377" cy="59436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879" y="1815104"/>
            <a:ext cx="6508377" cy="144781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=10, j=20, k=30;</a:t>
            </a:r>
          </a:p>
          <a:p>
            <a:r>
              <a:rPr lang="en-US" dirty="0" smtClean="0"/>
              <a:t>float  f=5.5;</a:t>
            </a:r>
          </a:p>
          <a:p>
            <a:r>
              <a:rPr lang="en-US" dirty="0"/>
              <a:t>c</a:t>
            </a:r>
            <a:r>
              <a:rPr lang="en-US" dirty="0" smtClean="0"/>
              <a:t>har  </a:t>
            </a:r>
            <a:r>
              <a:rPr lang="en-US" dirty="0" err="1" smtClean="0"/>
              <a:t>ch</a:t>
            </a:r>
            <a:r>
              <a:rPr lang="en-US" dirty="0" smtClean="0"/>
              <a:t>=‘A’;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9085" y="3718155"/>
            <a:ext cx="8358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&lt; j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j+k</a:t>
            </a:r>
            <a:r>
              <a:rPr lang="en-US" dirty="0" smtClean="0"/>
              <a:t>)&gt;=(</a:t>
            </a:r>
            <a:r>
              <a:rPr lang="en-US" dirty="0" err="1" smtClean="0"/>
              <a:t>i+k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i+f</a:t>
            </a:r>
            <a:r>
              <a:rPr lang="en-US" dirty="0" smtClean="0"/>
              <a:t> &lt;=10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+(f &lt;=10)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ch</a:t>
            </a:r>
            <a:r>
              <a:rPr lang="en-US" dirty="0" smtClean="0"/>
              <a:t>==65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ch</a:t>
            </a:r>
            <a:r>
              <a:rPr lang="en-US" dirty="0" smtClean="0"/>
              <a:t> &gt;= 10*(</a:t>
            </a:r>
            <a:r>
              <a:rPr lang="en-US" dirty="0" err="1" smtClean="0"/>
              <a:t>i+f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7" y="414964"/>
            <a:ext cx="6508377" cy="743036"/>
          </a:xfrm>
        </p:spPr>
        <p:txBody>
          <a:bodyPr/>
          <a:lstStyle/>
          <a:p>
            <a:r>
              <a:rPr lang="en-US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426" y="1379611"/>
            <a:ext cx="7088355" cy="1674242"/>
          </a:xfrm>
        </p:spPr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operators are used to perform logical operations on the given expressions.</a:t>
            </a:r>
          </a:p>
          <a:p>
            <a:r>
              <a:rPr lang="en-US" dirty="0"/>
              <a:t>There are 3 logical operators in C language. They are, logical AND (&amp;&amp;), logical OR (||) and logical NOT (!).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560" y="3141568"/>
            <a:ext cx="7640884" cy="34330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b="1" dirty="0">
                <a:solidFill>
                  <a:srgbClr val="CCFFCC"/>
                </a:solidFill>
              </a:rPr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68772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8448"/>
            <a:ext cx="6508377" cy="1143000"/>
          </a:xfrm>
        </p:spPr>
        <p:txBody>
          <a:bodyPr/>
          <a:lstStyle/>
          <a:p>
            <a:r>
              <a:rPr lang="en-US" b="1" dirty="0"/>
              <a:t>Logical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725" y="2397759"/>
            <a:ext cx="8606649" cy="33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b="1" dirty="0"/>
              <a:t>Operators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42915"/>
            <a:ext cx="8348134" cy="2785529"/>
          </a:xfrm>
        </p:spPr>
        <p:txBody>
          <a:bodyPr>
            <a:normAutofit/>
          </a:bodyPr>
          <a:lstStyle/>
          <a:p>
            <a:r>
              <a:rPr lang="en-US" sz="2800" dirty="0"/>
              <a:t>Consider the expression </a:t>
            </a:r>
            <a:r>
              <a:rPr lang="en-US" sz="2800" b="1" dirty="0"/>
              <a:t>A + B * </a:t>
            </a:r>
            <a:r>
              <a:rPr lang="en-US" sz="2800" b="1" dirty="0" smtClean="0"/>
              <a:t>5</a:t>
            </a:r>
            <a:r>
              <a:rPr lang="en-US" sz="2800" dirty="0" smtClean="0"/>
              <a:t> , where,</a:t>
            </a:r>
          </a:p>
          <a:p>
            <a:pPr lvl="2">
              <a:buFont typeface="Wingdings" charset="2"/>
              <a:buChar char="§"/>
            </a:pPr>
            <a:r>
              <a:rPr lang="en-US" sz="2400" b="1" dirty="0" smtClean="0"/>
              <a:t> +</a:t>
            </a:r>
            <a:r>
              <a:rPr lang="en-US" sz="2400" dirty="0" smtClean="0"/>
              <a:t> ,  * 		are </a:t>
            </a:r>
            <a:r>
              <a:rPr lang="en-US" sz="2400" b="1" dirty="0"/>
              <a:t>operators</a:t>
            </a:r>
            <a:r>
              <a:rPr lang="en-US" sz="2400" dirty="0"/>
              <a:t>, </a:t>
            </a:r>
            <a:endParaRPr lang="en-US" sz="2400" dirty="0" smtClean="0"/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 A</a:t>
            </a:r>
            <a:r>
              <a:rPr lang="en-US" sz="2400" dirty="0"/>
              <a:t>, B  </a:t>
            </a:r>
            <a:r>
              <a:rPr lang="en-US" sz="2400" dirty="0" smtClean="0"/>
              <a:t>		are </a:t>
            </a:r>
            <a:r>
              <a:rPr lang="en-US" sz="2400" b="1" dirty="0"/>
              <a:t>variables</a:t>
            </a:r>
            <a:r>
              <a:rPr lang="en-US" sz="2400" dirty="0"/>
              <a:t>, </a:t>
            </a:r>
            <a:endParaRPr lang="en-US" sz="2400" dirty="0" smtClean="0"/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 5 		is </a:t>
            </a:r>
            <a:r>
              <a:rPr lang="en-US" sz="2400" b="1" dirty="0" smtClean="0"/>
              <a:t>constant</a:t>
            </a:r>
            <a:r>
              <a:rPr lang="en-US" sz="2400" dirty="0" smtClean="0"/>
              <a:t>, </a:t>
            </a:r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 A, B and 5 	are called </a:t>
            </a:r>
            <a:r>
              <a:rPr lang="en-US" sz="2400" b="1" dirty="0" smtClean="0"/>
              <a:t>operand</a:t>
            </a:r>
            <a:r>
              <a:rPr lang="en-US" sz="2400" dirty="0" smtClean="0"/>
              <a:t>, </a:t>
            </a:r>
            <a:r>
              <a:rPr lang="en-US" sz="2400" dirty="0"/>
              <a:t>and </a:t>
            </a:r>
            <a:endParaRPr lang="en-US" sz="2400" dirty="0" smtClean="0"/>
          </a:p>
          <a:p>
            <a:pPr lvl="2">
              <a:buFont typeface="Wingdings" charset="2"/>
              <a:buChar char="§"/>
            </a:pPr>
            <a:r>
              <a:rPr lang="en-US" sz="2400" dirty="0" smtClean="0"/>
              <a:t> A </a:t>
            </a:r>
            <a:r>
              <a:rPr lang="en-US" sz="2400" dirty="0"/>
              <a:t>+ B * </a:t>
            </a:r>
            <a:r>
              <a:rPr lang="en-US" sz="2400" dirty="0" smtClean="0"/>
              <a:t>5  	is </a:t>
            </a:r>
            <a:r>
              <a:rPr lang="en-US" sz="2400" dirty="0"/>
              <a:t>an </a:t>
            </a:r>
            <a:r>
              <a:rPr lang="en-US" sz="2400" b="1" dirty="0"/>
              <a:t>expression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335" t="5421" r="3933" b="32522"/>
          <a:stretch/>
        </p:blipFill>
        <p:spPr>
          <a:xfrm>
            <a:off x="931334" y="4938889"/>
            <a:ext cx="7704666" cy="12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82" y="933930"/>
            <a:ext cx="6508377" cy="59436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82" y="1965536"/>
            <a:ext cx="8373018" cy="1096127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dirty="0"/>
              <a:t>Given </a:t>
            </a:r>
            <a:r>
              <a:rPr lang="en-US" dirty="0" smtClean="0"/>
              <a:t>that:  </a:t>
            </a:r>
            <a:r>
              <a:rPr lang="en-US" dirty="0" err="1" smtClean="0"/>
              <a:t>int</a:t>
            </a:r>
            <a:r>
              <a:rPr lang="en-US" dirty="0" smtClean="0"/>
              <a:t> a </a:t>
            </a:r>
            <a:r>
              <a:rPr lang="en-US" dirty="0"/>
              <a:t>= </a:t>
            </a:r>
            <a:r>
              <a:rPr lang="en-US" dirty="0" smtClean="0"/>
              <a:t>5, b </a:t>
            </a:r>
            <a:r>
              <a:rPr lang="en-US" dirty="0"/>
              <a:t>= </a:t>
            </a:r>
            <a:r>
              <a:rPr lang="en-US" dirty="0" smtClean="0"/>
              <a:t>2, c </a:t>
            </a:r>
            <a:r>
              <a:rPr lang="en-US" dirty="0"/>
              <a:t>= </a:t>
            </a:r>
            <a:r>
              <a:rPr lang="en-US" dirty="0" smtClean="0"/>
              <a:t>4, d </a:t>
            </a:r>
            <a:r>
              <a:rPr lang="en-US" dirty="0"/>
              <a:t>= </a:t>
            </a:r>
            <a:r>
              <a:rPr lang="en-US" dirty="0" smtClean="0"/>
              <a:t>6,, e </a:t>
            </a:r>
            <a:r>
              <a:rPr lang="en-US" dirty="0"/>
              <a:t>= </a:t>
            </a:r>
            <a:r>
              <a:rPr lang="en-US" dirty="0" smtClean="0"/>
              <a:t>3 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the result of each of the following relational expressions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3410" y="2840028"/>
            <a:ext cx="8030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 &gt; b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!= b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 % b == c % b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* c != d * b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 * b == c * 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* b &lt; a % b * c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 % b * a == b % c * 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 % c * a != a * b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 % b * c &gt; 5 || c % b * d &lt; 7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 % b * c &gt; 5 &amp;&amp; c % b * d &lt; 7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7600"/>
            <a:ext cx="6508377" cy="59436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2" y="1842557"/>
            <a:ext cx="8707270" cy="6822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</a:t>
            </a:r>
            <a:r>
              <a:rPr lang="en-US" dirty="0"/>
              <a:t>each of the following statements, assign variable names for the unknowns and rewrite the statements as relational expressions.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277" y="2566614"/>
            <a:ext cx="8030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customer's age is 65 or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temperature is less than 0 </a:t>
            </a:r>
            <a:r>
              <a:rPr lang="en-US" dirty="0" smtClean="0"/>
              <a:t>degrees and greater than -15 </a:t>
            </a:r>
            <a:r>
              <a:rPr lang="en-US" dirty="0"/>
              <a:t>degrees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person's height is </a:t>
            </a:r>
            <a:r>
              <a:rPr lang="en-US" dirty="0" smtClean="0"/>
              <a:t>in between 5.8 to 6 </a:t>
            </a:r>
            <a:r>
              <a:rPr lang="en-US" dirty="0"/>
              <a:t>feet.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current month is 12 (December).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person's age is 65 or more </a:t>
            </a:r>
            <a:r>
              <a:rPr lang="en-US" dirty="0" smtClean="0"/>
              <a:t>but less than 100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number </a:t>
            </a:r>
            <a:r>
              <a:rPr lang="en-US" dirty="0"/>
              <a:t>is evenly divided by </a:t>
            </a:r>
            <a:r>
              <a:rPr lang="en-US" dirty="0" smtClean="0"/>
              <a:t>4 or 400 but </a:t>
            </a:r>
            <a:r>
              <a:rPr lang="en-US" smtClean="0"/>
              <a:t>not with 100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person is older than 55 or has been at the company for more than 25 years.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width of a wall is less than 4 </a:t>
            </a:r>
            <a:r>
              <a:rPr lang="en-US" dirty="0" smtClean="0"/>
              <a:t>meters </a:t>
            </a:r>
            <a:r>
              <a:rPr lang="en-US" dirty="0"/>
              <a:t>but more than 3 </a:t>
            </a:r>
            <a:r>
              <a:rPr lang="en-US" dirty="0" smtClean="0"/>
              <a:t>meters.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employee's department number is less than 500 but greater than 1, and they've been at the company more than 25 years.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67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3680"/>
            <a:ext cx="6508377" cy="1143000"/>
          </a:xfrm>
        </p:spPr>
        <p:txBody>
          <a:bodyPr/>
          <a:lstStyle/>
          <a:p>
            <a:r>
              <a:rPr lang="en-US" b="1" dirty="0"/>
              <a:t>Example program for logical operators in </a:t>
            </a:r>
            <a:r>
              <a:rPr lang="en-US" b="1" dirty="0" smtClean="0"/>
              <a:t>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840" y="1737493"/>
            <a:ext cx="6335960" cy="49172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18323" y="2015613"/>
            <a:ext cx="512665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/>
              <a:t>Output:</a:t>
            </a:r>
          </a:p>
          <a:p>
            <a:r>
              <a:rPr lang="en-US" sz="1200" dirty="0" smtClean="0"/>
              <a:t>&amp;</a:t>
            </a:r>
            <a:r>
              <a:rPr lang="en-US" sz="1200" dirty="0"/>
              <a:t>&amp; Operator : Both conditions are true</a:t>
            </a:r>
          </a:p>
          <a:p>
            <a:r>
              <a:rPr lang="en-US" sz="1200" dirty="0"/>
              <a:t>|| Operator : Only one condition is true</a:t>
            </a:r>
          </a:p>
          <a:p>
            <a:r>
              <a:rPr lang="en-US" sz="1200" dirty="0" smtClean="0"/>
              <a:t> ! </a:t>
            </a:r>
            <a:r>
              <a:rPr lang="en-US" sz="1200" dirty="0"/>
              <a:t>Operator : Both conditions are true. But, status is inverted as false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b="1" dirty="0">
                <a:solidFill>
                  <a:srgbClr val="CCFFCC"/>
                </a:solidFill>
              </a:rPr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107238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6036"/>
            <a:ext cx="6508377" cy="1143000"/>
          </a:xfrm>
        </p:spPr>
        <p:txBody>
          <a:bodyPr/>
          <a:lstStyle/>
          <a:p>
            <a:r>
              <a:rPr lang="en-US" dirty="0" smtClean="0"/>
              <a:t>Try this example program and explain the results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8739" y="3040313"/>
            <a:ext cx="7738281" cy="34470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b=-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c=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 = ++a &amp;&amp; ++b || ++c;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"\n %d %d %d %d"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a,b,c,d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9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4442"/>
            <a:ext cx="6508377" cy="850866"/>
          </a:xfrm>
        </p:spPr>
        <p:txBody>
          <a:bodyPr/>
          <a:lstStyle/>
          <a:p>
            <a:r>
              <a:rPr lang="en-US" b="1" dirty="0"/>
              <a:t>Bit wise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70" y="1870137"/>
            <a:ext cx="8715022" cy="25307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of C’s powerful features is a set of bit manipulation operators. These permit the programmer to access and manipulate individual bits within a piece of </a:t>
            </a:r>
            <a:r>
              <a:rPr lang="en-US" dirty="0" smtClean="0"/>
              <a:t>data </a:t>
            </a:r>
            <a:r>
              <a:rPr lang="en-US" dirty="0"/>
              <a:t>to perform bit </a:t>
            </a:r>
            <a:r>
              <a:rPr lang="en-US" dirty="0" smtClean="0"/>
              <a:t>operations. </a:t>
            </a:r>
            <a:r>
              <a:rPr lang="en-US" dirty="0"/>
              <a:t>The various Bitwise Operators available in C are shown in Figure</a:t>
            </a:r>
            <a:endParaRPr lang="en-US" dirty="0" smtClean="0"/>
          </a:p>
          <a:p>
            <a:r>
              <a:rPr lang="en-US" dirty="0" smtClean="0"/>
              <a:t>Decimal </a:t>
            </a:r>
            <a:r>
              <a:rPr lang="en-US" dirty="0"/>
              <a:t>values are converted into binary values which are the sequence of bits and bit wise operators work on these bits</a:t>
            </a:r>
            <a:r>
              <a:rPr lang="en-US" dirty="0" smtClean="0"/>
              <a:t>.</a:t>
            </a:r>
          </a:p>
          <a:p>
            <a:r>
              <a:rPr lang="en-US" dirty="0"/>
              <a:t>These operators can operate upon </a:t>
            </a:r>
            <a:r>
              <a:rPr lang="en-US" b="1" dirty="0" err="1"/>
              <a:t>int</a:t>
            </a:r>
            <a:r>
              <a:rPr lang="en-US" dirty="0" err="1"/>
              <a:t>s</a:t>
            </a:r>
            <a:r>
              <a:rPr lang="en-US" dirty="0"/>
              <a:t> and </a:t>
            </a:r>
            <a:r>
              <a:rPr lang="en-US" b="1" dirty="0"/>
              <a:t>char</a:t>
            </a:r>
            <a:r>
              <a:rPr lang="en-US" dirty="0"/>
              <a:t>s but not on </a:t>
            </a:r>
            <a:r>
              <a:rPr lang="en-US" b="1" dirty="0"/>
              <a:t>float</a:t>
            </a:r>
            <a:r>
              <a:rPr lang="en-US" dirty="0"/>
              <a:t>s and </a:t>
            </a:r>
            <a:r>
              <a:rPr lang="en-US" b="1" dirty="0"/>
              <a:t>double</a:t>
            </a:r>
            <a:r>
              <a:rPr lang="en-US" dirty="0"/>
              <a:t>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b="1" dirty="0">
                <a:solidFill>
                  <a:srgbClr val="CCFFCC"/>
                </a:solidFill>
              </a:rPr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623" y="4112514"/>
            <a:ext cx="5335536" cy="2592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269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79" y="740736"/>
            <a:ext cx="6508377" cy="683954"/>
          </a:xfrm>
        </p:spPr>
        <p:txBody>
          <a:bodyPr/>
          <a:lstStyle/>
          <a:p>
            <a:r>
              <a:rPr lang="en-US" b="1" dirty="0"/>
              <a:t>Special </a:t>
            </a:r>
            <a:r>
              <a:rPr lang="en-US" b="1" dirty="0" smtClean="0"/>
              <a:t>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2514347"/>
            <a:ext cx="8402551" cy="31362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b="1" dirty="0">
                <a:solidFill>
                  <a:srgbClr val="CCFFCC"/>
                </a:solidFill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295029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2188251"/>
            <a:ext cx="7556143" cy="358664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622928"/>
            <a:ext cx="6508377" cy="1143000"/>
          </a:xfrm>
        </p:spPr>
        <p:txBody>
          <a:bodyPr/>
          <a:lstStyle/>
          <a:p>
            <a:r>
              <a:rPr lang="en-US" b="1" dirty="0"/>
              <a:t>Example program </a:t>
            </a:r>
            <a:r>
              <a:rPr lang="en-US" b="1" dirty="0" smtClean="0"/>
              <a:t>for Special operators </a:t>
            </a:r>
            <a:r>
              <a:rPr lang="en-US" b="1" dirty="0"/>
              <a:t>in </a:t>
            </a:r>
            <a:r>
              <a:rPr lang="en-US" b="1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32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88077"/>
            <a:ext cx="6763497" cy="1143000"/>
          </a:xfrm>
        </p:spPr>
        <p:txBody>
          <a:bodyPr/>
          <a:lstStyle/>
          <a:p>
            <a:r>
              <a:rPr lang="en-US" b="1" dirty="0"/>
              <a:t>Example program for </a:t>
            </a:r>
            <a:r>
              <a:rPr lang="en-US" b="1" dirty="0" err="1"/>
              <a:t>sizeof</a:t>
            </a:r>
            <a:r>
              <a:rPr lang="en-US" b="1" dirty="0"/>
              <a:t>() operator in </a:t>
            </a:r>
            <a:r>
              <a:rPr lang="en-US" b="1" dirty="0" smtClean="0"/>
              <a:t>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8" y="1930749"/>
            <a:ext cx="8387770" cy="4414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50638" y="2474404"/>
            <a:ext cx="369433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Output:</a:t>
            </a:r>
          </a:p>
          <a:p>
            <a:r>
              <a:rPr lang="en-US" sz="1600" dirty="0" smtClean="0"/>
              <a:t>Storage </a:t>
            </a:r>
            <a:r>
              <a:rPr lang="en-US" sz="1600" dirty="0"/>
              <a:t>size for </a:t>
            </a:r>
            <a:r>
              <a:rPr lang="en-US" sz="1600" dirty="0" err="1"/>
              <a:t>int</a:t>
            </a:r>
            <a:r>
              <a:rPr lang="en-US" sz="1600" dirty="0"/>
              <a:t> data type:4</a:t>
            </a:r>
          </a:p>
          <a:p>
            <a:r>
              <a:rPr lang="en-US" sz="1600" dirty="0"/>
              <a:t>Storage size for char data type:1</a:t>
            </a:r>
          </a:p>
          <a:p>
            <a:r>
              <a:rPr lang="en-US" sz="1600" dirty="0"/>
              <a:t>Storage size for float data type:4</a:t>
            </a:r>
          </a:p>
          <a:p>
            <a:r>
              <a:rPr lang="en-US" sz="1600" dirty="0"/>
              <a:t>Storage size for double data type:8</a:t>
            </a:r>
          </a:p>
        </p:txBody>
      </p:sp>
    </p:spTree>
    <p:extLst>
      <p:ext uri="{BB962C8B-B14F-4D97-AF65-F5344CB8AC3E}">
        <p14:creationId xmlns:p14="http://schemas.microsoft.com/office/powerpoint/2010/main" val="116362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8448"/>
            <a:ext cx="6508377" cy="1143000"/>
          </a:xfrm>
        </p:spPr>
        <p:txBody>
          <a:bodyPr/>
          <a:lstStyle/>
          <a:p>
            <a:r>
              <a:rPr lang="en-US" b="1" dirty="0"/>
              <a:t>Types of 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044850"/>
            <a:ext cx="8313953" cy="4573261"/>
          </a:xfrm>
        </p:spPr>
        <p:txBody>
          <a:bodyPr>
            <a:normAutofit/>
          </a:bodyPr>
          <a:lstStyle/>
          <a:p>
            <a:r>
              <a:rPr lang="en-US" sz="2400" dirty="0"/>
              <a:t>C language offers many types of </a:t>
            </a:r>
            <a:r>
              <a:rPr lang="en-US" sz="2400" dirty="0" smtClean="0"/>
              <a:t>operators, such as:</a:t>
            </a:r>
            <a:endParaRPr lang="en-US" sz="2400" dirty="0"/>
          </a:p>
          <a:p>
            <a:pPr lvl="2"/>
            <a:r>
              <a:rPr lang="en-US" sz="2400" dirty="0"/>
              <a:t>Arithmetic operators</a:t>
            </a:r>
          </a:p>
          <a:p>
            <a:pPr lvl="2"/>
            <a:r>
              <a:rPr lang="en-US" sz="2400" dirty="0"/>
              <a:t>Assignment operators</a:t>
            </a:r>
          </a:p>
          <a:p>
            <a:pPr lvl="2"/>
            <a:r>
              <a:rPr lang="en-US" sz="2400" dirty="0"/>
              <a:t>Increment/decrement </a:t>
            </a:r>
            <a:r>
              <a:rPr lang="en-US" sz="2400" dirty="0" smtClean="0"/>
              <a:t>operators</a:t>
            </a:r>
          </a:p>
          <a:p>
            <a:pPr lvl="2"/>
            <a:r>
              <a:rPr lang="en-US" sz="2400" dirty="0" smtClean="0"/>
              <a:t>Relational </a:t>
            </a:r>
            <a:r>
              <a:rPr lang="en-US" sz="2400" dirty="0"/>
              <a:t>operators</a:t>
            </a:r>
          </a:p>
          <a:p>
            <a:pPr lvl="2"/>
            <a:r>
              <a:rPr lang="en-US" sz="2400" dirty="0"/>
              <a:t>Logical operators</a:t>
            </a:r>
          </a:p>
          <a:p>
            <a:pPr lvl="2"/>
            <a:r>
              <a:rPr lang="en-US" sz="2400" dirty="0"/>
              <a:t>Bit wise operators</a:t>
            </a:r>
          </a:p>
          <a:p>
            <a:pPr lvl="2"/>
            <a:r>
              <a:rPr lang="en-US" sz="2400" dirty="0"/>
              <a:t>Conditional operators (ternary operators)</a:t>
            </a:r>
          </a:p>
          <a:p>
            <a:pPr lvl="2"/>
            <a:r>
              <a:rPr lang="en-US" sz="2400" dirty="0" smtClean="0"/>
              <a:t>Special </a:t>
            </a:r>
            <a:r>
              <a:rPr lang="en-US" sz="2400" dirty="0"/>
              <a:t>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89504"/>
            <a:ext cx="6508377" cy="1143000"/>
          </a:xfrm>
        </p:spPr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67" y="1855369"/>
            <a:ext cx="8387173" cy="1364098"/>
          </a:xfrm>
        </p:spPr>
        <p:txBody>
          <a:bodyPr>
            <a:normAutofit/>
          </a:bodyPr>
          <a:lstStyle/>
          <a:p>
            <a:r>
              <a:rPr lang="en-US" sz="2400" dirty="0"/>
              <a:t>C Arithmetic operators are used to perform mathematical calculations like addition, subtraction, multiplication, division and modulus in C programs.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832"/>
          <a:stretch/>
        </p:blipFill>
        <p:spPr>
          <a:xfrm>
            <a:off x="950674" y="3289990"/>
            <a:ext cx="7341157" cy="31080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CFFCC"/>
                </a:solidFill>
              </a:rPr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401228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23" y="1385625"/>
            <a:ext cx="8475697" cy="5147256"/>
          </a:xfrm>
        </p:spPr>
        <p:txBody>
          <a:bodyPr>
            <a:noAutofit/>
          </a:bodyPr>
          <a:lstStyle/>
          <a:p>
            <a:r>
              <a:rPr lang="en-US" dirty="0"/>
              <a:t>There are three types of arithmetic </a:t>
            </a:r>
            <a:r>
              <a:rPr lang="en-US" dirty="0" smtClean="0"/>
              <a:t>operations using            arithmetic operators: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b="1" u="sng" dirty="0" smtClean="0"/>
              <a:t>Integer </a:t>
            </a:r>
            <a:r>
              <a:rPr lang="en-US" b="1" u="sng" dirty="0"/>
              <a:t>arithmetic :</a:t>
            </a:r>
            <a:r>
              <a:rPr lang="en-US" dirty="0"/>
              <a:t> </a:t>
            </a:r>
            <a:r>
              <a:rPr lang="en-US" dirty="0" smtClean="0"/>
              <a:t>when all operands </a:t>
            </a:r>
            <a:r>
              <a:rPr lang="en-US" dirty="0"/>
              <a:t>are integer. </a:t>
            </a:r>
            <a:r>
              <a:rPr lang="en-US" dirty="0" smtClean="0"/>
              <a:t>If </a:t>
            </a:r>
            <a:r>
              <a:rPr lang="en-US" dirty="0"/>
              <a:t>a=</a:t>
            </a:r>
            <a:r>
              <a:rPr lang="en-US" dirty="0" smtClean="0"/>
              <a:t>15 , b=10,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 + b  =25</a:t>
            </a:r>
            <a:r>
              <a:rPr lang="en-US" dirty="0"/>
              <a:t>         </a:t>
            </a:r>
            <a:endParaRPr lang="en-US" dirty="0" smtClean="0"/>
          </a:p>
          <a:p>
            <a:pPr lvl="2"/>
            <a:r>
              <a:rPr lang="en-US" dirty="0" smtClean="0"/>
              <a:t>a /  b  =1	(</a:t>
            </a:r>
            <a:r>
              <a:rPr lang="en-US" dirty="0"/>
              <a:t>decimal part)           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 % b =</a:t>
            </a:r>
            <a:r>
              <a:rPr lang="en-US" dirty="0"/>
              <a:t>5</a:t>
            </a:r>
            <a:r>
              <a:rPr lang="en-US" dirty="0" smtClean="0"/>
              <a:t>	(</a:t>
            </a:r>
            <a:r>
              <a:rPr lang="en-US" dirty="0"/>
              <a:t>remainder of division)</a:t>
            </a:r>
          </a:p>
          <a:p>
            <a:pPr marL="685800" lvl="1" indent="-457200">
              <a:buFont typeface="+mj-lt"/>
              <a:buAutoNum type="circleNumDbPlain"/>
            </a:pPr>
            <a:r>
              <a:rPr lang="en-US" b="1" u="sng" dirty="0" smtClean="0"/>
              <a:t>Real </a:t>
            </a:r>
            <a:r>
              <a:rPr lang="en-US" b="1" u="sng" dirty="0"/>
              <a:t>arithmetic :</a:t>
            </a: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operands are only real number. </a:t>
            </a:r>
            <a:r>
              <a:rPr lang="en-US" dirty="0" smtClean="0"/>
              <a:t>If</a:t>
            </a:r>
            <a:r>
              <a:rPr lang="en-US" b="1" dirty="0" smtClean="0"/>
              <a:t> </a:t>
            </a:r>
            <a:r>
              <a:rPr lang="en-US" dirty="0"/>
              <a:t>a</a:t>
            </a:r>
            <a:r>
              <a:rPr lang="en-US" dirty="0" smtClean="0"/>
              <a:t>=15.0 , </a:t>
            </a:r>
            <a:r>
              <a:rPr lang="en-US" dirty="0"/>
              <a:t>b</a:t>
            </a:r>
            <a:r>
              <a:rPr lang="en-US" dirty="0" smtClean="0"/>
              <a:t>=10.0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/ b = 1.5</a:t>
            </a:r>
            <a:endParaRPr lang="en-US" dirty="0"/>
          </a:p>
          <a:p>
            <a:pPr marL="685800" lvl="1" indent="-457200">
              <a:buFont typeface="+mj-lt"/>
              <a:buAutoNum type="circleNumDbPlain"/>
            </a:pPr>
            <a:r>
              <a:rPr lang="en-US" b="1" u="sng" dirty="0" smtClean="0"/>
              <a:t>Mixed </a:t>
            </a:r>
            <a:r>
              <a:rPr lang="en-US" b="1" u="sng" dirty="0"/>
              <a:t>model arithmetic :</a:t>
            </a:r>
            <a:r>
              <a:rPr lang="en-US" dirty="0"/>
              <a:t> </a:t>
            </a:r>
            <a:r>
              <a:rPr lang="en-US" dirty="0" smtClean="0"/>
              <a:t>when one </a:t>
            </a:r>
            <a:r>
              <a:rPr lang="en-US" dirty="0"/>
              <a:t>operand is real and another is integer. </a:t>
            </a:r>
            <a:r>
              <a:rPr lang="en-US" dirty="0" smtClean="0"/>
              <a:t>If a=15 and b= 10.0</a:t>
            </a:r>
            <a:r>
              <a:rPr lang="en-US" dirty="0"/>
              <a:t>  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 / b = 1.5   whereas, </a:t>
            </a:r>
            <a:r>
              <a:rPr lang="en-US" dirty="0"/>
              <a:t>15/10=1</a:t>
            </a:r>
          </a:p>
          <a:p>
            <a:r>
              <a:rPr lang="en-US" dirty="0" smtClean="0"/>
              <a:t>Note: The </a:t>
            </a:r>
            <a:r>
              <a:rPr lang="en-US" dirty="0"/>
              <a:t>modulus operator % gives you the remainder when two integers are divided: 1 % 2 is </a:t>
            </a:r>
            <a:r>
              <a:rPr lang="en-US" dirty="0" smtClean="0"/>
              <a:t>1 and  </a:t>
            </a:r>
            <a:r>
              <a:rPr lang="en-US" dirty="0"/>
              <a:t>7 % 4 is 3.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modulus operator can only be applied to integers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3756" y="349617"/>
            <a:ext cx="6508377" cy="1143000"/>
          </a:xfrm>
        </p:spPr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CFFCC"/>
                </a:solidFill>
              </a:rPr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416225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08" y="1409264"/>
            <a:ext cx="8630356" cy="4983211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2600" b="1" u="sng" dirty="0" smtClean="0"/>
              <a:t>Integer </a:t>
            </a:r>
            <a:r>
              <a:rPr lang="en-US" sz="2600" b="1" u="sng" dirty="0"/>
              <a:t>arithmetic :</a:t>
            </a:r>
            <a:r>
              <a:rPr lang="en-US" sz="2600" dirty="0"/>
              <a:t> </a:t>
            </a:r>
            <a:endParaRPr lang="en-US" sz="26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an arithmetic operation is performed on two whole numbers or integers than such an operation is called as integer arithmetic.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always gives an integer as the result.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Let </a:t>
            </a:r>
            <a:r>
              <a:rPr lang="en-US" sz="2400" dirty="0"/>
              <a:t>x = 27 and y = 5 be 2 integer numbers. Then the integer operation leads to the following results</a:t>
            </a:r>
            <a:r>
              <a:rPr lang="en-US" sz="2400" dirty="0" smtClean="0"/>
              <a:t>.</a:t>
            </a:r>
            <a:endParaRPr lang="en-US" sz="2400" dirty="0"/>
          </a:p>
          <a:p>
            <a:pPr lvl="3"/>
            <a:r>
              <a:rPr lang="es-ES_tradnl" sz="2400" dirty="0"/>
              <a:t>x + y </a:t>
            </a:r>
            <a:r>
              <a:rPr lang="es-ES_tradnl" sz="2400" dirty="0" smtClean="0"/>
              <a:t>	= 32</a:t>
            </a:r>
            <a:endParaRPr lang="es-ES_tradnl" sz="2400" dirty="0"/>
          </a:p>
          <a:p>
            <a:pPr lvl="3"/>
            <a:r>
              <a:rPr lang="es-ES_tradnl" sz="2400" dirty="0"/>
              <a:t>x – y </a:t>
            </a:r>
            <a:r>
              <a:rPr lang="es-ES_tradnl" sz="2400" dirty="0" smtClean="0"/>
              <a:t>	= </a:t>
            </a:r>
            <a:r>
              <a:rPr lang="es-ES_tradnl" sz="2400" dirty="0"/>
              <a:t>22</a:t>
            </a:r>
          </a:p>
          <a:p>
            <a:pPr lvl="3"/>
            <a:r>
              <a:rPr lang="es-ES_tradnl" sz="2400" dirty="0"/>
              <a:t>x * y </a:t>
            </a:r>
            <a:r>
              <a:rPr lang="es-ES_tradnl" sz="2400" dirty="0" smtClean="0"/>
              <a:t>	= </a:t>
            </a:r>
            <a:r>
              <a:rPr lang="es-ES_tradnl" sz="2400" dirty="0"/>
              <a:t>115</a:t>
            </a:r>
          </a:p>
          <a:p>
            <a:pPr lvl="3"/>
            <a:r>
              <a:rPr lang="es-ES_tradnl" sz="2400" dirty="0"/>
              <a:t>x % y </a:t>
            </a:r>
            <a:r>
              <a:rPr lang="es-ES_tradnl" sz="2400" dirty="0" smtClean="0"/>
              <a:t> = 2</a:t>
            </a:r>
            <a:endParaRPr lang="es-ES_tradnl" sz="2400" dirty="0"/>
          </a:p>
          <a:p>
            <a:pPr lvl="3"/>
            <a:r>
              <a:rPr lang="es-ES_tradnl" sz="2400" dirty="0"/>
              <a:t>x / y </a:t>
            </a:r>
            <a:r>
              <a:rPr lang="es-ES_tradnl" sz="2400" dirty="0" smtClean="0"/>
              <a:t>	= </a:t>
            </a:r>
            <a:r>
              <a:rPr lang="es-ES_tradnl" sz="2400" dirty="0"/>
              <a:t>5</a:t>
            </a:r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5844" y="328182"/>
            <a:ext cx="6508377" cy="747948"/>
          </a:xfrm>
        </p:spPr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CFFCC"/>
                </a:solidFill>
              </a:rPr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320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53216"/>
            <a:ext cx="6508377" cy="1143000"/>
          </a:xfrm>
        </p:spPr>
        <p:txBody>
          <a:bodyPr/>
          <a:lstStyle/>
          <a:p>
            <a:r>
              <a:rPr lang="en-US" b="1" dirty="0"/>
              <a:t>Example program for C arithmetic </a:t>
            </a:r>
            <a:r>
              <a:rPr lang="en-US" b="1" dirty="0" smtClean="0"/>
              <a:t>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130" y="1950013"/>
            <a:ext cx="7086750" cy="452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27534" y="2446437"/>
            <a:ext cx="2775132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/>
              <a:t>Output:</a:t>
            </a:r>
          </a:p>
          <a:p>
            <a:r>
              <a:rPr lang="en-US" sz="1400" dirty="0" smtClean="0"/>
              <a:t>Addition </a:t>
            </a:r>
            <a:r>
              <a:rPr lang="en-US" sz="1400" dirty="0"/>
              <a:t>of a, b is : 60</a:t>
            </a:r>
          </a:p>
          <a:p>
            <a:r>
              <a:rPr lang="en-US" sz="1400" dirty="0"/>
              <a:t>Subtraction of a, b is : 20</a:t>
            </a:r>
          </a:p>
          <a:p>
            <a:r>
              <a:rPr lang="en-US" sz="1400" dirty="0"/>
              <a:t>Multiplication of a, b is : 800</a:t>
            </a:r>
          </a:p>
          <a:p>
            <a:r>
              <a:rPr lang="en-US" sz="1400" dirty="0"/>
              <a:t>Division of a, b is : 2</a:t>
            </a:r>
          </a:p>
          <a:p>
            <a:r>
              <a:rPr lang="en-US" sz="1400" dirty="0"/>
              <a:t>Modulus of a, b is :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CFFCC"/>
                </a:solidFill>
              </a:rPr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17238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52222"/>
            <a:ext cx="8559800" cy="5108222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sz="2400" b="1" u="sng" dirty="0" smtClean="0"/>
              <a:t>Real </a:t>
            </a:r>
            <a:r>
              <a:rPr lang="en-US" sz="2400" b="1" u="sng" dirty="0"/>
              <a:t>arithmetic 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an arithmetic operation is preformed on two real numbers or fraction numbers such an operation is called </a:t>
            </a:r>
            <a:r>
              <a:rPr lang="en-US" sz="2400" dirty="0" smtClean="0"/>
              <a:t>real or floating </a:t>
            </a:r>
            <a:r>
              <a:rPr lang="en-US" sz="2400" dirty="0"/>
              <a:t>point arithmetic. 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modulus (</a:t>
            </a:r>
            <a:r>
              <a:rPr lang="en-US" sz="2400" dirty="0" smtClean="0"/>
              <a:t>remainder) </a:t>
            </a:r>
            <a:r>
              <a:rPr lang="en-US" sz="2400" dirty="0"/>
              <a:t>operator is not applicable for floating </a:t>
            </a:r>
            <a:r>
              <a:rPr lang="en-US" sz="2400" dirty="0" smtClean="0"/>
              <a:t>point arithmetic operands.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Let </a:t>
            </a:r>
            <a:r>
              <a:rPr lang="en-US" sz="2400" dirty="0"/>
              <a:t>x = 14.0 and y = 4.0 </a:t>
            </a:r>
            <a:r>
              <a:rPr lang="en-US" sz="2400" dirty="0" smtClean="0"/>
              <a:t>then</a:t>
            </a:r>
            <a:endParaRPr lang="en-US" sz="2400" dirty="0"/>
          </a:p>
          <a:p>
            <a:pPr lvl="3"/>
            <a:r>
              <a:rPr lang="en-US" sz="2400" dirty="0"/>
              <a:t>x + y = 18.0</a:t>
            </a:r>
          </a:p>
          <a:p>
            <a:pPr lvl="3"/>
            <a:r>
              <a:rPr lang="en-US" sz="2400" dirty="0"/>
              <a:t>x – y = 10.0</a:t>
            </a:r>
          </a:p>
          <a:p>
            <a:pPr lvl="3"/>
            <a:r>
              <a:rPr lang="en-US" sz="2400" dirty="0"/>
              <a:t>x * y = 56.0</a:t>
            </a:r>
          </a:p>
          <a:p>
            <a:pPr lvl="3"/>
            <a:r>
              <a:rPr lang="en-US" sz="2400" dirty="0"/>
              <a:t>x / y = </a:t>
            </a:r>
            <a:r>
              <a:rPr lang="en-US" sz="2400" dirty="0" smtClean="0"/>
              <a:t>3.50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5844" y="346931"/>
            <a:ext cx="6508377" cy="609085"/>
          </a:xfrm>
        </p:spPr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CFFCC"/>
                </a:solidFill>
              </a:rPr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15282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52222"/>
            <a:ext cx="8559800" cy="5108222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sz="2800" b="1" u="sng" dirty="0" smtClean="0"/>
              <a:t> Mixed </a:t>
            </a:r>
            <a:r>
              <a:rPr lang="en-US" sz="2800" b="1" u="sng" dirty="0"/>
              <a:t>mode </a:t>
            </a:r>
            <a:r>
              <a:rPr lang="en-US" sz="2800" b="1" u="sng" dirty="0" smtClean="0"/>
              <a:t>arithmetic :</a:t>
            </a:r>
            <a:r>
              <a:rPr lang="en-US" sz="2800" dirty="0" smtClean="0"/>
              <a:t> </a:t>
            </a: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one of the operand is real and other is an integer and if the arithmetic operation is carried out on these 2 operands then it is called as mixed mode arithmetic.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If </a:t>
            </a:r>
            <a:r>
              <a:rPr lang="en-US" sz="2400" dirty="0"/>
              <a:t>any one operand is of real type then the result will always be </a:t>
            </a:r>
            <a:r>
              <a:rPr lang="en-US" sz="2400" dirty="0" smtClean="0"/>
              <a:t>real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Let </a:t>
            </a:r>
            <a:r>
              <a:rPr lang="en-US" sz="2400" dirty="0" smtClean="0"/>
              <a:t> x </a:t>
            </a:r>
            <a:r>
              <a:rPr lang="en-US" sz="2400" dirty="0"/>
              <a:t>= </a:t>
            </a:r>
            <a:r>
              <a:rPr lang="en-US" sz="2400" dirty="0" smtClean="0"/>
              <a:t>15  and  y </a:t>
            </a:r>
            <a:r>
              <a:rPr lang="en-US" sz="2400" dirty="0"/>
              <a:t>= </a:t>
            </a:r>
            <a:r>
              <a:rPr lang="en-US" sz="2400" dirty="0" smtClean="0"/>
              <a:t>10.0 </a:t>
            </a:r>
            <a:r>
              <a:rPr lang="en-US" sz="2400" dirty="0"/>
              <a:t>then</a:t>
            </a:r>
          </a:p>
          <a:p>
            <a:pPr lvl="4"/>
            <a:r>
              <a:rPr lang="en-US" sz="2400" dirty="0"/>
              <a:t>x</a:t>
            </a:r>
            <a:r>
              <a:rPr lang="en-US" sz="2400" dirty="0" smtClean="0"/>
              <a:t> / </a:t>
            </a:r>
            <a:r>
              <a:rPr lang="en-US" sz="2400" dirty="0"/>
              <a:t>y = </a:t>
            </a:r>
            <a:r>
              <a:rPr lang="en-US" sz="2400" dirty="0" smtClean="0"/>
              <a:t>1.5</a:t>
            </a:r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Note that:  15 / 10 = 1 (since both of the operands are integer)</a:t>
            </a:r>
            <a:endParaRPr lang="en-US" sz="2400" dirty="0"/>
          </a:p>
          <a:p>
            <a:pPr lvl="1">
              <a:buFont typeface="Wingdings" charset="2"/>
              <a:buChar char="Ø"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5844" y="346931"/>
            <a:ext cx="6508377" cy="609085"/>
          </a:xfrm>
        </p:spPr>
        <p:txBody>
          <a:bodyPr/>
          <a:lstStyle/>
          <a:p>
            <a:r>
              <a:rPr lang="en-US" b="1" dirty="0"/>
              <a:t>Arithmetic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8439" y="297883"/>
            <a:ext cx="1876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CFFCC"/>
                </a:solidFill>
              </a:rPr>
              <a:t>Arithmetic operators</a:t>
            </a:r>
          </a:p>
          <a:p>
            <a:r>
              <a:rPr lang="en-US" sz="1200" dirty="0"/>
              <a:t>Assignment operators</a:t>
            </a:r>
          </a:p>
          <a:p>
            <a:r>
              <a:rPr lang="en-US" sz="1200" dirty="0" err="1" smtClean="0"/>
              <a:t>Inc</a:t>
            </a:r>
            <a:r>
              <a:rPr lang="en-US" sz="1200" dirty="0" smtClean="0"/>
              <a:t>/</a:t>
            </a:r>
            <a:r>
              <a:rPr lang="en-US" sz="1200" dirty="0" err="1" smtClean="0"/>
              <a:t>dec</a:t>
            </a:r>
            <a:r>
              <a:rPr lang="en-US" sz="1200" dirty="0" smtClean="0"/>
              <a:t> </a:t>
            </a:r>
            <a:r>
              <a:rPr lang="en-US" sz="1200" dirty="0"/>
              <a:t>operators</a:t>
            </a:r>
          </a:p>
          <a:p>
            <a:r>
              <a:rPr lang="en-US" sz="1200" dirty="0"/>
              <a:t>Relational operators</a:t>
            </a:r>
          </a:p>
          <a:p>
            <a:r>
              <a:rPr lang="en-US" sz="1200" dirty="0"/>
              <a:t>Logical operators</a:t>
            </a:r>
          </a:p>
          <a:p>
            <a:r>
              <a:rPr lang="en-US" sz="1200" dirty="0"/>
              <a:t>Bit wise operators</a:t>
            </a:r>
          </a:p>
          <a:p>
            <a:r>
              <a:rPr lang="en-US" sz="1200" dirty="0"/>
              <a:t>Conditional </a:t>
            </a:r>
            <a:r>
              <a:rPr lang="en-US" sz="1200" dirty="0" smtClean="0"/>
              <a:t>operators</a:t>
            </a:r>
            <a:endParaRPr lang="en-US" sz="1200" dirty="0"/>
          </a:p>
          <a:p>
            <a:r>
              <a:rPr lang="en-US" sz="1200" dirty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291033095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1606</Words>
  <Application>Microsoft Office PowerPoint</Application>
  <PresentationFormat>On-screen Show (4:3)</PresentationFormat>
  <Paragraphs>300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Consolas</vt:lpstr>
      <vt:lpstr>Wingdings</vt:lpstr>
      <vt:lpstr>Wingdings 2</vt:lpstr>
      <vt:lpstr>Plaza</vt:lpstr>
      <vt:lpstr>Operators And Expression</vt:lpstr>
      <vt:lpstr>Operators and Expressions</vt:lpstr>
      <vt:lpstr>Types of C operators</vt:lpstr>
      <vt:lpstr>Arithmetic Operators </vt:lpstr>
      <vt:lpstr>Arithmetic Operators </vt:lpstr>
      <vt:lpstr>Arithmetic Operators</vt:lpstr>
      <vt:lpstr>Example program for C arithmetic operators</vt:lpstr>
      <vt:lpstr>Arithmetic Operators</vt:lpstr>
      <vt:lpstr>Arithmetic Operators</vt:lpstr>
      <vt:lpstr>Assignment Operators</vt:lpstr>
      <vt:lpstr>Increment and Decrement Operators</vt:lpstr>
      <vt:lpstr>Increment and Decrement Operators</vt:lpstr>
      <vt:lpstr>Increment and Decrement Operators</vt:lpstr>
      <vt:lpstr>Increment and Decrement Operators</vt:lpstr>
      <vt:lpstr>Exercise on ++ and - - </vt:lpstr>
      <vt:lpstr>Relational Operators</vt:lpstr>
      <vt:lpstr>Exercise</vt:lpstr>
      <vt:lpstr>Logical Operators</vt:lpstr>
      <vt:lpstr>Logical Operators</vt:lpstr>
      <vt:lpstr>Exercise</vt:lpstr>
      <vt:lpstr>Exercise</vt:lpstr>
      <vt:lpstr>Example program for logical operators in C</vt:lpstr>
      <vt:lpstr>Try this example program and explain the results</vt:lpstr>
      <vt:lpstr>Bit wise Operators</vt:lpstr>
      <vt:lpstr>Special Operators</vt:lpstr>
      <vt:lpstr>Example program for Special operators in C</vt:lpstr>
      <vt:lpstr>Example program for sizeof() operator in C</vt:lpstr>
    </vt:vector>
  </TitlesOfParts>
  <Company>University of Trento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Precedence And Associativity Of Operators</dc:title>
  <dc:creator>S. R. H. Noori</dc:creator>
  <cp:lastModifiedBy>MEHEDI</cp:lastModifiedBy>
  <cp:revision>157</cp:revision>
  <dcterms:created xsi:type="dcterms:W3CDTF">2014-02-07T18:06:32Z</dcterms:created>
  <dcterms:modified xsi:type="dcterms:W3CDTF">2024-09-29T14:11:00Z</dcterms:modified>
</cp:coreProperties>
</file>