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panose="020B0604020202020204" charset="0"/>
      <p:regular r:id="rId17"/>
      <p:bold r:id="rId18"/>
      <p:italic r:id="rId19"/>
      <p:boldItalic r:id="rId20"/>
    </p:embeddedFont>
    <p:embeddedFont>
      <p:font typeface="Maven Pro"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3EA93E-6313-4C02-9F1F-0B0F860FEB47}">
  <a:tblStyle styleId="{C43EA93E-6313-4C02-9F1F-0B0F860FEB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870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11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985be511a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985be511a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59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8985be511a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8985be511a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005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985be511a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985be511a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7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985be511a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985be511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09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985be511a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985be511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81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85be511a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85be511a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985be511a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985be511a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33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985be511a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985be511a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40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985be511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985be511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892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985be511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985be511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063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985be511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985be511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79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985be511a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985be511a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76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985be511a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985be511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09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Input, Output &amp; Variables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Sultan Mahmud, </a:t>
            </a:r>
            <a:endParaRPr lang="en" dirty="0"/>
          </a:p>
          <a:p>
            <a:pPr marL="0" lvl="0" indent="0" algn="l" rtl="0">
              <a:spcBef>
                <a:spcPts val="0"/>
              </a:spcBef>
              <a:spcAft>
                <a:spcPts val="0"/>
              </a:spcAft>
              <a:buNone/>
            </a:pPr>
            <a:r>
              <a:rPr lang="en" dirty="0" smtClean="0"/>
              <a:t>Lecturer</a:t>
            </a:r>
            <a:endParaRPr dirty="0"/>
          </a:p>
          <a:p>
            <a:pPr marL="0" lvl="0" indent="0" algn="l" rtl="0">
              <a:spcBef>
                <a:spcPts val="0"/>
              </a:spcBef>
              <a:spcAft>
                <a:spcPts val="0"/>
              </a:spcAft>
              <a:buNone/>
            </a:pPr>
            <a:r>
              <a:rPr lang="en" dirty="0"/>
              <a:t>Dept. of </a:t>
            </a:r>
            <a:r>
              <a:rPr lang="en" dirty="0" smtClean="0"/>
              <a:t>ICT</a:t>
            </a:r>
            <a:r>
              <a:rPr lang="en" dirty="0" smtClean="0"/>
              <a:t>, </a:t>
            </a:r>
            <a:r>
              <a:rPr lang="en" dirty="0" smtClean="0"/>
              <a:t>NIYD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 vs Invalid variable names in C</a:t>
            </a:r>
            <a:endParaRPr/>
          </a:p>
        </p:txBody>
      </p:sp>
      <p:sp>
        <p:nvSpPr>
          <p:cNvPr id="338" name="Google Shape;338;p22"/>
          <p:cNvSpPr txBox="1">
            <a:spLocks noGrp="1"/>
          </p:cNvSpPr>
          <p:nvPr>
            <p:ph type="body" idx="1"/>
          </p:nvPr>
        </p:nvSpPr>
        <p:spPr>
          <a:xfrm>
            <a:off x="1532868" y="1437075"/>
            <a:ext cx="1905300"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auto </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1K</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case</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S I</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S&gt;I</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1010</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default</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doit?man</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double=&gt;&gt;</a:t>
            </a:r>
            <a:endParaRPr sz="1800" dirty="0">
              <a:solidFill>
                <a:srgbClr val="FF0000"/>
              </a:solidFill>
              <a:latin typeface="Maven Pro"/>
              <a:ea typeface="Maven Pro"/>
              <a:cs typeface="Maven Pro"/>
              <a:sym typeface="Maven Pro"/>
            </a:endParaRPr>
          </a:p>
          <a:p>
            <a:pPr marL="457200" lvl="0" indent="-342900" algn="l" rtl="0">
              <a:spcBef>
                <a:spcPts val="0"/>
              </a:spcBef>
              <a:spcAft>
                <a:spcPts val="0"/>
              </a:spcAft>
              <a:buClr>
                <a:srgbClr val="FF0000"/>
              </a:buClr>
              <a:buSzPts val="1800"/>
              <a:buFont typeface="Maven Pro"/>
              <a:buChar char="●"/>
            </a:pPr>
            <a:r>
              <a:rPr lang="en" sz="1800" dirty="0">
                <a:solidFill>
                  <a:srgbClr val="FF0000"/>
                </a:solidFill>
                <a:latin typeface="Maven Pro"/>
                <a:ea typeface="Maven Pro"/>
                <a:cs typeface="Maven Pro"/>
                <a:sym typeface="Maven Pro"/>
              </a:rPr>
              <a:t>@else</a:t>
            </a:r>
            <a:endParaRPr sz="1800" dirty="0">
              <a:solidFill>
                <a:srgbClr val="FF0000"/>
              </a:solidFill>
              <a:latin typeface="Maven Pro"/>
              <a:ea typeface="Maven Pro"/>
              <a:cs typeface="Maven Pro"/>
              <a:sym typeface="Maven Pro"/>
            </a:endParaRPr>
          </a:p>
        </p:txBody>
      </p:sp>
      <p:sp>
        <p:nvSpPr>
          <p:cNvPr id="339" name="Google Shape;339;p22"/>
          <p:cNvSpPr txBox="1">
            <a:spLocks noGrp="1"/>
          </p:cNvSpPr>
          <p:nvPr>
            <p:ph type="body" idx="1"/>
          </p:nvPr>
        </p:nvSpPr>
        <p:spPr>
          <a:xfrm>
            <a:off x="4158102" y="1437075"/>
            <a:ext cx="3760800"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I_know_how_to_name</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SI_is_0</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Heroes</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a</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A</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my_data</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My_data</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My_Data</a:t>
            </a:r>
            <a:endParaRPr sz="1800" dirty="0">
              <a:solidFill>
                <a:srgbClr val="0000FF"/>
              </a:solidFill>
              <a:latin typeface="Maven Pro"/>
              <a:ea typeface="Maven Pro"/>
              <a:cs typeface="Maven Pro"/>
              <a:sym typeface="Maven Pro"/>
            </a:endParaRPr>
          </a:p>
          <a:p>
            <a:pPr marL="457200" lvl="0" indent="-342900" algn="l" rtl="0">
              <a:spcBef>
                <a:spcPts val="0"/>
              </a:spcBef>
              <a:spcAft>
                <a:spcPts val="0"/>
              </a:spcAft>
              <a:buClr>
                <a:srgbClr val="0000FF"/>
              </a:buClr>
              <a:buSzPts val="1800"/>
              <a:buFont typeface="Maven Pro"/>
              <a:buChar char="●"/>
            </a:pPr>
            <a:r>
              <a:rPr lang="en" sz="1800" dirty="0">
                <a:solidFill>
                  <a:srgbClr val="0000FF"/>
                </a:solidFill>
                <a:latin typeface="Maven Pro"/>
                <a:ea typeface="Maven Pro"/>
                <a:cs typeface="Maven Pro"/>
                <a:sym typeface="Maven Pro"/>
              </a:rPr>
              <a:t>HelloWorld</a:t>
            </a:r>
            <a:endParaRPr sz="1800" dirty="0">
              <a:solidFill>
                <a:srgbClr val="0000FF"/>
              </a:solidFill>
              <a:latin typeface="Maven Pro"/>
              <a:ea typeface="Maven Pro"/>
              <a:cs typeface="Maven Pro"/>
              <a:sym typeface="Maven Pro"/>
            </a:endParaRPr>
          </a:p>
          <a:p>
            <a:pPr marL="457200" lvl="0" indent="-342900" algn="l" rtl="0">
              <a:spcBef>
                <a:spcPts val="1600"/>
              </a:spcBef>
              <a:spcAft>
                <a:spcPts val="1600"/>
              </a:spcAft>
              <a:buClr>
                <a:srgbClr val="0000FF"/>
              </a:buClr>
              <a:buSzPts val="1800"/>
              <a:buFont typeface="Maven Pro"/>
              <a:buChar char="●"/>
            </a:pPr>
            <a:r>
              <a:rPr lang="en" sz="1800" dirty="0">
                <a:solidFill>
                  <a:srgbClr val="0000FF"/>
                </a:solidFill>
                <a:latin typeface="Maven Pro"/>
                <a:ea typeface="Maven Pro"/>
                <a:cs typeface="Maven Pro"/>
                <a:sym typeface="Maven Pro"/>
              </a:rPr>
              <a:t>helloWorld</a:t>
            </a:r>
            <a:endParaRPr sz="1800" dirty="0">
              <a:solidFill>
                <a:srgbClr val="0000FF"/>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Input &amp; Output</a:t>
            </a:r>
            <a:endParaRPr/>
          </a:p>
        </p:txBody>
      </p:sp>
      <p:sp>
        <p:nvSpPr>
          <p:cNvPr id="345" name="Google Shape;345;p23"/>
          <p:cNvSpPr txBox="1">
            <a:spLocks noGrp="1"/>
          </p:cNvSpPr>
          <p:nvPr>
            <p:ph type="body" idx="1"/>
          </p:nvPr>
        </p:nvSpPr>
        <p:spPr>
          <a:xfrm>
            <a:off x="859500" y="1490775"/>
            <a:ext cx="7587900"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You have to declare a variable before starting to use that</a:t>
            </a:r>
            <a:endParaRPr sz="1800">
              <a:solidFill>
                <a:srgbClr val="000000"/>
              </a:solidFill>
              <a:latin typeface="Maven Pro"/>
              <a:ea typeface="Maven Pro"/>
              <a:cs typeface="Maven Pro"/>
              <a:sym typeface="Maven Pro"/>
            </a:endParaRPr>
          </a:p>
          <a:p>
            <a:pPr marL="457200" lvl="0" indent="-342900" algn="l" rtl="0">
              <a:spcBef>
                <a:spcPts val="160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How:</a:t>
            </a:r>
            <a:endParaRPr sz="1800">
              <a:solidFill>
                <a:srgbClr val="000000"/>
              </a:solidFill>
              <a:latin typeface="Maven Pro"/>
              <a:ea typeface="Maven Pro"/>
              <a:cs typeface="Maven Pro"/>
              <a:sym typeface="Maven Pro"/>
            </a:endParaRPr>
          </a:p>
          <a:p>
            <a:pPr marL="457200" lvl="0" indent="0" algn="l" rtl="0">
              <a:spcBef>
                <a:spcPts val="1600"/>
              </a:spcBef>
              <a:spcAft>
                <a:spcPts val="0"/>
              </a:spcAft>
              <a:buNone/>
            </a:pPr>
            <a:r>
              <a:rPr lang="en" sz="1800">
                <a:solidFill>
                  <a:srgbClr val="000000"/>
                </a:solidFill>
                <a:latin typeface="Maven Pro"/>
                <a:ea typeface="Maven Pro"/>
                <a:cs typeface="Maven Pro"/>
                <a:sym typeface="Maven Pro"/>
              </a:rPr>
              <a:t>	</a:t>
            </a:r>
            <a:r>
              <a:rPr lang="en" sz="1800" b="1">
                <a:solidFill>
                  <a:srgbClr val="000000"/>
                </a:solidFill>
                <a:latin typeface="Maven Pro"/>
                <a:ea typeface="Maven Pro"/>
                <a:cs typeface="Maven Pro"/>
                <a:sym typeface="Maven Pro"/>
              </a:rPr>
              <a:t>DataType   variableName ;</a:t>
            </a:r>
            <a:endParaRPr sz="1800" b="1">
              <a:solidFill>
                <a:srgbClr val="000000"/>
              </a:solidFill>
              <a:latin typeface="Maven Pro"/>
              <a:ea typeface="Maven Pro"/>
              <a:cs typeface="Maven Pro"/>
              <a:sym typeface="Maven Pro"/>
            </a:endParaRPr>
          </a:p>
          <a:p>
            <a:pPr marL="457200" lvl="0" indent="-342900" algn="l" rtl="0">
              <a:spcBef>
                <a:spcPts val="160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Examples: </a:t>
            </a:r>
            <a:endParaRPr sz="1800">
              <a:solidFill>
                <a:srgbClr val="000000"/>
              </a:solidFill>
              <a:latin typeface="Maven Pro"/>
              <a:ea typeface="Maven Pro"/>
              <a:cs typeface="Maven Pro"/>
              <a:sym typeface="Maven Pro"/>
            </a:endParaRPr>
          </a:p>
          <a:p>
            <a:pPr marL="1371600" lvl="1" indent="-342900" algn="l" rtl="0">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int number;   </a:t>
            </a:r>
            <a:r>
              <a:rPr lang="en" sz="1800">
                <a:solidFill>
                  <a:srgbClr val="999999"/>
                </a:solidFill>
                <a:latin typeface="Maven Pro"/>
                <a:ea typeface="Maven Pro"/>
                <a:cs typeface="Maven Pro"/>
                <a:sym typeface="Maven Pro"/>
              </a:rPr>
              <a:t>// variable declaration</a:t>
            </a:r>
            <a:endParaRPr sz="1800">
              <a:solidFill>
                <a:srgbClr val="999999"/>
              </a:solidFill>
              <a:latin typeface="Maven Pro"/>
              <a:ea typeface="Maven Pro"/>
              <a:cs typeface="Maven Pro"/>
              <a:sym typeface="Maven Pro"/>
            </a:endParaRPr>
          </a:p>
          <a:p>
            <a:pPr marL="1371600" lvl="1" indent="-342900" algn="l" rtl="0">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Int number = 10;   </a:t>
            </a:r>
            <a:r>
              <a:rPr lang="en" sz="1800">
                <a:solidFill>
                  <a:srgbClr val="B7B7B7"/>
                </a:solidFill>
                <a:latin typeface="Maven Pro"/>
                <a:ea typeface="Maven Pro"/>
                <a:cs typeface="Maven Pro"/>
                <a:sym typeface="Maven Pro"/>
              </a:rPr>
              <a:t>// variable Declaration and initialization</a:t>
            </a:r>
            <a:endParaRPr sz="1800">
              <a:solidFill>
                <a:srgbClr val="B7B7B7"/>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&amp; Output</a:t>
            </a:r>
            <a:endParaRPr/>
          </a:p>
        </p:txBody>
      </p:sp>
      <p:sp>
        <p:nvSpPr>
          <p:cNvPr id="351" name="Google Shape;351;p24"/>
          <p:cNvSpPr txBox="1">
            <a:spLocks noGrp="1"/>
          </p:cNvSpPr>
          <p:nvPr>
            <p:ph type="body" idx="1"/>
          </p:nvPr>
        </p:nvSpPr>
        <p:spPr>
          <a:xfrm>
            <a:off x="859500" y="1490775"/>
            <a:ext cx="7587900" cy="3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99999"/>
                </a:solidFill>
                <a:latin typeface="Maven Pro"/>
                <a:ea typeface="Maven Pro"/>
                <a:cs typeface="Maven Pro"/>
                <a:sym typeface="Maven Pro"/>
              </a:rPr>
              <a:t>// This code helps you with how to take an integer number as input //from user</a:t>
            </a:r>
            <a:endParaRPr sz="1800">
              <a:solidFill>
                <a:srgbClr val="999999"/>
              </a:solidFill>
              <a:latin typeface="Maven Pro"/>
              <a:ea typeface="Maven Pro"/>
              <a:cs typeface="Maven Pro"/>
              <a:sym typeface="Maven Pro"/>
            </a:endParaRPr>
          </a:p>
          <a:p>
            <a:pPr marL="0" lvl="0" indent="0" algn="l" rtl="0">
              <a:spcBef>
                <a:spcPts val="1600"/>
              </a:spcBef>
              <a:spcAft>
                <a:spcPts val="0"/>
              </a:spcAft>
              <a:buNone/>
            </a:pPr>
            <a:endParaRPr sz="1800">
              <a:solidFill>
                <a:srgbClr val="000000"/>
              </a:solidFill>
              <a:latin typeface="Maven Pro"/>
              <a:ea typeface="Maven Pro"/>
              <a:cs typeface="Maven Pro"/>
              <a:sym typeface="Maven Pro"/>
            </a:endParaRPr>
          </a:p>
        </p:txBody>
      </p:sp>
      <p:sp>
        <p:nvSpPr>
          <p:cNvPr id="352" name="Google Shape;352;p24"/>
          <p:cNvSpPr txBox="1"/>
          <p:nvPr/>
        </p:nvSpPr>
        <p:spPr>
          <a:xfrm>
            <a:off x="1020625" y="2283025"/>
            <a:ext cx="7313700" cy="233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Maven Pro"/>
                <a:ea typeface="Maven Pro"/>
                <a:cs typeface="Maven Pro"/>
                <a:sym typeface="Maven Pro"/>
              </a:rPr>
              <a:t>#include&lt;stdio.h&gt;</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int main()</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int number; </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scanf(“%d”, &amp;number);</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printf(“The value of number is : %d\n”, number);</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return 0;</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a:t>
            </a:r>
            <a:endParaRPr sz="1800">
              <a:latin typeface="Maven Pro"/>
              <a:ea typeface="Maven Pro"/>
              <a:cs typeface="Maven Pro"/>
              <a:sym typeface="Maven Pr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&amp; Output</a:t>
            </a:r>
            <a:endParaRPr/>
          </a:p>
        </p:txBody>
      </p:sp>
      <p:sp>
        <p:nvSpPr>
          <p:cNvPr id="358" name="Google Shape;358;p25"/>
          <p:cNvSpPr txBox="1">
            <a:spLocks noGrp="1"/>
          </p:cNvSpPr>
          <p:nvPr>
            <p:ph type="body" idx="1"/>
          </p:nvPr>
        </p:nvSpPr>
        <p:spPr>
          <a:xfrm>
            <a:off x="859500" y="1490775"/>
            <a:ext cx="7587900" cy="34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99999"/>
                </a:solidFill>
                <a:latin typeface="Maven Pro"/>
                <a:ea typeface="Maven Pro"/>
                <a:cs typeface="Maven Pro"/>
                <a:sym typeface="Maven Pro"/>
              </a:rPr>
              <a:t>// This code helps you with how to take an integer number as input //from user</a:t>
            </a:r>
            <a:endParaRPr sz="1800">
              <a:solidFill>
                <a:srgbClr val="999999"/>
              </a:solidFill>
              <a:latin typeface="Maven Pro"/>
              <a:ea typeface="Maven Pro"/>
              <a:cs typeface="Maven Pro"/>
              <a:sym typeface="Maven Pro"/>
            </a:endParaRPr>
          </a:p>
          <a:p>
            <a:pPr marL="0" lvl="0" indent="0" algn="l" rtl="0">
              <a:spcBef>
                <a:spcPts val="1600"/>
              </a:spcBef>
              <a:spcAft>
                <a:spcPts val="0"/>
              </a:spcAft>
              <a:buNone/>
            </a:pPr>
            <a:endParaRPr sz="1800">
              <a:solidFill>
                <a:srgbClr val="000000"/>
              </a:solidFill>
              <a:latin typeface="Maven Pro"/>
              <a:ea typeface="Maven Pro"/>
              <a:cs typeface="Maven Pro"/>
              <a:sym typeface="Maven Pro"/>
            </a:endParaRPr>
          </a:p>
        </p:txBody>
      </p:sp>
      <p:sp>
        <p:nvSpPr>
          <p:cNvPr id="359" name="Google Shape;359;p25"/>
          <p:cNvSpPr txBox="1"/>
          <p:nvPr/>
        </p:nvSpPr>
        <p:spPr>
          <a:xfrm>
            <a:off x="1020625" y="2283025"/>
            <a:ext cx="7313700" cy="233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Maven Pro"/>
                <a:ea typeface="Maven Pro"/>
                <a:cs typeface="Maven Pro"/>
                <a:sym typeface="Maven Pro"/>
              </a:rPr>
              <a:t>#include&lt;stdio.h&gt;</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int main()</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int salmanKhan; </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scanf(“%d”, &amp;salmanKhan);</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printf(“The value of number is : %d\n”, salmanKhan);</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	return 0;</a:t>
            </a:r>
            <a:endParaRPr sz="1800">
              <a:latin typeface="Maven Pro"/>
              <a:ea typeface="Maven Pro"/>
              <a:cs typeface="Maven Pro"/>
              <a:sym typeface="Maven Pro"/>
            </a:endParaRPr>
          </a:p>
          <a:p>
            <a:pPr marL="0" lvl="0" indent="0" algn="l" rtl="0">
              <a:lnSpc>
                <a:spcPct val="115000"/>
              </a:lnSpc>
              <a:spcBef>
                <a:spcPts val="0"/>
              </a:spcBef>
              <a:spcAft>
                <a:spcPts val="0"/>
              </a:spcAft>
              <a:buNone/>
            </a:pPr>
            <a:r>
              <a:rPr lang="en" sz="1800">
                <a:latin typeface="Maven Pro"/>
                <a:ea typeface="Maven Pro"/>
                <a:cs typeface="Maven Pro"/>
                <a:sym typeface="Maven Pro"/>
              </a:rPr>
              <a:t>}</a:t>
            </a:r>
            <a:endParaRPr sz="1800">
              <a:latin typeface="Maven Pro"/>
              <a:ea typeface="Maven Pro"/>
              <a:cs typeface="Maven Pro"/>
              <a:sym typeface="Maven Pr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6"/>
          <p:cNvSpPr txBox="1">
            <a:spLocks noGrp="1"/>
          </p:cNvSpPr>
          <p:nvPr>
            <p:ph type="title"/>
          </p:nvPr>
        </p:nvSpPr>
        <p:spPr>
          <a:xfrm>
            <a:off x="2907873" y="2047667"/>
            <a:ext cx="3275951"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365" name="Google Shape;365;p26"/>
          <p:cNvSpPr/>
          <p:nvPr/>
        </p:nvSpPr>
        <p:spPr>
          <a:xfrm>
            <a:off x="4636066" y="2047667"/>
            <a:ext cx="731100" cy="617700"/>
          </a:xfrm>
          <a:prstGeom prst="smileyFace">
            <a:avLst>
              <a:gd name="adj" fmla="val 4653"/>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284" name="Google Shape;284;p14"/>
          <p:cNvSpPr txBox="1">
            <a:spLocks noGrp="1"/>
          </p:cNvSpPr>
          <p:nvPr>
            <p:ph type="body" idx="1"/>
          </p:nvPr>
        </p:nvSpPr>
        <p:spPr>
          <a:xfrm>
            <a:off x="1154925" y="1302650"/>
            <a:ext cx="7722000" cy="34245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800">
              <a:latin typeface="Maven Pro"/>
              <a:ea typeface="Maven Pro"/>
              <a:cs typeface="Maven Pro"/>
              <a:sym typeface="Maven Pro"/>
            </a:endParaRPr>
          </a:p>
          <a:p>
            <a:pPr marL="457200" lvl="0" indent="-342900" algn="l" rtl="0">
              <a:spcBef>
                <a:spcPts val="1600"/>
              </a:spcBef>
              <a:spcAft>
                <a:spcPts val="0"/>
              </a:spcAft>
              <a:buSzPts val="1800"/>
              <a:buFont typeface="Maven Pro"/>
              <a:buChar char="❏"/>
            </a:pPr>
            <a:r>
              <a:rPr lang="en" sz="1800">
                <a:latin typeface="Maven Pro"/>
                <a:ea typeface="Maven Pro"/>
                <a:cs typeface="Maven Pro"/>
                <a:sym typeface="Maven Pro"/>
              </a:rPr>
              <a:t>Identifiers or Variables</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Data Types</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Format Specifier</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Input</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Output</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Variable naming rules</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Reserved words</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Identifiers or Variables</a:t>
            </a:r>
            <a:endParaRPr/>
          </a:p>
        </p:txBody>
      </p:sp>
      <p:sp>
        <p:nvSpPr>
          <p:cNvPr id="290" name="Google Shape;290;p15"/>
          <p:cNvSpPr txBox="1">
            <a:spLocks noGrp="1"/>
          </p:cNvSpPr>
          <p:nvPr>
            <p:ph type="body" idx="1"/>
          </p:nvPr>
        </p:nvSpPr>
        <p:spPr>
          <a:xfrm>
            <a:off x="371650" y="1477350"/>
            <a:ext cx="6244800"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Variables or Identifiers are the names that refer to sections of memory into which data can be stored.</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Mainly Two types</a:t>
            </a:r>
            <a:endParaRPr sz="180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a:latin typeface="Maven Pro"/>
                <a:ea typeface="Maven Pro"/>
                <a:cs typeface="Maven Pro"/>
                <a:sym typeface="Maven Pro"/>
              </a:rPr>
              <a:t>Local or internal </a:t>
            </a:r>
            <a:endParaRPr sz="180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a:latin typeface="Maven Pro"/>
                <a:ea typeface="Maven Pro"/>
                <a:cs typeface="Maven Pro"/>
                <a:sym typeface="Maven Pro"/>
              </a:rPr>
              <a:t>Global or external</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b="1">
                <a:latin typeface="Maven Pro"/>
                <a:ea typeface="Maven Pro"/>
                <a:cs typeface="Maven Pro"/>
                <a:sym typeface="Maven Pro"/>
              </a:rPr>
              <a:t>Example: </a:t>
            </a:r>
            <a:endParaRPr sz="1800" b="1">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a:latin typeface="Maven Pro"/>
                <a:ea typeface="Maven Pro"/>
                <a:cs typeface="Maven Pro"/>
                <a:sym typeface="Maven Pro"/>
              </a:rPr>
              <a:t>in the right side box, there are a total of four variables. Among them c &amp; d are global variable or external identifiers. Whereas a &amp; b are local variables or Internal Identifiers.</a:t>
            </a:r>
            <a:endParaRPr sz="1800">
              <a:latin typeface="Maven Pro"/>
              <a:ea typeface="Maven Pro"/>
              <a:cs typeface="Maven Pro"/>
              <a:sym typeface="Maven Pro"/>
            </a:endParaRPr>
          </a:p>
          <a:p>
            <a:pPr marL="457200" lvl="0" indent="0" algn="l" rtl="0">
              <a:spcBef>
                <a:spcPts val="1600"/>
              </a:spcBef>
              <a:spcAft>
                <a:spcPts val="1600"/>
              </a:spcAft>
              <a:buNone/>
            </a:pPr>
            <a:endParaRPr sz="1800">
              <a:latin typeface="Maven Pro"/>
              <a:ea typeface="Maven Pro"/>
              <a:cs typeface="Maven Pro"/>
              <a:sym typeface="Maven Pro"/>
            </a:endParaRPr>
          </a:p>
        </p:txBody>
      </p:sp>
      <p:sp>
        <p:nvSpPr>
          <p:cNvPr id="291" name="Google Shape;291;p15"/>
          <p:cNvSpPr txBox="1"/>
          <p:nvPr/>
        </p:nvSpPr>
        <p:spPr>
          <a:xfrm>
            <a:off x="6713275" y="2276300"/>
            <a:ext cx="2338200" cy="2330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Nunito"/>
                <a:ea typeface="Nunito"/>
                <a:cs typeface="Nunito"/>
                <a:sym typeface="Nunito"/>
              </a:rPr>
              <a:t>#include&lt;stdio.h&gt;</a:t>
            </a:r>
            <a:endParaRPr sz="1500" b="1">
              <a:latin typeface="Nunito"/>
              <a:ea typeface="Nunito"/>
              <a:cs typeface="Nunito"/>
              <a:sym typeface="Nunito"/>
            </a:endParaRPr>
          </a:p>
          <a:p>
            <a:pPr marL="0" lvl="0" indent="0" algn="l" rtl="0">
              <a:spcBef>
                <a:spcPts val="0"/>
              </a:spcBef>
              <a:spcAft>
                <a:spcPts val="0"/>
              </a:spcAft>
              <a:buNone/>
            </a:pPr>
            <a:endParaRPr sz="1500" b="1">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int  c, d;</a:t>
            </a:r>
            <a:endParaRPr sz="1500" b="1">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int main() </a:t>
            </a:r>
            <a:endParaRPr sz="1500" b="1">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a:t>
            </a:r>
            <a:endParaRPr sz="1500" b="1">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	int  a, b;</a:t>
            </a:r>
            <a:endParaRPr sz="1500" b="1">
              <a:latin typeface="Nunito"/>
              <a:ea typeface="Nunito"/>
              <a:cs typeface="Nunito"/>
              <a:sym typeface="Nunito"/>
            </a:endParaRPr>
          </a:p>
          <a:p>
            <a:pPr marL="0" lvl="0" indent="0" algn="l" rtl="0">
              <a:spcBef>
                <a:spcPts val="0"/>
              </a:spcBef>
              <a:spcAft>
                <a:spcPts val="0"/>
              </a:spcAft>
              <a:buNone/>
            </a:pPr>
            <a:endParaRPr sz="1500" b="1">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	return 0;</a:t>
            </a:r>
            <a:endParaRPr sz="1500" b="1">
              <a:latin typeface="Nunito"/>
              <a:ea typeface="Nunito"/>
              <a:cs typeface="Nunito"/>
              <a:sym typeface="Nunito"/>
            </a:endParaRPr>
          </a:p>
          <a:p>
            <a:pPr marL="0" lvl="0" indent="0" algn="l" rtl="0">
              <a:spcBef>
                <a:spcPts val="0"/>
              </a:spcBef>
              <a:spcAft>
                <a:spcPts val="0"/>
              </a:spcAft>
              <a:buNone/>
            </a:pPr>
            <a:r>
              <a:rPr lang="en" sz="1500" b="1">
                <a:latin typeface="Nunito"/>
                <a:ea typeface="Nunito"/>
                <a:cs typeface="Nunito"/>
                <a:sym typeface="Nunito"/>
              </a:rPr>
              <a:t>}</a:t>
            </a:r>
            <a:endParaRPr sz="1500" b="1">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p:txBody>
      </p:sp>
      <p:sp>
        <p:nvSpPr>
          <p:cNvPr id="297" name="Google Shape;297;p16"/>
          <p:cNvSpPr txBox="1">
            <a:spLocks noGrp="1"/>
          </p:cNvSpPr>
          <p:nvPr>
            <p:ph type="body" idx="1"/>
          </p:nvPr>
        </p:nvSpPr>
        <p:spPr>
          <a:xfrm>
            <a:off x="844658" y="1437075"/>
            <a:ext cx="7818895"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User Defined (Combination of the system defined data types)  </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System Defined</a:t>
            </a:r>
            <a:endParaRPr sz="1800"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dirty="0">
                <a:latin typeface="Maven Pro"/>
                <a:ea typeface="Maven Pro"/>
                <a:cs typeface="Maven Pro"/>
                <a:sym typeface="Maven Pro"/>
              </a:rPr>
              <a:t>char            (Character) ranges from -128 to 127 or 0 to 255</a:t>
            </a:r>
            <a:endParaRPr sz="1800"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dirty="0">
                <a:latin typeface="Maven Pro"/>
                <a:ea typeface="Maven Pro"/>
                <a:cs typeface="Maven Pro"/>
                <a:sym typeface="Maven Pro"/>
              </a:rPr>
              <a:t>int               (Integer number) ranges from  </a:t>
            </a:r>
            <a:r>
              <a:rPr lang="en" sz="1800" dirty="0">
                <a:solidFill>
                  <a:srgbClr val="000000"/>
                </a:solidFill>
                <a:highlight>
                  <a:srgbClr val="FFFFFF"/>
                </a:highlight>
                <a:latin typeface="Maven Pro"/>
                <a:ea typeface="Maven Pro"/>
                <a:cs typeface="Maven Pro"/>
                <a:sym typeface="Maven Pro"/>
              </a:rPr>
              <a:t>-32,768 to 32,767 or                 -2,147,483,648 to 2,147,483,647</a:t>
            </a:r>
            <a:endParaRPr sz="1800"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dirty="0">
                <a:latin typeface="Maven Pro"/>
                <a:ea typeface="Maven Pro"/>
                <a:cs typeface="Maven Pro"/>
                <a:sym typeface="Maven Pro"/>
              </a:rPr>
              <a:t>float            (Decimal number) ranges from </a:t>
            </a:r>
            <a:r>
              <a:rPr lang="en" sz="1800" dirty="0">
                <a:solidFill>
                  <a:srgbClr val="000000"/>
                </a:solidFill>
                <a:highlight>
                  <a:srgbClr val="FFFFFF"/>
                </a:highlight>
                <a:latin typeface="Maven Pro"/>
                <a:ea typeface="Maven Pro"/>
                <a:cs typeface="Maven Pro"/>
                <a:sym typeface="Maven Pro"/>
              </a:rPr>
              <a:t>1.2E-38 to 3.4E+38</a:t>
            </a:r>
            <a:r>
              <a:rPr lang="en" sz="1800" dirty="0">
                <a:latin typeface="Maven Pro"/>
                <a:ea typeface="Maven Pro"/>
                <a:cs typeface="Maven Pro"/>
                <a:sym typeface="Maven Pro"/>
              </a:rPr>
              <a:t>  </a:t>
            </a:r>
            <a:r>
              <a:rPr lang="en" sz="1800" dirty="0">
                <a:solidFill>
                  <a:srgbClr val="000000"/>
                </a:solidFill>
                <a:highlight>
                  <a:srgbClr val="FFFFFF"/>
                </a:highlight>
                <a:latin typeface="Maven Pro"/>
                <a:ea typeface="Maven Pro"/>
                <a:cs typeface="Maven Pro"/>
                <a:sym typeface="Maven Pro"/>
              </a:rPr>
              <a:t>6 decimal places</a:t>
            </a:r>
            <a:endParaRPr sz="1800" dirty="0">
              <a:latin typeface="Maven Pro"/>
              <a:ea typeface="Maven Pro"/>
              <a:cs typeface="Maven Pro"/>
              <a:sym typeface="Maven Pro"/>
            </a:endParaRPr>
          </a:p>
          <a:p>
            <a:pPr marL="914400" lvl="1" indent="-342900" algn="l" rtl="0">
              <a:spcBef>
                <a:spcPts val="0"/>
              </a:spcBef>
              <a:spcAft>
                <a:spcPts val="0"/>
              </a:spcAft>
              <a:buSzPts val="1800"/>
              <a:buFont typeface="Maven Pro"/>
              <a:buChar char="❏"/>
            </a:pPr>
            <a:r>
              <a:rPr lang="en" sz="1800" dirty="0">
                <a:latin typeface="Maven Pro"/>
                <a:ea typeface="Maven Pro"/>
                <a:cs typeface="Maven Pro"/>
                <a:sym typeface="Maven Pro"/>
              </a:rPr>
              <a:t>double        (Decimal number) ranges from </a:t>
            </a:r>
            <a:r>
              <a:rPr lang="en" sz="1800" dirty="0">
                <a:solidFill>
                  <a:srgbClr val="000000"/>
                </a:solidFill>
                <a:highlight>
                  <a:srgbClr val="FFFFFF"/>
                </a:highlight>
                <a:latin typeface="Maven Pro"/>
                <a:ea typeface="Maven Pro"/>
                <a:cs typeface="Maven Pro"/>
                <a:sym typeface="Maven Pro"/>
              </a:rPr>
              <a:t>2.3E-308 to 1.7E+308   15 decimal places</a:t>
            </a:r>
            <a:endParaRPr sz="1800" dirty="0">
              <a:solidFill>
                <a:srgbClr val="000000"/>
              </a:solidFill>
              <a:highlight>
                <a:srgbClr val="FFFFFF"/>
              </a:highlight>
              <a:latin typeface="Maven Pro"/>
              <a:ea typeface="Maven Pro"/>
              <a:cs typeface="Maven Pro"/>
              <a:sym typeface="Maven Pro"/>
            </a:endParaRPr>
          </a:p>
          <a:p>
            <a:pPr marL="457200" lvl="1" indent="-342900" algn="l" rtl="0">
              <a:spcBef>
                <a:spcPts val="0"/>
              </a:spcBef>
              <a:spcAft>
                <a:spcPts val="0"/>
              </a:spcAft>
              <a:buClr>
                <a:srgbClr val="000000"/>
              </a:buClr>
              <a:buSzPts val="1800"/>
              <a:buFont typeface="Maven Pro"/>
              <a:buChar char="❏"/>
            </a:pPr>
            <a:r>
              <a:rPr lang="en" sz="1800" dirty="0">
                <a:solidFill>
                  <a:srgbClr val="000000"/>
                </a:solidFill>
                <a:highlight>
                  <a:srgbClr val="FFFFFF"/>
                </a:highlight>
                <a:latin typeface="Maven Pro"/>
                <a:ea typeface="Maven Pro"/>
                <a:cs typeface="Maven Pro"/>
                <a:sym typeface="Maven Pro"/>
              </a:rPr>
              <a:t>Extensions:  short, long, sign, umsign</a:t>
            </a:r>
            <a:endParaRPr sz="1800" dirty="0">
              <a:solidFill>
                <a:srgbClr val="000000"/>
              </a:solidFill>
              <a:highlight>
                <a:srgbClr val="FFFFFF"/>
              </a:highlight>
              <a:latin typeface="Maven Pro"/>
              <a:ea typeface="Maven Pro"/>
              <a:cs typeface="Maven Pro"/>
              <a:sym typeface="Maven Pro"/>
            </a:endParaRPr>
          </a:p>
          <a:p>
            <a:pPr marL="457200" lvl="0" indent="0" algn="l" rtl="0">
              <a:spcBef>
                <a:spcPts val="1600"/>
              </a:spcBef>
              <a:spcAft>
                <a:spcPts val="1600"/>
              </a:spcAft>
              <a:buNone/>
            </a:pPr>
            <a:endParaRPr sz="1800" dirty="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p:txBody>
      </p:sp>
      <p:sp>
        <p:nvSpPr>
          <p:cNvPr id="303" name="Google Shape;303;p17"/>
          <p:cNvSpPr txBox="1">
            <a:spLocks noGrp="1"/>
          </p:cNvSpPr>
          <p:nvPr>
            <p:ph type="body" idx="1"/>
          </p:nvPr>
        </p:nvSpPr>
        <p:spPr>
          <a:xfrm>
            <a:off x="1123626" y="1437075"/>
            <a:ext cx="7941173" cy="34245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int</a:t>
            </a:r>
            <a:endParaRPr sz="1800" dirty="0">
              <a:latin typeface="Maven Pro"/>
              <a:ea typeface="Maven Pro"/>
              <a:cs typeface="Maven Pro"/>
              <a:sym typeface="Maven Pro"/>
            </a:endParaRPr>
          </a:p>
          <a:p>
            <a:pPr marL="1314450" lvl="1" indent="-342900" algn="l" rtl="0">
              <a:spcBef>
                <a:spcPts val="0"/>
              </a:spcBef>
              <a:spcAft>
                <a:spcPts val="0"/>
              </a:spcAft>
              <a:buSzPts val="1800"/>
              <a:buFont typeface="Maven Pro"/>
              <a:buChar char="❏"/>
            </a:pPr>
            <a:r>
              <a:rPr lang="en" sz="1800" dirty="0">
                <a:latin typeface="Maven Pro"/>
                <a:ea typeface="Maven Pro"/>
                <a:cs typeface="Maven Pro"/>
                <a:sym typeface="Maven Pro"/>
              </a:rPr>
              <a:t>unsigned int</a:t>
            </a:r>
            <a:endParaRPr sz="1800" dirty="0">
              <a:latin typeface="Maven Pro"/>
              <a:ea typeface="Maven Pro"/>
              <a:cs typeface="Maven Pro"/>
              <a:sym typeface="Maven Pro"/>
            </a:endParaRPr>
          </a:p>
          <a:p>
            <a:pPr marL="1314450" lvl="1" indent="-342900" algn="l" rtl="0">
              <a:spcBef>
                <a:spcPts val="0"/>
              </a:spcBef>
              <a:spcAft>
                <a:spcPts val="0"/>
              </a:spcAft>
              <a:buSzPts val="1800"/>
              <a:buFont typeface="Maven Pro"/>
              <a:buChar char="❏"/>
            </a:pPr>
            <a:r>
              <a:rPr lang="en" sz="1800" dirty="0">
                <a:latin typeface="Maven Pro"/>
                <a:ea typeface="Maven Pro"/>
                <a:cs typeface="Maven Pro"/>
                <a:sym typeface="Maven Pro"/>
              </a:rPr>
              <a:t>signed int</a:t>
            </a:r>
            <a:endParaRPr sz="1800" dirty="0">
              <a:latin typeface="Maven Pro"/>
              <a:ea typeface="Maven Pro"/>
              <a:cs typeface="Maven Pro"/>
              <a:sym typeface="Maven Pro"/>
            </a:endParaRPr>
          </a:p>
          <a:p>
            <a:pPr marL="1314450" lvl="1" indent="-342900" algn="l" rtl="0">
              <a:spcBef>
                <a:spcPts val="0"/>
              </a:spcBef>
              <a:spcAft>
                <a:spcPts val="0"/>
              </a:spcAft>
              <a:buSzPts val="1800"/>
              <a:buFont typeface="Maven Pro"/>
              <a:buChar char="❏"/>
            </a:pPr>
            <a:r>
              <a:rPr lang="en" sz="1800" dirty="0">
                <a:latin typeface="Maven Pro"/>
                <a:ea typeface="Maven Pro"/>
                <a:cs typeface="Maven Pro"/>
                <a:sym typeface="Maven Pro"/>
              </a:rPr>
              <a:t>short int</a:t>
            </a:r>
            <a:endParaRPr sz="1800" dirty="0">
              <a:latin typeface="Maven Pro"/>
              <a:ea typeface="Maven Pro"/>
              <a:cs typeface="Maven Pro"/>
              <a:sym typeface="Maven Pro"/>
            </a:endParaRPr>
          </a:p>
          <a:p>
            <a:pPr marL="1314450" lvl="1" indent="-342900" algn="l" rtl="0">
              <a:spcBef>
                <a:spcPts val="0"/>
              </a:spcBef>
              <a:spcAft>
                <a:spcPts val="0"/>
              </a:spcAft>
              <a:buSzPts val="1800"/>
              <a:buFont typeface="Maven Pro"/>
              <a:buChar char="❏"/>
            </a:pPr>
            <a:r>
              <a:rPr lang="en" sz="1800" dirty="0">
                <a:latin typeface="Maven Pro"/>
                <a:ea typeface="Maven Pro"/>
                <a:cs typeface="Maven Pro"/>
                <a:sym typeface="Maven Pro"/>
              </a:rPr>
              <a:t>long int</a:t>
            </a:r>
            <a:endParaRPr sz="1800" dirty="0">
              <a:latin typeface="Maven Pro"/>
              <a:ea typeface="Maven Pro"/>
              <a:cs typeface="Maven Pro"/>
              <a:sym typeface="Maven Pro"/>
            </a:endParaRPr>
          </a:p>
          <a:p>
            <a:pPr marL="1314450" lvl="1" indent="-342900" algn="l" rtl="0">
              <a:spcBef>
                <a:spcPts val="0"/>
              </a:spcBef>
              <a:spcAft>
                <a:spcPts val="0"/>
              </a:spcAft>
              <a:buSzPts val="1800"/>
              <a:buFont typeface="Maven Pro"/>
              <a:buChar char="❏"/>
            </a:pPr>
            <a:r>
              <a:rPr lang="en" sz="1800" dirty="0">
                <a:latin typeface="Maven Pro"/>
                <a:ea typeface="Maven Pro"/>
                <a:cs typeface="Maven Pro"/>
                <a:sym typeface="Maven Pro"/>
              </a:rPr>
              <a:t>long long int</a:t>
            </a:r>
            <a:endParaRPr sz="1800" dirty="0">
              <a:latin typeface="Maven Pro"/>
              <a:ea typeface="Maven Pro"/>
              <a:cs typeface="Maven Pro"/>
              <a:sym typeface="Maven Pro"/>
            </a:endParaRPr>
          </a:p>
          <a:p>
            <a:pPr marL="1314450" lvl="1" indent="-342900" algn="l" rtl="0">
              <a:spcBef>
                <a:spcPts val="0"/>
              </a:spcBef>
              <a:spcAft>
                <a:spcPts val="0"/>
              </a:spcAft>
              <a:buSzPts val="1800"/>
              <a:buFont typeface="Maven Pro"/>
              <a:buChar char="❏"/>
            </a:pPr>
            <a:r>
              <a:rPr lang="en" sz="1800" dirty="0">
                <a:latin typeface="Maven Pro"/>
                <a:ea typeface="Maven Pro"/>
                <a:cs typeface="Maven Pro"/>
                <a:sym typeface="Maven Pro"/>
              </a:rPr>
              <a:t>unsigned long long int</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double</a:t>
            </a:r>
            <a:endParaRPr sz="1800" dirty="0">
              <a:latin typeface="Maven Pro"/>
              <a:ea typeface="Maven Pro"/>
              <a:cs typeface="Maven Pro"/>
              <a:sym typeface="Maven Pro"/>
            </a:endParaRPr>
          </a:p>
          <a:p>
            <a:pPr marL="1371600" lvl="1" indent="-342900" algn="l" rtl="0">
              <a:spcBef>
                <a:spcPts val="0"/>
              </a:spcBef>
              <a:spcAft>
                <a:spcPts val="0"/>
              </a:spcAft>
              <a:buSzPts val="1800"/>
              <a:buFont typeface="Maven Pro"/>
              <a:buChar char="❏"/>
            </a:pPr>
            <a:r>
              <a:rPr lang="en" sz="1800" dirty="0">
                <a:latin typeface="Maven Pro"/>
                <a:ea typeface="Maven Pro"/>
                <a:cs typeface="Maven Pro"/>
                <a:sym typeface="Maven Pro"/>
              </a:rPr>
              <a:t>long double</a:t>
            </a:r>
            <a:endParaRPr sz="1800" dirty="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Format Specifiers</a:t>
            </a:r>
            <a:endParaRPr/>
          </a:p>
        </p:txBody>
      </p:sp>
      <p:sp>
        <p:nvSpPr>
          <p:cNvPr id="309" name="Google Shape;309;p18"/>
          <p:cNvSpPr txBox="1">
            <a:spLocks noGrp="1"/>
          </p:cNvSpPr>
          <p:nvPr>
            <p:ph type="body" idx="1"/>
          </p:nvPr>
        </p:nvSpPr>
        <p:spPr>
          <a:xfrm>
            <a:off x="876325" y="1437075"/>
            <a:ext cx="7570252" cy="34245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character after % symbol to identify the variable or data type at the time of input or output</a:t>
            </a:r>
            <a:endParaRPr sz="1800" dirty="0">
              <a:latin typeface="Maven Pro"/>
              <a:ea typeface="Maven Pro"/>
              <a:cs typeface="Maven Pro"/>
              <a:sym typeface="Maven Pro"/>
            </a:endParaRPr>
          </a:p>
          <a:p>
            <a:pPr marL="914400" lvl="0" indent="0" algn="l" rtl="0">
              <a:spcBef>
                <a:spcPts val="1600"/>
              </a:spcBef>
              <a:spcAft>
                <a:spcPts val="1600"/>
              </a:spcAft>
              <a:buNone/>
            </a:pPr>
            <a:endParaRPr sz="1800" dirty="0">
              <a:latin typeface="Maven Pro"/>
              <a:ea typeface="Maven Pro"/>
              <a:cs typeface="Maven Pro"/>
              <a:sym typeface="Maven Pro"/>
            </a:endParaRPr>
          </a:p>
        </p:txBody>
      </p:sp>
      <p:graphicFrame>
        <p:nvGraphicFramePr>
          <p:cNvPr id="310" name="Google Shape;310;p18"/>
          <p:cNvGraphicFramePr/>
          <p:nvPr>
            <p:extLst>
              <p:ext uri="{D42A27DB-BD31-4B8C-83A1-F6EECF244321}">
                <p14:modId xmlns:p14="http://schemas.microsoft.com/office/powerpoint/2010/main" val="813444846"/>
              </p:ext>
            </p:extLst>
          </p:nvPr>
        </p:nvGraphicFramePr>
        <p:xfrm>
          <a:off x="938318" y="2680884"/>
          <a:ext cx="1652325" cy="1584840"/>
        </p:xfrm>
        <a:graphic>
          <a:graphicData uri="http://schemas.openxmlformats.org/drawingml/2006/table">
            <a:tbl>
              <a:tblPr>
                <a:noFill/>
                <a:tableStyleId>{C43EA93E-6313-4C02-9F1F-0B0F860FEB47}</a:tableStyleId>
              </a:tblPr>
              <a:tblGrid>
                <a:gridCol w="732175"/>
                <a:gridCol w="920150"/>
              </a:tblGrid>
              <a:tr h="381000">
                <a:tc>
                  <a:txBody>
                    <a:bodyPr/>
                    <a:lstStyle/>
                    <a:p>
                      <a:pPr marL="0" lvl="0" indent="0" algn="l" rtl="0">
                        <a:spcBef>
                          <a:spcPts val="0"/>
                        </a:spcBef>
                        <a:spcAft>
                          <a:spcPts val="0"/>
                        </a:spcAft>
                        <a:buNone/>
                      </a:pPr>
                      <a:r>
                        <a:rPr lang="en" dirty="0"/>
                        <a:t>int</a:t>
                      </a:r>
                      <a:endParaRPr dirty="0"/>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a:t>%d</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char</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dirty="0"/>
                        <a:t>%c</a:t>
                      </a:r>
                      <a:endParaRPr dirty="0"/>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float</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a:t>%f</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double</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dirty="0"/>
                        <a:t>%lf</a:t>
                      </a:r>
                      <a:endParaRPr dirty="0"/>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bl>
          </a:graphicData>
        </a:graphic>
      </p:graphicFrame>
      <p:graphicFrame>
        <p:nvGraphicFramePr>
          <p:cNvPr id="311" name="Google Shape;311;p18"/>
          <p:cNvGraphicFramePr/>
          <p:nvPr>
            <p:extLst>
              <p:ext uri="{D42A27DB-BD31-4B8C-83A1-F6EECF244321}">
                <p14:modId xmlns:p14="http://schemas.microsoft.com/office/powerpoint/2010/main" val="3677028108"/>
              </p:ext>
            </p:extLst>
          </p:nvPr>
        </p:nvGraphicFramePr>
        <p:xfrm>
          <a:off x="3862885" y="2284674"/>
          <a:ext cx="3311450" cy="2377260"/>
        </p:xfrm>
        <a:graphic>
          <a:graphicData uri="http://schemas.openxmlformats.org/drawingml/2006/table">
            <a:tbl>
              <a:tblPr>
                <a:noFill/>
                <a:tableStyleId>{C43EA93E-6313-4C02-9F1F-0B0F860FEB47}</a:tableStyleId>
              </a:tblPr>
              <a:tblGrid>
                <a:gridCol w="2028675"/>
                <a:gridCol w="1282775"/>
              </a:tblGrid>
              <a:tr h="381000">
                <a:tc>
                  <a:txBody>
                    <a:bodyPr/>
                    <a:lstStyle/>
                    <a:p>
                      <a:pPr marL="0" lvl="0" indent="0" algn="l" rtl="0">
                        <a:spcBef>
                          <a:spcPts val="0"/>
                        </a:spcBef>
                        <a:spcAft>
                          <a:spcPts val="0"/>
                        </a:spcAft>
                        <a:buNone/>
                      </a:pPr>
                      <a:r>
                        <a:rPr lang="en" dirty="0"/>
                        <a:t>long int</a:t>
                      </a:r>
                      <a:endParaRPr dirty="0"/>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dirty="0"/>
                        <a:t>%ld</a:t>
                      </a:r>
                      <a:endParaRPr dirty="0"/>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long long int</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a:t>%lld</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unsigned int</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a:t>%u</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unsigned long int</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a:t>%ul</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Unsigned long long int</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a:t>%ull</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long double</a:t>
                      </a:r>
                      <a:endParaRPr/>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c>
                  <a:txBody>
                    <a:bodyPr/>
                    <a:lstStyle/>
                    <a:p>
                      <a:pPr marL="0" lvl="0" indent="0" algn="l" rtl="0">
                        <a:spcBef>
                          <a:spcPts val="0"/>
                        </a:spcBef>
                        <a:spcAft>
                          <a:spcPts val="0"/>
                        </a:spcAft>
                        <a:buNone/>
                      </a:pPr>
                      <a:r>
                        <a:rPr lang="en" dirty="0"/>
                        <a:t>%llf</a:t>
                      </a:r>
                      <a:endParaRPr dirty="0"/>
                    </a:p>
                  </a:txBody>
                  <a:tcPr marL="91425" marR="91425" marT="91425" marB="91425">
                    <a:lnL w="19050" cap="flat" cmpd="sng">
                      <a:solidFill>
                        <a:srgbClr val="0000FF"/>
                      </a:solidFill>
                      <a:prstDash val="solid"/>
                      <a:round/>
                      <a:headEnd type="none" w="sm" len="sm"/>
                      <a:tailEnd type="none" w="sm" len="sm"/>
                    </a:lnL>
                    <a:lnR w="19050" cap="flat" cmpd="sng">
                      <a:solidFill>
                        <a:srgbClr val="0000FF"/>
                      </a:solidFill>
                      <a:prstDash val="solid"/>
                      <a:round/>
                      <a:headEnd type="none" w="sm" len="sm"/>
                      <a:tailEnd type="none" w="sm" len="sm"/>
                    </a:lnR>
                    <a:lnT w="19050" cap="flat" cmpd="sng">
                      <a:solidFill>
                        <a:srgbClr val="0000FF"/>
                      </a:solidFill>
                      <a:prstDash val="solid"/>
                      <a:round/>
                      <a:headEnd type="none" w="sm" len="sm"/>
                      <a:tailEnd type="none" w="sm" len="sm"/>
                    </a:lnT>
                    <a:lnB w="19050" cap="flat" cmpd="sng">
                      <a:solidFill>
                        <a:srgbClr val="0000FF"/>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Format Specifiers</a:t>
            </a:r>
            <a:endParaRPr/>
          </a:p>
        </p:txBody>
      </p:sp>
      <p:sp>
        <p:nvSpPr>
          <p:cNvPr id="317" name="Google Shape;317;p19"/>
          <p:cNvSpPr txBox="1">
            <a:spLocks noGrp="1"/>
          </p:cNvSpPr>
          <p:nvPr>
            <p:ph type="body" idx="1"/>
          </p:nvPr>
        </p:nvSpPr>
        <p:spPr>
          <a:xfrm>
            <a:off x="875654" y="1437075"/>
            <a:ext cx="7857641" cy="34245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A minus(-) sign tells left alignment.</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A number after % specifies the minimum field width to be printed if the characters are less than the size of width the remaining space is filled with space and if it is greater than it printed as it is without truncation.</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A period( . ) symbol separate field width with the precision.</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  334445</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          34</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2345632</a:t>
            </a:r>
            <a:endParaRPr sz="1800" dirty="0">
              <a:latin typeface="Maven Pro"/>
              <a:ea typeface="Maven Pro"/>
              <a:cs typeface="Maven Pro"/>
              <a:sym typeface="Maven Pro"/>
            </a:endParaRPr>
          </a:p>
          <a:p>
            <a:pPr marL="914400" lvl="0" indent="0" algn="l" rtl="0">
              <a:spcBef>
                <a:spcPts val="1600"/>
              </a:spcBef>
              <a:spcAft>
                <a:spcPts val="0"/>
              </a:spcAft>
              <a:buNone/>
            </a:pPr>
            <a:endParaRPr sz="1800" dirty="0">
              <a:latin typeface="Maven Pro"/>
              <a:ea typeface="Maven Pro"/>
              <a:cs typeface="Maven Pro"/>
              <a:sym typeface="Maven Pro"/>
            </a:endParaRPr>
          </a:p>
          <a:p>
            <a:pPr marL="914400" lvl="0" indent="0" algn="l" rtl="0">
              <a:spcBef>
                <a:spcPts val="1600"/>
              </a:spcBef>
              <a:spcAft>
                <a:spcPts val="1600"/>
              </a:spcAft>
              <a:buNone/>
            </a:pPr>
            <a:endParaRPr sz="1800" dirty="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Naming Rules</a:t>
            </a:r>
            <a:endParaRPr/>
          </a:p>
        </p:txBody>
      </p:sp>
      <p:sp>
        <p:nvSpPr>
          <p:cNvPr id="323" name="Google Shape;323;p20"/>
          <p:cNvSpPr txBox="1">
            <a:spLocks noGrp="1"/>
          </p:cNvSpPr>
          <p:nvPr>
            <p:ph type="body" idx="1"/>
          </p:nvPr>
        </p:nvSpPr>
        <p:spPr>
          <a:xfrm>
            <a:off x="914399" y="1437075"/>
            <a:ext cx="7950631" cy="34245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Can be composed of letters (both uppercase and lowercase letters), digits and underscore only.</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The first character should be either a letter or an underscore(not any digit).</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Punctuation and special characters are not allowed except underscore.</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b="1" dirty="0">
                <a:latin typeface="Maven Pro"/>
                <a:ea typeface="Maven Pro"/>
                <a:cs typeface="Maven Pro"/>
                <a:sym typeface="Maven Pro"/>
              </a:rPr>
              <a:t>Variable name should not be keywords.</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names are case sensitive.</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There is no rule for the length of a variable name.</a:t>
            </a:r>
            <a:endParaRPr sz="1800" dirty="0">
              <a:latin typeface="Maven Pro"/>
              <a:ea typeface="Maven Pro"/>
              <a:cs typeface="Maven Pro"/>
              <a:sym typeface="Maven Pro"/>
            </a:endParaRPr>
          </a:p>
          <a:p>
            <a:pPr marL="342900" lvl="0" indent="-342900" algn="l" rtl="0">
              <a:spcBef>
                <a:spcPts val="0"/>
              </a:spcBef>
              <a:spcAft>
                <a:spcPts val="0"/>
              </a:spcAft>
              <a:buSzPts val="1800"/>
              <a:buFont typeface="Maven Pro"/>
              <a:buChar char="❏"/>
            </a:pPr>
            <a:r>
              <a:rPr lang="en" sz="1800" dirty="0">
                <a:latin typeface="Maven Pro"/>
                <a:ea typeface="Maven Pro"/>
                <a:cs typeface="Maven Pro"/>
                <a:sym typeface="Maven Pro"/>
              </a:rPr>
              <a:t>However, the first 31 characters are discriminated by the compiler. So, the first 31 letters of two name in a program should be different.</a:t>
            </a:r>
            <a:endParaRPr sz="1800" dirty="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303800" y="752050"/>
            <a:ext cx="7030500" cy="5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32 reserved Keywords in C</a:t>
            </a:r>
            <a:endParaRPr/>
          </a:p>
        </p:txBody>
      </p:sp>
      <p:sp>
        <p:nvSpPr>
          <p:cNvPr id="329" name="Google Shape;329;p21"/>
          <p:cNvSpPr txBox="1">
            <a:spLocks noGrp="1"/>
          </p:cNvSpPr>
          <p:nvPr>
            <p:ph type="body" idx="1"/>
          </p:nvPr>
        </p:nvSpPr>
        <p:spPr>
          <a:xfrm>
            <a:off x="1084925" y="1457225"/>
            <a:ext cx="1770900"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auto </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break</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case</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char</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const</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continue</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default</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do</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double</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else</a:t>
            </a:r>
            <a:endParaRPr sz="1800" dirty="0">
              <a:latin typeface="Maven Pro"/>
              <a:ea typeface="Maven Pro"/>
              <a:cs typeface="Maven Pro"/>
              <a:sym typeface="Maven Pro"/>
            </a:endParaRPr>
          </a:p>
        </p:txBody>
      </p:sp>
      <p:sp>
        <p:nvSpPr>
          <p:cNvPr id="330" name="Google Shape;330;p21"/>
          <p:cNvSpPr txBox="1"/>
          <p:nvPr/>
        </p:nvSpPr>
        <p:spPr>
          <a:xfrm>
            <a:off x="7063925" y="1718975"/>
            <a:ext cx="1772700" cy="14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chemeClr val="dk2"/>
              </a:solidFill>
              <a:latin typeface="Maven Pro"/>
              <a:ea typeface="Maven Pro"/>
              <a:cs typeface="Maven Pro"/>
              <a:sym typeface="Maven Pro"/>
            </a:endParaRPr>
          </a:p>
          <a:p>
            <a:pPr marL="914400" lvl="0" indent="0" algn="l" rtl="0">
              <a:lnSpc>
                <a:spcPct val="115000"/>
              </a:lnSpc>
              <a:spcBef>
                <a:spcPts val="1600"/>
              </a:spcBef>
              <a:spcAft>
                <a:spcPts val="0"/>
              </a:spcAft>
              <a:buNone/>
            </a:pPr>
            <a:endParaRPr sz="1800">
              <a:solidFill>
                <a:schemeClr val="dk2"/>
              </a:solidFill>
              <a:latin typeface="Maven Pro"/>
              <a:ea typeface="Maven Pro"/>
              <a:cs typeface="Maven Pro"/>
              <a:sym typeface="Maven Pro"/>
            </a:endParaRPr>
          </a:p>
          <a:p>
            <a:pPr marL="914400" lvl="0" indent="0" algn="l" rtl="0">
              <a:lnSpc>
                <a:spcPct val="115000"/>
              </a:lnSpc>
              <a:spcBef>
                <a:spcPts val="1600"/>
              </a:spcBef>
              <a:spcAft>
                <a:spcPts val="0"/>
              </a:spcAft>
              <a:buNone/>
            </a:pPr>
            <a:endParaRPr sz="1800">
              <a:solidFill>
                <a:schemeClr val="dk2"/>
              </a:solidFill>
              <a:latin typeface="Maven Pro"/>
              <a:ea typeface="Maven Pro"/>
              <a:cs typeface="Maven Pro"/>
              <a:sym typeface="Maven Pro"/>
            </a:endParaRPr>
          </a:p>
          <a:p>
            <a:pPr marL="0" lvl="0" indent="0" algn="l" rtl="0">
              <a:spcBef>
                <a:spcPts val="1600"/>
              </a:spcBef>
              <a:spcAft>
                <a:spcPts val="0"/>
              </a:spcAft>
              <a:buNone/>
            </a:pPr>
            <a:endParaRPr>
              <a:latin typeface="Nunito"/>
              <a:ea typeface="Nunito"/>
              <a:cs typeface="Nunito"/>
              <a:sym typeface="Nunito"/>
            </a:endParaRPr>
          </a:p>
        </p:txBody>
      </p:sp>
      <p:sp>
        <p:nvSpPr>
          <p:cNvPr id="331" name="Google Shape;331;p21"/>
          <p:cNvSpPr txBox="1">
            <a:spLocks noGrp="1"/>
          </p:cNvSpPr>
          <p:nvPr>
            <p:ph type="body" idx="1"/>
          </p:nvPr>
        </p:nvSpPr>
        <p:spPr>
          <a:xfrm>
            <a:off x="3465125" y="1396800"/>
            <a:ext cx="1770900" cy="342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enum</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extern</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float</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for</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goto</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if</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int</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long</a:t>
            </a:r>
            <a:endParaRPr sz="1800" dirty="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dirty="0">
                <a:latin typeface="Maven Pro"/>
                <a:ea typeface="Maven Pro"/>
                <a:cs typeface="Maven Pro"/>
                <a:sym typeface="Maven Pro"/>
              </a:rPr>
              <a:t>register</a:t>
            </a:r>
            <a:endParaRPr sz="1800" dirty="0">
              <a:latin typeface="Maven Pro"/>
              <a:ea typeface="Maven Pro"/>
              <a:cs typeface="Maven Pro"/>
              <a:sym typeface="Maven Pro"/>
            </a:endParaRPr>
          </a:p>
          <a:p>
            <a:pPr marL="457200" lvl="0" indent="-342900" algn="l" rtl="0">
              <a:spcBef>
                <a:spcPts val="1600"/>
              </a:spcBef>
              <a:spcAft>
                <a:spcPts val="1600"/>
              </a:spcAft>
              <a:buSzPts val="1800"/>
              <a:buFont typeface="Maven Pro"/>
              <a:buChar char="●"/>
            </a:pPr>
            <a:r>
              <a:rPr lang="en" sz="1800" dirty="0">
                <a:latin typeface="Maven Pro"/>
                <a:ea typeface="Maven Pro"/>
                <a:cs typeface="Maven Pro"/>
                <a:sym typeface="Maven Pro"/>
              </a:rPr>
              <a:t>return</a:t>
            </a:r>
            <a:endParaRPr sz="1800" dirty="0">
              <a:latin typeface="Maven Pro"/>
              <a:ea typeface="Maven Pro"/>
              <a:cs typeface="Maven Pro"/>
              <a:sym typeface="Maven Pro"/>
            </a:endParaRPr>
          </a:p>
        </p:txBody>
      </p:sp>
      <p:sp>
        <p:nvSpPr>
          <p:cNvPr id="332" name="Google Shape;332;p21"/>
          <p:cNvSpPr txBox="1">
            <a:spLocks noGrp="1"/>
          </p:cNvSpPr>
          <p:nvPr>
            <p:ph type="body" idx="1"/>
          </p:nvPr>
        </p:nvSpPr>
        <p:spPr>
          <a:xfrm>
            <a:off x="5845325" y="1168500"/>
            <a:ext cx="1770900" cy="388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short</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signed</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sizeof</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static</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struct</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switch</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typedef</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union</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unsigned</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void</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volatile</a:t>
            </a:r>
            <a:endParaRPr sz="1800">
              <a:latin typeface="Maven Pro"/>
              <a:ea typeface="Maven Pro"/>
              <a:cs typeface="Maven Pro"/>
              <a:sym typeface="Maven Pro"/>
            </a:endParaRPr>
          </a:p>
          <a:p>
            <a:pPr marL="457200" lvl="0" indent="-342900" algn="l" rtl="0">
              <a:spcBef>
                <a:spcPts val="0"/>
              </a:spcBef>
              <a:spcAft>
                <a:spcPts val="0"/>
              </a:spcAft>
              <a:buSzPts val="1800"/>
              <a:buFont typeface="Maven Pro"/>
              <a:buChar char="●"/>
            </a:pPr>
            <a:r>
              <a:rPr lang="en" sz="1800">
                <a:latin typeface="Maven Pro"/>
                <a:ea typeface="Maven Pro"/>
                <a:cs typeface="Maven Pro"/>
                <a:sym typeface="Maven Pro"/>
              </a:rPr>
              <a:t>while</a:t>
            </a:r>
            <a:endParaRPr sz="18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On-screen Show (16:9)</PresentationFormat>
  <Paragraphs>168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Nunito</vt:lpstr>
      <vt:lpstr>Maven Pro</vt:lpstr>
      <vt:lpstr>Momentum</vt:lpstr>
      <vt:lpstr>Input, Output &amp; Variables</vt:lpstr>
      <vt:lpstr>Agenda</vt:lpstr>
      <vt:lpstr>Identifiers or Variables</vt:lpstr>
      <vt:lpstr>Data Types</vt:lpstr>
      <vt:lpstr>Data Types</vt:lpstr>
      <vt:lpstr>Format Specifiers</vt:lpstr>
      <vt:lpstr>Format Specifiers</vt:lpstr>
      <vt:lpstr>Variable Naming Rules</vt:lpstr>
      <vt:lpstr>32 reserved Keywords in C</vt:lpstr>
      <vt:lpstr>Valid vs Invalid variable names in C</vt:lpstr>
      <vt:lpstr>Before Input &amp; Output</vt:lpstr>
      <vt:lpstr>Input &amp; Output</vt:lpstr>
      <vt:lpstr>Input &amp; Output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 &amp; Variables</dc:title>
  <cp:lastModifiedBy>MEHEDI</cp:lastModifiedBy>
  <cp:revision>1</cp:revision>
  <dcterms:modified xsi:type="dcterms:W3CDTF">2024-09-19T14:26:23Z</dcterms:modified>
</cp:coreProperties>
</file>