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Nunito" panose="020B0604020202020204" charset="0"/>
      <p:regular r:id="rId17"/>
      <p:bold r:id="rId18"/>
      <p:italic r:id="rId19"/>
      <p:boldItalic r:id="rId20"/>
    </p:embeddedFont>
    <p:embeddedFont>
      <p:font typeface="Maven Pro"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9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889030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414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a96aef1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a96aef1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563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8a87c2dce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8a87c2dce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499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a87c2dce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a87c2dce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739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8a87c2dce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8a87c2dce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79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985be511a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985be511a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870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985be511a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985be511a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588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985be511a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985be511a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64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a87c2dce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a87c2dce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633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a87c2dce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a87c2dce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334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a87c2dce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8a87c2dce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876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a87c2dce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a87c2dce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97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a87c2dce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8a87c2dce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628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a87c2dce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8a87c2dce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845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46551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Tokens, Expression Evaluation &amp; Type Casting</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Sultan Mahmud,</a:t>
            </a:r>
          </a:p>
          <a:p>
            <a:pPr marL="0" lvl="0" indent="0" algn="l" rtl="0">
              <a:spcBef>
                <a:spcPts val="0"/>
              </a:spcBef>
              <a:spcAft>
                <a:spcPts val="0"/>
              </a:spcAft>
              <a:buNone/>
            </a:pPr>
            <a:r>
              <a:rPr lang="en" dirty="0" smtClean="0"/>
              <a:t>Lecturer</a:t>
            </a:r>
            <a:endParaRPr dirty="0"/>
          </a:p>
          <a:p>
            <a:pPr marL="0" lvl="0" indent="0" algn="l" rtl="0">
              <a:spcBef>
                <a:spcPts val="0"/>
              </a:spcBef>
              <a:spcAft>
                <a:spcPts val="0"/>
              </a:spcAft>
              <a:buNone/>
            </a:pPr>
            <a:r>
              <a:rPr lang="en" dirty="0"/>
              <a:t>Dept. of </a:t>
            </a:r>
            <a:r>
              <a:rPr lang="en" dirty="0" smtClean="0"/>
              <a:t>ICT</a:t>
            </a:r>
            <a:r>
              <a:rPr lang="en" dirty="0" smtClean="0"/>
              <a:t>, NIYD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Bitwise Operators vs. Logical Operators </a:t>
            </a:r>
            <a:r>
              <a:rPr lang="en" sz="1400"/>
              <a:t>(*</a:t>
            </a:r>
            <a:r>
              <a:rPr lang="en" sz="1400">
                <a:solidFill>
                  <a:srgbClr val="FF0000"/>
                </a:solidFill>
              </a:rPr>
              <a:t>Class Discussion Slide with O4</a:t>
            </a:r>
            <a:r>
              <a:rPr lang="en" sz="1400"/>
              <a:t>)</a:t>
            </a:r>
            <a:endParaRPr sz="1400"/>
          </a:p>
        </p:txBody>
      </p:sp>
      <p:sp>
        <p:nvSpPr>
          <p:cNvPr id="333" name="Google Shape;333;p22"/>
          <p:cNvSpPr txBox="1">
            <a:spLocks noGrp="1"/>
          </p:cNvSpPr>
          <p:nvPr>
            <p:ph type="body" idx="1"/>
          </p:nvPr>
        </p:nvSpPr>
        <p:spPr>
          <a:xfrm>
            <a:off x="927911" y="1597875"/>
            <a:ext cx="3268200" cy="309480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Bitwise Operators</a:t>
            </a:r>
            <a:endParaRPr sz="1800" b="1" dirty="0">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dirty="0">
                <a:latin typeface="Maven Pro"/>
                <a:ea typeface="Maven Pro"/>
                <a:cs typeface="Maven Pro"/>
                <a:sym typeface="Maven Pro"/>
              </a:rPr>
              <a:t>&amp;      |</a:t>
            </a:r>
            <a:endParaRPr sz="1800" b="1"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Logical Operators </a:t>
            </a:r>
            <a:endParaRPr sz="1800" b="1" dirty="0">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dirty="0">
                <a:latin typeface="Maven Pro"/>
                <a:ea typeface="Maven Pro"/>
                <a:cs typeface="Maven Pro"/>
                <a:sym typeface="Maven Pro"/>
              </a:rPr>
              <a:t>&amp;&amp;    || </a:t>
            </a:r>
            <a:endParaRPr sz="1800" b="1" dirty="0">
              <a:latin typeface="Maven Pro"/>
              <a:ea typeface="Maven Pro"/>
              <a:cs typeface="Maven Pro"/>
              <a:sym typeface="Maven Pro"/>
            </a:endParaRPr>
          </a:p>
          <a:p>
            <a:pPr marL="0" lvl="0" indent="0" algn="l" rtl="0">
              <a:spcBef>
                <a:spcPts val="1600"/>
              </a:spcBef>
              <a:spcAft>
                <a:spcPts val="0"/>
              </a:spcAft>
              <a:buNone/>
            </a:pPr>
            <a:r>
              <a:rPr lang="en" sz="1800" b="1" dirty="0">
                <a:latin typeface="Maven Pro"/>
                <a:ea typeface="Maven Pro"/>
                <a:cs typeface="Maven Pro"/>
                <a:sym typeface="Maven Pro"/>
              </a:rPr>
              <a:t>  A = 10 ,   B = 20     </a:t>
            </a:r>
            <a:endParaRPr sz="1800" b="1" dirty="0">
              <a:latin typeface="Maven Pro"/>
              <a:ea typeface="Maven Pro"/>
              <a:cs typeface="Maven Pro"/>
              <a:sym typeface="Maven Pro"/>
            </a:endParaRPr>
          </a:p>
          <a:p>
            <a:pPr marL="0" lvl="0" indent="0" algn="l" rtl="0">
              <a:spcBef>
                <a:spcPts val="1600"/>
              </a:spcBef>
              <a:spcAft>
                <a:spcPts val="0"/>
              </a:spcAft>
              <a:buNone/>
            </a:pPr>
            <a:r>
              <a:rPr lang="en" sz="1800" b="1" dirty="0">
                <a:latin typeface="Maven Pro"/>
                <a:ea typeface="Maven Pro"/>
                <a:cs typeface="Maven Pro"/>
                <a:sym typeface="Maven Pro"/>
              </a:rPr>
              <a:t>   # A &gt; 10   &amp;&amp;    B &lt;= 20  </a:t>
            </a:r>
            <a:endParaRPr sz="1800" b="1" dirty="0">
              <a:latin typeface="Maven Pro"/>
              <a:ea typeface="Maven Pro"/>
              <a:cs typeface="Maven Pro"/>
              <a:sym typeface="Maven Pro"/>
            </a:endParaRPr>
          </a:p>
          <a:p>
            <a:pPr marL="0" lvl="0" indent="0" algn="l" rtl="0">
              <a:spcBef>
                <a:spcPts val="1600"/>
              </a:spcBef>
              <a:spcAft>
                <a:spcPts val="0"/>
              </a:spcAft>
              <a:buNone/>
            </a:pPr>
            <a:r>
              <a:rPr lang="en" sz="1800" b="1" dirty="0">
                <a:latin typeface="Maven Pro"/>
                <a:ea typeface="Maven Pro"/>
                <a:cs typeface="Maven Pro"/>
                <a:sym typeface="Maven Pro"/>
              </a:rPr>
              <a:t>   =   F   &amp;&amp;   T      = F = 0 </a:t>
            </a:r>
            <a:endParaRPr sz="1800" b="1" dirty="0">
              <a:latin typeface="Maven Pro"/>
              <a:ea typeface="Maven Pro"/>
              <a:cs typeface="Maven Pro"/>
              <a:sym typeface="Maven Pro"/>
            </a:endParaRPr>
          </a:p>
          <a:p>
            <a:pPr marL="1371600" lvl="0" indent="0" algn="l" rtl="0">
              <a:spcBef>
                <a:spcPts val="1600"/>
              </a:spcBef>
              <a:spcAft>
                <a:spcPts val="0"/>
              </a:spcAft>
              <a:buNone/>
            </a:pPr>
            <a:endParaRPr sz="1800" b="1" dirty="0">
              <a:latin typeface="Maven Pro"/>
              <a:ea typeface="Maven Pro"/>
              <a:cs typeface="Maven Pro"/>
              <a:sym typeface="Maven Pro"/>
            </a:endParaRPr>
          </a:p>
          <a:p>
            <a:pPr marL="0" lvl="0" indent="0" algn="l" rtl="0">
              <a:spcBef>
                <a:spcPts val="1600"/>
              </a:spcBef>
              <a:spcAft>
                <a:spcPts val="1600"/>
              </a:spcAft>
              <a:buNone/>
            </a:pPr>
            <a:endParaRPr dirty="0"/>
          </a:p>
        </p:txBody>
      </p:sp>
      <p:sp>
        <p:nvSpPr>
          <p:cNvPr id="334" name="Google Shape;334;p22"/>
          <p:cNvSpPr txBox="1">
            <a:spLocks noGrp="1"/>
          </p:cNvSpPr>
          <p:nvPr>
            <p:ph type="body" idx="1"/>
          </p:nvPr>
        </p:nvSpPr>
        <p:spPr>
          <a:xfrm>
            <a:off x="4688855" y="1512888"/>
            <a:ext cx="3152700" cy="309480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Bitwise Operators</a:t>
            </a:r>
            <a:endParaRPr sz="1800" b="1" dirty="0">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dirty="0">
                <a:latin typeface="Maven Pro"/>
                <a:ea typeface="Maven Pro"/>
                <a:cs typeface="Maven Pro"/>
                <a:sym typeface="Maven Pro"/>
              </a:rPr>
              <a:t>&amp;      |</a:t>
            </a:r>
            <a:endParaRPr sz="1800" b="1"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Logical Operators </a:t>
            </a:r>
            <a:endParaRPr sz="1800" b="1" dirty="0">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dirty="0">
                <a:latin typeface="Maven Pro"/>
                <a:ea typeface="Maven Pro"/>
                <a:cs typeface="Maven Pro"/>
                <a:sym typeface="Maven Pro"/>
              </a:rPr>
              <a:t>&amp;&amp;    || </a:t>
            </a:r>
            <a:endParaRPr sz="1800" b="1" dirty="0">
              <a:latin typeface="Maven Pro"/>
              <a:ea typeface="Maven Pro"/>
              <a:cs typeface="Maven Pro"/>
              <a:sym typeface="Maven Pro"/>
            </a:endParaRPr>
          </a:p>
          <a:p>
            <a:pPr marL="0" lvl="0" indent="0" algn="l" rtl="0">
              <a:spcBef>
                <a:spcPts val="1600"/>
              </a:spcBef>
              <a:spcAft>
                <a:spcPts val="0"/>
              </a:spcAft>
              <a:buNone/>
            </a:pPr>
            <a:r>
              <a:rPr lang="en" sz="1800" b="1" dirty="0">
                <a:latin typeface="Maven Pro"/>
                <a:ea typeface="Maven Pro"/>
                <a:cs typeface="Maven Pro"/>
                <a:sym typeface="Maven Pro"/>
              </a:rPr>
              <a:t>  A = 15 ,   B = 15     </a:t>
            </a:r>
            <a:endParaRPr sz="1800" b="1" dirty="0">
              <a:latin typeface="Maven Pro"/>
              <a:ea typeface="Maven Pro"/>
              <a:cs typeface="Maven Pro"/>
              <a:sym typeface="Maven Pro"/>
            </a:endParaRPr>
          </a:p>
          <a:p>
            <a:pPr marL="0" lvl="0" indent="0" algn="l" rtl="0">
              <a:spcBef>
                <a:spcPts val="1600"/>
              </a:spcBef>
              <a:spcAft>
                <a:spcPts val="0"/>
              </a:spcAft>
              <a:buNone/>
            </a:pPr>
            <a:r>
              <a:rPr lang="en" sz="1800" b="1" dirty="0">
                <a:latin typeface="Maven Pro"/>
                <a:ea typeface="Maven Pro"/>
                <a:cs typeface="Maven Pro"/>
                <a:sym typeface="Maven Pro"/>
              </a:rPr>
              <a:t>   # A   &amp;    B   </a:t>
            </a:r>
            <a:endParaRPr sz="1800" b="1" dirty="0">
              <a:latin typeface="Maven Pro"/>
              <a:ea typeface="Maven Pro"/>
              <a:cs typeface="Maven Pro"/>
              <a:sym typeface="Maven Pro"/>
            </a:endParaRPr>
          </a:p>
          <a:p>
            <a:pPr marL="0" lvl="0" indent="0" algn="l" rtl="0">
              <a:spcBef>
                <a:spcPts val="1600"/>
              </a:spcBef>
              <a:spcAft>
                <a:spcPts val="0"/>
              </a:spcAft>
              <a:buNone/>
            </a:pPr>
            <a:r>
              <a:rPr lang="en" sz="1800" b="1" dirty="0">
                <a:latin typeface="Maven Pro"/>
                <a:ea typeface="Maven Pro"/>
                <a:cs typeface="Maven Pro"/>
                <a:sym typeface="Maven Pro"/>
              </a:rPr>
              <a:t>   =   15</a:t>
            </a:r>
            <a:endParaRPr sz="1800" b="1" dirty="0">
              <a:latin typeface="Maven Pro"/>
              <a:ea typeface="Maven Pro"/>
              <a:cs typeface="Maven Pro"/>
              <a:sym typeface="Maven Pro"/>
            </a:endParaRPr>
          </a:p>
          <a:p>
            <a:pPr marL="1371600" lvl="0" indent="0" algn="l" rtl="0">
              <a:spcBef>
                <a:spcPts val="1600"/>
              </a:spcBef>
              <a:spcAft>
                <a:spcPts val="0"/>
              </a:spcAft>
              <a:buNone/>
            </a:pPr>
            <a:endParaRPr sz="1800" b="1" dirty="0">
              <a:latin typeface="Maven Pro"/>
              <a:ea typeface="Maven Pro"/>
              <a:cs typeface="Maven Pro"/>
              <a:sym typeface="Maven Pro"/>
            </a:endParaRPr>
          </a:p>
          <a:p>
            <a:pPr marL="0" lvl="0" indent="0" algn="l" rtl="0">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Expression Evaluation</a:t>
            </a:r>
            <a:endParaRPr/>
          </a:p>
        </p:txBody>
      </p:sp>
      <p:pic>
        <p:nvPicPr>
          <p:cNvPr id="340" name="Google Shape;340;p23"/>
          <p:cNvPicPr preferRelativeResize="0"/>
          <p:nvPr/>
        </p:nvPicPr>
        <p:blipFill>
          <a:blip r:embed="rId3">
            <a:alphaModFix/>
          </a:blip>
          <a:stretch>
            <a:fillRect/>
          </a:stretch>
        </p:blipFill>
        <p:spPr>
          <a:xfrm>
            <a:off x="1303800" y="1342950"/>
            <a:ext cx="6968774" cy="360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Expression Evaluation</a:t>
            </a:r>
            <a:endParaRPr/>
          </a:p>
        </p:txBody>
      </p:sp>
      <p:pic>
        <p:nvPicPr>
          <p:cNvPr id="346" name="Google Shape;346;p24"/>
          <p:cNvPicPr preferRelativeResize="0"/>
          <p:nvPr/>
        </p:nvPicPr>
        <p:blipFill>
          <a:blip r:embed="rId3">
            <a:alphaModFix/>
          </a:blip>
          <a:stretch>
            <a:fillRect/>
          </a:stretch>
        </p:blipFill>
        <p:spPr>
          <a:xfrm>
            <a:off x="1911650" y="1567075"/>
            <a:ext cx="1226175" cy="2009345"/>
          </a:xfrm>
          <a:prstGeom prst="rect">
            <a:avLst/>
          </a:prstGeom>
          <a:noFill/>
          <a:ln>
            <a:noFill/>
          </a:ln>
        </p:spPr>
      </p:pic>
      <p:pic>
        <p:nvPicPr>
          <p:cNvPr id="347" name="Google Shape;347;p24"/>
          <p:cNvPicPr preferRelativeResize="0"/>
          <p:nvPr/>
        </p:nvPicPr>
        <p:blipFill>
          <a:blip r:embed="rId4">
            <a:alphaModFix/>
          </a:blip>
          <a:stretch>
            <a:fillRect/>
          </a:stretch>
        </p:blipFill>
        <p:spPr>
          <a:xfrm>
            <a:off x="5772700" y="1597875"/>
            <a:ext cx="1822964" cy="324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 Casting</a:t>
            </a:r>
            <a:endParaRPr/>
          </a:p>
        </p:txBody>
      </p:sp>
      <p:sp>
        <p:nvSpPr>
          <p:cNvPr id="353" name="Google Shape;353;p25"/>
          <p:cNvSpPr txBox="1">
            <a:spLocks noGrp="1"/>
          </p:cNvSpPr>
          <p:nvPr>
            <p:ph type="body" idx="1"/>
          </p:nvPr>
        </p:nvSpPr>
        <p:spPr>
          <a:xfrm>
            <a:off x="1303800" y="1436950"/>
            <a:ext cx="7030500" cy="309480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SzPts val="1800"/>
              <a:buFont typeface="Maven Pro"/>
              <a:buChar char="❏"/>
            </a:pPr>
            <a:r>
              <a:rPr lang="en" sz="1800" b="1">
                <a:latin typeface="Maven Pro"/>
                <a:ea typeface="Maven Pro"/>
                <a:cs typeface="Maven Pro"/>
                <a:sym typeface="Maven Pro"/>
              </a:rPr>
              <a:t>Implicit</a:t>
            </a:r>
            <a:endParaRPr sz="1800" b="1">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a:latin typeface="Maven Pro"/>
                <a:ea typeface="Maven Pro"/>
                <a:cs typeface="Maven Pro"/>
                <a:sym typeface="Maven Pro"/>
              </a:rPr>
              <a:t>Example:</a:t>
            </a:r>
            <a:endParaRPr sz="1800" b="1">
              <a:latin typeface="Maven Pro"/>
              <a:ea typeface="Maven Pro"/>
              <a:cs typeface="Maven Pro"/>
              <a:sym typeface="Maven Pro"/>
            </a:endParaRPr>
          </a:p>
          <a:p>
            <a:pPr marL="1371600" lvl="0" indent="0" algn="l" rtl="0">
              <a:spcBef>
                <a:spcPts val="1600"/>
              </a:spcBef>
              <a:spcAft>
                <a:spcPts val="0"/>
              </a:spcAft>
              <a:buNone/>
            </a:pPr>
            <a:r>
              <a:rPr lang="en" sz="1800" b="1">
                <a:solidFill>
                  <a:srgbClr val="FF0000"/>
                </a:solidFill>
                <a:latin typeface="Maven Pro"/>
                <a:ea typeface="Maven Pro"/>
                <a:cs typeface="Maven Pro"/>
                <a:sym typeface="Maven Pro"/>
              </a:rPr>
              <a:t>char  val = ‘a’;</a:t>
            </a:r>
            <a:endParaRPr sz="1800" b="1">
              <a:solidFill>
                <a:srgbClr val="FF0000"/>
              </a:solidFill>
              <a:latin typeface="Maven Pro"/>
              <a:ea typeface="Maven Pro"/>
              <a:cs typeface="Maven Pro"/>
              <a:sym typeface="Maven Pro"/>
            </a:endParaRPr>
          </a:p>
          <a:p>
            <a:pPr marL="1371600" lvl="0" indent="0" algn="l" rtl="0">
              <a:spcBef>
                <a:spcPts val="0"/>
              </a:spcBef>
              <a:spcAft>
                <a:spcPts val="0"/>
              </a:spcAft>
              <a:buNone/>
            </a:pPr>
            <a:r>
              <a:rPr lang="en" sz="1800" b="1">
                <a:solidFill>
                  <a:srgbClr val="FF0000"/>
                </a:solidFill>
                <a:latin typeface="Maven Pro"/>
                <a:ea typeface="Maven Pro"/>
                <a:cs typeface="Maven Pro"/>
                <a:sym typeface="Maven Pro"/>
              </a:rPr>
              <a:t>int  num = val;</a:t>
            </a:r>
            <a:endParaRPr sz="1800" b="1">
              <a:solidFill>
                <a:srgbClr val="FF0000"/>
              </a:solidFill>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a:latin typeface="Maven Pro"/>
                <a:ea typeface="Maven Pro"/>
                <a:cs typeface="Maven Pro"/>
                <a:sym typeface="Maven Pro"/>
              </a:rPr>
              <a:t>Explicit</a:t>
            </a:r>
            <a:endParaRPr sz="1800" b="1">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a:latin typeface="Maven Pro"/>
                <a:ea typeface="Maven Pro"/>
                <a:cs typeface="Maven Pro"/>
                <a:sym typeface="Maven Pro"/>
              </a:rPr>
              <a:t>Example:</a:t>
            </a:r>
            <a:endParaRPr sz="1800" b="1">
              <a:latin typeface="Maven Pro"/>
              <a:ea typeface="Maven Pro"/>
              <a:cs typeface="Maven Pro"/>
              <a:sym typeface="Maven Pro"/>
            </a:endParaRPr>
          </a:p>
          <a:p>
            <a:pPr marL="1371600" lvl="0" indent="0" algn="l" rtl="0">
              <a:spcBef>
                <a:spcPts val="1600"/>
              </a:spcBef>
              <a:spcAft>
                <a:spcPts val="0"/>
              </a:spcAft>
              <a:buNone/>
            </a:pPr>
            <a:r>
              <a:rPr lang="en" sz="1800" b="1">
                <a:solidFill>
                  <a:srgbClr val="FF0000"/>
                </a:solidFill>
                <a:latin typeface="Maven Pro"/>
                <a:ea typeface="Maven Pro"/>
                <a:cs typeface="Maven Pro"/>
                <a:sym typeface="Maven Pro"/>
              </a:rPr>
              <a:t>char  val = ‘a’;</a:t>
            </a:r>
            <a:endParaRPr sz="1800" b="1">
              <a:solidFill>
                <a:srgbClr val="FF0000"/>
              </a:solidFill>
              <a:latin typeface="Maven Pro"/>
              <a:ea typeface="Maven Pro"/>
              <a:cs typeface="Maven Pro"/>
              <a:sym typeface="Maven Pro"/>
            </a:endParaRPr>
          </a:p>
          <a:p>
            <a:pPr marL="1371600" lvl="0" indent="0" algn="l" rtl="0">
              <a:spcBef>
                <a:spcPts val="0"/>
              </a:spcBef>
              <a:spcAft>
                <a:spcPts val="0"/>
              </a:spcAft>
              <a:buNone/>
            </a:pPr>
            <a:r>
              <a:rPr lang="en" sz="1800" b="1">
                <a:solidFill>
                  <a:srgbClr val="FF0000"/>
                </a:solidFill>
                <a:latin typeface="Maven Pro"/>
                <a:ea typeface="Maven Pro"/>
                <a:cs typeface="Maven Pro"/>
                <a:sym typeface="Maven Pro"/>
              </a:rPr>
              <a:t>int  num =(int) val;</a:t>
            </a:r>
            <a:endParaRPr sz="1800" b="1">
              <a:latin typeface="Maven Pro"/>
              <a:ea typeface="Maven Pro"/>
              <a:cs typeface="Maven Pro"/>
              <a:sym typeface="Maven Pro"/>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359" name="Google Shape;359;p26"/>
          <p:cNvSpPr/>
          <p:nvPr/>
        </p:nvSpPr>
        <p:spPr>
          <a:xfrm>
            <a:off x="2954500" y="537150"/>
            <a:ext cx="731100" cy="6177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00"/>
              </a:highlight>
            </a:endParaRPr>
          </a:p>
        </p:txBody>
      </p:sp>
      <p:sp>
        <p:nvSpPr>
          <p:cNvPr id="360" name="Google Shape;360;p26"/>
          <p:cNvSpPr txBox="1"/>
          <p:nvPr/>
        </p:nvSpPr>
        <p:spPr>
          <a:xfrm>
            <a:off x="1541050" y="1733050"/>
            <a:ext cx="7119300" cy="285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50">
                <a:solidFill>
                  <a:srgbClr val="FF0000"/>
                </a:solidFill>
                <a:highlight>
                  <a:srgbClr val="FFFFFF"/>
                </a:highlight>
              </a:rPr>
              <a:t>A = A * B + D / C + + + C - - - D   [</a:t>
            </a:r>
            <a:r>
              <a:rPr lang="en" b="1">
                <a:solidFill>
                  <a:srgbClr val="FF0000"/>
                </a:solidFill>
                <a:highlight>
                  <a:srgbClr val="FFFFFF"/>
                </a:highlight>
              </a:rPr>
              <a:t>A=10, B =15,C= 5, D=20 ]</a:t>
            </a:r>
            <a:endParaRPr sz="1750">
              <a:solidFill>
                <a:srgbClr val="FF0000"/>
              </a:solidFill>
              <a:highlight>
                <a:srgbClr val="FFFFFF"/>
              </a:highlight>
            </a:endParaRPr>
          </a:p>
          <a:p>
            <a:pPr marL="0" lvl="0" indent="0" algn="l" rtl="0">
              <a:lnSpc>
                <a:spcPct val="115000"/>
              </a:lnSpc>
              <a:spcBef>
                <a:spcPts val="0"/>
              </a:spcBef>
              <a:spcAft>
                <a:spcPts val="0"/>
              </a:spcAft>
              <a:buNone/>
            </a:pPr>
            <a:r>
              <a:rPr lang="en" sz="1750">
                <a:solidFill>
                  <a:srgbClr val="FF0000"/>
                </a:solidFill>
                <a:highlight>
                  <a:srgbClr val="FFFFFF"/>
                </a:highlight>
              </a:rPr>
              <a:t>=&gt; A = (A*B) + (D/C) + (++C) - (--D)  </a:t>
            </a:r>
            <a:endParaRPr sz="1750">
              <a:solidFill>
                <a:srgbClr val="FF0000"/>
              </a:solidFill>
              <a:highlight>
                <a:srgbClr val="FFFFFF"/>
              </a:highlight>
            </a:endParaRPr>
          </a:p>
          <a:p>
            <a:pPr marL="0" lvl="0" indent="0" algn="l" rtl="0">
              <a:lnSpc>
                <a:spcPct val="115000"/>
              </a:lnSpc>
              <a:spcBef>
                <a:spcPts val="0"/>
              </a:spcBef>
              <a:spcAft>
                <a:spcPts val="0"/>
              </a:spcAft>
              <a:buNone/>
            </a:pPr>
            <a:r>
              <a:rPr lang="en" sz="1750">
                <a:solidFill>
                  <a:srgbClr val="FF0000"/>
                </a:solidFill>
                <a:highlight>
                  <a:srgbClr val="FFFFFF"/>
                </a:highlight>
              </a:rPr>
              <a:t>=&gt; A = 150+ 4 + (++C) - (--D)        // </a:t>
            </a:r>
            <a:endParaRPr sz="1750">
              <a:solidFill>
                <a:srgbClr val="FF0000"/>
              </a:solidFill>
              <a:highlight>
                <a:srgbClr val="FFFFFF"/>
              </a:highlight>
            </a:endParaRPr>
          </a:p>
          <a:p>
            <a:pPr marL="0" lvl="0" indent="0" algn="l" rtl="0">
              <a:lnSpc>
                <a:spcPct val="115000"/>
              </a:lnSpc>
              <a:spcBef>
                <a:spcPts val="0"/>
              </a:spcBef>
              <a:spcAft>
                <a:spcPts val="0"/>
              </a:spcAft>
              <a:buNone/>
            </a:pPr>
            <a:r>
              <a:rPr lang="en" sz="1750">
                <a:solidFill>
                  <a:srgbClr val="FF0000"/>
                </a:solidFill>
                <a:highlight>
                  <a:srgbClr val="FFFFFF"/>
                </a:highlight>
              </a:rPr>
              <a:t>=&gt; A = 150 + 4+   6 -  19                 // C = 6   , D = 19</a:t>
            </a:r>
            <a:endParaRPr sz="1750">
              <a:solidFill>
                <a:srgbClr val="FF0000"/>
              </a:solidFill>
              <a:highlight>
                <a:srgbClr val="FFFFFF"/>
              </a:highlight>
            </a:endParaRPr>
          </a:p>
          <a:p>
            <a:pPr marL="0" lvl="0" indent="0" algn="l" rtl="0">
              <a:lnSpc>
                <a:spcPct val="115000"/>
              </a:lnSpc>
              <a:spcBef>
                <a:spcPts val="0"/>
              </a:spcBef>
              <a:spcAft>
                <a:spcPts val="0"/>
              </a:spcAft>
              <a:buNone/>
            </a:pPr>
            <a:r>
              <a:rPr lang="en" sz="1750">
                <a:solidFill>
                  <a:srgbClr val="FF0000"/>
                </a:solidFill>
                <a:highlight>
                  <a:srgbClr val="FFFFFF"/>
                </a:highlight>
              </a:rPr>
              <a:t>=&gt; A = 150 + 4 +   6 -  19</a:t>
            </a:r>
            <a:endParaRPr sz="1750">
              <a:solidFill>
                <a:srgbClr val="FF0000"/>
              </a:solidFill>
              <a:highlight>
                <a:srgbClr val="FFFFFF"/>
              </a:highlight>
            </a:endParaRPr>
          </a:p>
          <a:p>
            <a:pPr marL="0" lvl="0" indent="0" algn="l" rtl="0">
              <a:lnSpc>
                <a:spcPct val="115000"/>
              </a:lnSpc>
              <a:spcBef>
                <a:spcPts val="0"/>
              </a:spcBef>
              <a:spcAft>
                <a:spcPts val="0"/>
              </a:spcAft>
              <a:buNone/>
            </a:pPr>
            <a:r>
              <a:rPr lang="en" sz="1750">
                <a:solidFill>
                  <a:srgbClr val="FF0000"/>
                </a:solidFill>
                <a:highlight>
                  <a:srgbClr val="FFFFFF"/>
                </a:highlight>
              </a:rPr>
              <a:t>=&gt; A = 150 + 4 +   6 -  19  </a:t>
            </a:r>
            <a:endParaRPr sz="1750">
              <a:solidFill>
                <a:srgbClr val="FF0000"/>
              </a:solidFill>
              <a:highlight>
                <a:srgbClr val="FFFFFF"/>
              </a:highlight>
            </a:endParaRPr>
          </a:p>
          <a:p>
            <a:pPr marL="0" lvl="0" indent="0" algn="l" rtl="0">
              <a:lnSpc>
                <a:spcPct val="115000"/>
              </a:lnSpc>
              <a:spcBef>
                <a:spcPts val="0"/>
              </a:spcBef>
              <a:spcAft>
                <a:spcPts val="0"/>
              </a:spcAft>
              <a:buNone/>
            </a:pPr>
            <a:r>
              <a:rPr lang="en" sz="1750">
                <a:solidFill>
                  <a:srgbClr val="FF0000"/>
                </a:solidFill>
                <a:highlight>
                  <a:srgbClr val="FFFFFF"/>
                </a:highlight>
              </a:rPr>
              <a:t>=&gt; A = 141   // A = 141, B = 15, C = 6   , D = 19</a:t>
            </a:r>
            <a:endParaRPr sz="1750">
              <a:solidFill>
                <a:srgbClr val="FF000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752050"/>
            <a:ext cx="7030500" cy="5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284" name="Google Shape;284;p14"/>
          <p:cNvSpPr txBox="1">
            <a:spLocks noGrp="1"/>
          </p:cNvSpPr>
          <p:nvPr>
            <p:ph type="body" idx="1"/>
          </p:nvPr>
        </p:nvSpPr>
        <p:spPr>
          <a:xfrm>
            <a:off x="1154925" y="1302650"/>
            <a:ext cx="7722000" cy="34245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800">
              <a:latin typeface="Maven Pro"/>
              <a:ea typeface="Maven Pro"/>
              <a:cs typeface="Maven Pro"/>
              <a:sym typeface="Maven Pro"/>
            </a:endParaRPr>
          </a:p>
          <a:p>
            <a:pPr marL="457200" lvl="0" indent="-342900" algn="l" rtl="0">
              <a:spcBef>
                <a:spcPts val="1600"/>
              </a:spcBef>
              <a:spcAft>
                <a:spcPts val="0"/>
              </a:spcAft>
              <a:buSzPts val="1800"/>
              <a:buFont typeface="Maven Pro"/>
              <a:buChar char="❏"/>
            </a:pPr>
            <a:r>
              <a:rPr lang="en" sz="1800">
                <a:latin typeface="Maven Pro"/>
                <a:ea typeface="Maven Pro"/>
                <a:cs typeface="Maven Pro"/>
                <a:sym typeface="Maven Pro"/>
              </a:rPr>
              <a:t>Tokens</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Expression Evaluation</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Type Casting</a:t>
            </a:r>
            <a:endParaRPr sz="18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752050"/>
            <a:ext cx="7030500" cy="5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Tokens</a:t>
            </a:r>
            <a:endParaRPr/>
          </a:p>
        </p:txBody>
      </p:sp>
      <p:sp>
        <p:nvSpPr>
          <p:cNvPr id="290" name="Google Shape;290;p15"/>
          <p:cNvSpPr txBox="1">
            <a:spLocks noGrp="1"/>
          </p:cNvSpPr>
          <p:nvPr>
            <p:ph type="body" idx="1"/>
          </p:nvPr>
        </p:nvSpPr>
        <p:spPr>
          <a:xfrm>
            <a:off x="821100" y="1469601"/>
            <a:ext cx="7633225" cy="342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A token is the smallest element of a program that </a:t>
            </a:r>
            <a:r>
              <a:rPr lang="en" sz="1800" dirty="0" smtClean="0">
                <a:latin typeface="Maven Pro"/>
                <a:ea typeface="Maven Pro"/>
                <a:cs typeface="Maven Pro"/>
                <a:sym typeface="Maven Pro"/>
              </a:rPr>
              <a:t>is meaningful </a:t>
            </a:r>
            <a:r>
              <a:rPr lang="en" sz="1800" dirty="0">
                <a:latin typeface="Maven Pro"/>
                <a:ea typeface="Maven Pro"/>
                <a:cs typeface="Maven Pro"/>
                <a:sym typeface="Maven Pro"/>
              </a:rPr>
              <a:t>to the compiler. Tokens can be classified as follows:</a:t>
            </a:r>
            <a:endParaRPr sz="1800"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Keywords</a:t>
            </a:r>
            <a:endParaRPr sz="1800" b="1"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Identifiers</a:t>
            </a:r>
            <a:endParaRPr sz="1800" b="1"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Constants</a:t>
            </a:r>
            <a:endParaRPr sz="1800" b="1"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Strings</a:t>
            </a:r>
            <a:endParaRPr sz="1800" b="1"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Special Symbols</a:t>
            </a:r>
            <a:endParaRPr sz="1800" b="1"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Operators</a:t>
            </a:r>
            <a:endParaRPr sz="1800" b="1" dirty="0">
              <a:latin typeface="Maven Pro"/>
              <a:ea typeface="Maven Pro"/>
              <a:cs typeface="Maven Pro"/>
              <a:sym typeface="Maven Pro"/>
            </a:endParaRPr>
          </a:p>
          <a:p>
            <a:pPr marL="457200" lvl="0" indent="0" algn="l" rtl="0">
              <a:spcBef>
                <a:spcPts val="1600"/>
              </a:spcBef>
              <a:spcAft>
                <a:spcPts val="1600"/>
              </a:spcAft>
              <a:buNone/>
            </a:pPr>
            <a:endParaRPr sz="1800" dirty="0">
              <a:latin typeface="Maven Pro"/>
              <a:ea typeface="Maven Pro"/>
              <a:cs typeface="Maven Pro"/>
              <a:sym typeface="Maven Pro"/>
            </a:endParaRPr>
          </a:p>
        </p:txBody>
      </p:sp>
      <p:sp>
        <p:nvSpPr>
          <p:cNvPr id="291" name="Google Shape;291;p15"/>
          <p:cNvSpPr txBox="1"/>
          <p:nvPr/>
        </p:nvSpPr>
        <p:spPr>
          <a:xfrm>
            <a:off x="5237504" y="2361542"/>
            <a:ext cx="2338200" cy="23301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latin typeface="Nunito"/>
                <a:ea typeface="Nunito"/>
                <a:cs typeface="Nunito"/>
                <a:sym typeface="Nunito"/>
              </a:rPr>
              <a:t>#include&lt;stdio.h&gt;</a:t>
            </a:r>
            <a:endParaRPr sz="1500" b="1" dirty="0">
              <a:latin typeface="Nunito"/>
              <a:ea typeface="Nunito"/>
              <a:cs typeface="Nunito"/>
              <a:sym typeface="Nunito"/>
            </a:endParaRPr>
          </a:p>
          <a:p>
            <a:pPr marL="0" lvl="0" indent="0" algn="l" rtl="0">
              <a:spcBef>
                <a:spcPts val="0"/>
              </a:spcBef>
              <a:spcAft>
                <a:spcPts val="0"/>
              </a:spcAft>
              <a:buNone/>
            </a:pPr>
            <a:endParaRPr sz="1500" b="1" dirty="0">
              <a:latin typeface="Nunito"/>
              <a:ea typeface="Nunito"/>
              <a:cs typeface="Nunito"/>
              <a:sym typeface="Nunito"/>
            </a:endParaRPr>
          </a:p>
          <a:p>
            <a:pPr marL="0" lvl="0" indent="0" algn="l" rtl="0">
              <a:spcBef>
                <a:spcPts val="0"/>
              </a:spcBef>
              <a:spcAft>
                <a:spcPts val="0"/>
              </a:spcAft>
              <a:buNone/>
            </a:pPr>
            <a:r>
              <a:rPr lang="en" sz="1500" b="1" dirty="0">
                <a:latin typeface="Nunito"/>
                <a:ea typeface="Nunito"/>
                <a:cs typeface="Nunito"/>
                <a:sym typeface="Nunito"/>
              </a:rPr>
              <a:t>int  c, d;</a:t>
            </a:r>
            <a:endParaRPr sz="1500" b="1" dirty="0">
              <a:latin typeface="Nunito"/>
              <a:ea typeface="Nunito"/>
              <a:cs typeface="Nunito"/>
              <a:sym typeface="Nunito"/>
            </a:endParaRPr>
          </a:p>
          <a:p>
            <a:pPr marL="0" lvl="0" indent="0" algn="l" rtl="0">
              <a:spcBef>
                <a:spcPts val="0"/>
              </a:spcBef>
              <a:spcAft>
                <a:spcPts val="0"/>
              </a:spcAft>
              <a:buNone/>
            </a:pPr>
            <a:r>
              <a:rPr lang="en" sz="1500" b="1" dirty="0">
                <a:latin typeface="Nunito"/>
                <a:ea typeface="Nunito"/>
                <a:cs typeface="Nunito"/>
                <a:sym typeface="Nunito"/>
              </a:rPr>
              <a:t>int main() </a:t>
            </a:r>
            <a:endParaRPr sz="1500" b="1" dirty="0">
              <a:latin typeface="Nunito"/>
              <a:ea typeface="Nunito"/>
              <a:cs typeface="Nunito"/>
              <a:sym typeface="Nunito"/>
            </a:endParaRPr>
          </a:p>
          <a:p>
            <a:pPr marL="0" lvl="0" indent="0" algn="l" rtl="0">
              <a:spcBef>
                <a:spcPts val="0"/>
              </a:spcBef>
              <a:spcAft>
                <a:spcPts val="0"/>
              </a:spcAft>
              <a:buNone/>
            </a:pPr>
            <a:r>
              <a:rPr lang="en" sz="1500" b="1" dirty="0">
                <a:latin typeface="Nunito"/>
                <a:ea typeface="Nunito"/>
                <a:cs typeface="Nunito"/>
                <a:sym typeface="Nunito"/>
              </a:rPr>
              <a:t>{</a:t>
            </a:r>
            <a:endParaRPr sz="1500" b="1" dirty="0">
              <a:latin typeface="Nunito"/>
              <a:ea typeface="Nunito"/>
              <a:cs typeface="Nunito"/>
              <a:sym typeface="Nunito"/>
            </a:endParaRPr>
          </a:p>
          <a:p>
            <a:pPr marL="0" lvl="0" indent="0" algn="l" rtl="0">
              <a:spcBef>
                <a:spcPts val="0"/>
              </a:spcBef>
              <a:spcAft>
                <a:spcPts val="0"/>
              </a:spcAft>
              <a:buNone/>
            </a:pPr>
            <a:r>
              <a:rPr lang="en" sz="1500" b="1" dirty="0">
                <a:latin typeface="Nunito"/>
                <a:ea typeface="Nunito"/>
                <a:cs typeface="Nunito"/>
                <a:sym typeface="Nunito"/>
              </a:rPr>
              <a:t>	int  a, b;</a:t>
            </a:r>
            <a:endParaRPr sz="1500" b="1" dirty="0">
              <a:latin typeface="Nunito"/>
              <a:ea typeface="Nunito"/>
              <a:cs typeface="Nunito"/>
              <a:sym typeface="Nunito"/>
            </a:endParaRPr>
          </a:p>
          <a:p>
            <a:pPr marL="0" lvl="0" indent="0" algn="l" rtl="0">
              <a:spcBef>
                <a:spcPts val="0"/>
              </a:spcBef>
              <a:spcAft>
                <a:spcPts val="0"/>
              </a:spcAft>
              <a:buNone/>
            </a:pPr>
            <a:endParaRPr sz="1500" b="1" dirty="0">
              <a:latin typeface="Nunito"/>
              <a:ea typeface="Nunito"/>
              <a:cs typeface="Nunito"/>
              <a:sym typeface="Nunito"/>
            </a:endParaRPr>
          </a:p>
          <a:p>
            <a:pPr marL="0" lvl="0" indent="0" algn="l" rtl="0">
              <a:spcBef>
                <a:spcPts val="0"/>
              </a:spcBef>
              <a:spcAft>
                <a:spcPts val="0"/>
              </a:spcAft>
              <a:buNone/>
            </a:pPr>
            <a:r>
              <a:rPr lang="en" sz="1500" b="1" dirty="0">
                <a:latin typeface="Nunito"/>
                <a:ea typeface="Nunito"/>
                <a:cs typeface="Nunito"/>
                <a:sym typeface="Nunito"/>
              </a:rPr>
              <a:t>	return 0;</a:t>
            </a:r>
            <a:endParaRPr sz="1500" b="1" dirty="0">
              <a:latin typeface="Nunito"/>
              <a:ea typeface="Nunito"/>
              <a:cs typeface="Nunito"/>
              <a:sym typeface="Nunito"/>
            </a:endParaRPr>
          </a:p>
          <a:p>
            <a:pPr marL="0" lvl="0" indent="0" algn="l" rtl="0">
              <a:spcBef>
                <a:spcPts val="0"/>
              </a:spcBef>
              <a:spcAft>
                <a:spcPts val="0"/>
              </a:spcAft>
              <a:buNone/>
            </a:pPr>
            <a:r>
              <a:rPr lang="en" sz="1500" b="1" dirty="0">
                <a:latin typeface="Nunito"/>
                <a:ea typeface="Nunito"/>
                <a:cs typeface="Nunito"/>
                <a:sym typeface="Nunito"/>
              </a:rPr>
              <a:t>}</a:t>
            </a:r>
            <a:endParaRPr sz="1500" b="1" dirty="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Keywords</a:t>
            </a:r>
            <a:endParaRPr/>
          </a:p>
        </p:txBody>
      </p:sp>
      <p:pic>
        <p:nvPicPr>
          <p:cNvPr id="297" name="Google Shape;297;p16"/>
          <p:cNvPicPr preferRelativeResize="0"/>
          <p:nvPr/>
        </p:nvPicPr>
        <p:blipFill>
          <a:blip r:embed="rId3">
            <a:alphaModFix/>
          </a:blip>
          <a:stretch>
            <a:fillRect/>
          </a:stretch>
        </p:blipFill>
        <p:spPr>
          <a:xfrm>
            <a:off x="1707707" y="1565099"/>
            <a:ext cx="5783450" cy="285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Identifiers / Variables</a:t>
            </a:r>
            <a:endParaRPr/>
          </a:p>
        </p:txBody>
      </p:sp>
      <p:sp>
        <p:nvSpPr>
          <p:cNvPr id="303" name="Google Shape;303;p17"/>
          <p:cNvSpPr txBox="1">
            <a:spLocks noGrp="1"/>
          </p:cNvSpPr>
          <p:nvPr>
            <p:ph type="body" idx="1"/>
          </p:nvPr>
        </p:nvSpPr>
        <p:spPr>
          <a:xfrm>
            <a:off x="1303800" y="1463825"/>
            <a:ext cx="7030500" cy="306780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SzPts val="1800"/>
              <a:buFont typeface="Maven Pro"/>
              <a:buChar char="❏"/>
            </a:pPr>
            <a:r>
              <a:rPr lang="en" sz="1800" b="1">
                <a:latin typeface="Maven Pro"/>
                <a:ea typeface="Maven Pro"/>
                <a:cs typeface="Maven Pro"/>
                <a:sym typeface="Maven Pro"/>
              </a:rPr>
              <a:t>There are certain rules that should be followed while naming c identifiers:</a:t>
            </a:r>
            <a:endParaRPr sz="1800" b="1">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a:latin typeface="Maven Pro"/>
                <a:ea typeface="Maven Pro"/>
                <a:cs typeface="Maven Pro"/>
                <a:sym typeface="Maven Pro"/>
              </a:rPr>
              <a:t>They must begin with a letter or underscore(_).</a:t>
            </a:r>
            <a:endParaRPr sz="1800" b="1">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a:latin typeface="Maven Pro"/>
                <a:ea typeface="Maven Pro"/>
                <a:cs typeface="Maven Pro"/>
                <a:sym typeface="Maven Pro"/>
              </a:rPr>
              <a:t>They must consist of only letters, digits, or underscore. No other special character is allowed.</a:t>
            </a:r>
            <a:endParaRPr sz="1800" b="1">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a:latin typeface="Maven Pro"/>
                <a:ea typeface="Maven Pro"/>
                <a:cs typeface="Maven Pro"/>
                <a:sym typeface="Maven Pro"/>
              </a:rPr>
              <a:t>It should not be a keyword.</a:t>
            </a:r>
            <a:endParaRPr sz="1800" b="1">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a:latin typeface="Maven Pro"/>
                <a:ea typeface="Maven Pro"/>
                <a:cs typeface="Maven Pro"/>
                <a:sym typeface="Maven Pro"/>
              </a:rPr>
              <a:t>It must not contain whitespace.</a:t>
            </a:r>
            <a:endParaRPr sz="1800" b="1">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a:latin typeface="Maven Pro"/>
                <a:ea typeface="Maven Pro"/>
                <a:cs typeface="Maven Pro"/>
                <a:sym typeface="Maven Pro"/>
              </a:rPr>
              <a:t>It should be up to 31 characters long as only first 31 characters are significant.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Constants</a:t>
            </a:r>
            <a:endParaRPr/>
          </a:p>
        </p:txBody>
      </p:sp>
      <p:sp>
        <p:nvSpPr>
          <p:cNvPr id="309" name="Google Shape;309;p18"/>
          <p:cNvSpPr txBox="1">
            <a:spLocks noGrp="1"/>
          </p:cNvSpPr>
          <p:nvPr>
            <p:ph type="body" idx="1"/>
          </p:nvPr>
        </p:nvSpPr>
        <p:spPr>
          <a:xfrm>
            <a:off x="1303800" y="1530975"/>
            <a:ext cx="7030500" cy="300060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SzPts val="1800"/>
              <a:buFont typeface="Maven Pro"/>
              <a:buChar char="❏"/>
            </a:pPr>
            <a:r>
              <a:rPr lang="en" sz="1800" b="1">
                <a:latin typeface="Maven Pro"/>
                <a:ea typeface="Maven Pro"/>
                <a:cs typeface="Maven Pro"/>
                <a:sym typeface="Maven Pro"/>
              </a:rPr>
              <a:t>Constants are also like normal variables. But, only difference is, their values can not be modified by the program once they are defined. Constants refer to fixed values. They are also called as literals.</a:t>
            </a:r>
            <a:endParaRPr sz="1800" b="1">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a:latin typeface="Maven Pro"/>
                <a:ea typeface="Maven Pro"/>
                <a:cs typeface="Maven Pro"/>
                <a:sym typeface="Maven Pro"/>
              </a:rPr>
              <a:t>Constants may belong to any of the data type.Syntax: </a:t>
            </a:r>
            <a:r>
              <a:rPr lang="en" sz="1800">
                <a:latin typeface="Maven Pro"/>
                <a:ea typeface="Maven Pro"/>
                <a:cs typeface="Maven Pro"/>
                <a:sym typeface="Maven Pro"/>
              </a:rPr>
              <a:t>const data_type variable_name; (or) const data_type *variable_name;</a:t>
            </a:r>
            <a:endParaRPr sz="1800">
              <a:latin typeface="Maven Pro"/>
              <a:ea typeface="Maven Pro"/>
              <a:cs typeface="Maven Pro"/>
              <a:sym typeface="Maven Pro"/>
            </a:endParaRPr>
          </a:p>
          <a:p>
            <a:pPr marL="0" lvl="0" indent="0" algn="l" rtl="0">
              <a:spcBef>
                <a:spcPts val="1600"/>
              </a:spcBef>
              <a:spcAft>
                <a:spcPts val="0"/>
              </a:spcAft>
              <a:buNone/>
            </a:pPr>
            <a:r>
              <a:rPr lang="en" sz="1800" b="1">
                <a:latin typeface="Maven Pro"/>
                <a:ea typeface="Maven Pro"/>
                <a:cs typeface="Maven Pro"/>
                <a:sym typeface="Maven Pro"/>
              </a:rPr>
              <a:t>Example : #define pi = 3.1416</a:t>
            </a:r>
            <a:endParaRPr sz="1800" b="1">
              <a:latin typeface="Maven Pro"/>
              <a:ea typeface="Maven Pro"/>
              <a:cs typeface="Maven Pro"/>
              <a:sym typeface="Maven Pro"/>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a:t>
            </a:r>
            <a:endParaRPr/>
          </a:p>
        </p:txBody>
      </p:sp>
      <p:sp>
        <p:nvSpPr>
          <p:cNvPr id="315" name="Google Shape;315;p19"/>
          <p:cNvSpPr txBox="1">
            <a:spLocks noGrp="1"/>
          </p:cNvSpPr>
          <p:nvPr>
            <p:ph type="body" idx="1"/>
          </p:nvPr>
        </p:nvSpPr>
        <p:spPr>
          <a:xfrm>
            <a:off x="854349" y="1532850"/>
            <a:ext cx="7030500" cy="254160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Strings are nothing but an array of characters ended with a null character (‘\0’).This null character indicates the end of the string. Strings are always enclosed in double quotes. Whereas, a character is enclosed in single quotes in C and C++.</a:t>
            </a:r>
            <a:endParaRPr sz="1800" b="1" dirty="0">
              <a:latin typeface="Maven Pro"/>
              <a:ea typeface="Maven Pro"/>
              <a:cs typeface="Maven Pro"/>
              <a:sym typeface="Maven Pro"/>
            </a:endParaRPr>
          </a:p>
          <a:p>
            <a:pPr marL="0" lvl="0" indent="0" algn="l" rtl="0">
              <a:spcBef>
                <a:spcPts val="1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Special Symbols</a:t>
            </a:r>
            <a:endParaRPr/>
          </a:p>
        </p:txBody>
      </p:sp>
      <p:sp>
        <p:nvSpPr>
          <p:cNvPr id="321" name="Google Shape;321;p20"/>
          <p:cNvSpPr txBox="1">
            <a:spLocks noGrp="1"/>
          </p:cNvSpPr>
          <p:nvPr>
            <p:ph type="body" idx="1"/>
          </p:nvPr>
        </p:nvSpPr>
        <p:spPr>
          <a:xfrm>
            <a:off x="1148817" y="1473076"/>
            <a:ext cx="7030500" cy="282600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Brackets[]</a:t>
            </a:r>
            <a:endParaRPr sz="1800" b="1"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Parentheses()</a:t>
            </a:r>
            <a:endParaRPr sz="1800" b="1"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Braces{}</a:t>
            </a:r>
            <a:endParaRPr sz="1800" b="1"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comma (, )</a:t>
            </a:r>
            <a:endParaRPr sz="1800" b="1"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semi colon (;)</a:t>
            </a:r>
            <a:endParaRPr sz="1800" b="1"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asterick (*)</a:t>
            </a:r>
            <a:endParaRPr sz="1800" b="1"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assignment operator(=)</a:t>
            </a:r>
            <a:endParaRPr sz="1800" b="1"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dirty="0">
                <a:latin typeface="Maven Pro"/>
                <a:ea typeface="Maven Pro"/>
                <a:cs typeface="Maven Pro"/>
                <a:sym typeface="Maven Pro"/>
              </a:rPr>
              <a:t>pre processor(#)</a:t>
            </a:r>
            <a:endParaRPr sz="1800" b="1" dirty="0">
              <a:latin typeface="Maven Pro"/>
              <a:ea typeface="Maven Pro"/>
              <a:cs typeface="Maven Pro"/>
              <a:sym typeface="Maven Pro"/>
            </a:endParaRPr>
          </a:p>
          <a:p>
            <a:pPr marL="0" lvl="0" indent="0" algn="l" rtl="0">
              <a:spcBef>
                <a:spcPts val="160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Operators</a:t>
            </a:r>
            <a:endParaRPr/>
          </a:p>
        </p:txBody>
      </p:sp>
      <p:sp>
        <p:nvSpPr>
          <p:cNvPr id="327" name="Google Shape;327;p21"/>
          <p:cNvSpPr txBox="1">
            <a:spLocks noGrp="1"/>
          </p:cNvSpPr>
          <p:nvPr>
            <p:ph type="body" idx="1"/>
          </p:nvPr>
        </p:nvSpPr>
        <p:spPr>
          <a:xfrm>
            <a:off x="1303800" y="1436950"/>
            <a:ext cx="7030500" cy="309480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SzPts val="1800"/>
              <a:buFont typeface="Maven Pro"/>
              <a:buChar char="❏"/>
            </a:pPr>
            <a:r>
              <a:rPr lang="en" sz="1800" b="1">
                <a:latin typeface="Maven Pro"/>
                <a:ea typeface="Maven Pro"/>
                <a:cs typeface="Maven Pro"/>
                <a:sym typeface="Maven Pro"/>
              </a:rPr>
              <a:t>Unary Operators (++, --)</a:t>
            </a:r>
            <a:endParaRPr sz="1800" b="1">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a:latin typeface="Maven Pro"/>
                <a:ea typeface="Maven Pro"/>
                <a:cs typeface="Maven Pro"/>
                <a:sym typeface="Maven Pro"/>
              </a:rPr>
              <a:t>Binary Operators</a:t>
            </a:r>
            <a:endParaRPr sz="1800" b="1">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a:latin typeface="Maven Pro"/>
                <a:ea typeface="Maven Pro"/>
                <a:cs typeface="Maven Pro"/>
                <a:sym typeface="Maven Pro"/>
              </a:rPr>
              <a:t>Arithmetic operators</a:t>
            </a:r>
            <a:endParaRPr sz="1800" b="1">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a:latin typeface="Maven Pro"/>
                <a:ea typeface="Maven Pro"/>
                <a:cs typeface="Maven Pro"/>
                <a:sym typeface="Maven Pro"/>
              </a:rPr>
              <a:t>Relational Operators</a:t>
            </a:r>
            <a:endParaRPr sz="1800" b="1">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a:latin typeface="Maven Pro"/>
                <a:ea typeface="Maven Pro"/>
                <a:cs typeface="Maven Pro"/>
                <a:sym typeface="Maven Pro"/>
              </a:rPr>
              <a:t>Logical Operators</a:t>
            </a:r>
            <a:endParaRPr sz="1800" b="1">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a:latin typeface="Maven Pro"/>
                <a:ea typeface="Maven Pro"/>
                <a:cs typeface="Maven Pro"/>
                <a:sym typeface="Maven Pro"/>
              </a:rPr>
              <a:t>Assignment Operators</a:t>
            </a:r>
            <a:endParaRPr sz="1800" b="1">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a:latin typeface="Maven Pro"/>
                <a:ea typeface="Maven Pro"/>
                <a:cs typeface="Maven Pro"/>
                <a:sym typeface="Maven Pro"/>
              </a:rPr>
              <a:t>Conditional Operators</a:t>
            </a:r>
            <a:endParaRPr sz="1800" b="1">
              <a:latin typeface="Maven Pro"/>
              <a:ea typeface="Maven Pro"/>
              <a:cs typeface="Maven Pro"/>
              <a:sym typeface="Maven Pro"/>
            </a:endParaRPr>
          </a:p>
          <a:p>
            <a:pPr marL="1371600" lvl="2" indent="-342900" algn="l" rtl="0">
              <a:spcBef>
                <a:spcPts val="0"/>
              </a:spcBef>
              <a:spcAft>
                <a:spcPts val="0"/>
              </a:spcAft>
              <a:buSzPts val="1800"/>
              <a:buFont typeface="Maven Pro"/>
              <a:buChar char="❏"/>
            </a:pPr>
            <a:r>
              <a:rPr lang="en" sz="1800" b="1">
                <a:latin typeface="Maven Pro"/>
                <a:ea typeface="Maven Pro"/>
                <a:cs typeface="Maven Pro"/>
                <a:sym typeface="Maven Pro"/>
              </a:rPr>
              <a:t>Bitwise Operators</a:t>
            </a:r>
            <a:endParaRPr sz="1800" b="1">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b="1">
                <a:latin typeface="Maven Pro"/>
                <a:ea typeface="Maven Pro"/>
                <a:cs typeface="Maven Pro"/>
                <a:sym typeface="Maven Pro"/>
              </a:rPr>
              <a:t>Ternary Operators (? :)</a:t>
            </a:r>
            <a:endParaRPr sz="1800" b="1">
              <a:latin typeface="Maven Pro"/>
              <a:ea typeface="Maven Pro"/>
              <a:cs typeface="Maven Pro"/>
              <a:sym typeface="Maven Pro"/>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531</Words>
  <Application>Microsoft Office PowerPoint</Application>
  <PresentationFormat>On-screen Show (16:9)</PresentationFormat>
  <Paragraphs>95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Nunito</vt:lpstr>
      <vt:lpstr>Maven Pro</vt:lpstr>
      <vt:lpstr>Momentum</vt:lpstr>
      <vt:lpstr>Tokens, Expression Evaluation &amp; Type Casting</vt:lpstr>
      <vt:lpstr>Agenda</vt:lpstr>
      <vt:lpstr>Tokens</vt:lpstr>
      <vt:lpstr>Keywords</vt:lpstr>
      <vt:lpstr>Identifiers / Variables</vt:lpstr>
      <vt:lpstr>Constants</vt:lpstr>
      <vt:lpstr>Strings</vt:lpstr>
      <vt:lpstr>Special Symbols</vt:lpstr>
      <vt:lpstr>Operators</vt:lpstr>
      <vt:lpstr>Bitwise Operators vs. Logical Operators (*Class Discussion Slide with O4)</vt:lpstr>
      <vt:lpstr>Expression Evaluation</vt:lpstr>
      <vt:lpstr>Expression Evaluation</vt:lpstr>
      <vt:lpstr>Type Casting</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Tokens, Expression Evaluation &amp; Type Casting</dc:title>
  <cp:lastModifiedBy>MEHEDI</cp:lastModifiedBy>
  <cp:revision>1</cp:revision>
  <dcterms:modified xsi:type="dcterms:W3CDTF">2024-09-19T14:28:36Z</dcterms:modified>
</cp:coreProperties>
</file>