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handoutMasterIdLst>
    <p:handoutMasterId r:id="rId27"/>
  </p:handoutMasterIdLst>
  <p:sldIdLst>
    <p:sldId id="842" r:id="rId2"/>
    <p:sldId id="770" r:id="rId3"/>
    <p:sldId id="535" r:id="rId4"/>
    <p:sldId id="815" r:id="rId5"/>
    <p:sldId id="817" r:id="rId6"/>
    <p:sldId id="818" r:id="rId7"/>
    <p:sldId id="819" r:id="rId8"/>
    <p:sldId id="820" r:id="rId9"/>
    <p:sldId id="821" r:id="rId10"/>
    <p:sldId id="822" r:id="rId11"/>
    <p:sldId id="823" r:id="rId12"/>
    <p:sldId id="824" r:id="rId13"/>
    <p:sldId id="825" r:id="rId14"/>
    <p:sldId id="826" r:id="rId15"/>
    <p:sldId id="828" r:id="rId16"/>
    <p:sldId id="829" r:id="rId17"/>
    <p:sldId id="827" r:id="rId18"/>
    <p:sldId id="830" r:id="rId19"/>
    <p:sldId id="832" r:id="rId20"/>
    <p:sldId id="831" r:id="rId21"/>
    <p:sldId id="833" r:id="rId22"/>
    <p:sldId id="834" r:id="rId23"/>
    <p:sldId id="836" r:id="rId24"/>
    <p:sldId id="835" r:id="rId25"/>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FF"/>
    <a:srgbClr val="FF0000"/>
    <a:srgbClr val="660066"/>
    <a:srgbClr val="FF9900"/>
    <a:srgbClr val="7979C5"/>
    <a:srgbClr val="6666FF"/>
    <a:srgbClr val="0033CC"/>
    <a:srgbClr val="3366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9" autoAdjust="0"/>
    <p:restoredTop sz="94840" autoAdjust="0"/>
  </p:normalViewPr>
  <p:slideViewPr>
    <p:cSldViewPr>
      <p:cViewPr varScale="1">
        <p:scale>
          <a:sx n="85" d="100"/>
          <a:sy n="85" d="100"/>
        </p:scale>
        <p:origin x="18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40206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r>
              <a:rPr lang="en-US" b="1" dirty="0" smtClean="0"/>
              <a:t>Basic Multiplication using Slide Rule:</a:t>
            </a:r>
          </a:p>
          <a:p>
            <a:r>
              <a:rPr lang="en-US" dirty="0" smtClean="0"/>
              <a:t>The most basic procedure carried out on a slide rule is the multiplication of two numbers </a:t>
            </a:r>
            <a:r>
              <a:rPr lang="en-US" b="1" dirty="0" smtClean="0"/>
              <a:t>u</a:t>
            </a:r>
            <a:r>
              <a:rPr lang="en-US" dirty="0" smtClean="0"/>
              <a:t> and </a:t>
            </a:r>
            <a:r>
              <a:rPr lang="en-US" b="1" dirty="0" smtClean="0"/>
              <a:t>v</a:t>
            </a:r>
            <a:r>
              <a:rPr lang="en-US" dirty="0" smtClean="0"/>
              <a:t> using the </a:t>
            </a:r>
            <a:r>
              <a:rPr lang="en-US" b="1" dirty="0" smtClean="0"/>
              <a:t>C</a:t>
            </a:r>
            <a:r>
              <a:rPr lang="en-US" dirty="0" smtClean="0"/>
              <a:t> and </a:t>
            </a:r>
            <a:r>
              <a:rPr lang="en-US" b="1" dirty="0" smtClean="0"/>
              <a:t>D</a:t>
            </a:r>
            <a:r>
              <a:rPr lang="en-US" dirty="0" smtClean="0"/>
              <a:t> scales. These two scales are identical. </a:t>
            </a:r>
            <a:r>
              <a:rPr lang="en-US" b="1" dirty="0" smtClean="0"/>
              <a:t>C</a:t>
            </a:r>
            <a:r>
              <a:rPr lang="en-US" dirty="0" smtClean="0"/>
              <a:t> is on the slide, and </a:t>
            </a:r>
            <a:r>
              <a:rPr lang="en-US" b="1" dirty="0" smtClean="0"/>
              <a:t>D</a:t>
            </a:r>
            <a:r>
              <a:rPr lang="en-US" dirty="0" smtClean="0"/>
              <a:t> is on the body.</a:t>
            </a:r>
          </a:p>
          <a:p>
            <a:pPr marL="171450" indent="-171450">
              <a:buFont typeface="Wingdings" pitchFamily="2" charset="2"/>
              <a:buChar char="v"/>
            </a:pPr>
            <a:r>
              <a:rPr lang="en-US" dirty="0" smtClean="0"/>
              <a:t>Move the hairline over </a:t>
            </a:r>
            <a:r>
              <a:rPr lang="en-US" b="1" dirty="0" smtClean="0"/>
              <a:t>u</a:t>
            </a:r>
            <a:r>
              <a:rPr lang="en-US" dirty="0" smtClean="0"/>
              <a:t> on the </a:t>
            </a:r>
            <a:r>
              <a:rPr lang="en-US" b="1" dirty="0" smtClean="0"/>
              <a:t>D</a:t>
            </a:r>
            <a:r>
              <a:rPr lang="en-US" dirty="0" smtClean="0"/>
              <a:t> scale. </a:t>
            </a:r>
          </a:p>
          <a:p>
            <a:pPr marL="171450" indent="-171450">
              <a:buFont typeface="Wingdings" pitchFamily="2" charset="2"/>
              <a:buChar char="v"/>
            </a:pPr>
            <a:r>
              <a:rPr lang="en-US" dirty="0" smtClean="0"/>
              <a:t>Move the slide so that its beginning (marked by </a:t>
            </a:r>
            <a:r>
              <a:rPr lang="en-US" b="1" dirty="0" smtClean="0"/>
              <a:t>1</a:t>
            </a:r>
            <a:r>
              <a:rPr lang="en-US" dirty="0" smtClean="0"/>
              <a:t> on the </a:t>
            </a:r>
            <a:r>
              <a:rPr lang="en-US" b="1" dirty="0" smtClean="0"/>
              <a:t>C</a:t>
            </a:r>
            <a:r>
              <a:rPr lang="en-US" dirty="0" smtClean="0"/>
              <a:t> scale, and also called the </a:t>
            </a:r>
            <a:r>
              <a:rPr lang="en-US" b="1" dirty="0" smtClean="0"/>
              <a:t>index</a:t>
            </a:r>
            <a:r>
              <a:rPr lang="en-US" dirty="0" smtClean="0"/>
              <a:t> of the </a:t>
            </a:r>
            <a:r>
              <a:rPr lang="en-US" b="1" dirty="0" smtClean="0"/>
              <a:t>C</a:t>
            </a:r>
            <a:r>
              <a:rPr lang="en-US" dirty="0" smtClean="0"/>
              <a:t> scale) lines up with the hairline. </a:t>
            </a:r>
          </a:p>
          <a:p>
            <a:pPr marL="171450" indent="-171450">
              <a:buFont typeface="Wingdings" pitchFamily="2" charset="2"/>
              <a:buChar char="v"/>
            </a:pPr>
            <a:r>
              <a:rPr lang="en-US" dirty="0" smtClean="0"/>
              <a:t>Move the hairline to the number </a:t>
            </a:r>
            <a:r>
              <a:rPr lang="en-US" b="1" dirty="0" smtClean="0"/>
              <a:t>v</a:t>
            </a:r>
            <a:r>
              <a:rPr lang="en-US" dirty="0" smtClean="0"/>
              <a:t> on the </a:t>
            </a:r>
            <a:r>
              <a:rPr lang="en-US" b="1" dirty="0" smtClean="0"/>
              <a:t>C</a:t>
            </a:r>
            <a:r>
              <a:rPr lang="en-US" dirty="0" smtClean="0"/>
              <a:t> scale. </a:t>
            </a:r>
          </a:p>
          <a:p>
            <a:pPr marL="171450" indent="-171450">
              <a:buFont typeface="Wingdings" pitchFamily="2" charset="2"/>
              <a:buChar char="v"/>
            </a:pPr>
            <a:r>
              <a:rPr lang="en-US" dirty="0" smtClean="0"/>
              <a:t>Read the result underneath the hairline on the </a:t>
            </a:r>
            <a:r>
              <a:rPr lang="en-US" b="1" dirty="0" smtClean="0"/>
              <a:t>D</a:t>
            </a:r>
            <a:r>
              <a:rPr lang="en-US" dirty="0" smtClean="0"/>
              <a:t> scale. </a:t>
            </a:r>
          </a:p>
          <a:p>
            <a:pPr marL="171450" indent="-171450">
              <a:buFont typeface="Wingdings" pitchFamily="2" charset="2"/>
              <a:buChar char="v"/>
            </a:pPr>
            <a:r>
              <a:rPr lang="en-US" dirty="0" smtClean="0"/>
              <a:t>If the number </a:t>
            </a:r>
            <a:r>
              <a:rPr lang="en-US" b="1" dirty="0" smtClean="0"/>
              <a:t>v</a:t>
            </a:r>
            <a:r>
              <a:rPr lang="en-US" dirty="0" smtClean="0"/>
              <a:t> projects beyond the end of the slide rule, move the end of the slide rule (marked with </a:t>
            </a:r>
            <a:r>
              <a:rPr lang="en-US" b="1" dirty="0" smtClean="0"/>
              <a:t>10</a:t>
            </a:r>
            <a:r>
              <a:rPr lang="en-US" dirty="0" smtClean="0"/>
              <a:t> on the </a:t>
            </a:r>
            <a:r>
              <a:rPr lang="en-US" b="1" dirty="0" smtClean="0"/>
              <a:t>C</a:t>
            </a:r>
            <a:r>
              <a:rPr lang="en-US" dirty="0" smtClean="0"/>
              <a:t> scale) above </a:t>
            </a:r>
            <a:r>
              <a:rPr lang="en-US" b="1" dirty="0" smtClean="0"/>
              <a:t>u</a:t>
            </a:r>
            <a:r>
              <a:rPr lang="en-US" dirty="0" smtClean="0"/>
              <a:t> and read the result as before on the </a:t>
            </a:r>
            <a:r>
              <a:rPr lang="en-US" b="1" dirty="0" smtClean="0"/>
              <a:t>D</a:t>
            </a:r>
            <a:r>
              <a:rPr lang="en-US" dirty="0" smtClean="0"/>
              <a:t> scale underneath the number </a:t>
            </a:r>
            <a:r>
              <a:rPr lang="en-US" b="1" dirty="0" smtClean="0"/>
              <a:t>v</a:t>
            </a:r>
            <a:r>
              <a:rPr lang="en-US" dirty="0" smtClean="0"/>
              <a:t> on the </a:t>
            </a:r>
            <a:r>
              <a:rPr lang="en-US" b="1" dirty="0" smtClean="0"/>
              <a:t>C</a:t>
            </a:r>
            <a:r>
              <a:rPr lang="en-US" dirty="0" smtClean="0"/>
              <a:t> scale. </a:t>
            </a:r>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37150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a:t>
            </a:r>
            <a:r>
              <a:rPr lang="en-US" sz="1100" dirty="0" smtClean="0">
                <a:solidFill>
                  <a:schemeClr val="tx1"/>
                </a:solidFill>
                <a:latin typeface="+mj-lt"/>
              </a:rPr>
              <a:t>K  M  </a:t>
            </a:r>
            <a:r>
              <a:rPr lang="en-US" sz="1100" dirty="0">
                <a:solidFill>
                  <a:schemeClr val="tx1"/>
                </a:solidFill>
                <a:latin typeface="+mj-lt"/>
              </a:rPr>
              <a:t>Akkas Ali</a:t>
            </a:r>
            <a:r>
              <a:rPr lang="en-US" sz="1100" dirty="0" smtClean="0">
                <a:solidFill>
                  <a:srgbClr val="FFC000"/>
                </a:solidFill>
                <a:latin typeface="+mj-lt"/>
              </a:rPr>
              <a:t>, </a:t>
            </a:r>
            <a:r>
              <a:rPr lang="en-US" sz="1100" dirty="0" smtClean="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13063" y="1664021"/>
            <a:ext cx="9144000"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8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ICT-101/WEB-101</a:t>
            </a:r>
          </a:p>
          <a:p>
            <a:pPr algn="ctr">
              <a:lnSpc>
                <a:spcPct val="80000"/>
              </a:lnSpc>
            </a:pPr>
            <a:endParaRPr lang="en-US" sz="18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2800" i="0" dirty="0" smtClean="0">
                <a:ln w="28575">
                  <a:solidFill>
                    <a:srgbClr val="FF0000"/>
                  </a:solidFill>
                </a:ln>
                <a:solidFill>
                  <a:srgbClr val="00B050"/>
                </a:solidFill>
                <a:latin typeface="Verdana" panose="020B0604030504040204" pitchFamily="34" charset="0"/>
                <a:ea typeface="Verdana" panose="020B0604030504040204" pitchFamily="34" charset="0"/>
                <a:cs typeface="Verdana" panose="020B0604030504040204" pitchFamily="34" charset="0"/>
              </a:rPr>
              <a:t>ICT Fundamentals &amp; PC Computing</a:t>
            </a:r>
            <a:endParaRPr lang="en-US" sz="2800" i="0" dirty="0">
              <a:ln w="28575">
                <a:solidFill>
                  <a:srgbClr val="FF0000"/>
                </a:solidFill>
              </a:ln>
              <a:solidFill>
                <a:srgbClr val="00B050"/>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ln>
                  <a:solidFill>
                    <a:schemeClr val="tx1"/>
                  </a:solidFill>
                </a:ln>
              </a:rPr>
              <a:t>for</a:t>
            </a:r>
            <a:r>
              <a:rPr lang="en-US" sz="3200" dirty="0">
                <a:ln>
                  <a:solidFill>
                    <a:schemeClr val="tx1"/>
                  </a:solidFill>
                </a:ln>
              </a:rPr>
              <a:t> </a:t>
            </a:r>
          </a:p>
          <a:p>
            <a:pPr algn="ctr">
              <a:lnSpc>
                <a:spcPct val="80000"/>
              </a:lnSpc>
            </a:pPr>
            <a:r>
              <a:rPr lang="en-US" sz="2000" i="0" dirty="0" smtClean="0">
                <a:ln>
                  <a:solidFill>
                    <a:srgbClr val="00CC00"/>
                  </a:solidFill>
                </a:ln>
                <a:solidFill>
                  <a:srgbClr val="FF0000"/>
                </a:solidFill>
                <a:latin typeface="Arial Black" panose="020B0A04020102020204" pitchFamily="34" charset="0"/>
              </a:rPr>
              <a:t>Diploma in ICT</a:t>
            </a:r>
            <a:endParaRPr lang="en-US" sz="2000" i="0" dirty="0">
              <a:ln>
                <a:solidFill>
                  <a:srgbClr val="00CC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227375" y="3660840"/>
            <a:ext cx="9538063"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2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Lecture File:</a:t>
            </a:r>
            <a:r>
              <a:rPr lang="en-US" sz="220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200" i="0" dirty="0" smtClean="0">
                <a:ln w="19050">
                  <a:solidFill>
                    <a:srgbClr val="0000FF"/>
                  </a:solidFill>
                </a:ln>
                <a:solidFill>
                  <a:srgbClr val="FF0000"/>
                </a:solidFill>
                <a:latin typeface="Verdana" panose="020B0604030504040204" pitchFamily="34" charset="0"/>
                <a:ea typeface="Verdana" panose="020B0604030504040204" pitchFamily="34" charset="0"/>
                <a:cs typeface="Verdana" panose="020B0604030504040204" pitchFamily="34" charset="0"/>
              </a:rPr>
              <a:t>02</a:t>
            </a:r>
            <a:endParaRPr lang="en-US" sz="2200" i="0" dirty="0">
              <a:ln w="19050">
                <a:solidFill>
                  <a:srgbClr val="0000FF"/>
                </a:solidFill>
              </a:ln>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sz="2800" i="0" dirty="0">
                <a:ln w="28575">
                  <a:solidFill>
                    <a:srgbClr val="0000FF"/>
                  </a:solidFill>
                </a:ln>
                <a:blipFill>
                  <a:blip r:embed="rId3"/>
                  <a:tile tx="0" ty="0" sx="100000" sy="100000" flip="none" algn="tl"/>
                </a:blipFill>
                <a:latin typeface="Arial Black" panose="020B0A04020102020204" pitchFamily="34" charset="0"/>
              </a:rPr>
              <a:t>History and Historical Evolution of </a:t>
            </a:r>
            <a:r>
              <a:rPr lang="en-US" sz="2800" i="0" dirty="0" smtClean="0">
                <a:ln w="28575">
                  <a:solidFill>
                    <a:srgbClr val="0000FF"/>
                  </a:solidFill>
                </a:ln>
                <a:blipFill>
                  <a:blip r:embed="rId3"/>
                  <a:tile tx="0" ty="0" sx="100000" sy="100000" flip="none" algn="tl"/>
                </a:blipFill>
                <a:latin typeface="Arial Black" panose="020B0A04020102020204" pitchFamily="34" charset="0"/>
              </a:rPr>
              <a:t>Computers</a:t>
            </a:r>
            <a:endParaRPr lang="en-US" sz="2800" i="0" dirty="0">
              <a:ln w="28575">
                <a:solidFill>
                  <a:srgbClr val="0000FF"/>
                </a:solidFill>
              </a:ln>
              <a:blipFill>
                <a:blip r:embed="rId3"/>
                <a:tile tx="0" ty="0" sx="100000" sy="100000" flip="none" algn="tl"/>
              </a:blipFill>
              <a:latin typeface="Arial Black" panose="020B0A04020102020204" pitchFamily="34" charset="0"/>
            </a:endParaRPr>
          </a:p>
        </p:txBody>
      </p:sp>
      <p:sp>
        <p:nvSpPr>
          <p:cNvPr id="12" name="Rectangle 2"/>
          <p:cNvSpPr>
            <a:spLocks noChangeArrowheads="1"/>
          </p:cNvSpPr>
          <p:nvPr/>
        </p:nvSpPr>
        <p:spPr bwMode="auto">
          <a:xfrm>
            <a:off x="609600" y="5029200"/>
            <a:ext cx="5638800" cy="1538883"/>
          </a:xfrm>
          <a:prstGeom prst="rect">
            <a:avLst/>
          </a:prstGeom>
          <a:noFill/>
          <a:ln w="9525">
            <a:noFill/>
            <a:miter lim="800000"/>
            <a:headEnd/>
            <a:tailEnd/>
          </a:ln>
        </p:spPr>
        <p:txBody>
          <a:bodyPr>
            <a:spAutoFit/>
          </a:bodyPr>
          <a:lstStyle/>
          <a:p>
            <a:pPr>
              <a:defRPr/>
            </a:pPr>
            <a:r>
              <a:rPr lang="en-US" sz="2000" i="0" dirty="0">
                <a:solidFill>
                  <a:srgbClr val="FF0000"/>
                </a:solidFill>
                <a:latin typeface="Arial" charset="0"/>
              </a:rPr>
              <a:t>Prepared by:</a:t>
            </a:r>
          </a:p>
          <a:p>
            <a:pPr marL="457200">
              <a:defRPr/>
            </a:pPr>
            <a:r>
              <a:rPr lang="en-US" sz="2000" dirty="0">
                <a:ln w="19050">
                  <a:solidFill>
                    <a:srgbClr val="00CC00"/>
                  </a:solidFill>
                </a:ln>
                <a:solidFill>
                  <a:srgbClr val="0000FF"/>
                </a:solidFill>
                <a:latin typeface="Arial" charset="0"/>
              </a:rPr>
              <a:t>Professor K</a:t>
            </a:r>
            <a:r>
              <a:rPr lang="en-US" sz="2000" i="0" dirty="0" smtClean="0">
                <a:ln w="19050">
                  <a:solidFill>
                    <a:srgbClr val="00CC00"/>
                  </a:solidFill>
                </a:ln>
                <a:solidFill>
                  <a:srgbClr val="0000FF"/>
                </a:solidFill>
                <a:latin typeface="Arial" charset="0"/>
              </a:rPr>
              <a:t> </a:t>
            </a:r>
            <a:r>
              <a:rPr lang="en-US" sz="2000" i="0" dirty="0">
                <a:ln w="19050">
                  <a:solidFill>
                    <a:srgbClr val="00CC00"/>
                  </a:solidFill>
                </a:ln>
                <a:solidFill>
                  <a:srgbClr val="0000FF"/>
                </a:solidFill>
                <a:latin typeface="Arial" charset="0"/>
              </a:rPr>
              <a:t>M Akkas Ali</a:t>
            </a:r>
          </a:p>
          <a:p>
            <a:pPr marL="457200">
              <a:defRPr/>
            </a:pPr>
            <a:r>
              <a:rPr lang="en-US" sz="1400" dirty="0">
                <a:ln>
                  <a:solidFill>
                    <a:srgbClr val="FF9900"/>
                  </a:solidFill>
                </a:ln>
                <a:solidFill>
                  <a:srgbClr val="660066"/>
                </a:solidFill>
                <a:latin typeface="Arial" charset="0"/>
              </a:rPr>
              <a:t>akkas@juniv.edu</a:t>
            </a:r>
            <a:r>
              <a:rPr lang="en-US" sz="1400" dirty="0">
                <a:solidFill>
                  <a:srgbClr val="0000FF"/>
                </a:solidFill>
                <a:latin typeface="Arial" charset="0"/>
              </a:rPr>
              <a:t>, akkas_khan@yahoo.com</a:t>
            </a:r>
            <a:endParaRPr lang="en-US" sz="1400" i="0" dirty="0">
              <a:solidFill>
                <a:srgbClr val="0000FF"/>
              </a:solidFill>
              <a:latin typeface="Arial" charset="0"/>
            </a:endParaRPr>
          </a:p>
          <a:p>
            <a:pPr marL="457200">
              <a:defRPr/>
            </a:pPr>
            <a:r>
              <a:rPr lang="en-US" sz="2000" i="0" dirty="0" smtClean="0">
                <a:ln w="19050">
                  <a:solidFill>
                    <a:srgbClr val="00CC00"/>
                  </a:solidFill>
                </a:ln>
                <a:solidFill>
                  <a:srgbClr val="3333FF"/>
                </a:solidFill>
                <a:latin typeface="Arial" charset="0"/>
              </a:rPr>
              <a:t>Institute </a:t>
            </a:r>
            <a:r>
              <a:rPr lang="en-US" sz="2000" i="0" dirty="0">
                <a:ln w="19050">
                  <a:solidFill>
                    <a:srgbClr val="00CC00"/>
                  </a:solidFill>
                </a:ln>
                <a:solidFill>
                  <a:srgbClr val="3333FF"/>
                </a:solidFill>
                <a:latin typeface="Arial" charset="0"/>
              </a:rPr>
              <a:t>of Information Technology (IIT) </a:t>
            </a:r>
          </a:p>
          <a:p>
            <a:pPr marL="457200">
              <a:defRPr/>
            </a:pPr>
            <a:r>
              <a:rPr lang="en-US" sz="2000" i="0" dirty="0">
                <a:ln>
                  <a:solidFill>
                    <a:srgbClr val="0000FF"/>
                  </a:solidFill>
                </a:ln>
                <a:solidFill>
                  <a:srgbClr val="660066"/>
                </a:solidFill>
                <a:latin typeface="Arial" charset="0"/>
              </a:rPr>
              <a:t>Jahangirnagar University, Dhaka-1342</a:t>
            </a:r>
          </a:p>
        </p:txBody>
      </p:sp>
      <p:sp>
        <p:nvSpPr>
          <p:cNvPr id="7" name="Rectangle 2"/>
          <p:cNvSpPr>
            <a:spLocks noChangeArrowheads="1"/>
          </p:cNvSpPr>
          <p:nvPr/>
        </p:nvSpPr>
        <p:spPr bwMode="auto">
          <a:xfrm>
            <a:off x="166688" y="76200"/>
            <a:ext cx="9144000" cy="128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Sheikh </a:t>
            </a:r>
            <a:r>
              <a:rPr lang="en-US" i="0" dirty="0" err="1"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Hasina</a:t>
            </a:r>
            <a:r>
              <a:rPr lang="en-US"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 National Institute </a:t>
            </a:r>
          </a:p>
          <a:p>
            <a:pPr algn="ctr">
              <a:lnSpc>
                <a:spcPct val="80000"/>
              </a:lnSpc>
            </a:pPr>
            <a:r>
              <a:rPr lang="en-US" sz="2400"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of</a:t>
            </a:r>
            <a:r>
              <a:rPr lang="en-US"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 </a:t>
            </a:r>
          </a:p>
          <a:p>
            <a:pPr algn="ctr">
              <a:lnSpc>
                <a:spcPct val="80000"/>
              </a:lnSpc>
            </a:pPr>
            <a:r>
              <a:rPr lang="en-US"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Youth Development</a:t>
            </a:r>
            <a:endParaRPr lang="en-US" sz="2400" i="0" dirty="0">
              <a:ln w="28575">
                <a:solidFill>
                  <a:srgbClr val="FFFF00"/>
                </a:solidFill>
              </a:ln>
              <a:latin typeface="Arial Black" panose="020B0A04020102020204" pitchFamily="34" charset="0"/>
            </a:endParaRPr>
          </a:p>
        </p:txBody>
      </p:sp>
    </p:spTree>
    <p:extLst>
      <p:ext uri="{BB962C8B-B14F-4D97-AF65-F5344CB8AC3E}">
        <p14:creationId xmlns:p14="http://schemas.microsoft.com/office/powerpoint/2010/main" val="5400394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4174270"/>
              </p:ext>
            </p:extLst>
          </p:nvPr>
        </p:nvGraphicFramePr>
        <p:xfrm>
          <a:off x="17834" y="838200"/>
          <a:ext cx="8897566" cy="228600"/>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28600">
                <a:tc>
                  <a:txBody>
                    <a:bodyPr/>
                    <a:lstStyle/>
                    <a:p>
                      <a:pPr marL="0" marR="0" algn="just">
                        <a:lnSpc>
                          <a:spcPts val="1800"/>
                        </a:lnSpc>
                        <a:spcBef>
                          <a:spcPts val="0"/>
                        </a:spcBef>
                        <a:spcAft>
                          <a:spcPts val="0"/>
                        </a:spcAft>
                      </a:pPr>
                      <a:r>
                        <a:rPr lang="en-US" sz="2600" dirty="0" smtClean="0">
                          <a:solidFill>
                            <a:srgbClr val="FF0000"/>
                          </a:solidFill>
                          <a:effectLst/>
                          <a:latin typeface="Arial" pitchFamily="34" charset="0"/>
                          <a:cs typeface="Arial" pitchFamily="34" charset="0"/>
                        </a:rPr>
                        <a:t>Slide</a:t>
                      </a:r>
                      <a:r>
                        <a:rPr lang="en-US" sz="2600" baseline="0" dirty="0" smtClean="0">
                          <a:solidFill>
                            <a:srgbClr val="FF0000"/>
                          </a:solidFill>
                          <a:effectLst/>
                          <a:latin typeface="Arial" pitchFamily="34" charset="0"/>
                          <a:cs typeface="Arial" pitchFamily="34" charset="0"/>
                        </a:rPr>
                        <a:t> Rule</a:t>
                      </a:r>
                      <a:endParaRPr lang="en-US" sz="2600" dirty="0" smtClean="0">
                        <a:solidFill>
                          <a:srgbClr val="FF0000"/>
                        </a:solidFill>
                        <a:effectLst/>
                        <a:latin typeface="Arial" pitchFamily="34" charset="0"/>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buNone/>
            </a:pPr>
            <a:r>
              <a:rPr lang="en-US" sz="2400" dirty="0" smtClean="0">
                <a:latin typeface="Arial" panose="020B0604020202020204" pitchFamily="34" charset="0"/>
                <a:cs typeface="Arial" panose="020B0604020202020204" pitchFamily="34" charset="0"/>
              </a:rPr>
              <a:t>This </a:t>
            </a:r>
            <a:r>
              <a:rPr lang="en-US" sz="2400" dirty="0">
                <a:latin typeface="Arial" panose="020B0604020202020204" pitchFamily="34" charset="0"/>
                <a:cs typeface="Arial" panose="020B0604020202020204" pitchFamily="34" charset="0"/>
              </a:rPr>
              <a:t>is a </a:t>
            </a:r>
            <a:r>
              <a:rPr lang="en-US" sz="2400" dirty="0" smtClean="0">
                <a:latin typeface="Arial" panose="020B0604020202020204" pitchFamily="34" charset="0"/>
                <a:cs typeface="Arial" panose="020B0604020202020204" pitchFamily="34" charset="0"/>
              </a:rPr>
              <a:t>mechanical calculating </a:t>
            </a:r>
            <a:r>
              <a:rPr lang="en-US" sz="2400" dirty="0">
                <a:latin typeface="Arial" panose="020B0604020202020204" pitchFamily="34" charset="0"/>
                <a:cs typeface="Arial" panose="020B0604020202020204" pitchFamily="34" charset="0"/>
              </a:rPr>
              <a:t>device based on the principles of logarithms. </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It was invented by an English Mathematician named </a:t>
            </a:r>
            <a:r>
              <a:rPr lang="en-US" sz="2000" dirty="0">
                <a:ln>
                  <a:solidFill>
                    <a:srgbClr val="FF0000"/>
                  </a:solidFill>
                </a:ln>
                <a:solidFill>
                  <a:srgbClr val="0000FF"/>
                </a:solidFill>
                <a:latin typeface="Calibri" pitchFamily="34" charset="0"/>
                <a:cs typeface="Calibri" pitchFamily="34" charset="0"/>
              </a:rPr>
              <a:t>William </a:t>
            </a:r>
            <a:r>
              <a:rPr lang="en-US" sz="2000" dirty="0" err="1">
                <a:ln>
                  <a:solidFill>
                    <a:srgbClr val="FF0000"/>
                  </a:solidFill>
                </a:ln>
                <a:solidFill>
                  <a:srgbClr val="0000FF"/>
                </a:solidFill>
                <a:latin typeface="Calibri" pitchFamily="34" charset="0"/>
                <a:cs typeface="Calibri" pitchFamily="34" charset="0"/>
              </a:rPr>
              <a:t>Oughtred</a:t>
            </a:r>
            <a:r>
              <a:rPr lang="en-US" sz="2000" dirty="0">
                <a:latin typeface="Calibri" pitchFamily="34" charset="0"/>
                <a:cs typeface="Calibri" pitchFamily="34" charset="0"/>
              </a:rPr>
              <a:t>. </a:t>
            </a:r>
          </a:p>
          <a:p>
            <a:pPr marL="906463" lvl="0" algn="just" eaLnBrk="1" hangingPunct="1">
              <a:spcBef>
                <a:spcPts val="0"/>
              </a:spcBef>
              <a:buClr>
                <a:srgbClr val="FF0000"/>
              </a:buClr>
              <a:buSzPct val="101000"/>
              <a:buFont typeface="Wingdings" pitchFamily="2" charset="2"/>
              <a:buChar char="Ø"/>
            </a:pPr>
            <a:r>
              <a:rPr lang="en-US" sz="2000" dirty="0">
                <a:solidFill>
                  <a:srgbClr val="0033CC"/>
                </a:solidFill>
                <a:latin typeface="Calibri" pitchFamily="34" charset="0"/>
                <a:cs typeface="Calibri" pitchFamily="34" charset="0"/>
              </a:rPr>
              <a:t>This device was used to</a:t>
            </a:r>
            <a:r>
              <a:rPr lang="en-US" sz="2000" dirty="0">
                <a:latin typeface="Calibri" pitchFamily="34" charset="0"/>
                <a:cs typeface="Calibri" pitchFamily="34" charset="0"/>
              </a:rPr>
              <a:t> calculate multiplication, division, square root </a:t>
            </a:r>
            <a:r>
              <a:rPr lang="en-US" sz="2000" dirty="0" smtClean="0">
                <a:latin typeface="Calibri" pitchFamily="34" charset="0"/>
                <a:cs typeface="Calibri" pitchFamily="34" charset="0"/>
              </a:rPr>
              <a:t>etc. </a:t>
            </a:r>
            <a:r>
              <a:rPr lang="en-US" sz="2000" dirty="0">
                <a:latin typeface="Calibri" pitchFamily="34" charset="0"/>
                <a:cs typeface="Calibri" pitchFamily="34" charset="0"/>
              </a:rPr>
              <a:t>using logarithm very quickly as that compared to Napier’s Bone</a:t>
            </a:r>
            <a:r>
              <a:rPr lang="en-US" sz="2000" dirty="0" smtClean="0">
                <a:latin typeface="Calibri" pitchFamily="34" charset="0"/>
                <a:cs typeface="Calibri" pitchFamily="34" charset="0"/>
              </a:rPr>
              <a:t>.</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Before electronic calculators were developed, slide rules were the tool used most often in science and engineering. </a:t>
            </a:r>
            <a:endParaRPr lang="en-US" sz="2000" dirty="0" smtClean="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smtClean="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smtClean="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p:txBody>
      </p:sp>
      <p:sp>
        <p:nvSpPr>
          <p:cNvPr id="9" name="Rectangle 8"/>
          <p:cNvSpPr/>
          <p:nvPr/>
        </p:nvSpPr>
        <p:spPr>
          <a:xfrm>
            <a:off x="6079409" y="4103772"/>
            <a:ext cx="3064592"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Figure-6: </a:t>
            </a:r>
            <a:r>
              <a:rPr lang="en-US" sz="2000" dirty="0" smtClean="0">
                <a:latin typeface="Times New Roman" panose="02020603050405020304" pitchFamily="18" charset="0"/>
                <a:ea typeface="Times New Roman" panose="02020603050405020304" pitchFamily="18" charset="0"/>
              </a:rPr>
              <a:t>A Slide Rule</a:t>
            </a:r>
            <a:endParaRPr lang="en-US" sz="2000" dirty="0">
              <a:effectLst/>
              <a:latin typeface="Times New Roman" panose="02020603050405020304" pitchFamily="18" charset="0"/>
              <a:ea typeface="Times New Roman" panose="02020603050405020304" pitchFamily="18" charset="0"/>
            </a:endParaRPr>
          </a:p>
        </p:txBody>
      </p:sp>
      <p:pic>
        <p:nvPicPr>
          <p:cNvPr id="9224" name="Picture 8" descr="Slide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5715000" cy="13620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p:cNvSpPr txBox="1">
            <a:spLocks noChangeArrowheads="1"/>
          </p:cNvSpPr>
          <p:nvPr/>
        </p:nvSpPr>
        <p:spPr bwMode="auto">
          <a:xfrm>
            <a:off x="304800" y="5197915"/>
            <a:ext cx="8382000" cy="180109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lvl="0" algn="just" eaLnBrk="1" hangingPunct="1">
              <a:lnSpc>
                <a:spcPct val="92000"/>
              </a:lnSpc>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A </a:t>
            </a:r>
            <a:r>
              <a:rPr lang="en-US" sz="2000" dirty="0">
                <a:latin typeface="Calibri" pitchFamily="34" charset="0"/>
                <a:cs typeface="Calibri" pitchFamily="34" charset="0"/>
              </a:rPr>
              <a:t>slide rule consists of three parts: </a:t>
            </a:r>
            <a:r>
              <a:rPr lang="en-US" sz="2000" dirty="0" smtClean="0">
                <a:solidFill>
                  <a:srgbClr val="0033CC"/>
                </a:solidFill>
                <a:latin typeface="Calibri" pitchFamily="34" charset="0"/>
                <a:cs typeface="Calibri" pitchFamily="34" charset="0"/>
              </a:rPr>
              <a:t>body</a:t>
            </a:r>
            <a:r>
              <a:rPr lang="en-US" sz="2000" dirty="0">
                <a:solidFill>
                  <a:srgbClr val="0033CC"/>
                </a:solidFill>
                <a:latin typeface="Calibri" pitchFamily="34" charset="0"/>
                <a:cs typeface="Calibri" pitchFamily="34" charset="0"/>
              </a:rPr>
              <a:t>, </a:t>
            </a:r>
            <a:r>
              <a:rPr lang="en-US" sz="2000" dirty="0" smtClean="0">
                <a:solidFill>
                  <a:srgbClr val="0033CC"/>
                </a:solidFill>
                <a:latin typeface="Calibri" pitchFamily="34" charset="0"/>
                <a:cs typeface="Calibri" pitchFamily="34" charset="0"/>
              </a:rPr>
              <a:t>slide and cursor</a:t>
            </a:r>
            <a:r>
              <a:rPr lang="en-US" sz="2000" dirty="0">
                <a:solidFill>
                  <a:srgbClr val="0033CC"/>
                </a:solidFill>
                <a:latin typeface="Calibri" pitchFamily="34" charset="0"/>
                <a:cs typeface="Calibri" pitchFamily="34" charset="0"/>
              </a:rPr>
              <a:t>. </a:t>
            </a:r>
            <a:endParaRPr lang="en-US" sz="2000" dirty="0" smtClean="0">
              <a:solidFill>
                <a:srgbClr val="0033CC"/>
              </a:solidFill>
              <a:latin typeface="Calibri" pitchFamily="34" charset="0"/>
              <a:cs typeface="Calibri" pitchFamily="34" charset="0"/>
            </a:endParaRPr>
          </a:p>
          <a:p>
            <a:pPr marL="920750" lvl="0" algn="just" eaLnBrk="1" hangingPunct="1">
              <a:lnSpc>
                <a:spcPct val="92000"/>
              </a:lnSpc>
              <a:spcBef>
                <a:spcPts val="0"/>
              </a:spcBef>
              <a:buClr>
                <a:srgbClr val="FF0000"/>
              </a:buClr>
              <a:buSzPct val="101000"/>
              <a:buFont typeface="Wingdings" pitchFamily="2" charset="2"/>
              <a:buChar char="v"/>
            </a:pPr>
            <a:r>
              <a:rPr lang="en-US" sz="1600" dirty="0" smtClean="0">
                <a:latin typeface="Calibri" pitchFamily="34" charset="0"/>
                <a:cs typeface="Calibri" pitchFamily="34" charset="0"/>
              </a:rPr>
              <a:t>The </a:t>
            </a:r>
            <a:r>
              <a:rPr lang="en-US" sz="1600" dirty="0">
                <a:latin typeface="Calibri" pitchFamily="34" charset="0"/>
                <a:cs typeface="Calibri" pitchFamily="34" charset="0"/>
              </a:rPr>
              <a:t>body and the slide are marked with </a:t>
            </a:r>
            <a:r>
              <a:rPr lang="en-US" sz="1600" dirty="0" smtClean="0">
                <a:latin typeface="Calibri" pitchFamily="34" charset="0"/>
                <a:cs typeface="Calibri" pitchFamily="34" charset="0"/>
              </a:rPr>
              <a:t>logarithmic scales</a:t>
            </a:r>
            <a:r>
              <a:rPr lang="en-US" sz="1600" dirty="0">
                <a:latin typeface="Calibri" pitchFamily="34" charset="0"/>
                <a:cs typeface="Calibri" pitchFamily="34" charset="0"/>
              </a:rPr>
              <a:t>. </a:t>
            </a:r>
            <a:endParaRPr lang="en-US" sz="1600" dirty="0" smtClean="0">
              <a:latin typeface="Calibri" pitchFamily="34" charset="0"/>
              <a:cs typeface="Calibri" pitchFamily="34" charset="0"/>
            </a:endParaRPr>
          </a:p>
          <a:p>
            <a:pPr marL="920750" lvl="0" algn="just" eaLnBrk="1" hangingPunct="1">
              <a:lnSpc>
                <a:spcPct val="92000"/>
              </a:lnSpc>
              <a:spcBef>
                <a:spcPts val="0"/>
              </a:spcBef>
              <a:buClr>
                <a:srgbClr val="FF0000"/>
              </a:buClr>
              <a:buSzPct val="101000"/>
              <a:buFont typeface="Wingdings" pitchFamily="2" charset="2"/>
              <a:buChar char="v"/>
            </a:pPr>
            <a:r>
              <a:rPr lang="en-US" sz="1600" dirty="0">
                <a:latin typeface="Calibri" pitchFamily="34" charset="0"/>
                <a:cs typeface="Calibri" pitchFamily="34" charset="0"/>
              </a:rPr>
              <a:t>The scales (A-D) are labeled on the left-hand side of the slide rule. </a:t>
            </a:r>
            <a:r>
              <a:rPr lang="en-US" sz="1600" dirty="0" smtClean="0">
                <a:latin typeface="Calibri" pitchFamily="34" charset="0"/>
                <a:cs typeface="Calibri" pitchFamily="34" charset="0"/>
              </a:rPr>
              <a:t>(Multiplication </a:t>
            </a:r>
            <a:r>
              <a:rPr lang="en-US" sz="1600" dirty="0">
                <a:latin typeface="Calibri" pitchFamily="34" charset="0"/>
                <a:cs typeface="Calibri" pitchFamily="34" charset="0"/>
              </a:rPr>
              <a:t>and division are performed using the C and D scales. Square and square root are performed with the A and B </a:t>
            </a:r>
            <a:r>
              <a:rPr lang="en-US" sz="1600" dirty="0" smtClean="0">
                <a:latin typeface="Calibri" pitchFamily="34" charset="0"/>
                <a:cs typeface="Calibri" pitchFamily="34" charset="0"/>
              </a:rPr>
              <a:t>scales).</a:t>
            </a:r>
            <a:endParaRPr lang="en-US" sz="1600" dirty="0">
              <a:latin typeface="Calibri" pitchFamily="34" charset="0"/>
              <a:cs typeface="Calibri" pitchFamily="34" charset="0"/>
            </a:endParaRPr>
          </a:p>
          <a:p>
            <a:pPr marL="920750" lvl="0" algn="just" eaLnBrk="1" hangingPunct="1">
              <a:lnSpc>
                <a:spcPct val="92000"/>
              </a:lnSpc>
              <a:spcBef>
                <a:spcPts val="0"/>
              </a:spcBef>
              <a:buClr>
                <a:srgbClr val="FF0000"/>
              </a:buClr>
              <a:buSzPct val="101000"/>
              <a:buFont typeface="Wingdings" pitchFamily="2" charset="2"/>
              <a:buChar char="v"/>
            </a:pPr>
            <a:r>
              <a:rPr lang="en-US" sz="1600" dirty="0" smtClean="0">
                <a:latin typeface="Calibri" pitchFamily="34" charset="0"/>
                <a:cs typeface="Calibri" pitchFamily="34" charset="0"/>
              </a:rPr>
              <a:t>The </a:t>
            </a:r>
            <a:r>
              <a:rPr lang="en-US" sz="1600" dirty="0">
                <a:latin typeface="Calibri" pitchFamily="34" charset="0"/>
                <a:cs typeface="Calibri" pitchFamily="34" charset="0"/>
              </a:rPr>
              <a:t>cursor has a hairline that facilitates accurate positioning of the cursor at a specific point on some scale</a:t>
            </a:r>
            <a:r>
              <a:rPr lang="en-US" sz="1600" dirty="0" smtClean="0">
                <a:latin typeface="Calibri" pitchFamily="34" charset="0"/>
                <a:cs typeface="Calibri" pitchFamily="34" charset="0"/>
              </a:rPr>
              <a:t>. </a:t>
            </a:r>
          </a:p>
          <a:p>
            <a:pPr marL="463550" algn="just" eaLnBrk="1" hangingPunct="1">
              <a:lnSpc>
                <a:spcPct val="92000"/>
              </a:lnSpc>
              <a:spcBef>
                <a:spcPts val="0"/>
              </a:spcBef>
              <a:buClr>
                <a:srgbClr val="FF0000"/>
              </a:buClr>
              <a:buSzPct val="101000"/>
              <a:buNone/>
            </a:pPr>
            <a:endParaRPr lang="en-US" sz="2000" dirty="0">
              <a:latin typeface="Calibri" pitchFamily="34" charset="0"/>
              <a:cs typeface="Calibri" pitchFamily="34" charset="0"/>
            </a:endParaRPr>
          </a:p>
        </p:txBody>
      </p:sp>
      <p:sp>
        <p:nvSpPr>
          <p:cNvPr id="11"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spTree>
    <p:extLst>
      <p:ext uri="{BB962C8B-B14F-4D97-AF65-F5344CB8AC3E}">
        <p14:creationId xmlns:p14="http://schemas.microsoft.com/office/powerpoint/2010/main" val="51174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19812906"/>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FF0000"/>
                          </a:solidFill>
                          <a:effectLst/>
                          <a:latin typeface="Arial" pitchFamily="34" charset="0"/>
                          <a:cs typeface="Arial" pitchFamily="34" charset="0"/>
                        </a:rPr>
                        <a:t>Slide</a:t>
                      </a:r>
                      <a:r>
                        <a:rPr lang="en-US" sz="2600" baseline="0" dirty="0" smtClean="0">
                          <a:solidFill>
                            <a:srgbClr val="FF0000"/>
                          </a:solidFill>
                          <a:effectLst/>
                          <a:latin typeface="Arial" pitchFamily="34" charset="0"/>
                          <a:cs typeface="Arial" pitchFamily="34" charset="0"/>
                        </a:rPr>
                        <a:t> Rule</a:t>
                      </a:r>
                      <a:r>
                        <a:rPr lang="en-US" sz="2600" baseline="0" dirty="0" smtClean="0">
                          <a:solidFill>
                            <a:srgbClr val="0033CC"/>
                          </a:solidFill>
                          <a:effectLst/>
                          <a:latin typeface="Arial" pitchFamily="34" charset="0"/>
                          <a:cs typeface="Arial" pitchFamily="34" charset="0"/>
                        </a:rPr>
                        <a:t>…</a:t>
                      </a:r>
                      <a:endParaRPr lang="en-US" sz="2600" dirty="0" smtClean="0">
                        <a:solidFill>
                          <a:srgbClr val="0033CC"/>
                        </a:solidFill>
                        <a:effectLst/>
                        <a:latin typeface="Arial" pitchFamily="34" charset="0"/>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itchFamily="34" charset="0"/>
                <a:cs typeface="Arial" pitchFamily="34" charset="0"/>
              </a:rPr>
              <a:t>Illustrating </a:t>
            </a:r>
            <a:r>
              <a:rPr lang="en-US" sz="2400" dirty="0" smtClean="0">
                <a:latin typeface="Arial" pitchFamily="34" charset="0"/>
                <a:cs typeface="Arial" pitchFamily="34" charset="0"/>
              </a:rPr>
              <a:t>Slide Rule for </a:t>
            </a:r>
            <a:r>
              <a:rPr lang="en-US" sz="2400" dirty="0">
                <a:latin typeface="Arial" pitchFamily="34" charset="0"/>
                <a:cs typeface="Arial" pitchFamily="34" charset="0"/>
              </a:rPr>
              <a:t>multiplication</a:t>
            </a:r>
            <a:r>
              <a:rPr lang="en-US" sz="2400" dirty="0" smtClean="0">
                <a:latin typeface="Arial" pitchFamily="34" charset="0"/>
                <a:cs typeface="Arial" pitchFamily="34" charset="0"/>
              </a:rPr>
              <a:t>:</a:t>
            </a:r>
          </a:p>
          <a:p>
            <a:pPr marL="0" indent="0" algn="just" eaLnBrk="1" hangingPunct="1">
              <a:buNone/>
            </a:pPr>
            <a:r>
              <a:rPr lang="en-US" sz="2400" dirty="0" smtClean="0">
                <a:solidFill>
                  <a:srgbClr val="FF0000"/>
                </a:solidFill>
                <a:latin typeface="Calibri" pitchFamily="34" charset="0"/>
                <a:cs typeface="Calibri" pitchFamily="34" charset="0"/>
              </a:rPr>
              <a:t>Problem: </a:t>
            </a:r>
            <a:r>
              <a:rPr lang="en-US" sz="2400" dirty="0">
                <a:latin typeface="Calibri" pitchFamily="34" charset="0"/>
                <a:cs typeface="Calibri" pitchFamily="34" charset="0"/>
              </a:rPr>
              <a:t>Multiply </a:t>
            </a:r>
            <a:r>
              <a:rPr lang="en-US" sz="2400" dirty="0" smtClean="0">
                <a:latin typeface="Calibri" pitchFamily="34" charset="0"/>
                <a:cs typeface="Calibri" pitchFamily="34" charset="0"/>
              </a:rPr>
              <a:t>3 by 2 (3 </a:t>
            </a:r>
            <a:r>
              <a:rPr lang="en-US" sz="2400" dirty="0">
                <a:latin typeface="Calibri" pitchFamily="34" charset="0"/>
                <a:cs typeface="Calibri" pitchFamily="34" charset="0"/>
              </a:rPr>
              <a:t>x </a:t>
            </a:r>
            <a:r>
              <a:rPr lang="en-US" sz="2400" dirty="0" smtClean="0">
                <a:latin typeface="Calibri" pitchFamily="34" charset="0"/>
                <a:cs typeface="Calibri" pitchFamily="34" charset="0"/>
              </a:rPr>
              <a:t>2 </a:t>
            </a:r>
            <a:r>
              <a:rPr lang="en-US" sz="2400" dirty="0">
                <a:latin typeface="Calibri" pitchFamily="34" charset="0"/>
                <a:cs typeface="Calibri" pitchFamily="34" charset="0"/>
              </a:rPr>
              <a:t>= </a:t>
            </a:r>
            <a:r>
              <a:rPr lang="en-US" sz="2400" dirty="0" smtClean="0">
                <a:latin typeface="Calibri" pitchFamily="34" charset="0"/>
                <a:cs typeface="Calibri" pitchFamily="34" charset="0"/>
              </a:rPr>
              <a:t>?)</a:t>
            </a:r>
          </a:p>
          <a:p>
            <a:pPr marL="0" indent="0" algn="just" eaLnBrk="1" hangingPunct="1">
              <a:buNone/>
            </a:pPr>
            <a:r>
              <a:rPr lang="en-US" sz="2400" dirty="0" smtClean="0">
                <a:solidFill>
                  <a:srgbClr val="0033CC"/>
                </a:solidFill>
                <a:latin typeface="Calibri" pitchFamily="34" charset="0"/>
                <a:cs typeface="Calibri" pitchFamily="34" charset="0"/>
              </a:rPr>
              <a:t>Solution:</a:t>
            </a:r>
            <a:endParaRPr lang="en-US" sz="2400" dirty="0">
              <a:solidFill>
                <a:srgbClr val="0033CC"/>
              </a:solidFill>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Move </a:t>
            </a:r>
            <a:r>
              <a:rPr lang="en-US" sz="2000" dirty="0">
                <a:latin typeface="Calibri" pitchFamily="34" charset="0"/>
                <a:cs typeface="Calibri" pitchFamily="34" charset="0"/>
              </a:rPr>
              <a:t>the sliding middle section with scale "C" so that the 1 on the scale matches the 3 on the lower fixed section with scale "D".</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Now read along the top scale to the 2 and see what it says on the bottom scale. </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 bottom scale should read approximately 6 which is the answer.</a:t>
            </a:r>
          </a:p>
          <a:p>
            <a:pPr marL="563563" indent="0" algn="just" eaLnBrk="1" hangingPunct="1">
              <a:spcBef>
                <a:spcPts val="0"/>
              </a:spcBef>
              <a:buClr>
                <a:srgbClr val="FF0000"/>
              </a:buClr>
              <a:buSzPct val="101000"/>
              <a:buNone/>
            </a:pPr>
            <a:endParaRPr lang="en-US" sz="20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smtClean="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smtClean="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p:txBody>
      </p:sp>
      <p:pic>
        <p:nvPicPr>
          <p:cNvPr id="9218" name="Picture 2" descr="Slide rule"/>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4419600"/>
            <a:ext cx="2495550" cy="16637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web.mit.edu/2.972/www/reports/slide_rule/Image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4267200"/>
            <a:ext cx="58864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562350" y="5974914"/>
            <a:ext cx="5200650"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Figure-7: </a:t>
            </a:r>
            <a:r>
              <a:rPr lang="en-US" sz="2000" dirty="0" smtClean="0">
                <a:latin typeface="Times New Roman" panose="02020603050405020304" pitchFamily="18" charset="0"/>
                <a:ea typeface="Times New Roman" panose="02020603050405020304" pitchFamily="18" charset="0"/>
              </a:rPr>
              <a:t>Calculating </a:t>
            </a:r>
            <a:r>
              <a:rPr lang="en-US" sz="2000" dirty="0">
                <a:latin typeface="Times New Roman" panose="02020603050405020304" pitchFamily="18" charset="0"/>
                <a:ea typeface="Times New Roman" panose="02020603050405020304" pitchFamily="18" charset="0"/>
              </a:rPr>
              <a:t>3 x 2 on a Slide Rule</a:t>
            </a:r>
          </a:p>
        </p:txBody>
      </p:sp>
      <p:sp>
        <p:nvSpPr>
          <p:cNvPr id="11"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Tree>
    <p:extLst>
      <p:ext uri="{BB962C8B-B14F-4D97-AF65-F5344CB8AC3E}">
        <p14:creationId xmlns:p14="http://schemas.microsoft.com/office/powerpoint/2010/main" val="3166211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8619179"/>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FF0000"/>
                          </a:solidFill>
                          <a:effectLst/>
                          <a:latin typeface="Arial" pitchFamily="34" charset="0"/>
                          <a:cs typeface="Arial" pitchFamily="34" charset="0"/>
                        </a:rPr>
                        <a:t>Stepped Reckoner</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2400" dirty="0">
                <a:latin typeface="Arial" panose="020B0604020202020204" pitchFamily="34" charset="0"/>
                <a:cs typeface="Arial" panose="020B0604020202020204" pitchFamily="34" charset="0"/>
              </a:rPr>
              <a:t>Stepped Reckoner was a </a:t>
            </a:r>
            <a:r>
              <a:rPr lang="en-US" sz="2400" dirty="0">
                <a:ln>
                  <a:solidFill>
                    <a:srgbClr val="FF0000"/>
                  </a:solidFill>
                </a:ln>
                <a:latin typeface="Arial" panose="020B0604020202020204" pitchFamily="34" charset="0"/>
                <a:cs typeface="Arial" panose="020B0604020202020204" pitchFamily="34" charset="0"/>
              </a:rPr>
              <a:t>digital mechanical calculator </a:t>
            </a:r>
            <a:r>
              <a:rPr lang="en-US" sz="2400" dirty="0">
                <a:latin typeface="Arial" panose="020B0604020202020204" pitchFamily="34" charset="0"/>
                <a:cs typeface="Arial" panose="020B0604020202020204" pitchFamily="34" charset="0"/>
              </a:rPr>
              <a:t>invented by </a:t>
            </a:r>
            <a:r>
              <a:rPr lang="en-US" sz="2400" dirty="0">
                <a:ln>
                  <a:solidFill>
                    <a:srgbClr val="0000FF"/>
                  </a:solidFill>
                </a:ln>
                <a:latin typeface="Arial" panose="020B0604020202020204" pitchFamily="34" charset="0"/>
                <a:cs typeface="Arial" panose="020B0604020202020204" pitchFamily="34" charset="0"/>
              </a:rPr>
              <a:t>German mathematician </a:t>
            </a:r>
            <a:r>
              <a:rPr lang="en-US" sz="2400" dirty="0">
                <a:ln>
                  <a:solidFill>
                    <a:srgbClr val="00CC00"/>
                  </a:solidFill>
                </a:ln>
                <a:latin typeface="Arial" panose="020B0604020202020204" pitchFamily="34" charset="0"/>
                <a:cs typeface="Arial" panose="020B0604020202020204" pitchFamily="34" charset="0"/>
              </a:rPr>
              <a:t>Gottfried Leibniz </a:t>
            </a:r>
            <a:r>
              <a:rPr lang="en-US" sz="2400" dirty="0">
                <a:latin typeface="Arial" panose="020B0604020202020204" pitchFamily="34" charset="0"/>
                <a:cs typeface="Arial" panose="020B0604020202020204" pitchFamily="34" charset="0"/>
              </a:rPr>
              <a:t>in 1671.</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This </a:t>
            </a:r>
            <a:r>
              <a:rPr lang="en-US" sz="2000" dirty="0">
                <a:latin typeface="Calibri" pitchFamily="34" charset="0"/>
                <a:cs typeface="Calibri" pitchFamily="34" charset="0"/>
              </a:rPr>
              <a:t>is the first calculator which was able to perform multiplication, division, addition, subtraction, and square root</a:t>
            </a:r>
            <a:r>
              <a:rPr lang="en-US" sz="2000" dirty="0" smtClean="0">
                <a:latin typeface="Calibri" pitchFamily="34" charset="0"/>
                <a:cs typeface="Calibri" pitchFamily="34" charset="0"/>
              </a:rPr>
              <a:t>.</a:t>
            </a:r>
            <a:r>
              <a:rPr lang="en-US" sz="2000" dirty="0">
                <a:latin typeface="Calibri" pitchFamily="34" charset="0"/>
                <a:cs typeface="Calibri" pitchFamily="34" charset="0"/>
              </a:rPr>
              <a:t> </a:t>
            </a:r>
            <a:endParaRPr lang="en-US" sz="2000" dirty="0" smtClean="0">
              <a:latin typeface="Calibri" pitchFamily="34" charset="0"/>
              <a:cs typeface="Calibri" pitchFamily="34" charset="0"/>
            </a:endParaRPr>
          </a:p>
          <a:p>
            <a:pPr marL="0" indent="0" algn="just">
              <a:buNone/>
            </a:pPr>
            <a:r>
              <a:rPr lang="en-US" sz="2400" dirty="0">
                <a:latin typeface="Arial" panose="020B0604020202020204" pitchFamily="34" charset="0"/>
                <a:cs typeface="Arial" panose="020B0604020202020204" pitchFamily="34" charset="0"/>
              </a:rPr>
              <a:t>Leibniz was the first man who started the usage of </a:t>
            </a:r>
            <a:r>
              <a:rPr lang="en-US" sz="2400" dirty="0">
                <a:ln>
                  <a:solidFill>
                    <a:srgbClr val="FFC000"/>
                  </a:solidFill>
                </a:ln>
                <a:solidFill>
                  <a:srgbClr val="0000FF"/>
                </a:solidFill>
                <a:latin typeface="Arial" panose="020B0604020202020204" pitchFamily="34" charset="0"/>
                <a:cs typeface="Arial" panose="020B0604020202020204" pitchFamily="34" charset="0"/>
              </a:rPr>
              <a:t>binary system</a:t>
            </a:r>
            <a:r>
              <a:rPr lang="en-US" sz="2400" dirty="0">
                <a:latin typeface="Arial" panose="020B0604020202020204" pitchFamily="34" charset="0"/>
                <a:cs typeface="Arial" panose="020B0604020202020204" pitchFamily="34" charset="0"/>
              </a:rPr>
              <a:t>.</a:t>
            </a:r>
          </a:p>
          <a:p>
            <a:pPr marL="906463" lvl="0" algn="just"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12</a:t>
            </a:fld>
            <a:endParaRPr lang="en-US" dirty="0"/>
          </a:p>
        </p:txBody>
      </p:sp>
    </p:spTree>
    <p:extLst>
      <p:ext uri="{BB962C8B-B14F-4D97-AF65-F5344CB8AC3E}">
        <p14:creationId xmlns:p14="http://schemas.microsoft.com/office/powerpoint/2010/main" val="14307641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89578493"/>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00B050"/>
                          </a:solidFill>
                          <a:effectLst/>
                          <a:latin typeface="Arial" pitchFamily="34" charset="0"/>
                          <a:cs typeface="Arial" pitchFamily="34" charset="0"/>
                        </a:rPr>
                        <a:t>Difference Engine &amp; Analytical Engine</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solidFill>
                  <a:srgbClr val="FF0000"/>
                </a:solidFill>
                <a:latin typeface="Arial" panose="020B0604020202020204" pitchFamily="34" charset="0"/>
                <a:cs typeface="Arial" panose="020B0604020202020204" pitchFamily="34" charset="0"/>
              </a:rPr>
              <a:t>Difference Engine:</a:t>
            </a:r>
          </a:p>
          <a:p>
            <a:pPr marL="0" indent="0" algn="just">
              <a:buNone/>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Difference </a:t>
            </a:r>
            <a:r>
              <a:rPr lang="en-US" sz="2400" dirty="0" smtClean="0">
                <a:latin typeface="Arial" panose="020B0604020202020204" pitchFamily="34" charset="0"/>
                <a:cs typeface="Arial" panose="020B0604020202020204" pitchFamily="34" charset="0"/>
              </a:rPr>
              <a:t>Engine is </a:t>
            </a:r>
            <a:r>
              <a:rPr lang="en-US" sz="2400" dirty="0">
                <a:latin typeface="Arial" panose="020B0604020202020204" pitchFamily="34" charset="0"/>
                <a:cs typeface="Arial" panose="020B0604020202020204" pitchFamily="34" charset="0"/>
              </a:rPr>
              <a:t>an automatic mechanical </a:t>
            </a:r>
            <a:r>
              <a:rPr lang="en-US" sz="2400" dirty="0" smtClean="0">
                <a:latin typeface="Arial" panose="020B0604020202020204" pitchFamily="34" charset="0"/>
                <a:cs typeface="Arial" panose="020B0604020202020204" pitchFamily="34" charset="0"/>
              </a:rPr>
              <a:t>calculator which was developed by the </a:t>
            </a:r>
            <a:r>
              <a:rPr lang="en-US" sz="2400" dirty="0">
                <a:latin typeface="Arial" panose="020B0604020202020204" pitchFamily="34" charset="0"/>
                <a:cs typeface="Arial" panose="020B0604020202020204" pitchFamily="34" charset="0"/>
              </a:rPr>
              <a:t>English mathematician </a:t>
            </a:r>
            <a:r>
              <a:rPr lang="en-US" sz="2400" dirty="0" smtClean="0">
                <a:ln>
                  <a:solidFill>
                    <a:srgbClr val="FFC000"/>
                  </a:solidFill>
                </a:ln>
                <a:solidFill>
                  <a:srgbClr val="0000FF"/>
                </a:solidFill>
                <a:latin typeface="Arial" panose="020B0604020202020204" pitchFamily="34" charset="0"/>
                <a:cs typeface="Arial" panose="020B0604020202020204" pitchFamily="34" charset="0"/>
              </a:rPr>
              <a:t>Charles Babbage </a:t>
            </a:r>
            <a:r>
              <a:rPr lang="en-US" sz="2400" dirty="0" smtClean="0">
                <a:latin typeface="Arial" panose="020B0604020202020204" pitchFamily="34" charset="0"/>
                <a:cs typeface="Arial" panose="020B0604020202020204" pitchFamily="34" charset="0"/>
              </a:rPr>
              <a:t>in 1820s.</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This device was </a:t>
            </a:r>
            <a:r>
              <a:rPr lang="en-US" sz="2000" dirty="0">
                <a:solidFill>
                  <a:srgbClr val="0000FF"/>
                </a:solidFill>
                <a:latin typeface="Calibri" pitchFamily="34" charset="0"/>
                <a:cs typeface="Calibri" pitchFamily="34" charset="0"/>
              </a:rPr>
              <a:t>used to perform </a:t>
            </a:r>
            <a:r>
              <a:rPr lang="en-US" sz="2000" dirty="0">
                <a:latin typeface="Calibri" pitchFamily="34" charset="0"/>
                <a:cs typeface="Calibri" pitchFamily="34" charset="0"/>
              </a:rPr>
              <a:t>simple mathematical computations needed for setting up trigonometric and logarithmic tables without any error</a:t>
            </a:r>
            <a:r>
              <a:rPr lang="en-US" sz="2000" dirty="0" smtClean="0">
                <a:latin typeface="Calibri" pitchFamily="34" charset="0"/>
                <a:cs typeface="Calibri" pitchFamily="34" charset="0"/>
              </a:rPr>
              <a:t>.</a:t>
            </a:r>
          </a:p>
          <a:p>
            <a:pPr marL="563563" indent="0" algn="just" eaLnBrk="1" hangingPunct="1">
              <a:spcBef>
                <a:spcPts val="0"/>
              </a:spcBef>
              <a:buClr>
                <a:srgbClr val="FF0000"/>
              </a:buClr>
              <a:buSzPct val="101000"/>
              <a:buNone/>
            </a:pPr>
            <a:endParaRPr lang="en-US" sz="1400" dirty="0">
              <a:latin typeface="Calibri" pitchFamily="34" charset="0"/>
              <a:cs typeface="Calibri" pitchFamily="34" charset="0"/>
            </a:endParaRPr>
          </a:p>
          <a:p>
            <a:pPr marL="0" indent="0" algn="just">
              <a:buNone/>
            </a:pPr>
            <a:r>
              <a:rPr lang="en-US" sz="2400" dirty="0" smtClean="0">
                <a:solidFill>
                  <a:srgbClr val="0000FF"/>
                </a:solidFill>
                <a:latin typeface="Arial" panose="020B0604020202020204" pitchFamily="34" charset="0"/>
                <a:cs typeface="Arial" panose="020B0604020202020204" pitchFamily="34" charset="0"/>
              </a:rPr>
              <a:t>Analytical Engine:</a:t>
            </a:r>
          </a:p>
          <a:p>
            <a:pPr marL="0" indent="0" algn="just">
              <a:buNone/>
            </a:pPr>
            <a:r>
              <a:rPr lang="en-US" sz="2400" dirty="0" smtClean="0">
                <a:latin typeface="Arial" panose="020B0604020202020204" pitchFamily="34" charset="0"/>
                <a:cs typeface="Arial" panose="020B0604020202020204" pitchFamily="34" charset="0"/>
              </a:rPr>
              <a:t>The Analytical Engine, developed in 1842 by Charles Babbage, was a prototype computer. This machine had a </a:t>
            </a:r>
            <a:r>
              <a:rPr lang="en-US" sz="2400" dirty="0" smtClean="0">
                <a:ln>
                  <a:solidFill>
                    <a:srgbClr val="0033CC"/>
                  </a:solidFill>
                </a:ln>
                <a:solidFill>
                  <a:srgbClr val="FF0000"/>
                </a:solidFill>
                <a:latin typeface="Arial" panose="020B0604020202020204" pitchFamily="34" charset="0"/>
                <a:cs typeface="Arial" panose="020B0604020202020204" pitchFamily="34" charset="0"/>
              </a:rPr>
              <a:t>punched</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card input, a memory </a:t>
            </a:r>
            <a:r>
              <a:rPr lang="en-US" sz="2400" dirty="0" smtClean="0">
                <a:latin typeface="Arial" panose="020B0604020202020204" pitchFamily="34" charset="0"/>
                <a:cs typeface="Arial" panose="020B0604020202020204" pitchFamily="34" charset="0"/>
              </a:rPr>
              <a:t>unit, </a:t>
            </a:r>
            <a:r>
              <a:rPr lang="en-US" sz="2400" dirty="0">
                <a:latin typeface="Arial" panose="020B0604020202020204" pitchFamily="34" charset="0"/>
                <a:cs typeface="Arial" panose="020B0604020202020204" pitchFamily="34" charset="0"/>
              </a:rPr>
              <a:t>an arithmetic unit and an automatic </a:t>
            </a:r>
            <a:r>
              <a:rPr lang="en-US" sz="2400" dirty="0" smtClean="0">
                <a:latin typeface="Arial" panose="020B0604020202020204" pitchFamily="34" charset="0"/>
                <a:cs typeface="Arial" panose="020B0604020202020204" pitchFamily="34" charset="0"/>
              </a:rPr>
              <a:t>printout.</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It </a:t>
            </a:r>
            <a:r>
              <a:rPr lang="en-US" sz="2000" dirty="0">
                <a:latin typeface="Calibri" pitchFamily="34" charset="0"/>
                <a:cs typeface="Calibri" pitchFamily="34" charset="0"/>
              </a:rPr>
              <a:t>was to be capable of performing the basic arithmetic functions for any mathematical problem, and it was to do so at an average speed of 60 additions per minute</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13</a:t>
            </a:fld>
            <a:endParaRPr lang="en-US" dirty="0"/>
          </a:p>
        </p:txBody>
      </p:sp>
    </p:spTree>
    <p:extLst>
      <p:ext uri="{BB962C8B-B14F-4D97-AF65-F5344CB8AC3E}">
        <p14:creationId xmlns:p14="http://schemas.microsoft.com/office/powerpoint/2010/main" val="22690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82902233"/>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00B050"/>
                          </a:solidFill>
                          <a:effectLst/>
                          <a:latin typeface="Arial" pitchFamily="34" charset="0"/>
                          <a:cs typeface="Arial" pitchFamily="34" charset="0"/>
                        </a:rPr>
                        <a:t>Difference Engine &amp; Analytical Engine</a:t>
                      </a:r>
                      <a:r>
                        <a:rPr lang="en-US" sz="2600" dirty="0" smtClean="0">
                          <a:solidFill>
                            <a:srgbClr val="FF0000"/>
                          </a:solidFill>
                          <a:effectLst/>
                          <a:latin typeface="Arial" pitchFamily="34" charset="0"/>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latin typeface="Arial" panose="020B0604020202020204" pitchFamily="34" charset="0"/>
                <a:cs typeface="Arial" panose="020B0604020202020204" pitchFamily="34" charset="0"/>
              </a:rPr>
              <a:t>Charles Babbage: The </a:t>
            </a:r>
            <a:r>
              <a:rPr lang="en-US" sz="2400" dirty="0" smtClean="0">
                <a:ln>
                  <a:solidFill>
                    <a:srgbClr val="0000FF"/>
                  </a:solidFill>
                </a:ln>
                <a:latin typeface="Arial" panose="020B0604020202020204" pitchFamily="34" charset="0"/>
                <a:cs typeface="Arial" panose="020B0604020202020204" pitchFamily="34" charset="0"/>
              </a:rPr>
              <a:t>Father of Modern </a:t>
            </a:r>
            <a:r>
              <a:rPr lang="en-US" sz="2400" dirty="0">
                <a:ln>
                  <a:solidFill>
                    <a:srgbClr val="0000FF"/>
                  </a:solidFill>
                </a:ln>
                <a:latin typeface="Arial" panose="020B0604020202020204" pitchFamily="34" charset="0"/>
                <a:cs typeface="Arial" panose="020B0604020202020204" pitchFamily="34" charset="0"/>
              </a:rPr>
              <a:t>C</a:t>
            </a:r>
            <a:r>
              <a:rPr lang="en-US" sz="2400" dirty="0" smtClean="0">
                <a:ln>
                  <a:solidFill>
                    <a:srgbClr val="0000FF"/>
                  </a:solidFill>
                </a:ln>
                <a:latin typeface="Arial" panose="020B0604020202020204" pitchFamily="34" charset="0"/>
                <a:cs typeface="Arial" panose="020B0604020202020204" pitchFamily="34" charset="0"/>
              </a:rPr>
              <a:t>omputer</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Charles Babbage was a nineteenth century Professor of Mathematics at Cambridge </a:t>
            </a:r>
            <a:r>
              <a:rPr lang="en-US" sz="2000" dirty="0" smtClean="0">
                <a:latin typeface="Calibri" pitchFamily="34" charset="0"/>
                <a:cs typeface="Calibri" pitchFamily="34" charset="0"/>
              </a:rPr>
              <a:t>University.</a:t>
            </a:r>
            <a:endParaRPr lang="en-US" sz="20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He is considered the father of modern digital computers though his work did not directly influence the design of the first modern </a:t>
            </a:r>
            <a:r>
              <a:rPr lang="en-US" sz="2000" dirty="0" smtClean="0">
                <a:latin typeface="Calibri" pitchFamily="34" charset="0"/>
                <a:cs typeface="Calibri" pitchFamily="34" charset="0"/>
              </a:rPr>
              <a:t>computer.</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His efforts </a:t>
            </a:r>
            <a:r>
              <a:rPr lang="en-US" sz="2000" dirty="0">
                <a:ln>
                  <a:solidFill>
                    <a:srgbClr val="00CC00"/>
                  </a:solidFill>
                </a:ln>
                <a:latin typeface="Calibri" pitchFamily="34" charset="0"/>
                <a:cs typeface="Calibri" pitchFamily="34" charset="0"/>
              </a:rPr>
              <a:t>established a number of principles</a:t>
            </a:r>
            <a:r>
              <a:rPr lang="en-US" sz="2000" dirty="0">
                <a:latin typeface="Calibri" pitchFamily="34" charset="0"/>
                <a:cs typeface="Calibri" pitchFamily="34" charset="0"/>
              </a:rPr>
              <a:t>, which have been shown to be fundamental to the design of any digital computer.</a:t>
            </a:r>
          </a:p>
          <a:p>
            <a:pPr marL="563563" indent="0" algn="just" eaLnBrk="1" hangingPunct="1">
              <a:spcBef>
                <a:spcPts val="0"/>
              </a:spcBef>
              <a:buClr>
                <a:srgbClr val="FF0000"/>
              </a:buClr>
              <a:buSzPct val="101000"/>
              <a:buNone/>
            </a:pPr>
            <a:endParaRPr lang="en-US" sz="2000" dirty="0" smtClean="0">
              <a:latin typeface="Calibri" pitchFamily="34" charset="0"/>
              <a:cs typeface="Calibri" pitchFamily="34" charset="0"/>
            </a:endParaRPr>
          </a:p>
          <a:p>
            <a:pPr marL="0" indent="0" algn="just">
              <a:buNone/>
            </a:pPr>
            <a:r>
              <a:rPr lang="en-US" sz="2400" dirty="0" smtClean="0">
                <a:latin typeface="Arial" panose="020B0604020202020204" pitchFamily="34" charset="0"/>
                <a:cs typeface="Arial" panose="020B0604020202020204" pitchFamily="34" charset="0"/>
              </a:rPr>
              <a:t>Babbage </a:t>
            </a:r>
            <a:r>
              <a:rPr lang="en-US" sz="2400" dirty="0">
                <a:latin typeface="Arial" panose="020B0604020202020204" pitchFamily="34" charset="0"/>
                <a:cs typeface="Arial" panose="020B0604020202020204" pitchFamily="34" charset="0"/>
              </a:rPr>
              <a:t>was unable to produce a working model of </a:t>
            </a:r>
            <a:r>
              <a:rPr lang="en-US" sz="2400" dirty="0" smtClean="0">
                <a:latin typeface="Arial" panose="020B0604020202020204" pitchFamily="34" charset="0"/>
                <a:cs typeface="Arial" panose="020B0604020202020204" pitchFamily="34" charset="0"/>
              </a:rPr>
              <a:t>Analytical Engine </a:t>
            </a:r>
          </a:p>
          <a:p>
            <a:pPr marL="906463" algn="just" eaLnBrk="1" hangingPunct="1">
              <a:spcBef>
                <a:spcPts val="0"/>
              </a:spcBef>
              <a:buClr>
                <a:srgbClr val="FF0000"/>
              </a:buClr>
              <a:buSzPct val="101000"/>
              <a:buFontTx/>
              <a:buChar char="-"/>
            </a:pPr>
            <a:r>
              <a:rPr lang="en-US" sz="2000" dirty="0" smtClean="0">
                <a:ln>
                  <a:solidFill>
                    <a:srgbClr val="00CC00"/>
                  </a:solidFill>
                </a:ln>
                <a:solidFill>
                  <a:srgbClr val="FF0000"/>
                </a:solidFill>
                <a:latin typeface="Calibri" pitchFamily="34" charset="0"/>
                <a:cs typeface="Calibri" pitchFamily="34" charset="0"/>
              </a:rPr>
              <a:t>because</a:t>
            </a:r>
            <a:r>
              <a:rPr lang="en-US" sz="2000" dirty="0" smtClean="0">
                <a:latin typeface="Calibri" pitchFamily="34" charset="0"/>
                <a:cs typeface="Calibri" pitchFamily="34" charset="0"/>
              </a:rPr>
              <a:t> of financial difficulties as well as technological constraints (i.e. unavailable of the materials needed to manufacture the machine).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14</a:t>
            </a:fld>
            <a:endParaRPr lang="en-US" dirty="0"/>
          </a:p>
        </p:txBody>
      </p:sp>
    </p:spTree>
    <p:extLst>
      <p:ext uri="{BB962C8B-B14F-4D97-AF65-F5344CB8AC3E}">
        <p14:creationId xmlns:p14="http://schemas.microsoft.com/office/powerpoint/2010/main" val="572434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Ada: The First Programming </a:t>
            </a:r>
            <a:r>
              <a:rPr lang="en-US" sz="2700" i="0" dirty="0" smtClean="0">
                <a:solidFill>
                  <a:schemeClr val="bg1"/>
                </a:solidFill>
                <a:latin typeface="Arial" panose="020B0604020202020204" pitchFamily="34" charset="0"/>
              </a:rPr>
              <a:t>Language</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11430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2400" dirty="0" smtClean="0">
                <a:latin typeface="Arial" panose="020B0604020202020204" pitchFamily="34" charset="0"/>
                <a:cs typeface="Arial" panose="020B0604020202020204" pitchFamily="34" charset="0"/>
              </a:rPr>
              <a:t>Ada is the name of first programming language of the world which was developed by </a:t>
            </a:r>
            <a:r>
              <a:rPr lang="en-US" sz="2400" dirty="0" smtClean="0">
                <a:ln>
                  <a:solidFill>
                    <a:srgbClr val="FF0000"/>
                  </a:solidFill>
                </a:ln>
                <a:solidFill>
                  <a:srgbClr val="FF0000"/>
                </a:solidFill>
                <a:latin typeface="Arial" panose="020B0604020202020204" pitchFamily="34" charset="0"/>
                <a:cs typeface="Arial" panose="020B0604020202020204" pitchFamily="34" charset="0"/>
              </a:rPr>
              <a:t>Augusta </a:t>
            </a:r>
            <a:r>
              <a:rPr lang="en-US" sz="2400" dirty="0">
                <a:ln>
                  <a:solidFill>
                    <a:srgbClr val="FF0000"/>
                  </a:solidFill>
                </a:ln>
                <a:solidFill>
                  <a:srgbClr val="FF0000"/>
                </a:solidFill>
                <a:latin typeface="Arial" panose="020B0604020202020204" pitchFamily="34" charset="0"/>
                <a:cs typeface="Arial" panose="020B0604020202020204" pitchFamily="34" charset="0"/>
              </a:rPr>
              <a:t>Ada </a:t>
            </a:r>
            <a:r>
              <a:rPr lang="en-US" sz="2400" dirty="0" smtClean="0">
                <a:ln>
                  <a:solidFill>
                    <a:srgbClr val="FF0000"/>
                  </a:solidFill>
                </a:ln>
                <a:solidFill>
                  <a:srgbClr val="FF0000"/>
                </a:solidFill>
                <a:latin typeface="Arial" panose="020B0604020202020204" pitchFamily="34" charset="0"/>
                <a:cs typeface="Arial" panose="020B0604020202020204" pitchFamily="34" charset="0"/>
              </a:rPr>
              <a:t>Byron</a:t>
            </a: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daughter of famous British poet Lord Byron</a:t>
            </a:r>
            <a:r>
              <a:rPr lang="en-US" sz="2400" dirty="0" smtClean="0">
                <a:latin typeface="Arial" panose="020B0604020202020204" pitchFamily="34" charset="0"/>
                <a:cs typeface="Arial" panose="020B0604020202020204" pitchFamily="34" charset="0"/>
              </a:rPr>
              <a:t>. </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She is called the </a:t>
            </a:r>
            <a:r>
              <a:rPr lang="en-US" sz="2000" dirty="0">
                <a:ln>
                  <a:solidFill>
                    <a:srgbClr val="00CC00"/>
                  </a:solidFill>
                </a:ln>
                <a:solidFill>
                  <a:srgbClr val="FF0000"/>
                </a:solidFill>
                <a:latin typeface="Calibri" pitchFamily="34" charset="0"/>
                <a:cs typeface="Calibri" pitchFamily="34" charset="0"/>
              </a:rPr>
              <a:t>first programmer of the world</a:t>
            </a:r>
            <a:r>
              <a:rPr lang="en-US" sz="2000" dirty="0">
                <a:latin typeface="Calibri" pitchFamily="34" charset="0"/>
                <a:cs typeface="Calibri" pitchFamily="34" charset="0"/>
              </a:rPr>
              <a:t>.</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She found out some errors on Babbage’s works and also wrote some programs for Babbage’s Analytical Engine</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15</a:t>
            </a:fld>
            <a:endParaRPr lang="en-US" dirty="0"/>
          </a:p>
        </p:txBody>
      </p:sp>
    </p:spTree>
    <p:extLst>
      <p:ext uri="{BB962C8B-B14F-4D97-AF65-F5344CB8AC3E}">
        <p14:creationId xmlns:p14="http://schemas.microsoft.com/office/powerpoint/2010/main" val="358016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Logic Circuit Simplification by Boolean Algebra</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11430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SzPct val="100000"/>
              <a:buFont typeface="Wingdings" pitchFamily="2" charset="2"/>
              <a:buChar char="v"/>
            </a:pPr>
            <a:r>
              <a:rPr lang="en-US" sz="2400" dirty="0">
                <a:latin typeface="Arial" panose="020B0604020202020204" pitchFamily="34" charset="0"/>
                <a:cs typeface="Arial" panose="020B0604020202020204" pitchFamily="34" charset="0"/>
              </a:rPr>
              <a:t>After Babbage’s work on computers (1871), little progress was made until 1937. </a:t>
            </a:r>
            <a:r>
              <a:rPr lang="en-US" sz="2400" dirty="0" smtClean="0">
                <a:latin typeface="Arial" panose="020B0604020202020204" pitchFamily="34" charset="0"/>
                <a:cs typeface="Arial" panose="020B0604020202020204" pitchFamily="34" charset="0"/>
              </a:rPr>
              <a:t>An </a:t>
            </a:r>
            <a:r>
              <a:rPr lang="en-US" sz="2400" dirty="0">
                <a:latin typeface="Arial" panose="020B0604020202020204" pitchFamily="34" charset="0"/>
                <a:cs typeface="Arial" panose="020B0604020202020204" pitchFamily="34" charset="0"/>
              </a:rPr>
              <a:t>important theoretical development occurred between 1847 and </a:t>
            </a:r>
            <a:r>
              <a:rPr lang="en-US" sz="2400" dirty="0" smtClean="0">
                <a:latin typeface="Arial" panose="020B0604020202020204" pitchFamily="34" charset="0"/>
                <a:cs typeface="Arial" panose="020B0604020202020204" pitchFamily="34" charset="0"/>
              </a:rPr>
              <a:t>1854.</a:t>
            </a:r>
            <a:endParaRPr lang="en-US" sz="2400" dirty="0">
              <a:latin typeface="Arial" panose="020B0604020202020204" pitchFamily="34" charset="0"/>
              <a:cs typeface="Arial" panose="020B0604020202020204" pitchFamily="34" charset="0"/>
            </a:endParaRPr>
          </a:p>
          <a:p>
            <a:pPr algn="just">
              <a:buSzPct val="100000"/>
              <a:buFont typeface="Wingdings" pitchFamily="2" charset="2"/>
              <a:buChar char="v"/>
            </a:pPr>
            <a:r>
              <a:rPr lang="en-US" sz="2400" dirty="0">
                <a:ln>
                  <a:solidFill>
                    <a:srgbClr val="0000FF"/>
                  </a:solidFill>
                </a:ln>
                <a:solidFill>
                  <a:srgbClr val="0000FF"/>
                </a:solidFill>
                <a:latin typeface="Arial" panose="020B0604020202020204" pitchFamily="34" charset="0"/>
                <a:cs typeface="Arial" panose="020B0604020202020204" pitchFamily="34" charset="0"/>
              </a:rPr>
              <a:t>George Boole</a:t>
            </a:r>
            <a:r>
              <a:rPr lang="en-US" sz="2400" dirty="0">
                <a:latin typeface="Arial" panose="020B0604020202020204" pitchFamily="34" charset="0"/>
                <a:cs typeface="Arial" panose="020B0604020202020204" pitchFamily="34" charset="0"/>
              </a:rPr>
              <a:t>, an English Mathematician, developed an algebraic system called </a:t>
            </a:r>
            <a:r>
              <a:rPr lang="en-US" sz="2400" dirty="0">
                <a:solidFill>
                  <a:srgbClr val="FF0000"/>
                </a:solidFill>
                <a:latin typeface="Arial" panose="020B0604020202020204" pitchFamily="34" charset="0"/>
                <a:cs typeface="Arial" panose="020B0604020202020204" pitchFamily="34" charset="0"/>
              </a:rPr>
              <a:t>Boolean Algebra</a:t>
            </a:r>
            <a:r>
              <a:rPr lang="en-US" sz="2400" dirty="0">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Boolean Algebra is </a:t>
            </a:r>
            <a:r>
              <a:rPr lang="en-US" sz="2000" dirty="0">
                <a:latin typeface="Calibri" pitchFamily="34" charset="0"/>
                <a:cs typeface="Calibri" pitchFamily="34" charset="0"/>
              </a:rPr>
              <a:t>used widely today </a:t>
            </a:r>
            <a:r>
              <a:rPr lang="en-US" sz="2000" dirty="0">
                <a:ln>
                  <a:solidFill>
                    <a:srgbClr val="0000FF"/>
                  </a:solidFill>
                </a:ln>
                <a:solidFill>
                  <a:srgbClr val="0000FF"/>
                </a:solidFill>
                <a:latin typeface="Calibri" pitchFamily="34" charset="0"/>
                <a:cs typeface="Calibri" pitchFamily="34" charset="0"/>
              </a:rPr>
              <a:t>for</a:t>
            </a:r>
            <a:r>
              <a:rPr lang="en-US" sz="2000" dirty="0">
                <a:latin typeface="Calibri" pitchFamily="34" charset="0"/>
                <a:cs typeface="Calibri" pitchFamily="34" charset="0"/>
              </a:rPr>
              <a:t> representing and manipulating logical expressions and for the simplification of logic gates.</a:t>
            </a:r>
          </a:p>
          <a:p>
            <a:pPr marL="0" lvl="0" indent="0" algn="just">
              <a:buNone/>
            </a:pPr>
            <a:endParaRPr lang="en-US" sz="2400"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16</a:t>
            </a:fld>
            <a:endParaRPr lang="en-US" dirty="0"/>
          </a:p>
        </p:txBody>
      </p:sp>
    </p:spTree>
    <p:extLst>
      <p:ext uri="{BB962C8B-B14F-4D97-AF65-F5344CB8AC3E}">
        <p14:creationId xmlns:p14="http://schemas.microsoft.com/office/powerpoint/2010/main" val="3857645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74172628"/>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3366FF"/>
                          </a:solidFill>
                          <a:effectLst/>
                          <a:latin typeface="Arial" pitchFamily="34" charset="0"/>
                          <a:cs typeface="Arial" pitchFamily="34" charset="0"/>
                        </a:rPr>
                        <a:t>Census Tabulator</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latin typeface="Arial" panose="020B0604020202020204" pitchFamily="34" charset="0"/>
                <a:cs typeface="Arial" panose="020B0604020202020204" pitchFamily="34" charset="0"/>
              </a:rPr>
              <a:t>Census </a:t>
            </a:r>
            <a:r>
              <a:rPr lang="en-US" sz="2400" dirty="0">
                <a:latin typeface="Arial" panose="020B0604020202020204" pitchFamily="34" charset="0"/>
                <a:cs typeface="Arial" panose="020B0604020202020204" pitchFamily="34" charset="0"/>
              </a:rPr>
              <a:t>Tabulator is a device developed by </a:t>
            </a:r>
            <a:r>
              <a:rPr lang="en-US" sz="2400" dirty="0">
                <a:ln>
                  <a:solidFill>
                    <a:srgbClr val="00CC00"/>
                  </a:solidFill>
                </a:ln>
                <a:solidFill>
                  <a:srgbClr val="0000FF"/>
                </a:solidFill>
                <a:latin typeface="Arial" panose="020B0604020202020204" pitchFamily="34" charset="0"/>
                <a:cs typeface="Arial" panose="020B0604020202020204" pitchFamily="34" charset="0"/>
              </a:rPr>
              <a:t>Herman Hollerith</a:t>
            </a:r>
            <a:r>
              <a:rPr lang="en-US" sz="2400" dirty="0">
                <a:latin typeface="Arial" panose="020B0604020202020204" pitchFamily="34" charset="0"/>
                <a:cs typeface="Arial" panose="020B0604020202020204" pitchFamily="34" charset="0"/>
              </a:rPr>
              <a:t> which was </a:t>
            </a:r>
            <a:r>
              <a:rPr lang="en-US" sz="2400" dirty="0">
                <a:ln>
                  <a:solidFill>
                    <a:srgbClr val="00CC00"/>
                  </a:solidFill>
                </a:ln>
                <a:latin typeface="Arial" panose="020B0604020202020204" pitchFamily="34" charset="0"/>
                <a:cs typeface="Arial" panose="020B0604020202020204" pitchFamily="34" charset="0"/>
              </a:rPr>
              <a:t>used</a:t>
            </a:r>
            <a:r>
              <a:rPr lang="en-US" sz="2400" dirty="0">
                <a:latin typeface="Arial" panose="020B0604020202020204" pitchFamily="34" charset="0"/>
                <a:cs typeface="Arial" panose="020B0604020202020204" pitchFamily="34" charset="0"/>
              </a:rPr>
              <a:t> to tally the results of the 1890 US census. This was the first wholly successful information processing system to replace pen and paper</a:t>
            </a:r>
            <a:r>
              <a:rPr lang="en-US" sz="2400" dirty="0" smtClean="0">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Hand-counting results of 1880 census was proving impractical— it was laborious and error-prone operation that took a full 7 years to tabulate.</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Census Tabulator reduced a ten-year job to three months, saved the 1890 taxpayers five million dollars, and earned him an 1890 Columbia PhD.</a:t>
            </a:r>
          </a:p>
          <a:p>
            <a:pPr marL="0" lvl="0" indent="0" algn="just">
              <a:buNone/>
            </a:pPr>
            <a:r>
              <a:rPr lang="en-US" sz="2400" dirty="0">
                <a:latin typeface="Arial" panose="020B0604020202020204" pitchFamily="34" charset="0"/>
                <a:cs typeface="Arial" panose="020B0604020202020204" pitchFamily="34" charset="0"/>
              </a:rPr>
              <a:t>Herman Hollerith </a:t>
            </a:r>
            <a:r>
              <a:rPr lang="en-US" sz="2400" dirty="0">
                <a:ln>
                  <a:solidFill>
                    <a:srgbClr val="00CC00"/>
                  </a:solidFill>
                </a:ln>
                <a:solidFill>
                  <a:srgbClr val="0000FF"/>
                </a:solidFill>
                <a:latin typeface="Arial" panose="020B0604020202020204" pitchFamily="34" charset="0"/>
                <a:cs typeface="Arial" panose="020B0604020202020204" pitchFamily="34" charset="0"/>
              </a:rPr>
              <a:t>at first </a:t>
            </a:r>
            <a:r>
              <a:rPr lang="en-US" sz="2400" dirty="0">
                <a:latin typeface="Arial" panose="020B0604020202020204" pitchFamily="34" charset="0"/>
                <a:cs typeface="Arial" panose="020B0604020202020204" pitchFamily="34" charset="0"/>
              </a:rPr>
              <a:t>introduced the concept of punched cards, which were extensively used as input medium in computers even in late 1970s.</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17</a:t>
            </a:fld>
            <a:endParaRPr lang="en-US" dirty="0"/>
          </a:p>
        </p:txBody>
      </p:sp>
    </p:spTree>
    <p:extLst>
      <p:ext uri="{BB962C8B-B14F-4D97-AF65-F5344CB8AC3E}">
        <p14:creationId xmlns:p14="http://schemas.microsoft.com/office/powerpoint/2010/main" val="1852012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 </a:t>
            </a:r>
            <a:r>
              <a:rPr lang="en-US" sz="2700" i="0" dirty="0">
                <a:solidFill>
                  <a:schemeClr val="bg1"/>
                </a:solidFill>
                <a:latin typeface="Arial" panose="020B0604020202020204" pitchFamily="34" charset="0"/>
              </a:rPr>
              <a:t>Historical Evolution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46497750"/>
              </p:ext>
            </p:extLst>
          </p:nvPr>
        </p:nvGraphicFramePr>
        <p:xfrm>
          <a:off x="17834" y="785051"/>
          <a:ext cx="8897566" cy="457200"/>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indent="0" algn="just" defTabSz="914400" rtl="0" eaLnBrk="1" fontAlgn="auto" latinLnBrk="0" hangingPunct="1">
                        <a:lnSpc>
                          <a:spcPts val="1800"/>
                        </a:lnSpc>
                        <a:spcBef>
                          <a:spcPts val="0"/>
                        </a:spcBef>
                        <a:spcAft>
                          <a:spcPts val="0"/>
                        </a:spcAft>
                        <a:buClrTx/>
                        <a:buSzTx/>
                        <a:buFontTx/>
                        <a:buNone/>
                        <a:tabLst/>
                        <a:defRPr/>
                      </a:pPr>
                      <a:r>
                        <a:rPr lang="en-US" sz="2600" b="1" kern="1200" dirty="0" smtClean="0">
                          <a:solidFill>
                            <a:srgbClr val="FF0000"/>
                          </a:solidFill>
                          <a:effectLst/>
                          <a:latin typeface="Arial" pitchFamily="34" charset="0"/>
                          <a:ea typeface="+mn-ea"/>
                          <a:cs typeface="Arial" pitchFamily="34" charset="0"/>
                        </a:rPr>
                        <a:t>Mark-I</a:t>
                      </a:r>
                      <a:r>
                        <a:rPr lang="en-US" sz="2600" b="1" kern="1200" dirty="0" smtClean="0">
                          <a:solidFill>
                            <a:schemeClr val="tx1"/>
                          </a:solidFill>
                          <a:effectLst/>
                          <a:latin typeface="Arial" pitchFamily="34" charset="0"/>
                          <a:ea typeface="+mn-ea"/>
                          <a:cs typeface="Arial" pitchFamily="34" charset="0"/>
                        </a:rPr>
                        <a:t>:</a:t>
                      </a:r>
                      <a:r>
                        <a:rPr lang="en-US" sz="2600" b="1" kern="1200" dirty="0" smtClean="0">
                          <a:solidFill>
                            <a:srgbClr val="FF0000"/>
                          </a:solidFill>
                          <a:effectLst/>
                          <a:latin typeface="Arial" pitchFamily="34" charset="0"/>
                          <a:ea typeface="+mn-ea"/>
                          <a:cs typeface="Arial" pitchFamily="34" charset="0"/>
                        </a:rPr>
                        <a:t> </a:t>
                      </a:r>
                      <a:r>
                        <a:rPr lang="en-US" sz="2600" b="1" kern="1200" dirty="0" smtClean="0">
                          <a:solidFill>
                            <a:srgbClr val="3366FF"/>
                          </a:solidFill>
                          <a:effectLst/>
                          <a:latin typeface="Arial" pitchFamily="34" charset="0"/>
                          <a:ea typeface="+mn-ea"/>
                          <a:cs typeface="Arial" pitchFamily="34" charset="0"/>
                        </a:rPr>
                        <a:t>First Digital Computer</a:t>
                      </a:r>
                    </a:p>
                    <a:p>
                      <a:pPr marL="0" marR="0" algn="just">
                        <a:lnSpc>
                          <a:spcPts val="1800"/>
                        </a:lnSpc>
                        <a:spcBef>
                          <a:spcPts val="0"/>
                        </a:spcBef>
                        <a:spcAft>
                          <a:spcPts val="0"/>
                        </a:spcAft>
                      </a:pPr>
                      <a:endParaRPr lang="en-US" sz="2600" dirty="0" smtClean="0">
                        <a:solidFill>
                          <a:schemeClr val="tx1"/>
                        </a:solidFill>
                        <a:effectLst/>
                        <a:latin typeface="Arial" pitchFamily="34" charset="0"/>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2400" dirty="0" smtClean="0">
                <a:latin typeface="Arial" panose="020B0604020202020204" pitchFamily="34" charset="0"/>
                <a:cs typeface="Arial" panose="020B0604020202020204" pitchFamily="34" charset="0"/>
              </a:rPr>
              <a:t>Mark-I was </a:t>
            </a:r>
            <a:r>
              <a:rPr lang="en-US" sz="2400" dirty="0">
                <a:latin typeface="Arial" panose="020B0604020202020204" pitchFamily="34" charset="0"/>
                <a:cs typeface="Arial" panose="020B0604020202020204" pitchFamily="34" charset="0"/>
              </a:rPr>
              <a:t>the </a:t>
            </a:r>
            <a:r>
              <a:rPr lang="en-US" sz="2400" dirty="0">
                <a:ln>
                  <a:solidFill>
                    <a:srgbClr val="00CC00"/>
                  </a:solidFill>
                </a:ln>
                <a:latin typeface="Arial" panose="020B0604020202020204" pitchFamily="34" charset="0"/>
                <a:cs typeface="Arial" panose="020B0604020202020204" pitchFamily="34" charset="0"/>
              </a:rPr>
              <a:t>first fully automatic calculating </a:t>
            </a:r>
            <a:r>
              <a:rPr lang="en-US" sz="2400" dirty="0" smtClean="0">
                <a:ln>
                  <a:solidFill>
                    <a:srgbClr val="00CC00"/>
                  </a:solidFill>
                </a:ln>
                <a:latin typeface="Arial" panose="020B0604020202020204" pitchFamily="34" charset="0"/>
                <a:cs typeface="Arial" panose="020B0604020202020204" pitchFamily="34" charset="0"/>
              </a:rPr>
              <a:t>machine </a:t>
            </a:r>
            <a:r>
              <a:rPr lang="en-US" sz="2400" dirty="0" smtClean="0">
                <a:latin typeface="Arial" panose="020B0604020202020204" pitchFamily="34" charset="0"/>
                <a:cs typeface="Arial" panose="020B0604020202020204" pitchFamily="34" charset="0"/>
              </a:rPr>
              <a:t>which was </a:t>
            </a:r>
            <a:r>
              <a:rPr lang="en-US" sz="2400" dirty="0">
                <a:latin typeface="Arial" panose="020B0604020202020204" pitchFamily="34" charset="0"/>
                <a:cs typeface="Arial" panose="020B0604020202020204" pitchFamily="34" charset="0"/>
              </a:rPr>
              <a:t>designed by </a:t>
            </a:r>
            <a:r>
              <a:rPr lang="en-US" sz="2400" dirty="0">
                <a:ln>
                  <a:solidFill>
                    <a:srgbClr val="0033CC"/>
                  </a:solidFill>
                </a:ln>
                <a:solidFill>
                  <a:srgbClr val="0000FF"/>
                </a:solidFill>
                <a:latin typeface="Arial" panose="020B0604020202020204" pitchFamily="34" charset="0"/>
                <a:cs typeface="Arial" panose="020B0604020202020204" pitchFamily="34" charset="0"/>
              </a:rPr>
              <a:t>Howard A. Aiken </a:t>
            </a:r>
            <a:r>
              <a:rPr lang="en-US" sz="2400" dirty="0">
                <a:latin typeface="Arial" panose="020B0604020202020204" pitchFamily="34" charset="0"/>
                <a:cs typeface="Arial" panose="020B0604020202020204" pitchFamily="34" charset="0"/>
              </a:rPr>
              <a:t>of Harvard University, in collaboration with IBM (International Business Machines) Corporation in 1937. </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It was an electro-mechanical device, since both mechanical and electronic components were used in its design.</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It measured 15 m long, 2.4 m high, and 0.6 m wide.</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input and output were performed by punched cards and paper tapes.</a:t>
            </a:r>
          </a:p>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It </a:t>
            </a:r>
            <a:r>
              <a:rPr lang="en-US" sz="2000" dirty="0">
                <a:latin typeface="Calibri" pitchFamily="34" charset="0"/>
                <a:cs typeface="Calibri" pitchFamily="34" charset="0"/>
              </a:rPr>
              <a:t>could automatically perform a sequence of arithmetic operations</a:t>
            </a:r>
            <a:r>
              <a:rPr lang="en-US" sz="2000" dirty="0" smtClean="0">
                <a:latin typeface="Calibri" pitchFamily="34" charset="0"/>
                <a:cs typeface="Calibri" pitchFamily="34" charset="0"/>
              </a:rPr>
              <a:t>.</a:t>
            </a:r>
          </a:p>
          <a:p>
            <a:pPr marL="563563" lvl="0" indent="0" algn="just" eaLnBrk="1" hangingPunct="1">
              <a:spcBef>
                <a:spcPts val="0"/>
              </a:spcBef>
              <a:buClr>
                <a:srgbClr val="FF0000"/>
              </a:buClr>
              <a:buSzPct val="101000"/>
              <a:buNone/>
            </a:pPr>
            <a:endParaRPr lang="en-US" sz="1100" dirty="0">
              <a:latin typeface="Calibri" pitchFamily="34" charset="0"/>
              <a:cs typeface="Calibri" pitchFamily="34" charset="0"/>
            </a:endParaRPr>
          </a:p>
          <a:p>
            <a:pPr marL="0" indent="0" algn="just">
              <a:buNone/>
            </a:pPr>
            <a:r>
              <a:rPr lang="en-US" sz="2400" dirty="0" smtClean="0">
                <a:latin typeface="Arial" panose="020B0604020202020204" pitchFamily="34" charset="0"/>
                <a:cs typeface="Arial" panose="020B0604020202020204" pitchFamily="34" charset="0"/>
              </a:rPr>
              <a:t>Mark-I was </a:t>
            </a:r>
            <a:r>
              <a:rPr lang="en-US" sz="2400" dirty="0">
                <a:latin typeface="Arial" panose="020B0604020202020204" pitchFamily="34" charset="0"/>
                <a:cs typeface="Arial" panose="020B0604020202020204" pitchFamily="34" charset="0"/>
              </a:rPr>
              <a:t>capable of performing </a:t>
            </a:r>
            <a:r>
              <a:rPr lang="en-US" sz="2400" dirty="0">
                <a:ln>
                  <a:solidFill>
                    <a:srgbClr val="00CC00"/>
                  </a:solidFill>
                </a:ln>
                <a:solidFill>
                  <a:srgbClr val="0000FF"/>
                </a:solidFill>
                <a:latin typeface="Arial" panose="020B0604020202020204" pitchFamily="34" charset="0"/>
                <a:cs typeface="Arial" panose="020B0604020202020204" pitchFamily="34" charset="0"/>
              </a:rPr>
              <a:t>5 basic arithmetic operations</a:t>
            </a:r>
            <a:r>
              <a:rPr lang="en-US" sz="2400" dirty="0">
                <a:latin typeface="Arial" panose="020B0604020202020204" pitchFamily="34" charset="0"/>
                <a:cs typeface="Arial" panose="020B0604020202020204" pitchFamily="34" charset="0"/>
              </a:rPr>
              <a:t>: </a:t>
            </a:r>
            <a:r>
              <a:rPr lang="en-US" sz="1800" dirty="0">
                <a:latin typeface="Calibri" pitchFamily="34" charset="0"/>
                <a:cs typeface="Calibri" pitchFamily="34" charset="0"/>
              </a:rPr>
              <a:t>addition, subtraction, multiplication, division and table reference. </a:t>
            </a:r>
            <a:endParaRPr lang="en-US" sz="1800" dirty="0" smtClean="0">
              <a:latin typeface="Calibri" pitchFamily="34" charset="0"/>
              <a:cs typeface="Calibri" pitchFamily="34" charset="0"/>
            </a:endParaRPr>
          </a:p>
          <a:p>
            <a:pPr marL="563563" lvl="0" indent="0" algn="just" eaLnBrk="1" hangingPunct="1">
              <a:spcBef>
                <a:spcPts val="0"/>
              </a:spcBef>
              <a:buClr>
                <a:srgbClr val="FF0000"/>
              </a:buClr>
              <a:buSzPct val="101000"/>
              <a:buNone/>
            </a:pPr>
            <a:endParaRPr lang="en-US" sz="1050" dirty="0">
              <a:latin typeface="Calibri" pitchFamily="34" charset="0"/>
              <a:cs typeface="Calibri" pitchFamily="34" charset="0"/>
            </a:endParaRPr>
          </a:p>
          <a:p>
            <a:pPr marL="0" lvl="0" indent="0" algn="just" eaLnBrk="1" hangingPunct="1">
              <a:spcBef>
                <a:spcPts val="0"/>
              </a:spcBef>
              <a:buClr>
                <a:srgbClr val="FF0000"/>
              </a:buClr>
              <a:buSzPct val="101000"/>
              <a:buNone/>
            </a:pPr>
            <a:r>
              <a:rPr lang="en-US" sz="2400" dirty="0">
                <a:ln>
                  <a:solidFill>
                    <a:srgbClr val="0000FF"/>
                  </a:solidFill>
                </a:ln>
                <a:solidFill>
                  <a:srgbClr val="0000FF"/>
                </a:solidFill>
                <a:latin typeface="Arial" panose="020B0604020202020204" pitchFamily="34" charset="0"/>
                <a:cs typeface="Arial" panose="020B0604020202020204" pitchFamily="34" charset="0"/>
              </a:rPr>
              <a:t>Limitations</a:t>
            </a:r>
            <a:r>
              <a:rPr lang="en-US" sz="2400" dirty="0">
                <a:solidFill>
                  <a:srgbClr val="FF0000"/>
                </a:solidFill>
                <a:latin typeface="Arial" panose="020B0604020202020204" pitchFamily="34" charset="0"/>
                <a:cs typeface="Arial" panose="020B0604020202020204" pitchFamily="34" charset="0"/>
              </a:rPr>
              <a:t>: </a:t>
            </a:r>
          </a:p>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Although </a:t>
            </a:r>
            <a:r>
              <a:rPr lang="en-US" sz="2000" dirty="0">
                <a:latin typeface="Calibri" pitchFamily="34" charset="0"/>
                <a:cs typeface="Calibri" pitchFamily="34" charset="0"/>
              </a:rPr>
              <a:t>this machine proved to be extremely reliable, it was very complex in design and huge in size. This machine was very slow as compared to today’s computers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18</a:t>
            </a:fld>
            <a:endParaRPr lang="en-US" dirty="0"/>
          </a:p>
        </p:txBody>
      </p:sp>
    </p:spTree>
    <p:extLst>
      <p:ext uri="{BB962C8B-B14F-4D97-AF65-F5344CB8AC3E}">
        <p14:creationId xmlns:p14="http://schemas.microsoft.com/office/powerpoint/2010/main" val="11942979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Historical </a:t>
            </a:r>
            <a:r>
              <a:rPr lang="en-US" sz="2700" i="0" dirty="0">
                <a:solidFill>
                  <a:schemeClr val="bg1"/>
                </a:solidFill>
                <a:latin typeface="Arial" panose="020B0604020202020204" pitchFamily="34" charset="0"/>
              </a:rPr>
              <a:t>Evolution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8432638"/>
              </p:ext>
            </p:extLst>
          </p:nvPr>
        </p:nvGraphicFramePr>
        <p:xfrm>
          <a:off x="17834" y="815848"/>
          <a:ext cx="8897566" cy="708152"/>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70815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FF0000"/>
                          </a:solidFill>
                          <a:effectLst/>
                          <a:latin typeface="Arial" pitchFamily="34" charset="0"/>
                          <a:ea typeface="+mn-ea"/>
                          <a:cs typeface="Arial" pitchFamily="34" charset="0"/>
                        </a:rPr>
                        <a:t>ABC Computer</a:t>
                      </a:r>
                      <a:r>
                        <a:rPr lang="en-US" sz="2600" b="1" kern="1200" dirty="0" smtClean="0">
                          <a:solidFill>
                            <a:schemeClr val="tx1"/>
                          </a:solidFill>
                          <a:effectLst/>
                          <a:latin typeface="Arial" pitchFamily="34" charset="0"/>
                          <a:ea typeface="+mn-ea"/>
                          <a:cs typeface="Arial" pitchFamily="34" charset="0"/>
                        </a:rPr>
                        <a:t>: </a:t>
                      </a:r>
                      <a:r>
                        <a:rPr lang="en-US" sz="1800" b="1" kern="1200" dirty="0" smtClean="0">
                          <a:solidFill>
                            <a:srgbClr val="3366FF"/>
                          </a:solidFill>
                          <a:effectLst/>
                          <a:latin typeface="Arial" pitchFamily="34" charset="0"/>
                          <a:ea typeface="+mn-ea"/>
                          <a:cs typeface="Arial" pitchFamily="34" charset="0"/>
                        </a:rPr>
                        <a:t>First Automatic Electronic Digital Computer</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763628"/>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Arial" panose="020B0604020202020204" pitchFamily="34" charset="0"/>
                <a:cs typeface="Arial" panose="020B0604020202020204" pitchFamily="34" charset="0"/>
              </a:rPr>
              <a:t>The </a:t>
            </a:r>
            <a:r>
              <a:rPr lang="en-US" sz="2400" dirty="0" err="1">
                <a:latin typeface="Arial" panose="020B0604020202020204" pitchFamily="34" charset="0"/>
                <a:cs typeface="Arial" panose="020B0604020202020204" pitchFamily="34" charset="0"/>
              </a:rPr>
              <a:t>Atanasoff</a:t>
            </a:r>
            <a:r>
              <a:rPr lang="en-US" sz="2400" dirty="0">
                <a:latin typeface="Arial" panose="020B0604020202020204" pitchFamily="34" charset="0"/>
                <a:cs typeface="Arial" panose="020B0604020202020204" pitchFamily="34" charset="0"/>
              </a:rPr>
              <a:t> Berry Computer, later named </a:t>
            </a:r>
            <a:r>
              <a:rPr lang="en-US" sz="2400" dirty="0" smtClean="0">
                <a:latin typeface="Arial" panose="020B0604020202020204" pitchFamily="34" charset="0"/>
                <a:cs typeface="Arial" panose="020B0604020202020204" pitchFamily="34" charset="0"/>
              </a:rPr>
              <a:t>the ABC</a:t>
            </a:r>
            <a:r>
              <a:rPr lang="en-US" sz="2400" dirty="0">
                <a:latin typeface="Arial" panose="020B0604020202020204" pitchFamily="34" charset="0"/>
                <a:cs typeface="Arial" panose="020B0604020202020204" pitchFamily="34" charset="0"/>
              </a:rPr>
              <a:t>, was built at Iowa State University from 1939-1942 by physics professor </a:t>
            </a:r>
            <a:r>
              <a:rPr lang="en-US" sz="2400" dirty="0">
                <a:ln>
                  <a:solidFill>
                    <a:srgbClr val="0000FF"/>
                  </a:solidFill>
                </a:ln>
                <a:solidFill>
                  <a:srgbClr val="0000FF"/>
                </a:solidFill>
                <a:latin typeface="Arial" panose="020B0604020202020204" pitchFamily="34" charset="0"/>
                <a:cs typeface="Arial" panose="020B0604020202020204" pitchFamily="34" charset="0"/>
              </a:rPr>
              <a:t>Dr. John Vincent </a:t>
            </a:r>
            <a:r>
              <a:rPr lang="en-US" sz="2400" dirty="0" err="1">
                <a:ln>
                  <a:solidFill>
                    <a:srgbClr val="0000FF"/>
                  </a:solidFill>
                </a:ln>
                <a:solidFill>
                  <a:srgbClr val="0000FF"/>
                </a:solidFill>
                <a:latin typeface="Arial" panose="020B0604020202020204" pitchFamily="34" charset="0"/>
                <a:cs typeface="Arial" panose="020B0604020202020204" pitchFamily="34" charset="0"/>
              </a:rPr>
              <a:t>Atanasoff</a:t>
            </a:r>
            <a:r>
              <a:rPr lang="en-US" sz="2400" dirty="0">
                <a:ln>
                  <a:solidFill>
                    <a:srgbClr val="0000FF"/>
                  </a:solidFill>
                </a:ln>
                <a:solidFill>
                  <a:srgbClr val="0000FF"/>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 his graduate student, </a:t>
            </a:r>
            <a:r>
              <a:rPr lang="en-US" sz="2400" dirty="0">
                <a:ln>
                  <a:solidFill>
                    <a:srgbClr val="00CC00"/>
                  </a:solidFill>
                </a:ln>
                <a:solidFill>
                  <a:srgbClr val="0000FF"/>
                </a:solidFill>
                <a:latin typeface="Arial" panose="020B0604020202020204" pitchFamily="34" charset="0"/>
                <a:cs typeface="Arial" panose="020B0604020202020204" pitchFamily="34" charset="0"/>
              </a:rPr>
              <a:t>Clifford Berry</a:t>
            </a:r>
            <a:r>
              <a:rPr lang="en-US" sz="2400" dirty="0">
                <a:latin typeface="Arial" panose="020B0604020202020204" pitchFamily="34" charset="0"/>
                <a:cs typeface="Arial" panose="020B0604020202020204" pitchFamily="34" charset="0"/>
              </a:rPr>
              <a:t>. </a:t>
            </a:r>
          </a:p>
          <a:p>
            <a:pPr marL="906463" algn="just"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It is </a:t>
            </a:r>
            <a:r>
              <a:rPr lang="en-US" sz="2000" dirty="0">
                <a:ln>
                  <a:solidFill>
                    <a:srgbClr val="00CC00"/>
                  </a:solidFill>
                </a:ln>
                <a:latin typeface="Calibri" pitchFamily="34" charset="0"/>
                <a:cs typeface="Calibri" pitchFamily="34" charset="0"/>
              </a:rPr>
              <a:t>used</a:t>
            </a:r>
            <a:r>
              <a:rPr lang="en-US" sz="2000" dirty="0">
                <a:latin typeface="Calibri" pitchFamily="34" charset="0"/>
                <a:cs typeface="Calibri" pitchFamily="34" charset="0"/>
              </a:rPr>
              <a:t> to solve certain mathematical linear equations. </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It was </a:t>
            </a:r>
            <a:r>
              <a:rPr lang="en-US" sz="2000" dirty="0">
                <a:ln>
                  <a:solidFill>
                    <a:srgbClr val="00CC00"/>
                  </a:solidFill>
                </a:ln>
                <a:solidFill>
                  <a:srgbClr val="0000FF"/>
                </a:solidFill>
                <a:latin typeface="Calibri" pitchFamily="34" charset="0"/>
                <a:cs typeface="Calibri" pitchFamily="34" charset="0"/>
              </a:rPr>
              <a:t>called the ABC</a:t>
            </a:r>
            <a:r>
              <a:rPr lang="en-US" sz="2000" dirty="0">
                <a:latin typeface="Calibri" pitchFamily="34" charset="0"/>
                <a:cs typeface="Calibri" pitchFamily="34" charset="0"/>
              </a:rPr>
              <a:t>, after its inventor’s name and his assistant, Clifford Berry. </a:t>
            </a:r>
          </a:p>
          <a:p>
            <a:pPr marL="0" indent="0" algn="just">
              <a:buNone/>
            </a:pPr>
            <a:endParaRPr lang="en-US" sz="2400" dirty="0">
              <a:latin typeface="Arial" panose="020B0604020202020204" pitchFamily="34" charset="0"/>
              <a:cs typeface="Arial" panose="020B0604020202020204" pitchFamily="34" charset="0"/>
            </a:endParaRP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19</a:t>
            </a:fld>
            <a:endParaRPr lang="en-US" dirty="0"/>
          </a:p>
        </p:txBody>
      </p:sp>
    </p:spTree>
    <p:extLst>
      <p:ext uri="{BB962C8B-B14F-4D97-AF65-F5344CB8AC3E}">
        <p14:creationId xmlns:p14="http://schemas.microsoft.com/office/powerpoint/2010/main" val="2021514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95410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altLang="en-US" sz="2800" i="0" dirty="0" smtClean="0">
                <a:solidFill>
                  <a:schemeClr val="bg1"/>
                </a:solidFill>
                <a:latin typeface="Arial" panose="020B0604020202020204" pitchFamily="34" charset="0"/>
              </a:rPr>
              <a:t>Lecture File-02</a:t>
            </a:r>
            <a:r>
              <a:rPr lang="en-US" altLang="en-US" sz="2400" i="0" dirty="0" smtClean="0">
                <a:solidFill>
                  <a:schemeClr val="bg1"/>
                </a:solidFill>
                <a:latin typeface="Arial" panose="020B0604020202020204" pitchFamily="34" charset="0"/>
              </a:rPr>
              <a:t>: </a:t>
            </a:r>
          </a:p>
          <a:p>
            <a:pPr algn="ctr"/>
            <a:r>
              <a:rPr lang="en-US" sz="2800" i="0" dirty="0" smtClean="0">
                <a:solidFill>
                  <a:srgbClr val="FF0000"/>
                </a:solidFill>
                <a:latin typeface="Arial" panose="020B0604020202020204" pitchFamily="34" charset="0"/>
              </a:rPr>
              <a:t>History </a:t>
            </a:r>
            <a:r>
              <a:rPr lang="en-US" sz="2800" i="0" dirty="0">
                <a:solidFill>
                  <a:srgbClr val="FF0000"/>
                </a:solidFill>
                <a:latin typeface="Arial" panose="020B0604020202020204" pitchFamily="34" charset="0"/>
              </a:rPr>
              <a:t>and Historical Evolution of </a:t>
            </a:r>
            <a:r>
              <a:rPr lang="en-US" sz="2800" i="0" dirty="0" smtClean="0">
                <a:solidFill>
                  <a:srgbClr val="FF0000"/>
                </a:solidFill>
                <a:latin typeface="Arial" panose="020B0604020202020204" pitchFamily="34" charset="0"/>
              </a:rPr>
              <a:t>Computers</a:t>
            </a:r>
            <a:endParaRPr lang="en-US" sz="2800" i="0" dirty="0">
              <a:solidFill>
                <a:srgbClr val="FF0000"/>
              </a:solidFill>
              <a:latin typeface="Arial" panose="020B0604020202020204" pitchFamily="34" charset="0"/>
            </a:endParaRPr>
          </a:p>
        </p:txBody>
      </p:sp>
      <p:sp>
        <p:nvSpPr>
          <p:cNvPr id="11271" name="Rectangle 14"/>
          <p:cNvSpPr>
            <a:spLocks noChangeArrowheads="1"/>
          </p:cNvSpPr>
          <p:nvPr/>
        </p:nvSpPr>
        <p:spPr bwMode="auto">
          <a:xfrm>
            <a:off x="0" y="1167825"/>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smtClean="0">
                <a:ln>
                  <a:solidFill>
                    <a:srgbClr val="0000FF"/>
                  </a:solidFill>
                </a:ln>
                <a:solidFill>
                  <a:srgbClr val="660066"/>
                </a:solidFill>
                <a:latin typeface="Arial Black" panose="020B0A04020102020204" pitchFamily="34" charset="0"/>
              </a:rPr>
              <a:t>Topics to be Discussed</a:t>
            </a:r>
            <a:endParaRPr lang="en-US" sz="3200" i="0" u="sng" dirty="0">
              <a:ln>
                <a:solidFill>
                  <a:srgbClr val="0000FF"/>
                </a:solidFill>
              </a:ln>
              <a:solidFill>
                <a:srgbClr val="660066"/>
              </a:solidFill>
              <a:latin typeface="Arial Black" panose="020B0A040201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8122790"/>
              </p:ext>
            </p:extLst>
          </p:nvPr>
        </p:nvGraphicFramePr>
        <p:xfrm>
          <a:off x="228599" y="1905000"/>
          <a:ext cx="8610601" cy="4546600"/>
        </p:xfrm>
        <a:graphic>
          <a:graphicData uri="http://schemas.openxmlformats.org/drawingml/2006/table">
            <a:tbl>
              <a:tblPr firstRow="1" firstCol="1" lastRow="1" lastCol="1" bandRow="1" bandCol="1">
                <a:tableStyleId>{5C22544A-7EE6-4342-B048-85BDC9FD1C3A}</a:tableStyleId>
              </a:tblPr>
              <a:tblGrid>
                <a:gridCol w="698157">
                  <a:extLst>
                    <a:ext uri="{9D8B030D-6E8A-4147-A177-3AD203B41FA5}">
                      <a16:colId xmlns:a16="http://schemas.microsoft.com/office/drawing/2014/main" val="20000"/>
                    </a:ext>
                  </a:extLst>
                </a:gridCol>
                <a:gridCol w="7912444">
                  <a:extLst>
                    <a:ext uri="{9D8B030D-6E8A-4147-A177-3AD203B41FA5}">
                      <a16:colId xmlns:a16="http://schemas.microsoft.com/office/drawing/2014/main" val="20001"/>
                    </a:ext>
                  </a:extLst>
                </a:gridCol>
              </a:tblGrid>
              <a:tr h="381000">
                <a:tc gridSpan="2">
                  <a:txBody>
                    <a:bodyPr/>
                    <a:lstStyle/>
                    <a:p>
                      <a:pPr marL="0" marR="0" algn="just">
                        <a:lnSpc>
                          <a:spcPct val="100000"/>
                        </a:lnSpc>
                        <a:spcBef>
                          <a:spcPts val="0"/>
                        </a:spcBef>
                        <a:spcAft>
                          <a:spcPts val="0"/>
                        </a:spcAft>
                      </a:pPr>
                      <a:r>
                        <a:rPr lang="en-US" sz="2000" b="1" spc="-100" baseline="0" dirty="0" smtClean="0">
                          <a:solidFill>
                            <a:srgbClr val="3366FF"/>
                          </a:solidFill>
                          <a:effectLst/>
                          <a:latin typeface="Verdana" pitchFamily="34" charset="0"/>
                          <a:ea typeface="Verdana" pitchFamily="34" charset="0"/>
                          <a:cs typeface="Verdana" pitchFamily="34" charset="0"/>
                        </a:rPr>
                        <a:t>History: Counting Devices </a:t>
                      </a:r>
                      <a:r>
                        <a:rPr lang="en-US" sz="2000" b="1" spc="-100" baseline="0" dirty="0">
                          <a:solidFill>
                            <a:srgbClr val="3366FF"/>
                          </a:solidFill>
                          <a:effectLst/>
                          <a:latin typeface="Verdana" pitchFamily="34" charset="0"/>
                          <a:ea typeface="Verdana" pitchFamily="34" charset="0"/>
                          <a:cs typeface="Verdana" pitchFamily="34" charset="0"/>
                        </a:rPr>
                        <a:t>B</a:t>
                      </a:r>
                      <a:r>
                        <a:rPr lang="en-US" sz="2000" b="1" spc="-100" baseline="0" dirty="0" smtClean="0">
                          <a:solidFill>
                            <a:srgbClr val="3366FF"/>
                          </a:solidFill>
                          <a:effectLst/>
                          <a:latin typeface="Verdana" pitchFamily="34" charset="0"/>
                          <a:ea typeface="Verdana" pitchFamily="34" charset="0"/>
                          <a:cs typeface="Verdana" pitchFamily="34" charset="0"/>
                        </a:rPr>
                        <a:t>efore </a:t>
                      </a:r>
                      <a:r>
                        <a:rPr lang="en-US" sz="2000" b="1" spc="-100" baseline="0" dirty="0">
                          <a:solidFill>
                            <a:srgbClr val="3366FF"/>
                          </a:solidFill>
                          <a:effectLst/>
                          <a:latin typeface="Verdana" pitchFamily="34" charset="0"/>
                          <a:ea typeface="Verdana" pitchFamily="34" charset="0"/>
                          <a:cs typeface="Verdana" pitchFamily="34" charset="0"/>
                        </a:rPr>
                        <a:t>the </a:t>
                      </a:r>
                      <a:r>
                        <a:rPr lang="en-US" sz="2000" b="1" spc="-100" baseline="0" dirty="0" smtClean="0">
                          <a:solidFill>
                            <a:srgbClr val="3366FF"/>
                          </a:solidFill>
                          <a:effectLst/>
                          <a:latin typeface="Verdana" pitchFamily="34" charset="0"/>
                          <a:ea typeface="Verdana" pitchFamily="34" charset="0"/>
                          <a:cs typeface="Verdana" pitchFamily="34" charset="0"/>
                        </a:rPr>
                        <a:t>Advent </a:t>
                      </a:r>
                      <a:r>
                        <a:rPr lang="en-US" sz="2000" b="1" spc="-100" baseline="0" dirty="0">
                          <a:solidFill>
                            <a:srgbClr val="3366FF"/>
                          </a:solidFill>
                          <a:effectLst/>
                          <a:latin typeface="Verdana" pitchFamily="34" charset="0"/>
                          <a:ea typeface="Verdana" pitchFamily="34" charset="0"/>
                          <a:cs typeface="Verdana" pitchFamily="34" charset="0"/>
                        </a:rPr>
                        <a:t>of Computers</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just">
                        <a:lnSpc>
                          <a:spcPct val="100000"/>
                        </a:lnSpc>
                        <a:spcBef>
                          <a:spcPts val="0"/>
                        </a:spcBef>
                        <a:spcAft>
                          <a:spcPts val="0"/>
                        </a:spcAft>
                      </a:pPr>
                      <a:endParaRPr lang="en-US" sz="2000" b="1"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5120">
                <a:tc>
                  <a:txBody>
                    <a:bodyPr/>
                    <a:lstStyle/>
                    <a:p>
                      <a:pPr marL="0" marR="0" algn="just">
                        <a:lnSpc>
                          <a:spcPct val="100000"/>
                        </a:lnSpc>
                        <a:spcBef>
                          <a:spcPts val="0"/>
                        </a:spcBef>
                        <a:spcAft>
                          <a:spcPts val="0"/>
                        </a:spcAft>
                      </a:pPr>
                      <a:r>
                        <a:rPr lang="en-US" sz="2000" b="1">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The Abacus: First Counting Device</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5120">
                <a:tc>
                  <a:txBody>
                    <a:bodyPr/>
                    <a:lstStyle/>
                    <a:p>
                      <a:pPr marL="0" marR="0" algn="just">
                        <a:lnSpc>
                          <a:spcPct val="100000"/>
                        </a:lnSpc>
                        <a:spcBef>
                          <a:spcPts val="0"/>
                        </a:spcBef>
                        <a:spcAft>
                          <a:spcPts val="0"/>
                        </a:spcAft>
                      </a:pPr>
                      <a:r>
                        <a:rPr lang="en-US" sz="2000" b="1">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Napier’s Bones</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5120">
                <a:tc>
                  <a:txBody>
                    <a:bodyPr/>
                    <a:lstStyle/>
                    <a:p>
                      <a:pPr marL="0" marR="0" algn="just">
                        <a:lnSpc>
                          <a:spcPct val="100000"/>
                        </a:lnSpc>
                        <a:spcBef>
                          <a:spcPts val="0"/>
                        </a:spcBef>
                        <a:spcAft>
                          <a:spcPts val="0"/>
                        </a:spcAft>
                      </a:pPr>
                      <a:r>
                        <a:rPr lang="en-US" sz="2000" b="1">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Slide Rule</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5120">
                <a:tc>
                  <a:txBody>
                    <a:bodyPr/>
                    <a:lstStyle/>
                    <a:p>
                      <a:pPr marL="0" marR="0" algn="just">
                        <a:lnSpc>
                          <a:spcPct val="100000"/>
                        </a:lnSpc>
                        <a:spcBef>
                          <a:spcPts val="0"/>
                        </a:spcBef>
                        <a:spcAft>
                          <a:spcPts val="0"/>
                        </a:spcAft>
                      </a:pPr>
                      <a:r>
                        <a:rPr lang="en-US" sz="2000" b="1">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Stepped Reckoner</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25120">
                <a:tc>
                  <a:txBody>
                    <a:bodyPr/>
                    <a:lstStyle/>
                    <a:p>
                      <a:pPr marL="0" marR="0" algn="just">
                        <a:lnSpc>
                          <a:spcPct val="100000"/>
                        </a:lnSpc>
                        <a:spcBef>
                          <a:spcPts val="0"/>
                        </a:spcBef>
                        <a:spcAft>
                          <a:spcPts val="0"/>
                        </a:spcAft>
                      </a:pPr>
                      <a:r>
                        <a:rPr lang="en-US" sz="2000" b="1">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Difference Engine &amp; Analytical Engine</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25120">
                <a:tc>
                  <a:txBody>
                    <a:bodyPr/>
                    <a:lstStyle/>
                    <a:p>
                      <a:pPr marL="0" marR="0" algn="just">
                        <a:lnSpc>
                          <a:spcPct val="100000"/>
                        </a:lnSpc>
                        <a:spcBef>
                          <a:spcPts val="0"/>
                        </a:spcBef>
                        <a:spcAft>
                          <a:spcPts val="0"/>
                        </a:spcAft>
                      </a:pPr>
                      <a:r>
                        <a:rPr lang="en-US" sz="2000" b="1">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Census </a:t>
                      </a:r>
                      <a:r>
                        <a:rPr lang="en-US" sz="1800" b="1" dirty="0" smtClean="0">
                          <a:solidFill>
                            <a:schemeClr val="tx1"/>
                          </a:solidFill>
                          <a:effectLst/>
                          <a:latin typeface="Verdana" pitchFamily="34" charset="0"/>
                          <a:ea typeface="Verdana" pitchFamily="34" charset="0"/>
                          <a:cs typeface="Verdana" pitchFamily="34" charset="0"/>
                        </a:rPr>
                        <a:t>Tabulator</a:t>
                      </a:r>
                    </a:p>
                    <a:p>
                      <a:pPr marL="0" marR="0" algn="just">
                        <a:lnSpc>
                          <a:spcPct val="100000"/>
                        </a:lnSpc>
                        <a:spcBef>
                          <a:spcPts val="0"/>
                        </a:spcBef>
                        <a:spcAft>
                          <a:spcPts val="0"/>
                        </a:spcAft>
                      </a:pPr>
                      <a:endParaRPr lang="en-US" sz="1800" b="1"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25120">
                <a:tc gridSpan="2">
                  <a:txBody>
                    <a:bodyPr/>
                    <a:lstStyle/>
                    <a:p>
                      <a:pPr marL="0" marR="0" algn="just">
                        <a:lnSpc>
                          <a:spcPct val="100000"/>
                        </a:lnSpc>
                        <a:spcBef>
                          <a:spcPts val="0"/>
                        </a:spcBef>
                        <a:spcAft>
                          <a:spcPts val="0"/>
                        </a:spcAft>
                      </a:pPr>
                      <a:r>
                        <a:rPr lang="en-US" sz="1800" b="1" dirty="0">
                          <a:solidFill>
                            <a:srgbClr val="3366FF"/>
                          </a:solidFill>
                          <a:effectLst/>
                          <a:latin typeface="Verdana" pitchFamily="34" charset="0"/>
                          <a:ea typeface="Verdana" pitchFamily="34" charset="0"/>
                          <a:cs typeface="Verdana" pitchFamily="34" charset="0"/>
                        </a:rPr>
                        <a:t>Historical Evolution of Computers</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gn="just">
                        <a:lnSpc>
                          <a:spcPct val="100000"/>
                        </a:lnSpc>
                        <a:spcBef>
                          <a:spcPts val="0"/>
                        </a:spcBef>
                        <a:spcAft>
                          <a:spcPts val="0"/>
                        </a:spcAft>
                      </a:pPr>
                      <a:endParaRPr lang="en-US" sz="1800" b="1" dirty="0">
                        <a:solidFill>
                          <a:srgbClr val="3366FF"/>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5120">
                <a:tc>
                  <a:txBody>
                    <a:bodyPr/>
                    <a:lstStyle/>
                    <a:p>
                      <a:pPr marL="0" marR="0" algn="just">
                        <a:lnSpc>
                          <a:spcPct val="100000"/>
                        </a:lnSpc>
                        <a:spcBef>
                          <a:spcPts val="0"/>
                        </a:spcBef>
                        <a:spcAft>
                          <a:spcPts val="0"/>
                        </a:spcAft>
                      </a:pPr>
                      <a:r>
                        <a:rPr lang="en-US" sz="2000" b="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Mark-I: First Digital Computer</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25120">
                <a:tc>
                  <a:txBody>
                    <a:bodyPr/>
                    <a:lstStyle/>
                    <a:p>
                      <a:pPr marL="0" marR="0" algn="just">
                        <a:lnSpc>
                          <a:spcPct val="100000"/>
                        </a:lnSpc>
                        <a:spcBef>
                          <a:spcPts val="0"/>
                        </a:spcBef>
                        <a:spcAft>
                          <a:spcPts val="0"/>
                        </a:spcAft>
                      </a:pPr>
                      <a:r>
                        <a:rPr lang="en-US" sz="2000" b="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smtClean="0">
                          <a:solidFill>
                            <a:schemeClr val="tx1"/>
                          </a:solidFill>
                          <a:effectLst/>
                          <a:latin typeface="Verdana" pitchFamily="34" charset="0"/>
                          <a:ea typeface="Verdana" pitchFamily="34" charset="0"/>
                          <a:cs typeface="Verdana" pitchFamily="34" charset="0"/>
                        </a:rPr>
                        <a:t>ABC:</a:t>
                      </a:r>
                      <a:r>
                        <a:rPr lang="en-US" sz="1800" b="1" baseline="0" dirty="0" smtClean="0">
                          <a:solidFill>
                            <a:schemeClr val="tx1"/>
                          </a:solidFill>
                          <a:effectLst/>
                          <a:latin typeface="Verdana" pitchFamily="34" charset="0"/>
                          <a:ea typeface="Verdana" pitchFamily="34" charset="0"/>
                          <a:cs typeface="Verdana" pitchFamily="34" charset="0"/>
                        </a:rPr>
                        <a:t> </a:t>
                      </a:r>
                      <a:r>
                        <a:rPr lang="en-US" sz="1800" b="1" kern="1200" dirty="0" smtClean="0">
                          <a:solidFill>
                            <a:schemeClr val="tx1"/>
                          </a:solidFill>
                          <a:effectLst/>
                          <a:latin typeface="Verdana" pitchFamily="34" charset="0"/>
                          <a:ea typeface="Verdana" pitchFamily="34" charset="0"/>
                          <a:cs typeface="Verdana" pitchFamily="34" charset="0"/>
                        </a:rPr>
                        <a:t>First Automatic Electronic Digital Computer</a:t>
                      </a:r>
                      <a:endParaRPr lang="en-US" sz="1800" b="1" kern="1200"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25120">
                <a:tc>
                  <a:txBody>
                    <a:bodyPr/>
                    <a:lstStyle/>
                    <a:p>
                      <a:pPr marL="0" marR="0" algn="just">
                        <a:lnSpc>
                          <a:spcPct val="100000"/>
                        </a:lnSpc>
                        <a:spcBef>
                          <a:spcPts val="0"/>
                        </a:spcBef>
                        <a:spcAft>
                          <a:spcPts val="0"/>
                        </a:spcAft>
                      </a:pPr>
                      <a:r>
                        <a:rPr lang="en-US" sz="2000" b="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ENIAC: First Electronic Computer</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5760">
                <a:tc>
                  <a:txBody>
                    <a:bodyPr/>
                    <a:lstStyle/>
                    <a:p>
                      <a:pPr marL="0" marR="0" algn="just">
                        <a:lnSpc>
                          <a:spcPct val="100000"/>
                        </a:lnSpc>
                        <a:spcBef>
                          <a:spcPts val="0"/>
                        </a:spcBef>
                        <a:spcAft>
                          <a:spcPts val="0"/>
                        </a:spcAft>
                      </a:pPr>
                      <a:r>
                        <a:rPr lang="en-US" sz="2000" b="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EDSAC: First </a:t>
                      </a:r>
                      <a:r>
                        <a:rPr lang="en-US" sz="1800" b="1" dirty="0" smtClean="0">
                          <a:solidFill>
                            <a:schemeClr val="tx1"/>
                          </a:solidFill>
                          <a:effectLst/>
                          <a:latin typeface="Verdana" pitchFamily="34" charset="0"/>
                          <a:ea typeface="Verdana" pitchFamily="34" charset="0"/>
                          <a:cs typeface="Verdana" pitchFamily="34" charset="0"/>
                        </a:rPr>
                        <a:t>Stored Program Electronic Computer</a:t>
                      </a:r>
                      <a:endParaRPr lang="en-US" sz="1800" b="1" dirty="0">
                        <a:solidFill>
                          <a:schemeClr val="tx1"/>
                        </a:solidFill>
                        <a:effectLst/>
                        <a:latin typeface="Verdana" pitchFamily="34" charset="0"/>
                        <a:ea typeface="Verdana" pitchFamily="34" charset="0"/>
                        <a:cs typeface="Verdana"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25120">
                <a:tc>
                  <a:txBody>
                    <a:bodyPr/>
                    <a:lstStyle/>
                    <a:p>
                      <a:pPr marL="0" marR="0" algn="just">
                        <a:lnSpc>
                          <a:spcPct val="100000"/>
                        </a:lnSpc>
                        <a:spcBef>
                          <a:spcPts val="0"/>
                        </a:spcBef>
                        <a:spcAft>
                          <a:spcPts val="0"/>
                        </a:spcAft>
                      </a:pPr>
                      <a:r>
                        <a:rPr lang="en-US" sz="2000" b="0" dirty="0">
                          <a:solidFill>
                            <a:schemeClr val="tx1"/>
                          </a:solidFill>
                          <a:effectLst/>
                          <a:latin typeface="Verdana" pitchFamily="34" charset="0"/>
                          <a:ea typeface="Verdana" pitchFamily="34" charset="0"/>
                          <a:cs typeface="Verdana" pitchFamily="34" charset="0"/>
                        </a:rPr>
                        <a:t> </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1" dirty="0">
                          <a:solidFill>
                            <a:schemeClr val="tx1"/>
                          </a:solidFill>
                          <a:effectLst/>
                          <a:latin typeface="Verdana" pitchFamily="34" charset="0"/>
                          <a:ea typeface="Verdana" pitchFamily="34" charset="0"/>
                          <a:cs typeface="Verdana" pitchFamily="34" charset="0"/>
                        </a:rPr>
                        <a:t>UNIVAC: First Commercially Produced Computer</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a:t>
            </a:fld>
            <a:endParaRPr lang="en-US" dirty="0"/>
          </a:p>
        </p:txBody>
      </p:sp>
    </p:spTree>
    <p:extLst>
      <p:ext uri="{BB962C8B-B14F-4D97-AF65-F5344CB8AC3E}">
        <p14:creationId xmlns:p14="http://schemas.microsoft.com/office/powerpoint/2010/main" val="22485480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Historical </a:t>
            </a:r>
            <a:r>
              <a:rPr lang="en-US" sz="2700" i="0" dirty="0">
                <a:solidFill>
                  <a:schemeClr val="bg1"/>
                </a:solidFill>
                <a:latin typeface="Arial" panose="020B0604020202020204" pitchFamily="34" charset="0"/>
              </a:rPr>
              <a:t>Evolution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00021935"/>
              </p:ext>
            </p:extLst>
          </p:nvPr>
        </p:nvGraphicFramePr>
        <p:xfrm>
          <a:off x="17834" y="785051"/>
          <a:ext cx="8897566" cy="457200"/>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indent="0" algn="just" defTabSz="914400" rtl="0" eaLnBrk="1" fontAlgn="auto" latinLnBrk="0" hangingPunct="1">
                        <a:lnSpc>
                          <a:spcPts val="1800"/>
                        </a:lnSpc>
                        <a:spcBef>
                          <a:spcPts val="0"/>
                        </a:spcBef>
                        <a:spcAft>
                          <a:spcPts val="0"/>
                        </a:spcAft>
                        <a:buClrTx/>
                        <a:buSzTx/>
                        <a:buFontTx/>
                        <a:buNone/>
                        <a:tabLst/>
                        <a:defRPr/>
                      </a:pPr>
                      <a:r>
                        <a:rPr lang="en-US" sz="2600" b="1" kern="1200" dirty="0" smtClean="0">
                          <a:solidFill>
                            <a:srgbClr val="FF0000"/>
                          </a:solidFill>
                          <a:effectLst/>
                          <a:latin typeface="Arial" pitchFamily="34" charset="0"/>
                          <a:ea typeface="+mn-ea"/>
                          <a:cs typeface="Arial" pitchFamily="34" charset="0"/>
                        </a:rPr>
                        <a:t>The ENIAC</a:t>
                      </a:r>
                      <a:r>
                        <a:rPr lang="en-US" sz="2600" b="1" kern="1200" dirty="0" smtClean="0">
                          <a:solidFill>
                            <a:schemeClr val="tx1"/>
                          </a:solidFill>
                          <a:effectLst/>
                          <a:latin typeface="Arial" pitchFamily="34" charset="0"/>
                          <a:ea typeface="+mn-ea"/>
                          <a:cs typeface="Arial" pitchFamily="34" charset="0"/>
                        </a:rPr>
                        <a:t>: </a:t>
                      </a:r>
                      <a:r>
                        <a:rPr lang="en-US" sz="2600" b="1" kern="1200" dirty="0" smtClean="0">
                          <a:solidFill>
                            <a:srgbClr val="3366FF"/>
                          </a:solidFill>
                          <a:effectLst/>
                          <a:latin typeface="Arial" pitchFamily="34" charset="0"/>
                          <a:ea typeface="+mn-ea"/>
                          <a:cs typeface="Arial" pitchFamily="34" charset="0"/>
                        </a:rPr>
                        <a:t>First Electronic Computer</a:t>
                      </a:r>
                    </a:p>
                    <a:p>
                      <a:pPr marL="0" marR="0" algn="just">
                        <a:lnSpc>
                          <a:spcPts val="1800"/>
                        </a:lnSpc>
                        <a:spcBef>
                          <a:spcPts val="0"/>
                        </a:spcBef>
                        <a:spcAft>
                          <a:spcPts val="0"/>
                        </a:spcAft>
                      </a:pPr>
                      <a:endParaRPr lang="en-US" sz="2600" dirty="0" smtClean="0">
                        <a:solidFill>
                          <a:schemeClr val="tx1"/>
                        </a:solidFill>
                        <a:effectLst/>
                        <a:latin typeface="Arial" pitchFamily="34" charset="0"/>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230228"/>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Arial" panose="020B0604020202020204" pitchFamily="34" charset="0"/>
                <a:cs typeface="Arial" panose="020B0604020202020204" pitchFamily="34" charset="0"/>
              </a:rPr>
              <a:t>ENIAC (Electronic Numerical Integrator and Calculator) was the </a:t>
            </a:r>
            <a:r>
              <a:rPr lang="en-US" sz="2400" dirty="0">
                <a:ln>
                  <a:solidFill>
                    <a:srgbClr val="00CC00"/>
                  </a:solidFill>
                </a:ln>
                <a:solidFill>
                  <a:srgbClr val="0000FF"/>
                </a:solidFill>
                <a:latin typeface="Arial" panose="020B0604020202020204" pitchFamily="34" charset="0"/>
                <a:cs typeface="Arial" panose="020B0604020202020204" pitchFamily="34" charset="0"/>
              </a:rPr>
              <a:t>first all electronic computer</a:t>
            </a:r>
            <a:r>
              <a:rPr lang="en-US" sz="2400" dirty="0">
                <a:latin typeface="Arial" panose="020B0604020202020204" pitchFamily="34" charset="0"/>
                <a:cs typeface="Arial" panose="020B0604020202020204" pitchFamily="34" charset="0"/>
              </a:rPr>
              <a:t>.</a:t>
            </a:r>
          </a:p>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It was </a:t>
            </a:r>
            <a:r>
              <a:rPr lang="en-US" sz="2000" dirty="0">
                <a:latin typeface="Calibri" pitchFamily="34" charset="0"/>
                <a:cs typeface="Calibri" pitchFamily="34" charset="0"/>
              </a:rPr>
              <a:t>constructed at the Moore School of Engineering of the University of Pennsylvania, USA by a design team lead by </a:t>
            </a:r>
            <a:r>
              <a:rPr lang="en-US" sz="2000" dirty="0">
                <a:ln>
                  <a:solidFill>
                    <a:srgbClr val="0000FF"/>
                  </a:solidFill>
                </a:ln>
                <a:solidFill>
                  <a:srgbClr val="0000FF"/>
                </a:solidFill>
                <a:latin typeface="Calibri" pitchFamily="34" charset="0"/>
                <a:cs typeface="Calibri" pitchFamily="34" charset="0"/>
              </a:rPr>
              <a:t>Professor J. </a:t>
            </a:r>
            <a:r>
              <a:rPr lang="en-US" sz="2000" dirty="0" err="1">
                <a:ln>
                  <a:solidFill>
                    <a:srgbClr val="0000FF"/>
                  </a:solidFill>
                </a:ln>
                <a:solidFill>
                  <a:srgbClr val="0000FF"/>
                </a:solidFill>
                <a:latin typeface="Calibri" pitchFamily="34" charset="0"/>
                <a:cs typeface="Calibri" pitchFamily="34" charset="0"/>
              </a:rPr>
              <a:t>Presper</a:t>
            </a:r>
            <a:r>
              <a:rPr lang="en-US" sz="2000" dirty="0">
                <a:ln>
                  <a:solidFill>
                    <a:srgbClr val="0000FF"/>
                  </a:solidFill>
                </a:ln>
                <a:solidFill>
                  <a:srgbClr val="0000FF"/>
                </a:solidFill>
                <a:latin typeface="Calibri" pitchFamily="34" charset="0"/>
                <a:cs typeface="Calibri" pitchFamily="34" charset="0"/>
              </a:rPr>
              <a:t> Eckert and John </a:t>
            </a:r>
            <a:r>
              <a:rPr lang="en-US" sz="2000" dirty="0" err="1">
                <a:ln>
                  <a:solidFill>
                    <a:srgbClr val="0000FF"/>
                  </a:solidFill>
                </a:ln>
                <a:solidFill>
                  <a:srgbClr val="0000FF"/>
                </a:solidFill>
                <a:latin typeface="Calibri" pitchFamily="34" charset="0"/>
                <a:cs typeface="Calibri" pitchFamily="34" charset="0"/>
              </a:rPr>
              <a:t>Mauchly</a:t>
            </a:r>
            <a:r>
              <a:rPr lang="en-US" sz="2000" dirty="0">
                <a:latin typeface="Calibri" pitchFamily="34" charset="0"/>
                <a:cs typeface="Calibri" pitchFamily="34" charset="0"/>
              </a:rPr>
              <a:t> in 1946. </a:t>
            </a:r>
          </a:p>
          <a:p>
            <a:pPr marL="563563" lvl="0" indent="0" algn="just" eaLnBrk="1" hangingPunct="1">
              <a:spcBef>
                <a:spcPts val="0"/>
              </a:spcBef>
              <a:buClr>
                <a:srgbClr val="FF0000"/>
              </a:buClr>
              <a:buSzPct val="101000"/>
              <a:buNone/>
            </a:pPr>
            <a:endParaRPr lang="en-US" sz="2000" dirty="0" smtClean="0">
              <a:solidFill>
                <a:srgbClr val="FF0000"/>
              </a:solidFill>
              <a:latin typeface="Calibri" pitchFamily="34" charset="0"/>
              <a:cs typeface="Calibri" pitchFamily="34" charset="0"/>
            </a:endParaRPr>
          </a:p>
          <a:p>
            <a:pPr marL="0" indent="0" algn="just" eaLnBrk="1" hangingPunct="1">
              <a:spcBef>
                <a:spcPts val="0"/>
              </a:spcBef>
              <a:buClr>
                <a:srgbClr val="FF0000"/>
              </a:buClr>
              <a:buSzPct val="101000"/>
              <a:buNone/>
            </a:pPr>
            <a:r>
              <a:rPr lang="en-US" sz="2400" dirty="0">
                <a:solidFill>
                  <a:srgbClr val="0033CC"/>
                </a:solidFill>
                <a:latin typeface="Arial" panose="020B0604020202020204" pitchFamily="34" charset="0"/>
                <a:cs typeface="Arial" panose="020B0604020202020204" pitchFamily="34" charset="0"/>
              </a:rPr>
              <a:t>Purpose:</a:t>
            </a:r>
          </a:p>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ENIAC </a:t>
            </a:r>
            <a:r>
              <a:rPr lang="en-US" sz="2000" dirty="0">
                <a:latin typeface="Calibri" pitchFamily="34" charset="0"/>
                <a:cs typeface="Calibri" pitchFamily="34" charset="0"/>
              </a:rPr>
              <a:t>was developed </a:t>
            </a:r>
            <a:r>
              <a:rPr lang="en-US" sz="2000" dirty="0">
                <a:ln>
                  <a:solidFill>
                    <a:srgbClr val="0000FF"/>
                  </a:solidFill>
                </a:ln>
                <a:solidFill>
                  <a:srgbClr val="FF0000"/>
                </a:solidFill>
                <a:latin typeface="Calibri" pitchFamily="34" charset="0"/>
                <a:cs typeface="Calibri" pitchFamily="34" charset="0"/>
              </a:rPr>
              <a:t>for </a:t>
            </a:r>
            <a:r>
              <a:rPr lang="en-US" sz="2000" dirty="0">
                <a:latin typeface="Calibri" pitchFamily="34" charset="0"/>
                <a:cs typeface="Calibri" pitchFamily="34" charset="0"/>
              </a:rPr>
              <a:t>military purpose, and was used for many years to solve ballistic problems (</a:t>
            </a:r>
            <a:r>
              <a:rPr lang="en-US" sz="2000" dirty="0" err="1">
                <a:latin typeface="Calibri" pitchFamily="34" charset="0"/>
                <a:cs typeface="Calibri" pitchFamily="34" charset="0"/>
              </a:rPr>
              <a:t>i.e</a:t>
            </a:r>
            <a:r>
              <a:rPr lang="en-US" sz="2000" dirty="0">
                <a:latin typeface="Calibri" pitchFamily="34" charset="0"/>
                <a:cs typeface="Calibri" pitchFamily="34" charset="0"/>
              </a:rPr>
              <a:t> for calculating the trajectories of missiles). </a:t>
            </a:r>
            <a:endParaRPr lang="en-US" sz="2000" dirty="0" smtClean="0">
              <a:latin typeface="Calibri" pitchFamily="34" charset="0"/>
              <a:cs typeface="Calibri" pitchFamily="34" charset="0"/>
            </a:endParaRPr>
          </a:p>
          <a:p>
            <a:pPr marL="0" lvl="0" indent="0" algn="just" eaLnBrk="1" hangingPunct="1">
              <a:spcBef>
                <a:spcPts val="0"/>
              </a:spcBef>
              <a:buClr>
                <a:srgbClr val="FF0000"/>
              </a:buClr>
              <a:buSzPct val="101000"/>
              <a:buNone/>
            </a:pPr>
            <a:endParaRPr lang="en-US" sz="1600" dirty="0">
              <a:solidFill>
                <a:srgbClr val="FF0000"/>
              </a:solidFill>
              <a:latin typeface="Arial" panose="020B0604020202020204" pitchFamily="34" charset="0"/>
              <a:cs typeface="Arial" panose="020B0604020202020204" pitchFamily="34" charset="0"/>
            </a:endParaRPr>
          </a:p>
          <a:p>
            <a:pPr marL="0" indent="0" algn="just" eaLnBrk="1" hangingPunct="1">
              <a:spcBef>
                <a:spcPts val="0"/>
              </a:spcBef>
              <a:buClr>
                <a:srgbClr val="FF0000"/>
              </a:buClr>
              <a:buSzPct val="101000"/>
              <a:buNone/>
            </a:pPr>
            <a:r>
              <a:rPr lang="en-US" sz="2400" dirty="0">
                <a:ln>
                  <a:solidFill>
                    <a:srgbClr val="0000FF"/>
                  </a:solidFill>
                </a:ln>
                <a:solidFill>
                  <a:srgbClr val="FF0000"/>
                </a:solidFill>
                <a:latin typeface="Arial" panose="020B0604020202020204" pitchFamily="34" charset="0"/>
                <a:cs typeface="Arial" panose="020B0604020202020204" pitchFamily="34" charset="0"/>
              </a:rPr>
              <a:t>Limitations</a:t>
            </a:r>
            <a:r>
              <a:rPr lang="en-US" sz="2400" dirty="0">
                <a:solidFill>
                  <a:srgbClr val="FF0000"/>
                </a:solidFill>
                <a:latin typeface="Arial" panose="020B0604020202020204" pitchFamily="34" charset="0"/>
                <a:cs typeface="Arial" panose="020B0604020202020204" pitchFamily="34" charset="0"/>
              </a:rPr>
              <a:t>: </a:t>
            </a:r>
          </a:p>
          <a:p>
            <a:pPr marL="563563" lvl="0" indent="0" algn="just" eaLnBrk="1" hangingPunct="1">
              <a:spcBef>
                <a:spcPts val="0"/>
              </a:spcBef>
              <a:buClr>
                <a:srgbClr val="FF0000"/>
              </a:buClr>
              <a:buSzPct val="101000"/>
              <a:buNone/>
            </a:pPr>
            <a:endParaRPr lang="en-US" sz="4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A major drawback of ENIAC was that its programs were wired on boards, which made it difficult to change the programs. </a:t>
            </a:r>
          </a:p>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It also needed </a:t>
            </a:r>
            <a:r>
              <a:rPr lang="en-US" sz="2000" dirty="0">
                <a:latin typeface="Calibri" pitchFamily="34" charset="0"/>
                <a:cs typeface="Calibri" pitchFamily="34" charset="0"/>
              </a:rPr>
              <a:t>much power and produced more heat and hence needed to be water cooled.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20</a:t>
            </a:fld>
            <a:endParaRPr lang="en-US" dirty="0"/>
          </a:p>
        </p:txBody>
      </p:sp>
    </p:spTree>
    <p:extLst>
      <p:ext uri="{BB962C8B-B14F-4D97-AF65-F5344CB8AC3E}">
        <p14:creationId xmlns:p14="http://schemas.microsoft.com/office/powerpoint/2010/main" val="1652175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Historical </a:t>
            </a:r>
            <a:r>
              <a:rPr lang="en-US" sz="2700" i="0" dirty="0">
                <a:solidFill>
                  <a:schemeClr val="bg1"/>
                </a:solidFill>
                <a:latin typeface="Arial" panose="020B0604020202020204" pitchFamily="34" charset="0"/>
              </a:rPr>
              <a:t>Evolution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92493574"/>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indent="0" algn="just" defTabSz="914400" rtl="0" eaLnBrk="1" fontAlgn="auto" latinLnBrk="0" hangingPunct="1">
                        <a:lnSpc>
                          <a:spcPts val="1800"/>
                        </a:lnSpc>
                        <a:spcBef>
                          <a:spcPts val="0"/>
                        </a:spcBef>
                        <a:spcAft>
                          <a:spcPts val="0"/>
                        </a:spcAft>
                        <a:buClrTx/>
                        <a:buSzTx/>
                        <a:buFontTx/>
                        <a:buNone/>
                        <a:tabLst/>
                        <a:defRPr/>
                      </a:pPr>
                      <a:r>
                        <a:rPr lang="en-US" sz="2600" b="1" kern="1200" dirty="0" smtClean="0">
                          <a:solidFill>
                            <a:srgbClr val="FF0000"/>
                          </a:solidFill>
                          <a:effectLst/>
                          <a:latin typeface="Arial" pitchFamily="34" charset="0"/>
                          <a:ea typeface="+mn-ea"/>
                          <a:cs typeface="Arial" pitchFamily="34" charset="0"/>
                        </a:rPr>
                        <a:t>EDSAC</a:t>
                      </a:r>
                      <a:r>
                        <a:rPr lang="en-US" sz="2600" b="1" kern="1200" dirty="0" smtClean="0">
                          <a:solidFill>
                            <a:schemeClr val="tx1"/>
                          </a:solidFill>
                          <a:effectLst/>
                          <a:latin typeface="Arial" pitchFamily="34" charset="0"/>
                          <a:ea typeface="+mn-ea"/>
                          <a:cs typeface="Arial" pitchFamily="34" charset="0"/>
                        </a:rPr>
                        <a:t>: </a:t>
                      </a:r>
                      <a:r>
                        <a:rPr lang="en-US" sz="2200" b="1" kern="1200" dirty="0" smtClean="0">
                          <a:solidFill>
                            <a:srgbClr val="3366FF"/>
                          </a:solidFill>
                          <a:effectLst/>
                          <a:latin typeface="Arial" pitchFamily="34" charset="0"/>
                          <a:ea typeface="+mn-ea"/>
                          <a:cs typeface="Arial" pitchFamily="34" charset="0"/>
                        </a:rPr>
                        <a:t>1st Stored</a:t>
                      </a:r>
                      <a:r>
                        <a:rPr lang="en-US" sz="2200" b="1" kern="1200" baseline="0" dirty="0" smtClean="0">
                          <a:solidFill>
                            <a:srgbClr val="3366FF"/>
                          </a:solidFill>
                          <a:effectLst/>
                          <a:latin typeface="Arial" pitchFamily="34" charset="0"/>
                          <a:ea typeface="+mn-ea"/>
                          <a:cs typeface="Arial" pitchFamily="34" charset="0"/>
                        </a:rPr>
                        <a:t> Program Electronic Computer</a:t>
                      </a:r>
                      <a:endParaRPr lang="en-US" sz="2200" dirty="0" smtClean="0">
                        <a:solidFill>
                          <a:srgbClr val="3366FF"/>
                        </a:solidFill>
                        <a:effectLst/>
                        <a:latin typeface="Arial" pitchFamily="34" charset="0"/>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81000" y="13716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2400" dirty="0" smtClean="0">
                <a:latin typeface="Arial" panose="020B0604020202020204" pitchFamily="34" charset="0"/>
                <a:cs typeface="Arial" panose="020B0604020202020204" pitchFamily="34" charset="0"/>
              </a:rPr>
              <a:t>To overcome the problem found in the ENIAC, the EDSAC (</a:t>
            </a:r>
            <a:r>
              <a:rPr lang="en-US" sz="2400" dirty="0" smtClean="0">
                <a:ln>
                  <a:solidFill>
                    <a:srgbClr val="0000FF"/>
                  </a:solidFill>
                </a:ln>
                <a:latin typeface="Arial" panose="020B0604020202020204" pitchFamily="34" charset="0"/>
                <a:cs typeface="Arial" panose="020B0604020202020204" pitchFamily="34" charset="0"/>
              </a:rPr>
              <a:t>Electronic </a:t>
            </a:r>
            <a:r>
              <a:rPr lang="en-US" sz="2400" dirty="0">
                <a:ln>
                  <a:solidFill>
                    <a:srgbClr val="0000FF"/>
                  </a:solidFill>
                </a:ln>
                <a:latin typeface="Arial" panose="020B0604020202020204" pitchFamily="34" charset="0"/>
                <a:cs typeface="Arial" panose="020B0604020202020204" pitchFamily="34" charset="0"/>
              </a:rPr>
              <a:t>Delay Storage Automatic </a:t>
            </a:r>
            <a:r>
              <a:rPr lang="en-US" sz="2400" dirty="0" smtClean="0">
                <a:ln>
                  <a:solidFill>
                    <a:srgbClr val="0000FF"/>
                  </a:solidFill>
                </a:ln>
                <a:latin typeface="Arial" panose="020B0604020202020204" pitchFamily="34" charset="0"/>
                <a:cs typeface="Arial" panose="020B0604020202020204" pitchFamily="34" charset="0"/>
              </a:rPr>
              <a:t>Calculator</a:t>
            </a:r>
            <a:r>
              <a:rPr lang="en-US" sz="2400" dirty="0" smtClean="0">
                <a:latin typeface="Arial" panose="020B0604020202020204" pitchFamily="34" charset="0"/>
                <a:cs typeface="Arial" panose="020B0604020202020204" pitchFamily="34" charset="0"/>
              </a:rPr>
              <a:t>) was </a:t>
            </a:r>
            <a:r>
              <a:rPr lang="en-US" sz="2400" dirty="0">
                <a:latin typeface="Arial" panose="020B0604020202020204" pitchFamily="34" charset="0"/>
                <a:cs typeface="Arial" panose="020B0604020202020204" pitchFamily="34" charset="0"/>
              </a:rPr>
              <a:t>designed using </a:t>
            </a:r>
            <a:r>
              <a:rPr lang="en-US" sz="2400" dirty="0">
                <a:ln>
                  <a:solidFill>
                    <a:srgbClr val="FF0000"/>
                  </a:solidFill>
                </a:ln>
                <a:latin typeface="Arial" panose="020B0604020202020204" pitchFamily="34" charset="0"/>
                <a:cs typeface="Arial" panose="020B0604020202020204" pitchFamily="34" charset="0"/>
              </a:rPr>
              <a:t>stored program </a:t>
            </a:r>
            <a:r>
              <a:rPr lang="en-US" sz="2400" dirty="0" smtClean="0">
                <a:ln>
                  <a:solidFill>
                    <a:srgbClr val="FF0000"/>
                  </a:solidFill>
                </a:ln>
                <a:latin typeface="Arial" panose="020B0604020202020204" pitchFamily="34" charset="0"/>
                <a:cs typeface="Arial" panose="020B0604020202020204" pitchFamily="34" charset="0"/>
              </a:rPr>
              <a:t>concept</a:t>
            </a:r>
            <a:r>
              <a:rPr lang="en-US" sz="2400" dirty="0" smtClean="0">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This machine was developed at the Mathematical Laboratory of Cambridge University under the leadership of </a:t>
            </a:r>
            <a:r>
              <a:rPr lang="en-US" sz="2000" dirty="0">
                <a:ln>
                  <a:solidFill>
                    <a:srgbClr val="0000FF"/>
                  </a:solidFill>
                </a:ln>
                <a:solidFill>
                  <a:srgbClr val="FF0000"/>
                </a:solidFill>
                <a:latin typeface="Calibri" pitchFamily="34" charset="0"/>
                <a:cs typeface="Calibri" pitchFamily="34" charset="0"/>
              </a:rPr>
              <a:t>Professor Maurice Wilkes</a:t>
            </a:r>
            <a:r>
              <a:rPr lang="en-US" sz="2000" dirty="0">
                <a:latin typeface="Calibri" pitchFamily="34" charset="0"/>
                <a:cs typeface="Calibri" pitchFamily="34" charset="0"/>
              </a:rPr>
              <a:t>. </a:t>
            </a:r>
          </a:p>
          <a:p>
            <a:pPr marL="0" indent="0" algn="just">
              <a:buNone/>
            </a:pPr>
            <a:r>
              <a:rPr lang="en-US" sz="2400" dirty="0">
                <a:latin typeface="Arial" panose="020B0604020202020204" pitchFamily="34" charset="0"/>
                <a:cs typeface="Arial" panose="020B0604020202020204" pitchFamily="34" charset="0"/>
              </a:rPr>
              <a:t>(</a:t>
            </a:r>
            <a:r>
              <a:rPr lang="en-US" sz="2400" dirty="0">
                <a:ln>
                  <a:solidFill>
                    <a:srgbClr val="FF0000"/>
                  </a:solidFill>
                </a:ln>
                <a:solidFill>
                  <a:srgbClr val="FF0000"/>
                </a:solidFill>
                <a:latin typeface="Arial" panose="020B0604020202020204" pitchFamily="34" charset="0"/>
                <a:cs typeface="Arial" panose="020B0604020202020204" pitchFamily="34" charset="0"/>
              </a:rPr>
              <a:t>John Von Neumann </a:t>
            </a:r>
            <a:r>
              <a:rPr lang="en-US" sz="2400" dirty="0">
                <a:latin typeface="Arial" panose="020B0604020202020204" pitchFamily="34" charset="0"/>
                <a:cs typeface="Arial" panose="020B0604020202020204" pitchFamily="34" charset="0"/>
              </a:rPr>
              <a:t>was the first who introduced the stored program concept in a computer).</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As a general purpose computer, EDSAC was used to solve a differential equation relating to gene frequencies, to discover a 79-digit prime. It was also used in modular arithmetic.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21</a:t>
            </a:fld>
            <a:endParaRPr lang="en-US" dirty="0"/>
          </a:p>
        </p:txBody>
      </p:sp>
    </p:spTree>
    <p:extLst>
      <p:ext uri="{BB962C8B-B14F-4D97-AF65-F5344CB8AC3E}">
        <p14:creationId xmlns:p14="http://schemas.microsoft.com/office/powerpoint/2010/main" val="5192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Historical </a:t>
            </a:r>
            <a:r>
              <a:rPr lang="en-US" sz="2700" i="0" dirty="0">
                <a:solidFill>
                  <a:schemeClr val="bg1"/>
                </a:solidFill>
                <a:latin typeface="Arial" panose="020B0604020202020204" pitchFamily="34" charset="0"/>
              </a:rPr>
              <a:t>Evolution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45563116"/>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indent="0" algn="just" defTabSz="914400" rtl="0" eaLnBrk="1" fontAlgn="auto" latinLnBrk="0" hangingPunct="1">
                        <a:lnSpc>
                          <a:spcPts val="1800"/>
                        </a:lnSpc>
                        <a:spcBef>
                          <a:spcPts val="0"/>
                        </a:spcBef>
                        <a:spcAft>
                          <a:spcPts val="0"/>
                        </a:spcAft>
                        <a:buClrTx/>
                        <a:buSzTx/>
                        <a:buFontTx/>
                        <a:buNone/>
                        <a:tabLst/>
                        <a:defRPr/>
                      </a:pPr>
                      <a:r>
                        <a:rPr lang="en-US" sz="2200" b="1" kern="1200" dirty="0" smtClean="0">
                          <a:solidFill>
                            <a:srgbClr val="FF0000"/>
                          </a:solidFill>
                          <a:effectLst/>
                          <a:latin typeface="Arial" pitchFamily="34" charset="0"/>
                          <a:ea typeface="+mn-ea"/>
                          <a:cs typeface="Arial" pitchFamily="34" charset="0"/>
                        </a:rPr>
                        <a:t>UNIVAC</a:t>
                      </a:r>
                      <a:r>
                        <a:rPr lang="en-US" sz="2200" b="1" kern="1200" dirty="0" smtClean="0">
                          <a:solidFill>
                            <a:schemeClr val="tx1"/>
                          </a:solidFill>
                          <a:effectLst/>
                          <a:latin typeface="Arial" pitchFamily="34" charset="0"/>
                          <a:ea typeface="+mn-ea"/>
                          <a:cs typeface="Arial" pitchFamily="34" charset="0"/>
                        </a:rPr>
                        <a:t>: </a:t>
                      </a:r>
                      <a:r>
                        <a:rPr lang="en-US" sz="2200" b="1" kern="1200" dirty="0" smtClean="0">
                          <a:solidFill>
                            <a:srgbClr val="3366FF"/>
                          </a:solidFill>
                          <a:effectLst/>
                          <a:latin typeface="Arial" pitchFamily="34" charset="0"/>
                          <a:ea typeface="+mn-ea"/>
                          <a:cs typeface="Arial" pitchFamily="34" charset="0"/>
                        </a:rPr>
                        <a:t>First Commercially Produced Computer</a:t>
                      </a:r>
                      <a:endParaRPr lang="en-US" sz="2200" dirty="0" smtClean="0">
                        <a:solidFill>
                          <a:srgbClr val="3366FF"/>
                        </a:solidFill>
                        <a:effectLst/>
                        <a:latin typeface="Arial" pitchFamily="34" charset="0"/>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81000" y="1371600"/>
            <a:ext cx="8382000" cy="296077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latin typeface="Arial" panose="020B0604020202020204" pitchFamily="34" charset="0"/>
                <a:cs typeface="Arial" panose="020B0604020202020204" pitchFamily="34" charset="0"/>
              </a:rPr>
              <a:t>UNIVAC (Universal </a:t>
            </a:r>
            <a:r>
              <a:rPr lang="en-US" sz="2400" dirty="0">
                <a:latin typeface="Arial" panose="020B0604020202020204" pitchFamily="34" charset="0"/>
                <a:cs typeface="Arial" panose="020B0604020202020204" pitchFamily="34" charset="0"/>
              </a:rPr>
              <a:t>Automatic </a:t>
            </a:r>
            <a:r>
              <a:rPr lang="en-US" sz="2400" dirty="0" smtClean="0">
                <a:latin typeface="Arial" panose="020B0604020202020204" pitchFamily="34" charset="0"/>
                <a:cs typeface="Arial" panose="020B0604020202020204" pitchFamily="34" charset="0"/>
              </a:rPr>
              <a:t>Computer) was the first computer that was commercially available for general purpose.</a:t>
            </a:r>
            <a:r>
              <a:rPr lang="en-US" sz="2400" dirty="0">
                <a:latin typeface="Arial" panose="020B0604020202020204" pitchFamily="34" charset="0"/>
                <a:cs typeface="Arial" panose="020B0604020202020204" pitchFamily="34" charset="0"/>
              </a:rPr>
              <a:t> This computer could process numeric as well as alphanumeric data. </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UNIVAC was designed by </a:t>
            </a:r>
            <a:r>
              <a:rPr lang="en-US" sz="2000" dirty="0">
                <a:ln>
                  <a:solidFill>
                    <a:srgbClr val="FF0000"/>
                  </a:solidFill>
                </a:ln>
                <a:solidFill>
                  <a:srgbClr val="00CC00"/>
                </a:solidFill>
                <a:latin typeface="Calibri" pitchFamily="34" charset="0"/>
                <a:cs typeface="Calibri" pitchFamily="34" charset="0"/>
              </a:rPr>
              <a:t>J. </a:t>
            </a:r>
            <a:r>
              <a:rPr lang="en-US" sz="2000" dirty="0" err="1">
                <a:ln>
                  <a:solidFill>
                    <a:srgbClr val="FF0000"/>
                  </a:solidFill>
                </a:ln>
                <a:solidFill>
                  <a:srgbClr val="00CC00"/>
                </a:solidFill>
                <a:latin typeface="Calibri" pitchFamily="34" charset="0"/>
                <a:cs typeface="Calibri" pitchFamily="34" charset="0"/>
              </a:rPr>
              <a:t>Presper</a:t>
            </a:r>
            <a:r>
              <a:rPr lang="en-US" sz="2000" dirty="0">
                <a:ln>
                  <a:solidFill>
                    <a:srgbClr val="FF0000"/>
                  </a:solidFill>
                </a:ln>
                <a:solidFill>
                  <a:srgbClr val="00CC00"/>
                </a:solidFill>
                <a:latin typeface="Calibri" pitchFamily="34" charset="0"/>
                <a:cs typeface="Calibri" pitchFamily="34" charset="0"/>
              </a:rPr>
              <a:t> Eckert </a:t>
            </a:r>
            <a:r>
              <a:rPr lang="en-US" sz="2000" dirty="0">
                <a:ln>
                  <a:solidFill>
                    <a:srgbClr val="FF0000"/>
                  </a:solidFill>
                </a:ln>
                <a:solidFill>
                  <a:srgbClr val="FF0000"/>
                </a:solidFill>
                <a:latin typeface="Calibri" pitchFamily="34" charset="0"/>
                <a:cs typeface="Calibri" pitchFamily="34" charset="0"/>
              </a:rPr>
              <a:t>and</a:t>
            </a:r>
            <a:r>
              <a:rPr lang="en-US" sz="2000" dirty="0">
                <a:ln>
                  <a:solidFill>
                    <a:srgbClr val="FF0000"/>
                  </a:solidFill>
                </a:ln>
                <a:solidFill>
                  <a:srgbClr val="00CC00"/>
                </a:solidFill>
                <a:latin typeface="Calibri" pitchFamily="34" charset="0"/>
                <a:cs typeface="Calibri" pitchFamily="34" charset="0"/>
              </a:rPr>
              <a:t> John </a:t>
            </a:r>
            <a:r>
              <a:rPr lang="en-US" sz="2000" dirty="0" err="1">
                <a:ln>
                  <a:solidFill>
                    <a:srgbClr val="FF0000"/>
                  </a:solidFill>
                </a:ln>
                <a:solidFill>
                  <a:srgbClr val="00CC00"/>
                </a:solidFill>
                <a:latin typeface="Calibri" pitchFamily="34" charset="0"/>
                <a:cs typeface="Calibri" pitchFamily="34" charset="0"/>
              </a:rPr>
              <a:t>Mauchly</a:t>
            </a:r>
            <a:r>
              <a:rPr lang="en-US" sz="2000" dirty="0">
                <a:ln>
                  <a:solidFill>
                    <a:srgbClr val="FF0000"/>
                  </a:solidFill>
                </a:ln>
                <a:solidFill>
                  <a:srgbClr val="00CC00"/>
                </a:solidFill>
                <a:latin typeface="Calibri" pitchFamily="34" charset="0"/>
                <a:cs typeface="Calibri" pitchFamily="34" charset="0"/>
              </a:rPr>
              <a:t> </a:t>
            </a:r>
            <a:r>
              <a:rPr lang="en-US" sz="2000" dirty="0">
                <a:latin typeface="Calibri" pitchFamily="34" charset="0"/>
                <a:cs typeface="Calibri" pitchFamily="34" charset="0"/>
              </a:rPr>
              <a:t>(designers of the ENIAC) using vacuum tubes (a vacuum tube is an electronic switching device in which filament is used as a source of electrons. It had a limited time and produced much heat).  </a:t>
            </a:r>
          </a:p>
          <a:p>
            <a:pPr marL="0" indent="0" algn="just">
              <a:buNone/>
            </a:pPr>
            <a:r>
              <a:rPr lang="en-US" sz="2400" dirty="0">
                <a:latin typeface="Arial" panose="020B0604020202020204" pitchFamily="34" charset="0"/>
                <a:cs typeface="Arial" panose="020B0604020202020204" pitchFamily="34" charset="0"/>
              </a:rPr>
              <a:t>The first UNIVAC was installed in the Census Bureau of USA in 1951 and was used continuously for ten years. </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Later, many UNIVAC machines were produced such as UNIVAC II, and III with various models, such as the 418, 490, 491, 1100, 1101, 1102, 1103, 1104, 1105, 1106, 1107, and 1108. Many of these models were only owned by a few companies or government agencies.</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22</a:t>
            </a:fld>
            <a:endParaRPr lang="en-US" dirty="0"/>
          </a:p>
        </p:txBody>
      </p:sp>
    </p:spTree>
    <p:extLst>
      <p:ext uri="{BB962C8B-B14F-4D97-AF65-F5344CB8AC3E}">
        <p14:creationId xmlns:p14="http://schemas.microsoft.com/office/powerpoint/2010/main" val="2556026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533400" y="1752600"/>
            <a:ext cx="788035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0" dirty="0"/>
              <a:t>1. Student will introduce </a:t>
            </a:r>
            <a:r>
              <a:rPr lang="en-US" sz="3000" b="0" dirty="0" smtClean="0"/>
              <a:t>themselves </a:t>
            </a:r>
            <a:endParaRPr lang="en-US" sz="3000" b="0" dirty="0"/>
          </a:p>
          <a:p>
            <a:pPr marL="0" indent="0">
              <a:buNone/>
            </a:pPr>
            <a:r>
              <a:rPr lang="en-US" sz="3000" b="0" dirty="0"/>
              <a:t>2. Academic </a:t>
            </a:r>
            <a:r>
              <a:rPr lang="en-US" sz="3000" b="0" dirty="0" smtClean="0"/>
              <a:t>background</a:t>
            </a:r>
            <a:endParaRPr lang="en-US" sz="3000" b="0" dirty="0"/>
          </a:p>
          <a:p>
            <a:pPr marL="0" indent="0">
              <a:buNone/>
            </a:pPr>
            <a:r>
              <a:rPr lang="en-US" sz="3000" dirty="0">
                <a:solidFill>
                  <a:srgbClr val="FF0000"/>
                </a:solidFill>
              </a:rPr>
              <a:t>3. History of </a:t>
            </a:r>
            <a:r>
              <a:rPr lang="en-US" sz="3000" dirty="0" smtClean="0">
                <a:solidFill>
                  <a:srgbClr val="FF0000"/>
                </a:solidFill>
              </a:rPr>
              <a:t>computers</a:t>
            </a:r>
            <a:endParaRPr lang="en-US" sz="3000" dirty="0">
              <a:solidFill>
                <a:srgbClr val="FF0000"/>
              </a:solidFill>
            </a:endParaRPr>
          </a:p>
          <a:p>
            <a:pPr marL="0" indent="0">
              <a:buNone/>
            </a:pPr>
            <a:r>
              <a:rPr lang="en-US" sz="3000" dirty="0">
                <a:solidFill>
                  <a:srgbClr val="00CC00"/>
                </a:solidFill>
              </a:rPr>
              <a:t>4. Historical Evaluation of </a:t>
            </a:r>
            <a:r>
              <a:rPr lang="en-US" sz="3000" dirty="0" smtClean="0">
                <a:solidFill>
                  <a:srgbClr val="00CC00"/>
                </a:solidFill>
              </a:rPr>
              <a:t>Computers </a:t>
            </a:r>
            <a:r>
              <a:rPr lang="en-US" sz="3000" b="0" dirty="0"/>
              <a:t>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23</a:t>
            </a:fld>
            <a:endParaRPr lang="en-US" dirty="0"/>
          </a:p>
        </p:txBody>
      </p:sp>
    </p:spTree>
    <p:extLst>
      <p:ext uri="{BB962C8B-B14F-4D97-AF65-F5344CB8AC3E}">
        <p14:creationId xmlns:p14="http://schemas.microsoft.com/office/powerpoint/2010/main" val="205962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24</a:t>
            </a:fld>
            <a:endParaRPr lang="en-US" dirty="0"/>
          </a:p>
        </p:txBody>
      </p:sp>
    </p:spTree>
    <p:extLst>
      <p:ext uri="{BB962C8B-B14F-4D97-AF65-F5344CB8AC3E}">
        <p14:creationId xmlns:p14="http://schemas.microsoft.com/office/powerpoint/2010/main" val="1775118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68663309"/>
              </p:ext>
            </p:extLst>
          </p:nvPr>
        </p:nvGraphicFramePr>
        <p:xfrm>
          <a:off x="3864" y="762000"/>
          <a:ext cx="8440366" cy="281749"/>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a:solidFill>
                            <a:srgbClr val="0033CC"/>
                          </a:solidFill>
                          <a:effectLst/>
                          <a:latin typeface="Arial" pitchFamily="34" charset="0"/>
                          <a:cs typeface="Arial" pitchFamily="34" charset="0"/>
                        </a:rPr>
                        <a:t>The Abacus: </a:t>
                      </a:r>
                      <a:r>
                        <a:rPr lang="en-US" sz="2600" dirty="0">
                          <a:solidFill>
                            <a:srgbClr val="FF0000"/>
                          </a:solidFill>
                          <a:effectLst/>
                          <a:latin typeface="Arial" pitchFamily="34" charset="0"/>
                          <a:cs typeface="Arial" pitchFamily="34" charset="0"/>
                        </a:rPr>
                        <a:t>First Counting Device</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Abacus is a wooden frame with balls or beads strung on parallel </a:t>
            </a:r>
            <a:r>
              <a:rPr lang="en-US" sz="2400" dirty="0" smtClean="0">
                <a:latin typeface="Arial" panose="020B0604020202020204" pitchFamily="34" charset="0"/>
                <a:cs typeface="Arial" panose="020B0604020202020204" pitchFamily="34" charset="0"/>
              </a:rPr>
              <a:t>rods fixed </a:t>
            </a:r>
            <a:r>
              <a:rPr lang="en-US" sz="2400" dirty="0">
                <a:latin typeface="Arial" panose="020B0604020202020204" pitchFamily="34" charset="0"/>
                <a:cs typeface="Arial" panose="020B0604020202020204" pitchFamily="34" charset="0"/>
              </a:rPr>
              <a:t>in </a:t>
            </a:r>
            <a:r>
              <a:rPr lang="en-US" sz="2400" dirty="0" smtClean="0">
                <a:latin typeface="Arial" panose="020B0604020202020204" pitchFamily="34" charset="0"/>
                <a:cs typeface="Arial" panose="020B0604020202020204" pitchFamily="34" charset="0"/>
              </a:rPr>
              <a:t>the frame which is divided </a:t>
            </a:r>
            <a:r>
              <a:rPr lang="en-US" sz="2400" dirty="0">
                <a:latin typeface="Arial" panose="020B0604020202020204" pitchFamily="34" charset="0"/>
                <a:cs typeface="Arial" panose="020B0604020202020204" pitchFamily="34" charset="0"/>
              </a:rPr>
              <a:t>by </a:t>
            </a:r>
            <a:r>
              <a:rPr lang="en-US" sz="2400" dirty="0" smtClean="0">
                <a:latin typeface="Arial" panose="020B0604020202020204" pitchFamily="34" charset="0"/>
                <a:cs typeface="Arial" panose="020B0604020202020204" pitchFamily="34" charset="0"/>
              </a:rPr>
              <a:t>a horizontal </a:t>
            </a:r>
            <a:r>
              <a:rPr lang="en-US" sz="2400" dirty="0">
                <a:latin typeface="Arial" panose="020B0604020202020204" pitchFamily="34" charset="0"/>
                <a:cs typeface="Arial" panose="020B0604020202020204" pitchFamily="34" charset="0"/>
              </a:rPr>
              <a:t>beam into </a:t>
            </a:r>
            <a:r>
              <a:rPr lang="en-US" sz="2400" dirty="0">
                <a:solidFill>
                  <a:srgbClr val="FF0000"/>
                </a:solidFill>
                <a:latin typeface="Arial" panose="020B0604020202020204" pitchFamily="34" charset="0"/>
                <a:cs typeface="Arial" panose="020B0604020202020204" pitchFamily="34" charset="0"/>
              </a:rPr>
              <a:t>two </a:t>
            </a:r>
            <a:r>
              <a:rPr lang="en-US" sz="2400" dirty="0" smtClean="0">
                <a:solidFill>
                  <a:srgbClr val="FF0000"/>
                </a:solidFill>
                <a:latin typeface="Arial" panose="020B0604020202020204" pitchFamily="34" charset="0"/>
                <a:cs typeface="Arial" panose="020B0604020202020204" pitchFamily="34" charset="0"/>
              </a:rPr>
              <a:t>regions</a:t>
            </a:r>
            <a:r>
              <a:rPr lang="en-US" sz="2400" dirty="0" smtClean="0">
                <a:latin typeface="Arial" panose="020B0604020202020204" pitchFamily="34" charset="0"/>
                <a:cs typeface="Arial" panose="020B0604020202020204" pitchFamily="34" charset="0"/>
              </a:rPr>
              <a:t>- </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Upper region of the beam is known </a:t>
            </a:r>
            <a:r>
              <a:rPr lang="en-US" sz="2000" dirty="0">
                <a:latin typeface="Calibri" pitchFamily="34" charset="0"/>
                <a:cs typeface="Calibri" pitchFamily="34" charset="0"/>
              </a:rPr>
              <a:t>as “</a:t>
            </a:r>
            <a:r>
              <a:rPr lang="en-US" sz="2000" dirty="0" smtClean="0">
                <a:ln>
                  <a:solidFill>
                    <a:srgbClr val="00CC00"/>
                  </a:solidFill>
                </a:ln>
                <a:solidFill>
                  <a:srgbClr val="00CC00"/>
                </a:solidFill>
                <a:latin typeface="Calibri" pitchFamily="34" charset="0"/>
                <a:cs typeface="Calibri" pitchFamily="34" charset="0"/>
              </a:rPr>
              <a:t>heaven</a:t>
            </a:r>
            <a:r>
              <a:rPr lang="en-US" sz="2000" dirty="0" smtClean="0">
                <a:latin typeface="Calibri" pitchFamily="34" charset="0"/>
                <a:cs typeface="Calibri" pitchFamily="34" charset="0"/>
              </a:rPr>
              <a:t>”.</a:t>
            </a:r>
          </a:p>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Lower region is termed as “</a:t>
            </a:r>
            <a:r>
              <a:rPr lang="en-US" sz="2000" dirty="0" smtClean="0">
                <a:ln>
                  <a:solidFill>
                    <a:srgbClr val="0000FF"/>
                  </a:solidFill>
                </a:ln>
                <a:solidFill>
                  <a:srgbClr val="0000FF"/>
                </a:solidFill>
                <a:latin typeface="Calibri" pitchFamily="34" charset="0"/>
                <a:cs typeface="Calibri" pitchFamily="34" charset="0"/>
              </a:rPr>
              <a:t>earth</a:t>
            </a:r>
            <a:r>
              <a:rPr lang="en-US" sz="2000" dirty="0" smtClean="0">
                <a:latin typeface="Calibri" pitchFamily="34" charset="0"/>
                <a:cs typeface="Calibri" pitchFamily="34" charset="0"/>
              </a:rPr>
              <a:t>”.</a:t>
            </a:r>
          </a:p>
          <a:p>
            <a:pPr marL="963613" indent="-963613" algn="just" eaLnBrk="1" hangingPunct="1">
              <a:spcBef>
                <a:spcPts val="1200"/>
              </a:spcBef>
              <a:buSzPct val="100000"/>
              <a:buNone/>
            </a:pPr>
            <a:r>
              <a:rPr lang="en-US" sz="2000" dirty="0" smtClean="0">
                <a:solidFill>
                  <a:srgbClr val="0033CC"/>
                </a:solidFill>
                <a:latin typeface="Arial" panose="020B0604020202020204" pitchFamily="34" charset="0"/>
                <a:cs typeface="Arial" panose="020B0604020202020204" pitchFamily="34" charset="0"/>
              </a:rPr>
              <a:t>Origin: </a:t>
            </a:r>
            <a:r>
              <a:rPr lang="en-US" sz="2000" dirty="0" smtClean="0">
                <a:latin typeface="Calibri" pitchFamily="34" charset="0"/>
                <a:cs typeface="Calibri" pitchFamily="34" charset="0"/>
              </a:rPr>
              <a:t>Between 5000 and 2000 B.C. in China and was used by Greek, Roman, Japanese and Chinese in pre-Christian times.</a:t>
            </a:r>
          </a:p>
          <a:p>
            <a:pPr marL="963613" indent="-963613" algn="just" eaLnBrk="1" hangingPunct="1">
              <a:spcBef>
                <a:spcPts val="600"/>
              </a:spcBef>
              <a:buSzPct val="100000"/>
              <a:buNone/>
            </a:pPr>
            <a:r>
              <a:rPr lang="en-US" sz="2000" dirty="0" smtClean="0">
                <a:solidFill>
                  <a:srgbClr val="FF0000"/>
                </a:solidFill>
                <a:latin typeface="Calibri" pitchFamily="34" charset="0"/>
                <a:cs typeface="Calibri" pitchFamily="34" charset="0"/>
              </a:rPr>
              <a:t>Figure-1</a:t>
            </a:r>
            <a:r>
              <a:rPr lang="en-US" sz="2000" dirty="0" smtClean="0">
                <a:latin typeface="Calibri" pitchFamily="34" charset="0"/>
                <a:cs typeface="Calibri" pitchFamily="34" charset="0"/>
              </a:rPr>
              <a:t> below shows the simplified diagram of an abacus.</a:t>
            </a:r>
            <a:endParaRPr lang="en-US" sz="2000" dirty="0">
              <a:latin typeface="Calibri" pitchFamily="34" charset="0"/>
              <a:cs typeface="Calibri" pitchFamily="34" charset="0"/>
            </a:endParaRPr>
          </a:p>
          <a:p>
            <a:pPr marL="963613" indent="-963613" algn="just" eaLnBrk="1" hangingPunct="1">
              <a:spcBef>
                <a:spcPts val="1200"/>
              </a:spcBef>
              <a:buSzPct val="100000"/>
              <a:buNone/>
            </a:pPr>
            <a:endParaRPr lang="en-US" sz="2000" dirty="0">
              <a:latin typeface="Calibri" pitchFamily="34" charset="0"/>
              <a:cs typeface="Calibri" pitchFamily="34" charset="0"/>
            </a:endParaRPr>
          </a:p>
        </p:txBody>
      </p:sp>
      <p:sp>
        <p:nvSpPr>
          <p:cNvPr id="9" name="Rectangle 8"/>
          <p:cNvSpPr/>
          <p:nvPr/>
        </p:nvSpPr>
        <p:spPr>
          <a:xfrm>
            <a:off x="5081081" y="6477000"/>
            <a:ext cx="3910519"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Figure-1: </a:t>
            </a:r>
            <a:r>
              <a:rPr lang="en-US" sz="2000" dirty="0" smtClean="0">
                <a:latin typeface="Times New Roman" panose="02020603050405020304" pitchFamily="18" charset="0"/>
                <a:ea typeface="Times New Roman" panose="02020603050405020304" pitchFamily="18" charset="0"/>
              </a:rPr>
              <a:t>The Abacus</a:t>
            </a:r>
            <a:endParaRPr lang="en-US" sz="2000" dirty="0">
              <a:effectLst/>
              <a:latin typeface="Times New Roman" panose="02020603050405020304" pitchFamily="18" charset="0"/>
              <a:ea typeface="Times New Roman" panose="02020603050405020304" pitchFamily="18" charset="0"/>
            </a:endParaRPr>
          </a:p>
        </p:txBody>
      </p:sp>
      <p:sp>
        <p:nvSpPr>
          <p:cNvPr id="12" name="Rectangle 9"/>
          <p:cNvSpPr txBox="1">
            <a:spLocks noChangeArrowheads="1"/>
          </p:cNvSpPr>
          <p:nvPr/>
        </p:nvSpPr>
        <p:spPr bwMode="auto">
          <a:xfrm>
            <a:off x="457200" y="4876800"/>
            <a:ext cx="37338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eaLnBrk="1" hangingPunct="1">
              <a:lnSpc>
                <a:spcPct val="91000"/>
              </a:lnSpc>
              <a:spcBef>
                <a:spcPts val="0"/>
              </a:spcBef>
              <a:buSzPct val="100000"/>
              <a:buFont typeface="+mj-lt"/>
              <a:buAutoNum type="arabicPeriod"/>
            </a:pPr>
            <a:r>
              <a:rPr lang="en-US" sz="2000" dirty="0">
                <a:latin typeface="Calibri" pitchFamily="34" charset="0"/>
                <a:cs typeface="Calibri" pitchFamily="34" charset="0"/>
              </a:rPr>
              <a:t>Numerical information can be represented in a physical form.</a:t>
            </a:r>
          </a:p>
          <a:p>
            <a:pPr marL="457200" indent="-457200" algn="just" eaLnBrk="1" hangingPunct="1">
              <a:lnSpc>
                <a:spcPct val="91000"/>
              </a:lnSpc>
              <a:spcBef>
                <a:spcPts val="0"/>
              </a:spcBef>
              <a:buSzPct val="100000"/>
              <a:buFont typeface="+mj-lt"/>
              <a:buAutoNum type="arabicPeriod"/>
            </a:pPr>
            <a:r>
              <a:rPr lang="en-US" sz="2000" dirty="0">
                <a:latin typeface="Calibri" pitchFamily="34" charset="0"/>
                <a:cs typeface="Calibri" pitchFamily="34" charset="0"/>
              </a:rPr>
              <a:t>This information can be manipulated in the physical form to produce the required result.</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2" y="4080779"/>
            <a:ext cx="46101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9"/>
          <p:cNvSpPr txBox="1">
            <a:spLocks noChangeArrowheads="1"/>
          </p:cNvSpPr>
          <p:nvPr/>
        </p:nvSpPr>
        <p:spPr bwMode="auto">
          <a:xfrm>
            <a:off x="304800" y="4191000"/>
            <a:ext cx="4776281"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1" hangingPunct="1">
              <a:lnSpc>
                <a:spcPct val="91000"/>
              </a:lnSpc>
              <a:spcBef>
                <a:spcPts val="0"/>
              </a:spcBef>
              <a:buNone/>
            </a:pPr>
            <a:r>
              <a:rPr lang="en-US" sz="2200" dirty="0">
                <a:solidFill>
                  <a:srgbClr val="3366FF"/>
                </a:solidFill>
                <a:latin typeface="Arial" panose="020B0604020202020204" pitchFamily="34" charset="0"/>
                <a:cs typeface="Arial" panose="020B0604020202020204" pitchFamily="34" charset="0"/>
              </a:rPr>
              <a:t>Two fundamental concepts were associated with </a:t>
            </a:r>
            <a:r>
              <a:rPr lang="en-US" sz="2200" dirty="0" smtClean="0">
                <a:solidFill>
                  <a:srgbClr val="3366FF"/>
                </a:solidFill>
                <a:latin typeface="Arial" panose="020B0604020202020204" pitchFamily="34" charset="0"/>
                <a:cs typeface="Arial" panose="020B0604020202020204" pitchFamily="34" charset="0"/>
              </a:rPr>
              <a:t>the abacus:</a:t>
            </a:r>
            <a:endParaRPr lang="en-US" sz="2200" dirty="0">
              <a:solidFill>
                <a:srgbClr val="3366FF"/>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71601614"/>
              </p:ext>
            </p:extLst>
          </p:nvPr>
        </p:nvGraphicFramePr>
        <p:xfrm>
          <a:off x="17834" y="937451"/>
          <a:ext cx="8440366" cy="281749"/>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a:solidFill>
                            <a:srgbClr val="0033CC"/>
                          </a:solidFill>
                          <a:effectLst/>
                          <a:latin typeface="Arial" pitchFamily="34" charset="0"/>
                          <a:cs typeface="Arial" pitchFamily="34" charset="0"/>
                        </a:rPr>
                        <a:t>The Abacus: </a:t>
                      </a:r>
                      <a:r>
                        <a:rPr lang="en-US" sz="2600" dirty="0">
                          <a:solidFill>
                            <a:srgbClr val="FF0000"/>
                          </a:solidFill>
                          <a:effectLst/>
                          <a:latin typeface="Arial" pitchFamily="34" charset="0"/>
                          <a:cs typeface="Arial" pitchFamily="34" charset="0"/>
                        </a:rPr>
                        <a:t>First Counting </a:t>
                      </a:r>
                      <a:r>
                        <a:rPr lang="en-US" sz="2600" dirty="0" smtClean="0">
                          <a:solidFill>
                            <a:srgbClr val="FF0000"/>
                          </a:solidFill>
                          <a:effectLst/>
                          <a:latin typeface="Arial" pitchFamily="34" charset="0"/>
                          <a:cs typeface="Arial" pitchFamily="34" charset="0"/>
                        </a:rPr>
                        <a:t>Device</a:t>
                      </a:r>
                      <a:r>
                        <a:rPr lang="en-US" sz="2600" dirty="0" smtClean="0">
                          <a:solidFill>
                            <a:srgbClr val="0033CC"/>
                          </a:solidFill>
                          <a:effectLst/>
                          <a:latin typeface="Arial" pitchFamily="34" charset="0"/>
                          <a:cs typeface="Arial" pitchFamily="34" charset="0"/>
                        </a:rPr>
                        <a:t>…</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152400" y="1371600"/>
            <a:ext cx="8382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sz="2400" dirty="0" smtClean="0">
                <a:latin typeface="Arial" panose="020B0604020202020204" pitchFamily="34" charset="0"/>
                <a:cs typeface="Arial" panose="020B0604020202020204" pitchFamily="34" charset="0"/>
              </a:rPr>
              <a:t>Representing Numerical Values Using Abacus:</a:t>
            </a:r>
            <a:endParaRPr lang="en-US" sz="2400" dirty="0">
              <a:latin typeface="Arial" panose="020B0604020202020204" pitchFamily="34" charset="0"/>
              <a:cs typeface="Arial" panose="020B0604020202020204" pitchFamily="34" charset="0"/>
            </a:endParaRPr>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t="18657" r="2461" b="3467"/>
          <a:stretch>
            <a:fillRect/>
          </a:stretch>
        </p:blipFill>
        <p:spPr bwMode="auto">
          <a:xfrm>
            <a:off x="5496263" y="4399873"/>
            <a:ext cx="29337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07612" y="6228673"/>
            <a:ext cx="3077993"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Figure-2: </a:t>
            </a:r>
            <a:r>
              <a:rPr lang="en-US" sz="2000" dirty="0" smtClean="0">
                <a:latin typeface="Times New Roman" panose="02020603050405020304" pitchFamily="18" charset="0"/>
                <a:ea typeface="Times New Roman" panose="02020603050405020304" pitchFamily="18" charset="0"/>
              </a:rPr>
              <a:t>Chinese Abacus</a:t>
            </a:r>
            <a:endParaRPr lang="en-US" sz="2000" dirty="0">
              <a:effectLst/>
              <a:latin typeface="Times New Roman" panose="02020603050405020304" pitchFamily="18" charset="0"/>
              <a:ea typeface="Times New Roman" panose="02020603050405020304" pitchFamily="18" charset="0"/>
            </a:endParaRPr>
          </a:p>
        </p:txBody>
      </p:sp>
      <p:sp>
        <p:nvSpPr>
          <p:cNvPr id="13" name="Rectangle 9"/>
          <p:cNvSpPr txBox="1">
            <a:spLocks noChangeArrowheads="1"/>
          </p:cNvSpPr>
          <p:nvPr/>
        </p:nvSpPr>
        <p:spPr bwMode="auto">
          <a:xfrm>
            <a:off x="0" y="1828800"/>
            <a:ext cx="8686800" cy="30099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6463"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In the Chinese Abacus, there are </a:t>
            </a:r>
            <a:r>
              <a:rPr lang="en-US" sz="2000" dirty="0" smtClean="0">
                <a:solidFill>
                  <a:srgbClr val="FF0000"/>
                </a:solidFill>
                <a:latin typeface="Calibri" pitchFamily="34" charset="0"/>
                <a:cs typeface="Calibri" pitchFamily="34" charset="0"/>
              </a:rPr>
              <a:t>2 </a:t>
            </a:r>
            <a:r>
              <a:rPr lang="en-US" sz="2000" dirty="0">
                <a:solidFill>
                  <a:srgbClr val="FF0000"/>
                </a:solidFill>
                <a:latin typeface="Calibri" pitchFamily="34" charset="0"/>
                <a:cs typeface="Calibri" pitchFamily="34" charset="0"/>
              </a:rPr>
              <a:t>beads on each </a:t>
            </a:r>
            <a:r>
              <a:rPr lang="en-US" sz="2000" dirty="0" smtClean="0">
                <a:solidFill>
                  <a:srgbClr val="FF0000"/>
                </a:solidFill>
                <a:latin typeface="Calibri" pitchFamily="34" charset="0"/>
                <a:cs typeface="Calibri" pitchFamily="34" charset="0"/>
              </a:rPr>
              <a:t>wire in the heaven </a:t>
            </a:r>
            <a:r>
              <a:rPr lang="en-US" sz="2000" dirty="0" smtClean="0">
                <a:latin typeface="Calibri" pitchFamily="34" charset="0"/>
                <a:cs typeface="Calibri" pitchFamily="34" charset="0"/>
              </a:rPr>
              <a:t>and </a:t>
            </a:r>
            <a:r>
              <a:rPr lang="en-US" sz="2000" dirty="0" smtClean="0">
                <a:solidFill>
                  <a:srgbClr val="0033CC"/>
                </a:solidFill>
                <a:latin typeface="Calibri" pitchFamily="34" charset="0"/>
                <a:cs typeface="Calibri" pitchFamily="34" charset="0"/>
              </a:rPr>
              <a:t>5 </a:t>
            </a:r>
            <a:r>
              <a:rPr lang="en-US" sz="2000" dirty="0">
                <a:solidFill>
                  <a:srgbClr val="0033CC"/>
                </a:solidFill>
                <a:latin typeface="Calibri" pitchFamily="34" charset="0"/>
                <a:cs typeface="Calibri" pitchFamily="34" charset="0"/>
              </a:rPr>
              <a:t>beads on each </a:t>
            </a:r>
            <a:r>
              <a:rPr lang="en-US" sz="2000" dirty="0" smtClean="0">
                <a:solidFill>
                  <a:srgbClr val="0033CC"/>
                </a:solidFill>
                <a:latin typeface="Calibri" pitchFamily="34" charset="0"/>
                <a:cs typeface="Calibri" pitchFamily="34" charset="0"/>
              </a:rPr>
              <a:t>wire in the earth</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914400" indent="-457200" algn="just" eaLnBrk="1" hangingPunct="1">
              <a:spcBef>
                <a:spcPts val="0"/>
              </a:spcBef>
              <a:buSzPct val="100000"/>
              <a:buFont typeface="Wingdings" panose="05000000000000000000" pitchFamily="2" charset="2"/>
              <a:buChar char="v"/>
            </a:pPr>
            <a:r>
              <a:rPr lang="en-US" sz="2000" dirty="0" smtClean="0">
                <a:latin typeface="Calibri" pitchFamily="34" charset="0"/>
                <a:cs typeface="Calibri" pitchFamily="34" charset="0"/>
              </a:rPr>
              <a:t>A </a:t>
            </a:r>
            <a:r>
              <a:rPr lang="en-US" sz="2000" dirty="0">
                <a:ln>
                  <a:solidFill>
                    <a:srgbClr val="0000FF"/>
                  </a:solidFill>
                </a:ln>
                <a:solidFill>
                  <a:srgbClr val="0000FF"/>
                </a:solidFill>
                <a:latin typeface="Calibri" pitchFamily="34" charset="0"/>
                <a:cs typeface="Calibri" pitchFamily="34" charset="0"/>
              </a:rPr>
              <a:t>bead in heaven </a:t>
            </a:r>
            <a:r>
              <a:rPr lang="en-US" sz="2000" dirty="0">
                <a:latin typeface="Calibri" pitchFamily="34" charset="0"/>
                <a:cs typeface="Calibri" pitchFamily="34" charset="0"/>
              </a:rPr>
              <a:t>was considered to have a power (value) of </a:t>
            </a:r>
            <a:r>
              <a:rPr lang="en-US" sz="2000" dirty="0">
                <a:solidFill>
                  <a:srgbClr val="0033CC"/>
                </a:solidFill>
                <a:latin typeface="Calibri" pitchFamily="34" charset="0"/>
                <a:cs typeface="Calibri" pitchFamily="34" charset="0"/>
              </a:rPr>
              <a:t>5 </a:t>
            </a:r>
            <a:r>
              <a:rPr lang="en-US" sz="2000" dirty="0">
                <a:latin typeface="Calibri" pitchFamily="34" charset="0"/>
                <a:cs typeface="Calibri" pitchFamily="34" charset="0"/>
              </a:rPr>
              <a:t>and the </a:t>
            </a:r>
            <a:r>
              <a:rPr lang="en-US" sz="2000" dirty="0">
                <a:ln>
                  <a:solidFill>
                    <a:srgbClr val="FF0000"/>
                  </a:solidFill>
                </a:ln>
                <a:solidFill>
                  <a:srgbClr val="FF0000"/>
                </a:solidFill>
                <a:latin typeface="Calibri" pitchFamily="34" charset="0"/>
                <a:cs typeface="Calibri" pitchFamily="34" charset="0"/>
              </a:rPr>
              <a:t>bead on earth </a:t>
            </a:r>
            <a:r>
              <a:rPr lang="en-US" sz="2000" dirty="0">
                <a:latin typeface="Calibri" pitchFamily="34" charset="0"/>
                <a:cs typeface="Calibri" pitchFamily="34" charset="0"/>
              </a:rPr>
              <a:t>a power (value) of </a:t>
            </a:r>
            <a:r>
              <a:rPr lang="en-US" sz="2000" dirty="0">
                <a:solidFill>
                  <a:srgbClr val="FF0000"/>
                </a:solidFill>
                <a:latin typeface="Calibri" pitchFamily="34" charset="0"/>
                <a:cs typeface="Calibri" pitchFamily="34" charset="0"/>
              </a:rPr>
              <a:t>1</a:t>
            </a:r>
            <a:r>
              <a:rPr lang="en-US" sz="2000" dirty="0">
                <a:latin typeface="Calibri" pitchFamily="34" charset="0"/>
                <a:cs typeface="Calibri" pitchFamily="34" charset="0"/>
              </a:rPr>
              <a:t>.</a:t>
            </a:r>
          </a:p>
          <a:p>
            <a:pPr marL="914400" lvl="0" indent="-457200" algn="just" eaLnBrk="1" hangingPunct="1">
              <a:spcBef>
                <a:spcPts val="0"/>
              </a:spcBef>
              <a:buSzPct val="100000"/>
              <a:buFont typeface="Wingdings" panose="05000000000000000000" pitchFamily="2" charset="2"/>
              <a:buChar char="v"/>
            </a:pPr>
            <a:r>
              <a:rPr lang="en-US" sz="2000" dirty="0">
                <a:latin typeface="Calibri" pitchFamily="34" charset="0"/>
                <a:cs typeface="Calibri" pitchFamily="34" charset="0"/>
              </a:rPr>
              <a:t>Calculations were performed by moving beads away from towards the beam; the rule being that a bead has a numerical value only when it is adjacent to the beam.</a:t>
            </a:r>
          </a:p>
          <a:p>
            <a:pPr marL="914400" indent="-457200" algn="just" eaLnBrk="1" hangingPunct="1">
              <a:spcBef>
                <a:spcPts val="0"/>
              </a:spcBef>
              <a:buSzPct val="100000"/>
              <a:buFont typeface="Wingdings" panose="05000000000000000000" pitchFamily="2" charset="2"/>
              <a:buChar char="v"/>
            </a:pPr>
            <a:r>
              <a:rPr lang="en-US" sz="2000" dirty="0" smtClean="0">
                <a:latin typeface="Calibri" pitchFamily="34" charset="0"/>
                <a:cs typeface="Calibri" pitchFamily="34" charset="0"/>
              </a:rPr>
              <a:t>Figure-2 </a:t>
            </a:r>
            <a:r>
              <a:rPr lang="en-US" sz="2000" dirty="0">
                <a:latin typeface="Calibri" pitchFamily="34" charset="0"/>
                <a:cs typeface="Calibri" pitchFamily="34" charset="0"/>
              </a:rPr>
              <a:t>shows a Chinese abacus representing the number </a:t>
            </a:r>
            <a:r>
              <a:rPr lang="en-US" sz="2000" dirty="0">
                <a:solidFill>
                  <a:srgbClr val="00CC00"/>
                </a:solidFill>
                <a:latin typeface="Calibri" pitchFamily="34" charset="0"/>
                <a:cs typeface="Calibri" pitchFamily="34" charset="0"/>
              </a:rPr>
              <a:t>001532786</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15" name="Rectangle 9"/>
          <p:cNvSpPr txBox="1">
            <a:spLocks noChangeArrowheads="1"/>
          </p:cNvSpPr>
          <p:nvPr/>
        </p:nvSpPr>
        <p:spPr bwMode="auto">
          <a:xfrm>
            <a:off x="304800" y="4724400"/>
            <a:ext cx="4495799" cy="1676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spcBef>
                <a:spcPts val="0"/>
              </a:spcBef>
              <a:buClr>
                <a:srgbClr val="FF0000"/>
              </a:buClr>
              <a:buSzPct val="100000"/>
              <a:buNone/>
            </a:pPr>
            <a:r>
              <a:rPr lang="en-US" sz="2000" dirty="0" smtClean="0">
                <a:solidFill>
                  <a:srgbClr val="FF0000"/>
                </a:solidFill>
                <a:latin typeface="Calibri" pitchFamily="34" charset="0"/>
                <a:cs typeface="Calibri" pitchFamily="34" charset="0"/>
              </a:rPr>
              <a:t>Note:</a:t>
            </a:r>
          </a:p>
          <a:p>
            <a:pPr algn="just" eaLnBrk="1" hangingPunct="1">
              <a:spcBef>
                <a:spcPts val="0"/>
              </a:spcBef>
              <a:buClr>
                <a:srgbClr val="FF0000"/>
              </a:buClr>
              <a:buSzPct val="100000"/>
              <a:buFont typeface="Wingdings" pitchFamily="2" charset="2"/>
              <a:buChar char="Ø"/>
            </a:pPr>
            <a:r>
              <a:rPr lang="en-US" sz="2000" dirty="0">
                <a:latin typeface="Calibri" pitchFamily="34" charset="0"/>
                <a:cs typeface="Calibri" pitchFamily="34" charset="0"/>
              </a:rPr>
              <a:t>It may be easily seen from the figure that two of the beads of the Chinese abacus are redundant.</a:t>
            </a:r>
          </a:p>
        </p:txBody>
      </p:sp>
      <p:sp>
        <p:nvSpPr>
          <p:cNvPr id="11"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spTree>
    <p:extLst>
      <p:ext uri="{BB962C8B-B14F-4D97-AF65-F5344CB8AC3E}">
        <p14:creationId xmlns:p14="http://schemas.microsoft.com/office/powerpoint/2010/main" val="96847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29946542"/>
              </p:ext>
            </p:extLst>
          </p:nvPr>
        </p:nvGraphicFramePr>
        <p:xfrm>
          <a:off x="17834" y="937451"/>
          <a:ext cx="8440366" cy="281749"/>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a:solidFill>
                            <a:srgbClr val="0033CC"/>
                          </a:solidFill>
                          <a:effectLst/>
                          <a:latin typeface="Arial" pitchFamily="34" charset="0"/>
                          <a:cs typeface="Arial" pitchFamily="34" charset="0"/>
                        </a:rPr>
                        <a:t>The Abacus: </a:t>
                      </a:r>
                      <a:r>
                        <a:rPr lang="en-US" sz="2600" dirty="0">
                          <a:solidFill>
                            <a:srgbClr val="FF0000"/>
                          </a:solidFill>
                          <a:effectLst/>
                          <a:latin typeface="Arial" pitchFamily="34" charset="0"/>
                          <a:cs typeface="Arial" pitchFamily="34" charset="0"/>
                        </a:rPr>
                        <a:t>First Counting </a:t>
                      </a:r>
                      <a:r>
                        <a:rPr lang="en-US" sz="2600" dirty="0" smtClean="0">
                          <a:solidFill>
                            <a:srgbClr val="FF0000"/>
                          </a:solidFill>
                          <a:effectLst/>
                          <a:latin typeface="Arial" pitchFamily="34" charset="0"/>
                          <a:cs typeface="Arial" pitchFamily="34" charset="0"/>
                        </a:rPr>
                        <a:t>Device</a:t>
                      </a:r>
                      <a:r>
                        <a:rPr lang="en-US" sz="2600" dirty="0" smtClean="0">
                          <a:solidFill>
                            <a:srgbClr val="0033CC"/>
                          </a:solidFill>
                          <a:effectLst/>
                          <a:latin typeface="Arial" pitchFamily="34" charset="0"/>
                          <a:cs typeface="Arial" pitchFamily="34" charset="0"/>
                        </a:rPr>
                        <a:t>…</a:t>
                      </a:r>
                      <a:endParaRPr lang="en-US" sz="2600" dirty="0">
                        <a:solidFill>
                          <a:srgbClr val="0033CC"/>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152400" y="1371600"/>
            <a:ext cx="8382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1" hangingPunct="1">
              <a:buNone/>
            </a:pPr>
            <a:r>
              <a:rPr lang="en-US" sz="2400" dirty="0" err="1">
                <a:solidFill>
                  <a:srgbClr val="FF0000"/>
                </a:solidFill>
                <a:latin typeface="Arial" panose="020B0604020202020204" pitchFamily="34" charset="0"/>
                <a:cs typeface="Arial" panose="020B0604020202020204" pitchFamily="34" charset="0"/>
              </a:rPr>
              <a:t>Soroban</a:t>
            </a:r>
            <a:r>
              <a:rPr lang="en-US" sz="2400" dirty="0">
                <a:latin typeface="Arial" panose="020B0604020202020204" pitchFamily="34" charset="0"/>
                <a:cs typeface="Arial" panose="020B0604020202020204" pitchFamily="34" charset="0"/>
              </a:rPr>
              <a:t>: Japanese version </a:t>
            </a:r>
            <a:r>
              <a:rPr lang="en-US" sz="2400" dirty="0" smtClean="0">
                <a:latin typeface="Arial" panose="020B0604020202020204" pitchFamily="34" charset="0"/>
                <a:cs typeface="Arial" panose="020B0604020202020204" pitchFamily="34" charset="0"/>
              </a:rPr>
              <a:t>of the Abacus</a:t>
            </a:r>
            <a:r>
              <a:rPr lang="en-US" sz="2400" dirty="0">
                <a:latin typeface="Arial" panose="020B0604020202020204" pitchFamily="34" charset="0"/>
                <a:cs typeface="Arial" panose="020B0604020202020204" pitchFamily="34" charset="0"/>
              </a:rPr>
              <a:t>:</a:t>
            </a:r>
          </a:p>
        </p:txBody>
      </p:sp>
      <p:sp>
        <p:nvSpPr>
          <p:cNvPr id="13" name="Rectangle 9"/>
          <p:cNvSpPr txBox="1">
            <a:spLocks noChangeArrowheads="1"/>
          </p:cNvSpPr>
          <p:nvPr/>
        </p:nvSpPr>
        <p:spPr bwMode="auto">
          <a:xfrm>
            <a:off x="0" y="1828800"/>
            <a:ext cx="8534400" cy="30099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indent="-457200" algn="just" eaLnBrk="1" hangingPunct="1">
              <a:spcBef>
                <a:spcPts val="0"/>
              </a:spcBef>
              <a:buSzPct val="100000"/>
              <a:buFont typeface="Wingdings" panose="05000000000000000000" pitchFamily="2" charset="2"/>
              <a:buChar char="v"/>
            </a:pPr>
            <a:r>
              <a:rPr lang="en-US" sz="2000" dirty="0" smtClean="0">
                <a:latin typeface="Calibri" pitchFamily="34" charset="0"/>
                <a:cs typeface="Calibri" pitchFamily="34" charset="0"/>
              </a:rPr>
              <a:t>In </a:t>
            </a:r>
            <a:r>
              <a:rPr lang="en-US" sz="2000" dirty="0">
                <a:latin typeface="Calibri" pitchFamily="34" charset="0"/>
                <a:cs typeface="Calibri" pitchFamily="34" charset="0"/>
              </a:rPr>
              <a:t>1530, </a:t>
            </a:r>
            <a:r>
              <a:rPr lang="en-US" sz="2000" dirty="0" smtClean="0">
                <a:latin typeface="Calibri" pitchFamily="34" charset="0"/>
                <a:cs typeface="Calibri" pitchFamily="34" charset="0"/>
              </a:rPr>
              <a:t>the </a:t>
            </a:r>
            <a:r>
              <a:rPr lang="en-US" sz="2000" dirty="0">
                <a:latin typeface="Calibri" pitchFamily="34" charset="0"/>
                <a:cs typeface="Calibri" pitchFamily="34" charset="0"/>
              </a:rPr>
              <a:t>two extra </a:t>
            </a:r>
            <a:r>
              <a:rPr lang="en-US" sz="2000" dirty="0" smtClean="0">
                <a:latin typeface="Calibri" pitchFamily="34" charset="0"/>
                <a:cs typeface="Calibri" pitchFamily="34" charset="0"/>
              </a:rPr>
              <a:t>beads of the </a:t>
            </a:r>
            <a:r>
              <a:rPr lang="en-US" sz="2000" dirty="0">
                <a:latin typeface="Calibri" pitchFamily="34" charset="0"/>
                <a:cs typeface="Calibri" pitchFamily="34" charset="0"/>
              </a:rPr>
              <a:t>Chinese abacus </a:t>
            </a:r>
            <a:r>
              <a:rPr lang="en-US" sz="2000" dirty="0" smtClean="0">
                <a:latin typeface="Calibri" pitchFamily="34" charset="0"/>
                <a:cs typeface="Calibri" pitchFamily="34" charset="0"/>
              </a:rPr>
              <a:t>were </a:t>
            </a:r>
            <a:r>
              <a:rPr lang="en-US" sz="2000" dirty="0">
                <a:latin typeface="Calibri" pitchFamily="34" charset="0"/>
                <a:cs typeface="Calibri" pitchFamily="34" charset="0"/>
              </a:rPr>
              <a:t>eliminated and adopted in the Japanese version of abacus called “</a:t>
            </a:r>
            <a:r>
              <a:rPr lang="en-US" sz="2000" dirty="0" err="1">
                <a:ln>
                  <a:solidFill>
                    <a:srgbClr val="0000FF"/>
                  </a:solidFill>
                </a:ln>
                <a:solidFill>
                  <a:srgbClr val="0000FF"/>
                </a:solidFill>
                <a:latin typeface="Calibri" pitchFamily="34" charset="0"/>
                <a:cs typeface="Calibri" pitchFamily="34" charset="0"/>
              </a:rPr>
              <a:t>Soroban</a:t>
            </a:r>
            <a:r>
              <a:rPr lang="en-US" sz="2000" dirty="0">
                <a:latin typeface="Calibri" pitchFamily="34" charset="0"/>
                <a:cs typeface="Calibri" pitchFamily="34" charset="0"/>
              </a:rPr>
              <a:t>”, i.e. one bead in the heaven and four beads in the earth.</a:t>
            </a:r>
          </a:p>
          <a:p>
            <a:pPr marL="914400" indent="-457200" algn="just" eaLnBrk="1" hangingPunct="1">
              <a:spcBef>
                <a:spcPts val="0"/>
              </a:spcBef>
              <a:buSzPct val="100000"/>
              <a:buFont typeface="Wingdings" panose="05000000000000000000" pitchFamily="2" charset="2"/>
              <a:buChar char="v"/>
            </a:pPr>
            <a:r>
              <a:rPr lang="en-US" sz="2000" dirty="0" smtClean="0">
                <a:latin typeface="Calibri" pitchFamily="34" charset="0"/>
                <a:cs typeface="Calibri" pitchFamily="34" charset="0"/>
              </a:rPr>
              <a:t>Figure-3 </a:t>
            </a:r>
            <a:r>
              <a:rPr lang="en-US" sz="2000" dirty="0">
                <a:latin typeface="Calibri" pitchFamily="34" charset="0"/>
                <a:cs typeface="Calibri" pitchFamily="34" charset="0"/>
              </a:rPr>
              <a:t>shows a </a:t>
            </a:r>
            <a:r>
              <a:rPr lang="en-US" sz="2000" dirty="0" smtClean="0">
                <a:latin typeface="Calibri" pitchFamily="34" charset="0"/>
                <a:cs typeface="Calibri" pitchFamily="34" charset="0"/>
              </a:rPr>
              <a:t>Japanese abacus </a:t>
            </a:r>
            <a:r>
              <a:rPr lang="en-US" sz="2000" dirty="0">
                <a:latin typeface="Calibri" pitchFamily="34" charset="0"/>
                <a:cs typeface="Calibri" pitchFamily="34" charset="0"/>
              </a:rPr>
              <a:t>representing the number </a:t>
            </a:r>
            <a:r>
              <a:rPr lang="en-US" sz="2000" dirty="0" smtClean="0">
                <a:solidFill>
                  <a:srgbClr val="0033CC"/>
                </a:solidFill>
                <a:latin typeface="Calibri" pitchFamily="34" charset="0"/>
                <a:cs typeface="Calibri" pitchFamily="34" charset="0"/>
              </a:rPr>
              <a:t>02634190</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pic>
        <p:nvPicPr>
          <p:cNvPr id="10243" name="Picture 3" descr="鯤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3886200"/>
            <a:ext cx="27051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600200" y="5922088"/>
            <a:ext cx="6096000"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Figure-3: </a:t>
            </a:r>
            <a:r>
              <a:rPr lang="en-US" sz="2000" dirty="0" err="1" smtClean="0">
                <a:latin typeface="Times New Roman" panose="02020603050405020304" pitchFamily="18" charset="0"/>
                <a:ea typeface="Times New Roman" panose="02020603050405020304" pitchFamily="18" charset="0"/>
              </a:rPr>
              <a:t>Soroban</a:t>
            </a:r>
            <a:r>
              <a:rPr lang="en-US" sz="2000" dirty="0" smtClean="0">
                <a:latin typeface="Times New Roman" panose="02020603050405020304" pitchFamily="18" charset="0"/>
                <a:ea typeface="Times New Roman" panose="02020603050405020304" pitchFamily="18" charset="0"/>
              </a:rPr>
              <a:t>- </a:t>
            </a:r>
            <a:r>
              <a:rPr lang="en-US" sz="2000" dirty="0">
                <a:latin typeface="Calibri" pitchFamily="34" charset="0"/>
                <a:cs typeface="Calibri" pitchFamily="34" charset="0"/>
              </a:rPr>
              <a:t>the Japanese version of abacus </a:t>
            </a:r>
            <a:endParaRPr lang="en-US" sz="2000" dirty="0">
              <a:effectLst/>
              <a:latin typeface="Times New Roman" panose="02020603050405020304" pitchFamily="18" charset="0"/>
              <a:ea typeface="Times New Roman" panose="02020603050405020304" pitchFamily="18" charset="0"/>
            </a:endParaRPr>
          </a:p>
        </p:txBody>
      </p:sp>
      <p:sp>
        <p:nvSpPr>
          <p:cNvPr id="11"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spTree>
    <p:extLst>
      <p:ext uri="{BB962C8B-B14F-4D97-AF65-F5344CB8AC3E}">
        <p14:creationId xmlns:p14="http://schemas.microsoft.com/office/powerpoint/2010/main" val="3698987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6" name="Picture 2" descr="C:\Users\user\Desktop\napiers_bon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053" y="3619500"/>
            <a:ext cx="3406148" cy="2781300"/>
          </a:xfrm>
          <a:prstGeom prst="rect">
            <a:avLst/>
          </a:prstGeom>
          <a:noFill/>
          <a:extLst>
            <a:ext uri="{909E8E84-426E-40DD-AFC4-6F175D3DCCD1}">
              <a14:hiddenFill xmlns:a14="http://schemas.microsoft.com/office/drawing/2010/main">
                <a:solidFill>
                  <a:srgbClr val="FFFFFF"/>
                </a:solidFill>
              </a14:hiddenFill>
            </a:ext>
          </a:extLst>
        </p:spPr>
      </p:pic>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97383536"/>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FF0000"/>
                          </a:solidFill>
                          <a:effectLst/>
                          <a:latin typeface="Arial" pitchFamily="34" charset="0"/>
                          <a:cs typeface="Arial" pitchFamily="34" charset="0"/>
                        </a:rPr>
                        <a:t>Napier’s Bones</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Rectangle 9"/>
          <p:cNvSpPr txBox="1">
            <a:spLocks noChangeArrowheads="1"/>
          </p:cNvSpPr>
          <p:nvPr/>
        </p:nvSpPr>
        <p:spPr bwMode="auto">
          <a:xfrm>
            <a:off x="304800" y="1143000"/>
            <a:ext cx="83820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Napier's bones, also called Napier's rods, is a manually-operated calculating device which was </a:t>
            </a:r>
            <a:r>
              <a:rPr lang="en-US" sz="2400" dirty="0">
                <a:solidFill>
                  <a:srgbClr val="FF0000"/>
                </a:solidFill>
                <a:latin typeface="Arial" panose="020B0604020202020204" pitchFamily="34" charset="0"/>
                <a:cs typeface="Arial" panose="020B0604020202020204" pitchFamily="34" charset="0"/>
              </a:rPr>
              <a:t>used to perform </a:t>
            </a:r>
            <a:r>
              <a:rPr lang="en-US" sz="2400" dirty="0">
                <a:latin typeface="Arial" panose="020B0604020202020204" pitchFamily="34" charset="0"/>
                <a:cs typeface="Arial" panose="020B0604020202020204" pitchFamily="34" charset="0"/>
              </a:rPr>
              <a:t>multiplication, division, square root etc. using </a:t>
            </a:r>
            <a:r>
              <a:rPr lang="en-US" sz="2400" dirty="0">
                <a:solidFill>
                  <a:srgbClr val="0033CC"/>
                </a:solidFill>
                <a:latin typeface="Arial" panose="020B0604020202020204" pitchFamily="34" charset="0"/>
                <a:cs typeface="Arial" panose="020B0604020202020204" pitchFamily="34" charset="0"/>
              </a:rPr>
              <a:t>logarithmic rules</a:t>
            </a:r>
            <a:r>
              <a:rPr lang="en-US" sz="2400" dirty="0">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It was invented by John Napier, a mathematician from Scotland.</a:t>
            </a:r>
          </a:p>
          <a:p>
            <a:pPr marL="906463" lvl="0"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 </a:t>
            </a:r>
            <a:r>
              <a:rPr lang="en-US" sz="2000" dirty="0" smtClean="0">
                <a:latin typeface="Calibri" pitchFamily="34" charset="0"/>
                <a:cs typeface="Calibri" pitchFamily="34" charset="0"/>
              </a:rPr>
              <a:t>rods used in the device were </a:t>
            </a:r>
            <a:r>
              <a:rPr lang="en-US" sz="2000" dirty="0">
                <a:latin typeface="Calibri" pitchFamily="34" charset="0"/>
                <a:cs typeface="Calibri" pitchFamily="34" charset="0"/>
              </a:rPr>
              <a:t>carved from bones of dead animals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9" name="Rectangle 8"/>
          <p:cNvSpPr/>
          <p:nvPr/>
        </p:nvSpPr>
        <p:spPr>
          <a:xfrm>
            <a:off x="5334000" y="6477000"/>
            <a:ext cx="3910519"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Figure-4: </a:t>
            </a:r>
            <a:r>
              <a:rPr lang="en-US" sz="2000" dirty="0" smtClean="0">
                <a:latin typeface="Times New Roman" panose="02020603050405020304" pitchFamily="18" charset="0"/>
                <a:ea typeface="Times New Roman" panose="02020603050405020304" pitchFamily="18" charset="0"/>
              </a:rPr>
              <a:t>The Napier’s Bones</a:t>
            </a:r>
            <a:endParaRPr lang="en-US" sz="2000" dirty="0">
              <a:effectLst/>
              <a:latin typeface="Times New Roman" panose="02020603050405020304" pitchFamily="18" charset="0"/>
              <a:ea typeface="Times New Roman" panose="02020603050405020304" pitchFamily="18" charset="0"/>
            </a:endParaRPr>
          </a:p>
        </p:txBody>
      </p:sp>
      <p:sp>
        <p:nvSpPr>
          <p:cNvPr id="13" name="Rectangle 9"/>
          <p:cNvSpPr txBox="1">
            <a:spLocks noChangeArrowheads="1"/>
          </p:cNvSpPr>
          <p:nvPr/>
        </p:nvSpPr>
        <p:spPr bwMode="auto">
          <a:xfrm>
            <a:off x="-304800" y="3657600"/>
            <a:ext cx="59436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6463" lvl="0" algn="just"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These </a:t>
            </a:r>
            <a:r>
              <a:rPr lang="en-US" sz="2000" dirty="0">
                <a:solidFill>
                  <a:srgbClr val="FF0000"/>
                </a:solidFill>
                <a:latin typeface="Calibri" pitchFamily="34" charset="0"/>
                <a:cs typeface="Calibri" pitchFamily="34" charset="0"/>
              </a:rPr>
              <a:t>rods have numbers marked on them </a:t>
            </a:r>
            <a:r>
              <a:rPr lang="en-US" sz="2000" dirty="0">
                <a:latin typeface="Calibri" pitchFamily="34" charset="0"/>
                <a:cs typeface="Calibri" pitchFamily="34" charset="0"/>
              </a:rPr>
              <a:t>in such a way that by simply placing them side by side, products and quotients of large numbers can be obtained</a:t>
            </a:r>
            <a:r>
              <a:rPr lang="en-US" sz="2000" dirty="0" smtClean="0">
                <a:latin typeface="Calibri" pitchFamily="34" charset="0"/>
                <a:cs typeface="Calibri" pitchFamily="34" charset="0"/>
              </a:rPr>
              <a:t>.</a:t>
            </a:r>
          </a:p>
          <a:p>
            <a:pPr marL="563563" lvl="0" indent="0" algn="just" eaLnBrk="1" hangingPunct="1">
              <a:spcBef>
                <a:spcPts val="0"/>
              </a:spcBef>
              <a:buClr>
                <a:srgbClr val="FF0000"/>
              </a:buClr>
              <a:buSzPct val="101000"/>
              <a:buNone/>
            </a:pPr>
            <a:endParaRPr lang="en-US" sz="2000" dirty="0" smtClean="0">
              <a:latin typeface="Calibri" pitchFamily="34" charset="0"/>
              <a:cs typeface="Calibri" pitchFamily="34" charset="0"/>
            </a:endParaRPr>
          </a:p>
          <a:p>
            <a:pPr marL="563563" lvl="0" indent="0" algn="just" eaLnBrk="1" hangingPunct="1">
              <a:spcBef>
                <a:spcPts val="0"/>
              </a:spcBef>
              <a:buClr>
                <a:srgbClr val="FF0000"/>
              </a:buClr>
              <a:buSzPct val="101000"/>
              <a:buNone/>
            </a:pPr>
            <a:r>
              <a:rPr lang="en-US" sz="2000" dirty="0" smtClean="0">
                <a:solidFill>
                  <a:srgbClr val="FF0000"/>
                </a:solidFill>
                <a:latin typeface="Calibri" pitchFamily="34" charset="0"/>
                <a:cs typeface="Calibri" pitchFamily="34" charset="0"/>
              </a:rPr>
              <a:t>Note:</a:t>
            </a:r>
            <a:endParaRPr lang="en-US" sz="2000" dirty="0">
              <a:solidFill>
                <a:srgbClr val="FF0000"/>
              </a:solidFill>
              <a:latin typeface="Calibri" pitchFamily="34" charset="0"/>
              <a:cs typeface="Calibri" pitchFamily="34" charset="0"/>
            </a:endParaRPr>
          </a:p>
          <a:p>
            <a:pPr marL="906463" lvl="0" algn="just" eaLnBrk="1" hangingPunct="1">
              <a:spcBef>
                <a:spcPts val="0"/>
              </a:spcBef>
              <a:buClr>
                <a:srgbClr val="FF0000"/>
              </a:buClr>
              <a:buSzPct val="101000"/>
              <a:buFont typeface="Wingdings" pitchFamily="2" charset="2"/>
              <a:buChar char="Ø"/>
            </a:pPr>
            <a:r>
              <a:rPr lang="en-US" sz="2000" dirty="0" smtClean="0">
                <a:solidFill>
                  <a:srgbClr val="0033CC"/>
                </a:solidFill>
                <a:latin typeface="Calibri" pitchFamily="34" charset="0"/>
                <a:cs typeface="Calibri" pitchFamily="34" charset="0"/>
              </a:rPr>
              <a:t>Rules of logarithm </a:t>
            </a:r>
            <a:r>
              <a:rPr lang="en-US" sz="2000" dirty="0" smtClean="0">
                <a:latin typeface="Calibri" pitchFamily="34" charset="0"/>
                <a:cs typeface="Calibri" pitchFamily="34" charset="0"/>
              </a:rPr>
              <a:t>was at first invented by John Napier.</a:t>
            </a:r>
            <a:endParaRPr lang="en-US" sz="2000" dirty="0">
              <a:latin typeface="Calibri" pitchFamily="34" charset="0"/>
              <a:cs typeface="Calibri" pitchFamily="34" charset="0"/>
            </a:endParaRPr>
          </a:p>
        </p:txBody>
      </p:sp>
      <p:sp>
        <p:nvSpPr>
          <p:cNvPr id="11"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a:t>
            </a:fld>
            <a:endParaRPr lang="en-US" dirty="0"/>
          </a:p>
        </p:txBody>
      </p:sp>
    </p:spTree>
    <p:extLst>
      <p:ext uri="{BB962C8B-B14F-4D97-AF65-F5344CB8AC3E}">
        <p14:creationId xmlns:p14="http://schemas.microsoft.com/office/powerpoint/2010/main" val="101407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60994496"/>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FF0000"/>
                          </a:solidFill>
                          <a:effectLst/>
                          <a:latin typeface="Arial" pitchFamily="34" charset="0"/>
                          <a:cs typeface="Arial" pitchFamily="34" charset="0"/>
                        </a:rPr>
                        <a:t>Napier’s Bones</a:t>
                      </a:r>
                      <a:r>
                        <a:rPr lang="en-US" sz="2600" dirty="0" smtClean="0">
                          <a:solidFill>
                            <a:srgbClr val="0033CC"/>
                          </a:solidFill>
                          <a:effectLst/>
                          <a:latin typeface="Arial" pitchFamily="34" charset="0"/>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9"/>
          <p:cNvSpPr txBox="1">
            <a:spLocks noChangeArrowheads="1"/>
          </p:cNvSpPr>
          <p:nvPr/>
        </p:nvSpPr>
        <p:spPr bwMode="auto">
          <a:xfrm>
            <a:off x="152400" y="1143000"/>
            <a:ext cx="87630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013" algn="just" defTabSz="798513"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A set consists of </a:t>
            </a:r>
            <a:r>
              <a:rPr lang="en-US" sz="2000" dirty="0">
                <a:solidFill>
                  <a:srgbClr val="0033CC"/>
                </a:solidFill>
                <a:latin typeface="Calibri" pitchFamily="34" charset="0"/>
                <a:cs typeface="Calibri" pitchFamily="34" charset="0"/>
              </a:rPr>
              <a:t>10 rods </a:t>
            </a:r>
            <a:r>
              <a:rPr lang="en-US" sz="2000" dirty="0">
                <a:latin typeface="Calibri" pitchFamily="34" charset="0"/>
                <a:cs typeface="Calibri" pitchFamily="34" charset="0"/>
              </a:rPr>
              <a:t>corresponding to digits 0 to 9, and </a:t>
            </a:r>
            <a:r>
              <a:rPr lang="en-US" sz="2000" dirty="0">
                <a:solidFill>
                  <a:srgbClr val="FF0000"/>
                </a:solidFill>
                <a:latin typeface="Calibri" pitchFamily="34" charset="0"/>
                <a:cs typeface="Calibri" pitchFamily="34" charset="0"/>
              </a:rPr>
              <a:t>a special eleventh rod</a:t>
            </a:r>
            <a:r>
              <a:rPr lang="en-US" sz="2000" dirty="0">
                <a:latin typeface="Calibri" pitchFamily="34" charset="0"/>
                <a:cs typeface="Calibri" pitchFamily="34" charset="0"/>
              </a:rPr>
              <a:t> that is used to represent the multiplier. </a:t>
            </a:r>
          </a:p>
          <a:p>
            <a:pPr marL="354013" algn="just" defTabSz="798513"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Surface of each rod comprises 9 squares, and each square, except for the top one, comprises two halves divided by a diagonal line. </a:t>
            </a:r>
          </a:p>
          <a:p>
            <a:pPr marL="354013" algn="just" defTabSz="798513"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 first square of each rod holds a single digit, and the other squares hold this number's double, triple, quadruple, quintuple, and so on. </a:t>
            </a:r>
          </a:p>
          <a:p>
            <a:pPr marL="354013" algn="just" defTabSz="798513"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The digits of each product are written one to each side of the diagonal; </a:t>
            </a:r>
            <a:r>
              <a:rPr lang="en-US" sz="2000" dirty="0">
                <a:solidFill>
                  <a:srgbClr val="0033CC"/>
                </a:solidFill>
                <a:latin typeface="Calibri" pitchFamily="34" charset="0"/>
                <a:cs typeface="Calibri" pitchFamily="34" charset="0"/>
              </a:rPr>
              <a:t>numbers less than 10 occupy the lower triangle, with a zero in the top half</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pic>
        <p:nvPicPr>
          <p:cNvPr id="922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0256"/>
          <a:stretch/>
        </p:blipFill>
        <p:spPr bwMode="auto">
          <a:xfrm>
            <a:off x="4145685" y="3790891"/>
            <a:ext cx="4764071"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sp>
        <p:nvSpPr>
          <p:cNvPr id="9" name="Rectangle 8"/>
          <p:cNvSpPr/>
          <p:nvPr/>
        </p:nvSpPr>
        <p:spPr>
          <a:xfrm>
            <a:off x="4419600" y="6457890"/>
            <a:ext cx="3910519"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Figure-5: </a:t>
            </a:r>
            <a:r>
              <a:rPr lang="en-US" sz="2000" dirty="0" smtClean="0">
                <a:latin typeface="Times New Roman" panose="02020603050405020304" pitchFamily="18" charset="0"/>
                <a:ea typeface="Times New Roman" panose="02020603050405020304" pitchFamily="18" charset="0"/>
              </a:rPr>
              <a:t>Set of Rods</a:t>
            </a:r>
            <a:endParaRPr lang="en-US" sz="2000"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8172665" y="6514980"/>
            <a:ext cx="862737" cy="323165"/>
          </a:xfrm>
          <a:prstGeom prst="rect">
            <a:avLst/>
          </a:prstGeom>
          <a:noFill/>
        </p:spPr>
        <p:txBody>
          <a:bodyPr wrap="none" rtlCol="0">
            <a:spAutoFit/>
          </a:bodyPr>
          <a:lstStyle/>
          <a:p>
            <a:r>
              <a:rPr lang="en-US" sz="1500" dirty="0" smtClean="0">
                <a:solidFill>
                  <a:srgbClr val="FF0000"/>
                </a:solidFill>
                <a:latin typeface="+mj-lt"/>
              </a:rPr>
              <a:t>Slide-7</a:t>
            </a:r>
            <a:endParaRPr lang="en-GB" sz="1500" dirty="0">
              <a:solidFill>
                <a:srgbClr val="FF0000"/>
              </a:solidFill>
              <a:latin typeface="+mj-lt"/>
            </a:endParaRPr>
          </a:p>
        </p:txBody>
      </p:sp>
      <p:cxnSp>
        <p:nvCxnSpPr>
          <p:cNvPr id="5" name="Elbow Connector 4"/>
          <p:cNvCxnSpPr/>
          <p:nvPr/>
        </p:nvCxnSpPr>
        <p:spPr bwMode="auto">
          <a:xfrm>
            <a:off x="1371600" y="4171890"/>
            <a:ext cx="2774085" cy="123831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911578" y="3857760"/>
            <a:ext cx="412292" cy="584775"/>
          </a:xfrm>
          <a:prstGeom prst="rect">
            <a:avLst/>
          </a:prstGeom>
          <a:noFill/>
        </p:spPr>
        <p:txBody>
          <a:bodyPr wrap="none" rtlCol="0">
            <a:spAutoFit/>
          </a:bodyPr>
          <a:lstStyle/>
          <a:p>
            <a:r>
              <a:rPr lang="en-US" dirty="0" smtClean="0"/>
              <a:t>6</a:t>
            </a:r>
            <a:endParaRPr lang="en-GB" dirty="0"/>
          </a:p>
        </p:txBody>
      </p:sp>
    </p:spTree>
    <p:extLst>
      <p:ext uri="{BB962C8B-B14F-4D97-AF65-F5344CB8AC3E}">
        <p14:creationId xmlns:p14="http://schemas.microsoft.com/office/powerpoint/2010/main" val="263631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528807"/>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FF0000"/>
                          </a:solidFill>
                          <a:effectLst/>
                          <a:latin typeface="Arial" pitchFamily="34" charset="0"/>
                          <a:cs typeface="Arial" pitchFamily="34" charset="0"/>
                        </a:rPr>
                        <a:t>Napier’s Bones</a:t>
                      </a:r>
                      <a:r>
                        <a:rPr lang="en-US" sz="2600" dirty="0" smtClean="0">
                          <a:solidFill>
                            <a:srgbClr val="0033CC"/>
                          </a:solidFill>
                          <a:effectLst/>
                          <a:latin typeface="Arial" pitchFamily="34" charset="0"/>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9"/>
          <p:cNvSpPr txBox="1">
            <a:spLocks noChangeArrowheads="1"/>
          </p:cNvSpPr>
          <p:nvPr/>
        </p:nvSpPr>
        <p:spPr bwMode="auto">
          <a:xfrm>
            <a:off x="152400" y="1070430"/>
            <a:ext cx="74676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just" defTabSz="798513" eaLnBrk="1" hangingPunct="1">
              <a:spcBef>
                <a:spcPts val="0"/>
              </a:spcBef>
              <a:buClr>
                <a:srgbClr val="FF0000"/>
              </a:buClr>
              <a:buSzPct val="101000"/>
              <a:buNone/>
            </a:pPr>
            <a:r>
              <a:rPr lang="en-US" sz="2200" dirty="0">
                <a:latin typeface="Arial" pitchFamily="34" charset="0"/>
                <a:cs typeface="Arial" pitchFamily="34" charset="0"/>
              </a:rPr>
              <a:t>Illustrating Napier's Bones for multiplication:</a:t>
            </a:r>
          </a:p>
          <a:p>
            <a:pPr marL="11113" indent="0" algn="just" defTabSz="798513" eaLnBrk="1" hangingPunct="1">
              <a:spcBef>
                <a:spcPts val="0"/>
              </a:spcBef>
              <a:buClr>
                <a:srgbClr val="FF0000"/>
              </a:buClr>
              <a:buSzPct val="101000"/>
              <a:buNone/>
            </a:pPr>
            <a:endParaRPr lang="en-US" sz="1100" dirty="0" smtClean="0">
              <a:latin typeface="Calibri" pitchFamily="34" charset="0"/>
              <a:cs typeface="Calibri" pitchFamily="34" charset="0"/>
            </a:endParaRPr>
          </a:p>
          <a:p>
            <a:pPr marL="11113" indent="0" algn="just" defTabSz="798513" eaLnBrk="1" hangingPunct="1">
              <a:spcBef>
                <a:spcPts val="0"/>
              </a:spcBef>
              <a:buClr>
                <a:srgbClr val="FF0000"/>
              </a:buClr>
              <a:buSzPct val="101000"/>
              <a:buNone/>
            </a:pPr>
            <a:r>
              <a:rPr lang="en-US" sz="2000" dirty="0" smtClean="0">
                <a:solidFill>
                  <a:srgbClr val="FF0000"/>
                </a:solidFill>
                <a:latin typeface="Calibri" pitchFamily="34" charset="0"/>
                <a:cs typeface="Calibri" pitchFamily="34" charset="0"/>
              </a:rPr>
              <a:t>Problem-1: </a:t>
            </a:r>
            <a:r>
              <a:rPr lang="en-US" sz="2000" dirty="0">
                <a:latin typeface="Calibri" pitchFamily="34" charset="0"/>
                <a:cs typeface="Calibri" pitchFamily="34" charset="0"/>
              </a:rPr>
              <a:t>Multiply 425 by 6 (425 x 6 = ?)</a:t>
            </a:r>
          </a:p>
          <a:p>
            <a:pPr marL="11113" indent="0" algn="just" defTabSz="798513" eaLnBrk="1" hangingPunct="1">
              <a:spcBef>
                <a:spcPts val="0"/>
              </a:spcBef>
              <a:buClr>
                <a:srgbClr val="FF0000"/>
              </a:buClr>
              <a:buSzPct val="101000"/>
              <a:buNone/>
            </a:pPr>
            <a:endParaRPr lang="en-US" sz="200" dirty="0" smtClean="0">
              <a:latin typeface="Calibri" pitchFamily="34" charset="0"/>
              <a:cs typeface="Calibri" pitchFamily="34" charset="0"/>
            </a:endParaRPr>
          </a:p>
          <a:p>
            <a:pPr marL="11113" indent="0" algn="just" defTabSz="798513" eaLnBrk="1" hangingPunct="1">
              <a:spcBef>
                <a:spcPts val="0"/>
              </a:spcBef>
              <a:buClr>
                <a:srgbClr val="FF0000"/>
              </a:buClr>
              <a:buSzPct val="101000"/>
              <a:buNone/>
            </a:pPr>
            <a:r>
              <a:rPr lang="en-US" sz="2000" dirty="0" smtClean="0">
                <a:solidFill>
                  <a:srgbClr val="0033CC"/>
                </a:solidFill>
                <a:latin typeface="Calibri" pitchFamily="34" charset="0"/>
                <a:cs typeface="Calibri" pitchFamily="34" charset="0"/>
              </a:rPr>
              <a:t>Solution</a:t>
            </a:r>
            <a:r>
              <a:rPr lang="en-US" sz="2000" dirty="0">
                <a:solidFill>
                  <a:srgbClr val="0033CC"/>
                </a:solidFill>
                <a:latin typeface="Calibri" pitchFamily="34" charset="0"/>
                <a:cs typeface="Calibri" pitchFamily="34" charset="0"/>
              </a:rPr>
              <a:t>:</a:t>
            </a:r>
          </a:p>
          <a:p>
            <a:pPr marL="354013" lvl="0" algn="just" defTabSz="798513"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At first, place the bones (rods) </a:t>
            </a:r>
            <a:r>
              <a:rPr lang="en-US" sz="2000" dirty="0">
                <a:latin typeface="Calibri" pitchFamily="34" charset="0"/>
                <a:cs typeface="Calibri" pitchFamily="34" charset="0"/>
              </a:rPr>
              <a:t>corresponding to the leading number of the </a:t>
            </a:r>
            <a:r>
              <a:rPr lang="en-US" sz="2000" dirty="0" smtClean="0">
                <a:latin typeface="Calibri" pitchFamily="34" charset="0"/>
                <a:cs typeface="Calibri" pitchFamily="34" charset="0"/>
              </a:rPr>
              <a:t>problem side </a:t>
            </a:r>
            <a:r>
              <a:rPr lang="en-US" sz="2000" dirty="0">
                <a:latin typeface="Calibri" pitchFamily="34" charset="0"/>
                <a:cs typeface="Calibri" pitchFamily="34" charset="0"/>
              </a:rPr>
              <a:t>by </a:t>
            </a:r>
            <a:r>
              <a:rPr lang="en-US" sz="2000" dirty="0" smtClean="0">
                <a:latin typeface="Calibri" pitchFamily="34" charset="0"/>
                <a:cs typeface="Calibri" pitchFamily="34" charset="0"/>
              </a:rPr>
              <a:t>side. In </a:t>
            </a:r>
            <a:r>
              <a:rPr lang="en-US" sz="2000" dirty="0">
                <a:latin typeface="Calibri" pitchFamily="34" charset="0"/>
                <a:cs typeface="Calibri" pitchFamily="34" charset="0"/>
              </a:rPr>
              <a:t>this example, the bones 4, 2, and 5 are placed in the correct order as shown below</a:t>
            </a:r>
            <a:r>
              <a:rPr lang="en-US" sz="2000" dirty="0" smtClean="0">
                <a:latin typeface="Calibri" pitchFamily="34" charset="0"/>
                <a:cs typeface="Calibri" pitchFamily="34" charset="0"/>
              </a:rPr>
              <a:t>. The rod </a:t>
            </a:r>
            <a:r>
              <a:rPr lang="en-US" sz="2000" dirty="0">
                <a:latin typeface="Calibri" pitchFamily="34" charset="0"/>
                <a:cs typeface="Calibri" pitchFamily="34" charset="0"/>
              </a:rPr>
              <a:t>that </a:t>
            </a:r>
            <a:r>
              <a:rPr lang="en-US" sz="2000" dirty="0" smtClean="0">
                <a:latin typeface="Calibri" pitchFamily="34" charset="0"/>
                <a:cs typeface="Calibri" pitchFamily="34" charset="0"/>
              </a:rPr>
              <a:t>represents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multiplier is placed at the left-most of the other rods. </a:t>
            </a:r>
          </a:p>
        </p:txBody>
      </p:sp>
      <p:pic>
        <p:nvPicPr>
          <p:cNvPr id="12290" name="Picture 2" descr="First step of solving 425 x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775" y="838200"/>
            <a:ext cx="1190625" cy="258127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Second step of solving 425 x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68" y="3795486"/>
            <a:ext cx="2857500" cy="273367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txBox="1">
            <a:spLocks noChangeArrowheads="1"/>
          </p:cNvSpPr>
          <p:nvPr/>
        </p:nvSpPr>
        <p:spPr bwMode="auto">
          <a:xfrm>
            <a:off x="1563018" y="3704772"/>
            <a:ext cx="7352382" cy="1676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013" algn="just" defTabSz="798513" eaLnBrk="1" hangingPunct="1">
              <a:spcBef>
                <a:spcPts val="0"/>
              </a:spcBef>
              <a:buClr>
                <a:srgbClr val="FF0000"/>
              </a:buClr>
              <a:buSzPct val="101000"/>
              <a:buFont typeface="Wingdings" pitchFamily="2" charset="2"/>
              <a:buChar char="Ø"/>
            </a:pPr>
            <a:r>
              <a:rPr lang="en-US" sz="2000" dirty="0">
                <a:solidFill>
                  <a:srgbClr val="FF0000"/>
                </a:solidFill>
                <a:latin typeface="Calibri" pitchFamily="34" charset="0"/>
                <a:cs typeface="Calibri" pitchFamily="34" charset="0"/>
              </a:rPr>
              <a:t>Looking at the first column</a:t>
            </a:r>
            <a:r>
              <a:rPr lang="en-US" sz="2000" dirty="0">
                <a:latin typeface="Calibri" pitchFamily="34" charset="0"/>
                <a:cs typeface="Calibri" pitchFamily="34" charset="0"/>
              </a:rPr>
              <a:t>, choose the number wishing to multiply by. In this example, that number is 6. The row this number is located in is the only row needed to perform the remaining calculations and thus the rest of the board is cleared below to allow more clarity in the remaining steps.</a:t>
            </a:r>
          </a:p>
        </p:txBody>
      </p:sp>
      <p:sp>
        <p:nvSpPr>
          <p:cNvPr id="12" name="Rectangle 9"/>
          <p:cNvSpPr txBox="1">
            <a:spLocks noChangeArrowheads="1"/>
          </p:cNvSpPr>
          <p:nvPr/>
        </p:nvSpPr>
        <p:spPr bwMode="auto">
          <a:xfrm>
            <a:off x="2895600" y="5334000"/>
            <a:ext cx="6167437" cy="42930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013" indent="-238125" algn="just" defTabSz="798513" eaLnBrk="1" hangingPunct="1">
              <a:spcBef>
                <a:spcPts val="0"/>
              </a:spcBef>
              <a:buClr>
                <a:srgbClr val="FF0000"/>
              </a:buClr>
              <a:buSzPct val="101000"/>
              <a:buFont typeface="Wingdings" pitchFamily="2" charset="2"/>
              <a:buChar char="Ø"/>
            </a:pPr>
            <a:r>
              <a:rPr lang="en-US" sz="2000" dirty="0">
                <a:solidFill>
                  <a:srgbClr val="0033CC"/>
                </a:solidFill>
                <a:latin typeface="Calibri" pitchFamily="34" charset="0"/>
                <a:cs typeface="Calibri" pitchFamily="34" charset="0"/>
              </a:rPr>
              <a:t>Starting at the right side of the row</a:t>
            </a:r>
            <a:r>
              <a:rPr lang="en-US" sz="2000" dirty="0">
                <a:latin typeface="Calibri" pitchFamily="34" charset="0"/>
                <a:cs typeface="Calibri" pitchFamily="34" charset="0"/>
              </a:rPr>
              <a:t>, </a:t>
            </a:r>
            <a:r>
              <a:rPr lang="en-US" sz="2000" dirty="0" smtClean="0">
                <a:latin typeface="Calibri" pitchFamily="34" charset="0"/>
                <a:cs typeface="Calibri" pitchFamily="34" charset="0"/>
              </a:rPr>
              <a:t>evaluate the</a:t>
            </a:r>
            <a:endParaRPr lang="en-US" sz="2000" dirty="0">
              <a:latin typeface="Calibri" pitchFamily="34" charset="0"/>
              <a:cs typeface="Calibri" pitchFamily="34" charset="0"/>
            </a:endParaRPr>
          </a:p>
        </p:txBody>
      </p:sp>
      <p:pic>
        <p:nvPicPr>
          <p:cNvPr id="12294" name="Picture 6" descr="Third step of solving 425 x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4775" y="6056322"/>
            <a:ext cx="1338262" cy="7111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p:cNvSpPr txBox="1">
            <a:spLocks noChangeArrowheads="1"/>
          </p:cNvSpPr>
          <p:nvPr/>
        </p:nvSpPr>
        <p:spPr bwMode="auto">
          <a:xfrm>
            <a:off x="1563019" y="5653314"/>
            <a:ext cx="6161756" cy="1219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just" defTabSz="798513" eaLnBrk="1" hangingPunct="1">
              <a:lnSpc>
                <a:spcPct val="90000"/>
              </a:lnSpc>
              <a:spcBef>
                <a:spcPts val="0"/>
              </a:spcBef>
              <a:buClr>
                <a:srgbClr val="FF0000"/>
              </a:buClr>
              <a:buSzPct val="101000"/>
              <a:buNone/>
            </a:pPr>
            <a:r>
              <a:rPr lang="en-US" sz="2000" dirty="0">
                <a:latin typeface="Calibri" pitchFamily="34" charset="0"/>
                <a:cs typeface="Calibri" pitchFamily="34" charset="0"/>
              </a:rPr>
              <a:t>diagonal columns </a:t>
            </a:r>
            <a:r>
              <a:rPr lang="en-US" sz="2000" dirty="0" smtClean="0">
                <a:latin typeface="Calibri" pitchFamily="34" charset="0"/>
                <a:cs typeface="Calibri" pitchFamily="34" charset="0"/>
              </a:rPr>
              <a:t>by </a:t>
            </a:r>
            <a:r>
              <a:rPr lang="en-US" sz="2000" dirty="0">
                <a:latin typeface="Calibri" pitchFamily="34" charset="0"/>
                <a:cs typeface="Calibri" pitchFamily="34" charset="0"/>
              </a:rPr>
              <a:t>adding the numbers that share the same diagonal column. Single numbers simply remain that number</a:t>
            </a:r>
            <a:r>
              <a:rPr lang="en-US" sz="2000" dirty="0" smtClean="0">
                <a:latin typeface="Calibri" pitchFamily="34" charset="0"/>
                <a:cs typeface="Calibri" pitchFamily="34" charset="0"/>
              </a:rPr>
              <a:t>. Now read </a:t>
            </a:r>
            <a:r>
              <a:rPr lang="en-US" sz="2000" dirty="0">
                <a:latin typeface="Calibri" pitchFamily="34" charset="0"/>
                <a:cs typeface="Calibri" pitchFamily="34" charset="0"/>
              </a:rPr>
              <a:t>the results of the summations from left to right produces the final answer of 2550.</a:t>
            </a:r>
          </a:p>
        </p:txBody>
      </p:sp>
      <p:sp>
        <p:nvSpPr>
          <p:cNvPr id="15"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spTree>
    <p:extLst>
      <p:ext uri="{BB962C8B-B14F-4D97-AF65-F5344CB8AC3E}">
        <p14:creationId xmlns:p14="http://schemas.microsoft.com/office/powerpoint/2010/main" val="121054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4" name="Picture 4" descr="Second step of solving 6785 x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09" y="3704772"/>
            <a:ext cx="2985439" cy="2364468"/>
          </a:xfrm>
          <a:prstGeom prst="rect">
            <a:avLst/>
          </a:prstGeom>
          <a:noFill/>
          <a:extLst>
            <a:ext uri="{909E8E84-426E-40DD-AFC4-6F175D3DCCD1}">
              <a14:hiddenFill xmlns:a14="http://schemas.microsoft.com/office/drawing/2010/main">
                <a:solidFill>
                  <a:srgbClr val="FFFFFF"/>
                </a:solidFill>
              </a14:hiddenFill>
            </a:ext>
          </a:extLst>
        </p:spPr>
      </p:pic>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Counting Devices </a:t>
            </a:r>
            <a:r>
              <a:rPr lang="en-US" sz="2700" i="0" dirty="0">
                <a:solidFill>
                  <a:schemeClr val="bg1"/>
                </a:solidFill>
                <a:latin typeface="Arial" panose="020B0604020202020204" pitchFamily="34" charset="0"/>
              </a:rPr>
              <a:t>before the advent of </a:t>
            </a:r>
            <a:r>
              <a:rPr lang="en-US" sz="2700" i="0" dirty="0" smtClean="0">
                <a:solidFill>
                  <a:schemeClr val="bg1"/>
                </a:solidFill>
                <a:latin typeface="Arial" panose="020B0604020202020204" pitchFamily="34" charset="0"/>
              </a:rPr>
              <a:t>Computers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60072444"/>
              </p:ext>
            </p:extLst>
          </p:nvPr>
        </p:nvGraphicFramePr>
        <p:xfrm>
          <a:off x="17834" y="785051"/>
          <a:ext cx="8897566" cy="281749"/>
        </p:xfrm>
        <a:graphic>
          <a:graphicData uri="http://schemas.openxmlformats.org/drawingml/2006/table">
            <a:tbl>
              <a:tblPr firstRow="1" firstCol="1" lastRow="1" lastCol="1" bandRow="1" bandCol="1">
                <a:tableStyleId>{5C22544A-7EE6-4342-B048-85BDC9FD1C3A}</a:tableStyleId>
              </a:tblPr>
              <a:tblGrid>
                <a:gridCol w="8897566">
                  <a:extLst>
                    <a:ext uri="{9D8B030D-6E8A-4147-A177-3AD203B41FA5}">
                      <a16:colId xmlns:a16="http://schemas.microsoft.com/office/drawing/2014/main" val="20000"/>
                    </a:ext>
                  </a:extLst>
                </a:gridCol>
              </a:tblGrid>
              <a:tr h="281749">
                <a:tc>
                  <a:txBody>
                    <a:bodyPr/>
                    <a:lstStyle/>
                    <a:p>
                      <a:pPr marL="0" marR="0" algn="just">
                        <a:lnSpc>
                          <a:spcPts val="1800"/>
                        </a:lnSpc>
                        <a:spcBef>
                          <a:spcPts val="0"/>
                        </a:spcBef>
                        <a:spcAft>
                          <a:spcPts val="0"/>
                        </a:spcAft>
                      </a:pPr>
                      <a:r>
                        <a:rPr lang="en-US" sz="2600" dirty="0" smtClean="0">
                          <a:solidFill>
                            <a:srgbClr val="FF0000"/>
                          </a:solidFill>
                          <a:effectLst/>
                          <a:latin typeface="Arial" pitchFamily="34" charset="0"/>
                          <a:cs typeface="Arial" pitchFamily="34" charset="0"/>
                        </a:rPr>
                        <a:t>Napier’s Bones</a:t>
                      </a:r>
                      <a:r>
                        <a:rPr lang="en-US" sz="2600" dirty="0" smtClean="0">
                          <a:solidFill>
                            <a:srgbClr val="0033CC"/>
                          </a:solidFill>
                          <a:effectLst/>
                          <a:latin typeface="Arial" pitchFamily="34" charset="0"/>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9"/>
          <p:cNvSpPr txBox="1">
            <a:spLocks noChangeArrowheads="1"/>
          </p:cNvSpPr>
          <p:nvPr/>
        </p:nvSpPr>
        <p:spPr bwMode="auto">
          <a:xfrm>
            <a:off x="152400" y="1070430"/>
            <a:ext cx="7239000" cy="198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just" defTabSz="798513" eaLnBrk="1" hangingPunct="1">
              <a:spcBef>
                <a:spcPts val="0"/>
              </a:spcBef>
              <a:buClr>
                <a:srgbClr val="FF0000"/>
              </a:buClr>
              <a:buSzPct val="101000"/>
              <a:buNone/>
            </a:pPr>
            <a:r>
              <a:rPr lang="en-US" sz="2200" dirty="0">
                <a:latin typeface="Arial" pitchFamily="34" charset="0"/>
                <a:cs typeface="Arial" pitchFamily="34" charset="0"/>
              </a:rPr>
              <a:t>Illustrating Napier's Bones for multiplication:</a:t>
            </a:r>
          </a:p>
          <a:p>
            <a:pPr marL="11113" indent="0" algn="just" defTabSz="798513" eaLnBrk="1" hangingPunct="1">
              <a:spcBef>
                <a:spcPts val="0"/>
              </a:spcBef>
              <a:buClr>
                <a:srgbClr val="FF0000"/>
              </a:buClr>
              <a:buSzPct val="101000"/>
              <a:buNone/>
            </a:pPr>
            <a:endParaRPr lang="en-US" sz="1100" dirty="0" smtClean="0">
              <a:latin typeface="Calibri" pitchFamily="34" charset="0"/>
              <a:cs typeface="Calibri" pitchFamily="34" charset="0"/>
            </a:endParaRPr>
          </a:p>
          <a:p>
            <a:pPr marL="11113" indent="0" algn="just" defTabSz="798513" eaLnBrk="1" hangingPunct="1">
              <a:spcBef>
                <a:spcPts val="0"/>
              </a:spcBef>
              <a:buClr>
                <a:srgbClr val="FF0000"/>
              </a:buClr>
              <a:buSzPct val="101000"/>
              <a:buNone/>
            </a:pPr>
            <a:r>
              <a:rPr lang="en-US" sz="2000" dirty="0" smtClean="0">
                <a:solidFill>
                  <a:srgbClr val="FF0000"/>
                </a:solidFill>
                <a:latin typeface="Calibri" pitchFamily="34" charset="0"/>
                <a:cs typeface="Calibri" pitchFamily="34" charset="0"/>
              </a:rPr>
              <a:t>Problem-2: </a:t>
            </a:r>
            <a:r>
              <a:rPr lang="en-US" sz="2000" dirty="0">
                <a:latin typeface="Calibri" pitchFamily="34" charset="0"/>
                <a:cs typeface="Calibri" pitchFamily="34" charset="0"/>
              </a:rPr>
              <a:t>Multiply </a:t>
            </a:r>
            <a:r>
              <a:rPr lang="en-US" sz="2000" dirty="0" smtClean="0">
                <a:latin typeface="Calibri" pitchFamily="34" charset="0"/>
                <a:cs typeface="Calibri" pitchFamily="34" charset="0"/>
              </a:rPr>
              <a:t>6785 by 8 (6785 </a:t>
            </a:r>
            <a:r>
              <a:rPr lang="en-US" sz="2000" dirty="0">
                <a:latin typeface="Calibri" pitchFamily="34" charset="0"/>
                <a:cs typeface="Calibri" pitchFamily="34" charset="0"/>
              </a:rPr>
              <a:t>x </a:t>
            </a:r>
            <a:r>
              <a:rPr lang="en-US" sz="2000" dirty="0" smtClean="0">
                <a:latin typeface="Calibri" pitchFamily="34" charset="0"/>
                <a:cs typeface="Calibri" pitchFamily="34" charset="0"/>
              </a:rPr>
              <a:t>8 </a:t>
            </a:r>
            <a:r>
              <a:rPr lang="en-US" sz="2000" dirty="0">
                <a:latin typeface="Calibri" pitchFamily="34" charset="0"/>
                <a:cs typeface="Calibri" pitchFamily="34" charset="0"/>
              </a:rPr>
              <a:t>= ?)</a:t>
            </a:r>
          </a:p>
          <a:p>
            <a:pPr marL="11113" indent="0" algn="just" defTabSz="798513" eaLnBrk="1" hangingPunct="1">
              <a:spcBef>
                <a:spcPts val="0"/>
              </a:spcBef>
              <a:buClr>
                <a:srgbClr val="FF0000"/>
              </a:buClr>
              <a:buSzPct val="101000"/>
              <a:buNone/>
            </a:pPr>
            <a:endParaRPr lang="en-US" sz="200" dirty="0" smtClean="0">
              <a:latin typeface="Calibri" pitchFamily="34" charset="0"/>
              <a:cs typeface="Calibri" pitchFamily="34" charset="0"/>
            </a:endParaRPr>
          </a:p>
          <a:p>
            <a:pPr marL="11113" indent="0" algn="just" defTabSz="798513" eaLnBrk="1" hangingPunct="1">
              <a:spcBef>
                <a:spcPts val="0"/>
              </a:spcBef>
              <a:buClr>
                <a:srgbClr val="FF0000"/>
              </a:buClr>
              <a:buSzPct val="101000"/>
              <a:buNone/>
            </a:pPr>
            <a:r>
              <a:rPr lang="en-US" sz="2000" dirty="0" smtClean="0">
                <a:solidFill>
                  <a:srgbClr val="0033CC"/>
                </a:solidFill>
                <a:latin typeface="Calibri" pitchFamily="34" charset="0"/>
                <a:cs typeface="Calibri" pitchFamily="34" charset="0"/>
              </a:rPr>
              <a:t>Solution</a:t>
            </a:r>
            <a:r>
              <a:rPr lang="en-US" sz="2000" dirty="0">
                <a:solidFill>
                  <a:srgbClr val="0033CC"/>
                </a:solidFill>
                <a:latin typeface="Calibri" pitchFamily="34" charset="0"/>
                <a:cs typeface="Calibri" pitchFamily="34" charset="0"/>
              </a:rPr>
              <a:t>:</a:t>
            </a:r>
          </a:p>
          <a:p>
            <a:pPr marL="354013" lvl="0" algn="just" defTabSz="798513"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In </a:t>
            </a:r>
            <a:r>
              <a:rPr lang="en-US" sz="2000" dirty="0">
                <a:latin typeface="Calibri" pitchFamily="34" charset="0"/>
                <a:cs typeface="Calibri" pitchFamily="34" charset="0"/>
              </a:rPr>
              <a:t>this example, the bones </a:t>
            </a:r>
            <a:r>
              <a:rPr lang="en-US" sz="2000" dirty="0" smtClean="0">
                <a:latin typeface="Calibri" pitchFamily="34" charset="0"/>
                <a:cs typeface="Calibri" pitchFamily="34" charset="0"/>
              </a:rPr>
              <a:t>6, </a:t>
            </a:r>
            <a:r>
              <a:rPr lang="en-US" sz="2000" dirty="0">
                <a:latin typeface="Calibri" pitchFamily="34" charset="0"/>
                <a:cs typeface="Calibri" pitchFamily="34" charset="0"/>
              </a:rPr>
              <a:t>7</a:t>
            </a:r>
            <a:r>
              <a:rPr lang="en-US" sz="2000" dirty="0" smtClean="0">
                <a:latin typeface="Calibri" pitchFamily="34" charset="0"/>
                <a:cs typeface="Calibri" pitchFamily="34" charset="0"/>
              </a:rPr>
              <a:t>, 8 and </a:t>
            </a:r>
            <a:r>
              <a:rPr lang="en-US" sz="2000" dirty="0">
                <a:latin typeface="Calibri" pitchFamily="34" charset="0"/>
                <a:cs typeface="Calibri" pitchFamily="34" charset="0"/>
              </a:rPr>
              <a:t>5 are placed in the correct order as shown </a:t>
            </a:r>
            <a:r>
              <a:rPr lang="en-US" sz="2000" dirty="0" smtClean="0">
                <a:latin typeface="Calibri" pitchFamily="34" charset="0"/>
                <a:cs typeface="Calibri" pitchFamily="34" charset="0"/>
              </a:rPr>
              <a:t>here. The rod </a:t>
            </a:r>
            <a:r>
              <a:rPr lang="en-US" sz="2000" dirty="0">
                <a:latin typeface="Calibri" pitchFamily="34" charset="0"/>
                <a:cs typeface="Calibri" pitchFamily="34" charset="0"/>
              </a:rPr>
              <a:t>that </a:t>
            </a:r>
            <a:r>
              <a:rPr lang="en-US" sz="2000" dirty="0" smtClean="0">
                <a:latin typeface="Calibri" pitchFamily="34" charset="0"/>
                <a:cs typeface="Calibri" pitchFamily="34" charset="0"/>
              </a:rPr>
              <a:t>represents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multiplier is placed at the left-most of the other rods. </a:t>
            </a:r>
          </a:p>
        </p:txBody>
      </p:sp>
      <p:sp>
        <p:nvSpPr>
          <p:cNvPr id="11" name="Rectangle 9"/>
          <p:cNvSpPr txBox="1">
            <a:spLocks noChangeArrowheads="1"/>
          </p:cNvSpPr>
          <p:nvPr/>
        </p:nvSpPr>
        <p:spPr bwMode="auto">
          <a:xfrm>
            <a:off x="210009" y="3124200"/>
            <a:ext cx="7352382" cy="4100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013" algn="just" defTabSz="798513" eaLnBrk="1" hangingPunct="1">
              <a:spcBef>
                <a:spcPts val="0"/>
              </a:spcBef>
              <a:buClr>
                <a:srgbClr val="FF0000"/>
              </a:buClr>
              <a:buSzPct val="101000"/>
              <a:buFont typeface="Wingdings" pitchFamily="2" charset="2"/>
              <a:buChar char="Ø"/>
            </a:pPr>
            <a:r>
              <a:rPr lang="en-US" sz="2000" dirty="0" smtClean="0">
                <a:latin typeface="Calibri" pitchFamily="34" charset="0"/>
                <a:cs typeface="Calibri" pitchFamily="34" charset="0"/>
              </a:rPr>
              <a:t>Here, the multiplier is 8. </a:t>
            </a:r>
            <a:endParaRPr lang="en-US" sz="2000" dirty="0">
              <a:latin typeface="Calibri" pitchFamily="34" charset="0"/>
              <a:cs typeface="Calibri" pitchFamily="34" charset="0"/>
            </a:endParaRPr>
          </a:p>
        </p:txBody>
      </p:sp>
      <p:sp>
        <p:nvSpPr>
          <p:cNvPr id="12" name="Rectangle 9"/>
          <p:cNvSpPr txBox="1">
            <a:spLocks noChangeArrowheads="1"/>
          </p:cNvSpPr>
          <p:nvPr/>
        </p:nvSpPr>
        <p:spPr bwMode="auto">
          <a:xfrm>
            <a:off x="1600200" y="3552372"/>
            <a:ext cx="7212672" cy="63862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013" indent="-238125" algn="just" defTabSz="798513" eaLnBrk="1" hangingPunct="1">
              <a:spcBef>
                <a:spcPts val="0"/>
              </a:spcBef>
              <a:buClr>
                <a:srgbClr val="FF0000"/>
              </a:buClr>
              <a:buSzPct val="101000"/>
              <a:buFont typeface="Wingdings" pitchFamily="2" charset="2"/>
              <a:buChar char="Ø"/>
            </a:pPr>
            <a:r>
              <a:rPr lang="en-US" sz="2000" dirty="0">
                <a:solidFill>
                  <a:srgbClr val="0033CC"/>
                </a:solidFill>
                <a:latin typeface="Calibri" pitchFamily="34" charset="0"/>
                <a:cs typeface="Calibri" pitchFamily="34" charset="0"/>
              </a:rPr>
              <a:t>Starting at the right side of the row</a:t>
            </a:r>
            <a:r>
              <a:rPr lang="en-US" sz="2000" dirty="0">
                <a:latin typeface="Calibri" pitchFamily="34" charset="0"/>
                <a:cs typeface="Calibri" pitchFamily="34" charset="0"/>
              </a:rPr>
              <a:t>, </a:t>
            </a:r>
            <a:r>
              <a:rPr lang="en-US" sz="2000" dirty="0" smtClean="0">
                <a:latin typeface="Calibri" pitchFamily="34" charset="0"/>
                <a:cs typeface="Calibri" pitchFamily="34" charset="0"/>
              </a:rPr>
              <a:t>evaluate </a:t>
            </a:r>
            <a:r>
              <a:rPr lang="en-US" sz="2000" dirty="0">
                <a:latin typeface="Calibri" pitchFamily="34" charset="0"/>
                <a:cs typeface="Calibri" pitchFamily="34" charset="0"/>
              </a:rPr>
              <a:t>each diagonal column. If the sum of a diagonal column equals 10 or </a:t>
            </a:r>
            <a:r>
              <a:rPr lang="en-US" sz="2000" dirty="0" smtClean="0">
                <a:latin typeface="Calibri" pitchFamily="34" charset="0"/>
                <a:cs typeface="Calibri" pitchFamily="34" charset="0"/>
              </a:rPr>
              <a:t>greater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tens, </a:t>
            </a:r>
            <a:r>
              <a:rPr lang="en-US" sz="2000" dirty="0">
                <a:latin typeface="Calibri" pitchFamily="34" charset="0"/>
                <a:cs typeface="Calibri" pitchFamily="34" charset="0"/>
              </a:rPr>
              <a:t>place of this sum must be carried over and </a:t>
            </a:r>
            <a:r>
              <a:rPr lang="en-US" sz="2000" dirty="0" smtClean="0">
                <a:latin typeface="Calibri" pitchFamily="34" charset="0"/>
                <a:cs typeface="Calibri" pitchFamily="34" charset="0"/>
              </a:rPr>
              <a:t>added</a:t>
            </a:r>
          </a:p>
          <a:p>
            <a:pPr marL="354013" indent="-238125" algn="just" defTabSz="798513" eaLnBrk="1" hangingPunct="1">
              <a:spcBef>
                <a:spcPts val="0"/>
              </a:spcBef>
              <a:buClr>
                <a:srgbClr val="FF0000"/>
              </a:buClr>
              <a:buSzPct val="101000"/>
              <a:buFont typeface="Wingdings" pitchFamily="2" charset="2"/>
              <a:buChar char="Ø"/>
            </a:pPr>
            <a:endParaRPr lang="en-US" sz="2000" dirty="0">
              <a:latin typeface="Calibri" pitchFamily="34" charset="0"/>
              <a:cs typeface="Calibri" pitchFamily="34" charset="0"/>
            </a:endParaRPr>
          </a:p>
        </p:txBody>
      </p:sp>
      <p:pic>
        <p:nvPicPr>
          <p:cNvPr id="10242" name="Picture 2" descr="First step of solving 6785 x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685800"/>
            <a:ext cx="1464260" cy="254362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Third step of solving 6785 x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523015"/>
            <a:ext cx="2381250" cy="11239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9"/>
          <p:cNvSpPr txBox="1">
            <a:spLocks noChangeArrowheads="1"/>
          </p:cNvSpPr>
          <p:nvPr/>
        </p:nvSpPr>
        <p:spPr bwMode="auto">
          <a:xfrm>
            <a:off x="1600200" y="5486400"/>
            <a:ext cx="7212672" cy="128111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013" indent="-238125" algn="just" defTabSz="798513" eaLnBrk="1" hangingPunct="1">
              <a:spcBef>
                <a:spcPts val="0"/>
              </a:spcBef>
              <a:buClr>
                <a:srgbClr val="FF0000"/>
              </a:buClr>
              <a:buSzPct val="101000"/>
              <a:buFont typeface="Wingdings" pitchFamily="2" charset="2"/>
              <a:buChar char="Ø"/>
            </a:pPr>
            <a:endParaRPr lang="en-US" sz="2000" dirty="0" smtClean="0">
              <a:latin typeface="Calibri" pitchFamily="34" charset="0"/>
              <a:cs typeface="Calibri" pitchFamily="34" charset="0"/>
            </a:endParaRPr>
          </a:p>
          <a:p>
            <a:pPr marL="354013" indent="-238125" algn="just" defTabSz="798513"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After each diagonal column has been evaluated, the calculated numbers can be read from left to right to produce a final </a:t>
            </a:r>
            <a:r>
              <a:rPr lang="en-US" sz="2000" dirty="0" smtClean="0">
                <a:latin typeface="Calibri" pitchFamily="34" charset="0"/>
                <a:cs typeface="Calibri" pitchFamily="34" charset="0"/>
              </a:rPr>
              <a:t>answer which is 54280.</a:t>
            </a:r>
            <a:endParaRPr lang="en-US" sz="2000" dirty="0">
              <a:latin typeface="Calibri" pitchFamily="34" charset="0"/>
              <a:cs typeface="Calibri" pitchFamily="34" charset="0"/>
            </a:endParaRPr>
          </a:p>
        </p:txBody>
      </p:sp>
      <p:sp>
        <p:nvSpPr>
          <p:cNvPr id="17" name="Rectangle 9"/>
          <p:cNvSpPr txBox="1">
            <a:spLocks noChangeArrowheads="1"/>
          </p:cNvSpPr>
          <p:nvPr/>
        </p:nvSpPr>
        <p:spPr bwMode="auto">
          <a:xfrm>
            <a:off x="1850959" y="4466772"/>
            <a:ext cx="4626041" cy="162922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indent="0" algn="just" defTabSz="798513" eaLnBrk="1" hangingPunct="1">
              <a:spcBef>
                <a:spcPts val="0"/>
              </a:spcBef>
              <a:buClr>
                <a:srgbClr val="FF0000"/>
              </a:buClr>
              <a:buSzPct val="101000"/>
              <a:buNone/>
            </a:pPr>
            <a:r>
              <a:rPr lang="en-US" sz="2000" dirty="0" smtClean="0">
                <a:latin typeface="Calibri" pitchFamily="34" charset="0"/>
                <a:cs typeface="Calibri" pitchFamily="34" charset="0"/>
              </a:rPr>
              <a:t>along </a:t>
            </a:r>
            <a:r>
              <a:rPr lang="en-US" sz="2000" dirty="0">
                <a:latin typeface="Calibri" pitchFamily="34" charset="0"/>
                <a:cs typeface="Calibri" pitchFamily="34" charset="0"/>
              </a:rPr>
              <a:t>with the numbers in the diagonal column to the immediate left as demonstrated below</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14"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Tree>
    <p:extLst>
      <p:ext uri="{BB962C8B-B14F-4D97-AF65-F5344CB8AC3E}">
        <p14:creationId xmlns:p14="http://schemas.microsoft.com/office/powerpoint/2010/main" val="294363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2168</TotalTime>
  <Words>2786</Words>
  <Application>Microsoft Office PowerPoint</Application>
  <PresentationFormat>On-screen Show (4:3)</PresentationFormat>
  <Paragraphs>275</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HP</cp:lastModifiedBy>
  <cp:revision>196</cp:revision>
  <dcterms:created xsi:type="dcterms:W3CDTF">2007-10-02T04:28:17Z</dcterms:created>
  <dcterms:modified xsi:type="dcterms:W3CDTF">2024-10-01T03:22:10Z</dcterms:modified>
</cp:coreProperties>
</file>