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2"/>
  </p:notesMasterIdLst>
  <p:handoutMasterIdLst>
    <p:handoutMasterId r:id="rId13"/>
  </p:handoutMasterIdLst>
  <p:sldIdLst>
    <p:sldId id="866" r:id="rId2"/>
    <p:sldId id="770" r:id="rId3"/>
    <p:sldId id="535" r:id="rId4"/>
    <p:sldId id="836" r:id="rId5"/>
    <p:sldId id="837" r:id="rId6"/>
    <p:sldId id="838" r:id="rId7"/>
    <p:sldId id="839" r:id="rId8"/>
    <p:sldId id="864" r:id="rId9"/>
    <p:sldId id="860" r:id="rId10"/>
    <p:sldId id="835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33CC"/>
    <a:srgbClr val="FF0000"/>
    <a:srgbClr val="CCFF99"/>
    <a:srgbClr val="3366FF"/>
    <a:srgbClr val="00CC00"/>
    <a:srgbClr val="FF9900"/>
    <a:srgbClr val="660066"/>
    <a:srgbClr val="996633"/>
    <a:srgbClr val="6666FF"/>
    <a:srgbClr val="99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72" autoAdjust="0"/>
    <p:restoredTop sz="94840" autoAdjust="0"/>
  </p:normalViewPr>
  <p:slideViewPr>
    <p:cSldViewPr>
      <p:cViewPr varScale="1">
        <p:scale>
          <a:sx n="51" d="100"/>
          <a:sy n="51" d="100"/>
        </p:scale>
        <p:origin x="-1411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00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r>
              <a:rPr lang="en-US"/>
              <a:t>1.#</a:t>
            </a:r>
          </a:p>
        </p:txBody>
      </p:sp>
      <p:sp>
        <p:nvSpPr>
          <p:cNvPr id="900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2156FD77-8A0B-474E-BD8F-663925BB05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525656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8785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8785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785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r>
              <a:rPr lang="en-US"/>
              <a:t>1.#</a:t>
            </a:r>
          </a:p>
        </p:txBody>
      </p:sp>
      <p:sp>
        <p:nvSpPr>
          <p:cNvPr id="8785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7692CCBE-9D7D-4163-B39D-B388963CBB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38403399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A078479-874A-4C6A-830E-48023ABE0D79}" type="slidenum">
              <a:rPr lang="en-US" b="0" i="0" smtClean="0"/>
              <a:pPr/>
              <a:t>1</a:t>
            </a:fld>
            <a:endParaRPr lang="en-US" b="0" i="0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8249995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2304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71364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787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787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787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787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55787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48971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1.#</a:t>
            </a: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578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/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21095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10959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8908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1893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260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8093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1064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>
                <a:solidFill>
                  <a:srgbClr val="FF0000"/>
                </a:solidFill>
              </a:rPr>
              <a:pPr/>
              <a:t>‹#›</a:t>
            </a:fld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8559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2703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70972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500"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Slide</a:t>
            </a:r>
            <a:r>
              <a:rPr lang="en-US" dirty="0" smtClean="0"/>
              <a:t>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 smtClean="0"/>
          </a:p>
        </p:txBody>
      </p:sp>
      <p:sp>
        <p:nvSpPr>
          <p:cNvPr id="3" name="TextBox 2"/>
          <p:cNvSpPr txBox="1"/>
          <p:nvPr userDrawn="1"/>
        </p:nvSpPr>
        <p:spPr>
          <a:xfrm>
            <a:off x="8839200" y="451512"/>
            <a:ext cx="353943" cy="632460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 eaLnBrk="1" hangingPunct="1">
              <a:defRPr/>
            </a:pPr>
            <a:r>
              <a:rPr lang="en-US" sz="1100" dirty="0">
                <a:solidFill>
                  <a:srgbClr val="FF0000"/>
                </a:solidFill>
                <a:latin typeface="+mj-lt"/>
              </a:rPr>
              <a:t>Prepared by</a:t>
            </a:r>
            <a:r>
              <a:rPr lang="en-US" sz="1100" dirty="0">
                <a:solidFill>
                  <a:srgbClr val="FFC000"/>
                </a:solidFill>
                <a:latin typeface="+mj-lt"/>
              </a:rPr>
              <a:t>: </a:t>
            </a:r>
            <a:r>
              <a:rPr lang="en-US" sz="1100" dirty="0" smtClean="0">
                <a:solidFill>
                  <a:srgbClr val="FFC000"/>
                </a:solidFill>
                <a:latin typeface="+mj-lt"/>
              </a:rPr>
              <a:t> </a:t>
            </a:r>
            <a:r>
              <a:rPr lang="en-US" sz="1100" dirty="0" smtClean="0">
                <a:solidFill>
                  <a:schemeClr val="tx1"/>
                </a:solidFill>
                <a:latin typeface="+mj-lt"/>
              </a:rPr>
              <a:t>K  M  </a:t>
            </a:r>
            <a:r>
              <a:rPr lang="en-US" sz="1100" dirty="0">
                <a:solidFill>
                  <a:schemeClr val="tx1"/>
                </a:solidFill>
                <a:latin typeface="+mj-lt"/>
              </a:rPr>
              <a:t>Akkas Ali</a:t>
            </a:r>
            <a:r>
              <a:rPr lang="en-US" sz="1100" dirty="0" smtClean="0">
                <a:solidFill>
                  <a:srgbClr val="FFC000"/>
                </a:solidFill>
                <a:latin typeface="+mj-lt"/>
              </a:rPr>
              <a:t>, </a:t>
            </a:r>
            <a:r>
              <a:rPr lang="en-US" sz="1100" dirty="0" smtClean="0">
                <a:solidFill>
                  <a:srgbClr val="FF0000"/>
                </a:solidFill>
                <a:latin typeface="+mj-lt"/>
              </a:rPr>
              <a:t>Professor</a:t>
            </a:r>
            <a:r>
              <a:rPr lang="en-US" sz="1100" dirty="0" smtClean="0">
                <a:solidFill>
                  <a:srgbClr val="FFC000"/>
                </a:solidFill>
                <a:latin typeface="+mj-lt"/>
              </a:rPr>
              <a:t>, </a:t>
            </a:r>
            <a:r>
              <a:rPr lang="en-US" sz="1100" dirty="0" smtClean="0">
                <a:solidFill>
                  <a:srgbClr val="3366FF"/>
                </a:solidFill>
                <a:latin typeface="+mj-lt"/>
              </a:rPr>
              <a:t> </a:t>
            </a:r>
            <a:r>
              <a:rPr lang="en-US" sz="1100" dirty="0">
                <a:solidFill>
                  <a:srgbClr val="3366FF"/>
                </a:solidFill>
                <a:latin typeface="+mj-lt"/>
              </a:rPr>
              <a:t>IIT, JU</a:t>
            </a:r>
          </a:p>
        </p:txBody>
      </p:sp>
    </p:spTree>
    <p:extLst>
      <p:ext uri="{BB962C8B-B14F-4D97-AF65-F5344CB8AC3E}">
        <p14:creationId xmlns:p14="http://schemas.microsoft.com/office/powerpoint/2010/main" xmlns="" val="173436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301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5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0249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 smtClean="0">
                <a:solidFill>
                  <a:schemeClr val="tx1"/>
                </a:solidFill>
              </a:rPr>
              <a:t>Slide</a:t>
            </a:r>
            <a:r>
              <a:rPr lang="en-US" dirty="0" smtClean="0"/>
              <a:t>-</a:t>
            </a:r>
            <a:fld id="{4B2E48C7-34DF-4E1D-A541-0FDDC7FABAE3}" type="slidenum">
              <a:rPr lang="en-US" smtClean="0"/>
              <a:pPr/>
              <a:t>‹#›</a:t>
            </a:fld>
            <a:endParaRPr 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76200" y="1897061"/>
            <a:ext cx="9144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2800" i="0" dirty="0" smtClean="0">
                <a:ln>
                  <a:solidFill>
                    <a:srgbClr val="6600FF"/>
                  </a:solidFill>
                </a:ln>
                <a:solidFill>
                  <a:srgbClr val="0000CC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ICT-101/WEB-101</a:t>
            </a:r>
          </a:p>
          <a:p>
            <a:pPr algn="ctr">
              <a:lnSpc>
                <a:spcPct val="80000"/>
              </a:lnSpc>
            </a:pPr>
            <a:endParaRPr lang="en-US" sz="1800" i="0" dirty="0" smtClean="0">
              <a:ln>
                <a:solidFill>
                  <a:srgbClr val="6600FF"/>
                </a:solidFill>
              </a:ln>
              <a:solidFill>
                <a:srgbClr val="0000CC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2800" i="0" dirty="0" smtClean="0">
                <a:ln w="28575">
                  <a:solidFill>
                    <a:srgbClr val="FF0000"/>
                  </a:solidFill>
                </a:ln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ICT Fundamentals &amp; PC Computing</a:t>
            </a:r>
            <a:endParaRPr lang="en-US" sz="2800" i="0" dirty="0">
              <a:ln w="28575">
                <a:solidFill>
                  <a:srgbClr val="FF0000"/>
                </a:solidFill>
              </a:ln>
              <a:solidFill>
                <a:srgbClr val="00B05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>
              <a:lnSpc>
                <a:spcPct val="80000"/>
              </a:lnSpc>
            </a:pPr>
            <a:r>
              <a:rPr lang="en-US" sz="1500" dirty="0">
                <a:ln>
                  <a:solidFill>
                    <a:schemeClr val="tx1"/>
                  </a:solidFill>
                </a:ln>
              </a:rPr>
              <a:t>for</a:t>
            </a:r>
            <a:r>
              <a:rPr lang="en-US" sz="3200" dirty="0">
                <a:ln>
                  <a:solidFill>
                    <a:schemeClr val="tx1"/>
                  </a:solidFill>
                </a:ln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n-US" sz="2000" i="0" dirty="0" smtClean="0">
                <a:ln>
                  <a:solidFill>
                    <a:srgbClr val="00CC00"/>
                  </a:solidFill>
                </a:ln>
                <a:solidFill>
                  <a:srgbClr val="FF0000"/>
                </a:solidFill>
                <a:latin typeface="Arial Black" panose="020B0A04020102020204" pitchFamily="34" charset="0"/>
              </a:rPr>
              <a:t>Diploma in ICT</a:t>
            </a:r>
            <a:endParaRPr lang="en-US" sz="2000" i="0" dirty="0">
              <a:ln>
                <a:solidFill>
                  <a:srgbClr val="00CC00"/>
                </a:solidFill>
              </a:ln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  <p:sp>
        <p:nvSpPr>
          <p:cNvPr id="5124" name="Rectangle 14"/>
          <p:cNvSpPr>
            <a:spLocks noChangeArrowheads="1"/>
          </p:cNvSpPr>
          <p:nvPr/>
        </p:nvSpPr>
        <p:spPr bwMode="auto">
          <a:xfrm>
            <a:off x="457200" y="3856038"/>
            <a:ext cx="8153400" cy="1006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sz="2200" i="0" u="sng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Lecture File:</a:t>
            </a:r>
            <a:r>
              <a:rPr lang="en-US" sz="2200" i="0" dirty="0" smtClean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200" i="0" dirty="0" smtClean="0">
                <a:ln w="19050">
                  <a:solidFill>
                    <a:srgbClr val="0000FF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03</a:t>
            </a:r>
            <a:endParaRPr lang="en-US" sz="2200" i="0" dirty="0">
              <a:ln w="19050">
                <a:solidFill>
                  <a:srgbClr val="0000FF"/>
                </a:solidFill>
              </a:ln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endParaRPr lang="en-US" sz="1200" u="sng" dirty="0">
              <a:solidFill>
                <a:srgbClr val="0070C0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i="0" dirty="0">
                <a:ln w="28575">
                  <a:solidFill>
                    <a:srgbClr val="0000FF"/>
                  </a:solidFill>
                </a:ln>
                <a:blipFill>
                  <a:blip r:embed="rId3"/>
                  <a:tile tx="0" ty="0" sx="100000" sy="100000" flip="none" algn="tl"/>
                </a:blipFill>
                <a:latin typeface="Arial Black" panose="020B0A04020102020204" pitchFamily="34" charset="0"/>
              </a:rPr>
              <a:t>Generation of </a:t>
            </a:r>
            <a:r>
              <a:rPr lang="en-US" i="0" dirty="0" smtClean="0">
                <a:ln w="28575">
                  <a:solidFill>
                    <a:srgbClr val="0000FF"/>
                  </a:solidFill>
                </a:ln>
                <a:blipFill>
                  <a:blip r:embed="rId3"/>
                  <a:tile tx="0" ty="0" sx="100000" sy="100000" flip="none" algn="tl"/>
                </a:blipFill>
                <a:latin typeface="Arial Black" panose="020B0A04020102020204" pitchFamily="34" charset="0"/>
              </a:rPr>
              <a:t>Computers</a:t>
            </a:r>
            <a:endParaRPr lang="en-US" i="0" dirty="0">
              <a:ln w="28575">
                <a:solidFill>
                  <a:srgbClr val="0000FF"/>
                </a:solidFill>
              </a:ln>
              <a:blipFill>
                <a:blip r:embed="rId3"/>
                <a:tile tx="0" ty="0" sx="100000" sy="100000" flip="none" algn="tl"/>
              </a:blipFill>
              <a:latin typeface="Arial Black" panose="020B0A04020102020204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609600" y="5029200"/>
            <a:ext cx="5638800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000" i="0" dirty="0">
                <a:solidFill>
                  <a:srgbClr val="FF0000"/>
                </a:solidFill>
                <a:latin typeface="Arial" charset="0"/>
              </a:rPr>
              <a:t>Prepared by:</a:t>
            </a:r>
          </a:p>
          <a:p>
            <a:pPr marL="457200">
              <a:defRPr/>
            </a:pPr>
            <a:r>
              <a:rPr lang="en-US" sz="2000" dirty="0">
                <a:ln w="19050">
                  <a:solidFill>
                    <a:srgbClr val="00CC00"/>
                  </a:solidFill>
                </a:ln>
                <a:solidFill>
                  <a:srgbClr val="0000FF"/>
                </a:solidFill>
                <a:latin typeface="Arial" charset="0"/>
              </a:rPr>
              <a:t>Professor K</a:t>
            </a:r>
            <a:r>
              <a:rPr lang="en-US" sz="2000" i="0" dirty="0" smtClean="0">
                <a:ln w="19050">
                  <a:solidFill>
                    <a:srgbClr val="00CC00"/>
                  </a:solidFill>
                </a:ln>
                <a:solidFill>
                  <a:srgbClr val="0000FF"/>
                </a:solidFill>
                <a:latin typeface="Arial" charset="0"/>
              </a:rPr>
              <a:t> </a:t>
            </a:r>
            <a:r>
              <a:rPr lang="en-US" sz="2000" i="0" dirty="0">
                <a:ln w="19050">
                  <a:solidFill>
                    <a:srgbClr val="00CC00"/>
                  </a:solidFill>
                </a:ln>
                <a:solidFill>
                  <a:srgbClr val="0000FF"/>
                </a:solidFill>
                <a:latin typeface="Arial" charset="0"/>
              </a:rPr>
              <a:t>M Akkas Ali</a:t>
            </a:r>
          </a:p>
          <a:p>
            <a:pPr marL="457200">
              <a:defRPr/>
            </a:pPr>
            <a:r>
              <a:rPr lang="en-US" sz="1400" dirty="0">
                <a:ln>
                  <a:solidFill>
                    <a:srgbClr val="FF9900"/>
                  </a:solidFill>
                </a:ln>
                <a:solidFill>
                  <a:srgbClr val="660066"/>
                </a:solidFill>
                <a:latin typeface="Arial" charset="0"/>
              </a:rPr>
              <a:t>akkas@juniv.edu</a:t>
            </a:r>
            <a:r>
              <a:rPr lang="en-US" sz="1400" dirty="0">
                <a:solidFill>
                  <a:srgbClr val="0000FF"/>
                </a:solidFill>
                <a:latin typeface="Arial" charset="0"/>
              </a:rPr>
              <a:t>, akkas_khan@yahoo.com</a:t>
            </a:r>
            <a:endParaRPr lang="en-US" sz="1400" i="0" dirty="0">
              <a:solidFill>
                <a:srgbClr val="0000FF"/>
              </a:solidFill>
              <a:latin typeface="Arial" charset="0"/>
            </a:endParaRPr>
          </a:p>
          <a:p>
            <a:pPr marL="457200">
              <a:defRPr/>
            </a:pPr>
            <a:r>
              <a:rPr lang="en-US" sz="2000" i="0" dirty="0" smtClean="0">
                <a:ln w="19050">
                  <a:solidFill>
                    <a:srgbClr val="00CC00"/>
                  </a:solidFill>
                </a:ln>
                <a:solidFill>
                  <a:srgbClr val="3333FF"/>
                </a:solidFill>
                <a:latin typeface="Arial" charset="0"/>
              </a:rPr>
              <a:t>Institute </a:t>
            </a:r>
            <a:r>
              <a:rPr lang="en-US" sz="2000" i="0" dirty="0">
                <a:ln w="19050">
                  <a:solidFill>
                    <a:srgbClr val="00CC00"/>
                  </a:solidFill>
                </a:ln>
                <a:solidFill>
                  <a:srgbClr val="3333FF"/>
                </a:solidFill>
                <a:latin typeface="Arial" charset="0"/>
              </a:rPr>
              <a:t>of Information Technology (IIT) </a:t>
            </a:r>
          </a:p>
          <a:p>
            <a:pPr marL="457200">
              <a:defRPr/>
            </a:pPr>
            <a:r>
              <a:rPr lang="en-US" sz="2000" i="0" dirty="0">
                <a:ln>
                  <a:solidFill>
                    <a:srgbClr val="0000FF"/>
                  </a:solidFill>
                </a:ln>
                <a:solidFill>
                  <a:srgbClr val="660066"/>
                </a:solidFill>
                <a:latin typeface="Arial" charset="0"/>
              </a:rPr>
              <a:t>Jahangirnagar University, Dhaka-1342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66688" y="76200"/>
            <a:ext cx="9144000" cy="128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i="0" dirty="0" smtClean="0">
                <a:ln w="28575">
                  <a:solidFill>
                    <a:srgbClr val="FFFF00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Sheikh </a:t>
            </a:r>
            <a:r>
              <a:rPr lang="en-US" i="0" dirty="0" err="1" smtClean="0">
                <a:ln w="28575">
                  <a:solidFill>
                    <a:srgbClr val="FFFF00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Hasina</a:t>
            </a:r>
            <a:r>
              <a:rPr lang="en-US" i="0" dirty="0" smtClean="0">
                <a:ln w="28575">
                  <a:solidFill>
                    <a:srgbClr val="FFFF00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National Institute </a:t>
            </a:r>
          </a:p>
          <a:p>
            <a:pPr algn="ctr">
              <a:lnSpc>
                <a:spcPct val="80000"/>
              </a:lnSpc>
            </a:pPr>
            <a:r>
              <a:rPr lang="en-US" sz="2400" i="0" dirty="0" smtClean="0">
                <a:ln w="28575">
                  <a:solidFill>
                    <a:srgbClr val="FFFF00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en-US" i="0" dirty="0" smtClean="0">
                <a:ln w="28575">
                  <a:solidFill>
                    <a:srgbClr val="FFFF00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algn="ctr">
              <a:lnSpc>
                <a:spcPct val="80000"/>
              </a:lnSpc>
            </a:pPr>
            <a:r>
              <a:rPr lang="en-US" i="0" dirty="0" smtClean="0">
                <a:ln w="28575">
                  <a:solidFill>
                    <a:srgbClr val="FFFF00"/>
                  </a:solidFill>
                </a:ln>
                <a:solidFill>
                  <a:srgbClr val="00B050"/>
                </a:solidFill>
                <a:latin typeface="Arial Black" panose="020B0A040201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Youth Development</a:t>
            </a:r>
            <a:endParaRPr lang="en-US" sz="2400" i="0" dirty="0">
              <a:ln w="28575">
                <a:solidFill>
                  <a:srgbClr val="FFFF00"/>
                </a:solidFill>
              </a:ln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4655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068879" y="4324151"/>
            <a:ext cx="4339651" cy="923330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Thank you…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464195" y="1979193"/>
            <a:ext cx="5917005" cy="92333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5400" b="1" dirty="0">
                <a:ln w="1905"/>
                <a:solidFill>
                  <a:schemeClr val="bg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Have a question?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7511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11"/>
          <p:cNvSpPr>
            <a:spLocks noChangeArrowheads="1"/>
          </p:cNvSpPr>
          <p:nvPr/>
        </p:nvSpPr>
        <p:spPr bwMode="auto">
          <a:xfrm>
            <a:off x="0" y="-3175"/>
            <a:ext cx="9144000" cy="892552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1712913" indent="-1712913" algn="ctr"/>
            <a:r>
              <a:rPr lang="en-US" altLang="en-US" sz="28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Lecture File-03: </a:t>
            </a:r>
          </a:p>
          <a:p>
            <a:pPr marL="1712913" indent="-1712913" algn="ctr"/>
            <a:r>
              <a:rPr lang="en-US" sz="24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Generation </a:t>
            </a:r>
            <a:r>
              <a:rPr lang="en-US" sz="2400" i="0" dirty="0">
                <a:solidFill>
                  <a:schemeClr val="bg1"/>
                </a:solidFill>
                <a:latin typeface="Arial" panose="020B0604020202020204" pitchFamily="34" charset="0"/>
              </a:rPr>
              <a:t>of Computers</a:t>
            </a:r>
          </a:p>
        </p:txBody>
      </p:sp>
      <p:sp>
        <p:nvSpPr>
          <p:cNvPr id="11271" name="Rectangle 14"/>
          <p:cNvSpPr>
            <a:spLocks noChangeArrowheads="1"/>
          </p:cNvSpPr>
          <p:nvPr/>
        </p:nvSpPr>
        <p:spPr bwMode="auto">
          <a:xfrm>
            <a:off x="0" y="1208465"/>
            <a:ext cx="73152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sz="3200" i="0" u="sng" dirty="0" smtClean="0">
                <a:solidFill>
                  <a:srgbClr val="FF0000"/>
                </a:solidFill>
              </a:rPr>
              <a:t>Topics to be Discussed</a:t>
            </a:r>
            <a:endParaRPr lang="en-US" sz="3200" i="0" u="sng" dirty="0">
              <a:solidFill>
                <a:srgbClr val="FF000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05206279"/>
              </p:ext>
            </p:extLst>
          </p:nvPr>
        </p:nvGraphicFramePr>
        <p:xfrm>
          <a:off x="381000" y="1945640"/>
          <a:ext cx="8458200" cy="110236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4800"/>
                <a:gridCol w="8153400"/>
              </a:tblGrid>
              <a:tr h="38100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 spc="-100" baseline="0" dirty="0" smtClean="0">
                          <a:solidFill>
                            <a:srgbClr val="3366FF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Generation of Computers</a:t>
                      </a:r>
                      <a:endParaRPr lang="en-US" sz="2000" b="1" kern="1200" spc="-100" baseline="0" dirty="0">
                        <a:solidFill>
                          <a:srgbClr val="3366FF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kern="1200" spc="-100" baseline="0" dirty="0">
                        <a:solidFill>
                          <a:srgbClr val="3366FF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Definition &amp; Types of Computer Generation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51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Outstanding 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Characteristics of each Generation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1120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b="0" dirty="0"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4854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Generation of Computers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18088532"/>
              </p:ext>
            </p:extLst>
          </p:nvPr>
        </p:nvGraphicFramePr>
        <p:xfrm>
          <a:off x="17834" y="785051"/>
          <a:ext cx="84403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173329"/>
                <a:gridCol w="7267037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600" dirty="0">
                        <a:solidFill>
                          <a:srgbClr val="0033CC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Definition &amp; Types of Computer Generation</a:t>
                      </a:r>
                      <a:endParaRPr lang="en-US" sz="260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304800" y="1295400"/>
            <a:ext cx="8382000" cy="419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generation refers to the state of improvement in the product development process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advancement of computer technology is generally grouped into 5 chronological categories called the generation of computers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563563" indent="0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None/>
            </a:pPr>
            <a:endParaRPr lang="en-US" sz="1200" dirty="0">
              <a:latin typeface="Calibri" pitchFamily="34" charset="0"/>
              <a:cs typeface="Calibri" pitchFamily="34" charset="0"/>
            </a:endParaRPr>
          </a:p>
          <a:p>
            <a:pPr marL="0" indent="0" algn="just" eaLnBrk="1" hangingPunct="1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There are five generation of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computers- </a:t>
            </a:r>
          </a:p>
          <a:p>
            <a:pPr marL="2286000" indent="-457200" algn="just" eaLnBrk="1" hangingPunct="1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First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generation (1942-1955)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286000" indent="-457200" algn="just" eaLnBrk="1" hangingPunct="1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Second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generation (1956-1964)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286000" indent="-457200" algn="just" eaLnBrk="1" hangingPunct="1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Third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generation (1965-1971)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286000" indent="-457200" algn="just" eaLnBrk="1" hangingPunct="1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Fourth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generation (1972-2000)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marL="2286000" indent="-457200" algn="just" eaLnBrk="1" hangingPunct="1">
              <a:buClr>
                <a:srgbClr val="FF0000"/>
              </a:buClr>
              <a:buSzPct val="100000"/>
              <a:buFont typeface="+mj-lt"/>
              <a:buAutoNum type="arabicPeriod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Fifth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generation (2001-Present) </a:t>
            </a:r>
          </a:p>
          <a:p>
            <a:pPr marL="1828800" indent="0" algn="just" eaLnBrk="1" hangingPunct="1">
              <a:buClr>
                <a:srgbClr val="FF0000"/>
              </a:buClr>
              <a:buSzPct val="100000"/>
              <a:buNone/>
            </a:pPr>
            <a:endParaRPr lang="en-US" sz="1600" dirty="0">
              <a:latin typeface="Calibri" pitchFamily="34" charset="0"/>
              <a:cs typeface="Calibri" pitchFamily="34" charset="0"/>
            </a:endParaRP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Each generation is characterized by major technological development that fundamentally changed the way computers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operate.</a:t>
            </a:r>
          </a:p>
          <a:p>
            <a:pPr marL="906463" algn="just" eaLnBrk="1" hangingPunct="1">
              <a:spcBef>
                <a:spcPts val="0"/>
              </a:spcBef>
              <a:buClr>
                <a:srgbClr val="FF0000"/>
              </a:buClr>
              <a:buSzPct val="101000"/>
              <a:buFont typeface="Wingdings" pitchFamily="2" charset="2"/>
              <a:buChar char="Ø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Most major development resulted in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increasingly smaller, cheaper, and more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powerful, efficient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and reliable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computing devices.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Generation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of Computers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60973450"/>
              </p:ext>
            </p:extLst>
          </p:nvPr>
        </p:nvGraphicFramePr>
        <p:xfrm>
          <a:off x="17834" y="609600"/>
          <a:ext cx="89737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73766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spc="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Outstanding Characteristics of Each Generation</a:t>
                      </a:r>
                      <a:r>
                        <a:rPr lang="en-US" sz="2600" spc="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..</a:t>
                      </a:r>
                      <a:endParaRPr lang="en-US" sz="2600" spc="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1143000"/>
            <a:ext cx="83820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Characteristics of 1st Generation Computers: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5243190"/>
              </p:ext>
            </p:extLst>
          </p:nvPr>
        </p:nvGraphicFramePr>
        <p:xfrm>
          <a:off x="123372" y="1710350"/>
          <a:ext cx="8762999" cy="44618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91228"/>
                <a:gridCol w="228600"/>
                <a:gridCol w="6143171"/>
              </a:tblGrid>
              <a:tr h="152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Design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Designed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by the use of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vacuum tubes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Size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Large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Space required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Lot of space was required for their storage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Portability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Non-portable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Power requirement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Lot of power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was required to operate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them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Heat generation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Produced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more heat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I/O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operation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For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input: p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unched cards,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for output: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paper tapes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76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Maintenance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Constant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maintenance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with air conditioning was required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Cost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Very expensive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76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Processing speed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Slow, since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the switching time of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vacuum tube is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very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high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Time of execution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Measured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milliseconds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46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Storage capacity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Very limited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Programs written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Using machine language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Reliability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Had little reliability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User capacity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Single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user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computers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58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pc="-40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Communication facility</a:t>
                      </a:r>
                      <a:endParaRPr lang="en-US" sz="1900" spc="-40" baseline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Multimedia facility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28774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Generation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of Computers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599767952"/>
              </p:ext>
            </p:extLst>
          </p:nvPr>
        </p:nvGraphicFramePr>
        <p:xfrm>
          <a:off x="123372" y="1710350"/>
          <a:ext cx="8762999" cy="44618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91228"/>
                <a:gridCol w="228600"/>
                <a:gridCol w="6143171"/>
              </a:tblGrid>
              <a:tr h="152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Design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Designed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by the use of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transistors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Size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Smaller in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comparison with the previous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generation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Space required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Less as compared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to the previous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generation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Portability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Had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little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portability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Power requirement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Less power was required to operate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them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Heat generation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Produced less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heat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I/O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operation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For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input: p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unched cards,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for output: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paper tapes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76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Maintenance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Constant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maintenance was not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required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Cost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Less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expensive as compared to the previous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generation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76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Processing speed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Faster, since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the switching time of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transistor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is very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low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Time of execution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Measured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microseconds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46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Storage capacity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Increased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as compared to the previous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generation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Programs written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Using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high-level language such as COBOL,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FORTRAN etc.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Reliability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More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reliability as compared to the previous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generation 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User capacity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Single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user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computers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58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pc="-40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Communication facility</a:t>
                      </a:r>
                      <a:endParaRPr lang="en-US" sz="1900" spc="-40" baseline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Multimedia facility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No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1214269"/>
              </p:ext>
            </p:extLst>
          </p:nvPr>
        </p:nvGraphicFramePr>
        <p:xfrm>
          <a:off x="17834" y="609600"/>
          <a:ext cx="89737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73766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spc="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Outstanding Characteristics of Each Generation</a:t>
                      </a:r>
                      <a:r>
                        <a:rPr lang="en-US" sz="2600" spc="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..</a:t>
                      </a:r>
                      <a:endParaRPr lang="en-US" sz="2600" spc="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76200" y="1173073"/>
            <a:ext cx="83820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Characteristics of 2nd Generation Computers:</a:t>
            </a:r>
          </a:p>
        </p:txBody>
      </p:sp>
    </p:spTree>
    <p:extLst>
      <p:ext uri="{BB962C8B-B14F-4D97-AF65-F5344CB8AC3E}">
        <p14:creationId xmlns:p14="http://schemas.microsoft.com/office/powerpoint/2010/main" xmlns="" val="7385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Generation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of Computers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657583013"/>
              </p:ext>
            </p:extLst>
          </p:nvPr>
        </p:nvGraphicFramePr>
        <p:xfrm>
          <a:off x="123372" y="1710350"/>
          <a:ext cx="8762999" cy="44618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91228"/>
                <a:gridCol w="228600"/>
                <a:gridCol w="6143171"/>
              </a:tblGrid>
              <a:tr h="152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Design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Designed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by the use of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integrated circuit (IC)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Size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Much smaller as compared to the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previous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generations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Space required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Less as compared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to the previous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generations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Portability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Had more portability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Power requirement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Less power was required to operate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them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Heat generation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Produced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almost no heat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I/O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operation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For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input: p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unched cards,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for output: CRT display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76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Maintenance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Little maintenance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was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required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Cost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Less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expensive as compared to the previous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generations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76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Processing speed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Faster than that of previous generations</a:t>
                      </a:r>
                      <a:endParaRPr lang="en-US" sz="1900" b="1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Time of execution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Measured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nanoseconds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46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Storage capacity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Increased as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compared to the previous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generations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Programs written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Using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high-level language such as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C, Pascal, BASIC etc.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Reliability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Highly reliable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User capacity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Multiuser computers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58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pc="-40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Communication facility</a:t>
                      </a:r>
                      <a:endParaRPr lang="en-US" sz="1900" spc="-40" baseline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Limited communications facilities became available</a:t>
                      </a:r>
                      <a:endParaRPr lang="en-US" sz="1900" b="1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Multimedia facility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No</a:t>
                      </a:r>
                      <a:endParaRPr lang="en-US" sz="1900" b="1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45534344"/>
              </p:ext>
            </p:extLst>
          </p:nvPr>
        </p:nvGraphicFramePr>
        <p:xfrm>
          <a:off x="17834" y="609600"/>
          <a:ext cx="89737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73766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spc="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Outstanding Characteristics of Each Generation</a:t>
                      </a:r>
                      <a:r>
                        <a:rPr lang="en-US" sz="2600" spc="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..</a:t>
                      </a:r>
                      <a:endParaRPr lang="en-US" sz="2600" spc="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76200" y="1173073"/>
            <a:ext cx="83820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Characteristics of 3rd Generation Computers:</a:t>
            </a:r>
          </a:p>
        </p:txBody>
      </p:sp>
    </p:spTree>
    <p:extLst>
      <p:ext uri="{BB962C8B-B14F-4D97-AF65-F5344CB8AC3E}">
        <p14:creationId xmlns:p14="http://schemas.microsoft.com/office/powerpoint/2010/main" xmlns="" val="136556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Generation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of Computers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24043391"/>
              </p:ext>
            </p:extLst>
          </p:nvPr>
        </p:nvGraphicFramePr>
        <p:xfrm>
          <a:off x="123372" y="1710350"/>
          <a:ext cx="8762999" cy="472245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91228"/>
                <a:gridCol w="228600"/>
                <a:gridCol w="6143171"/>
              </a:tblGrid>
              <a:tr h="152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Design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Designed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by the use of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microprocessor (an IC with VLSI chip)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Size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Microprocessor-based computers are smaller in size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62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Space required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Less as compared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to the previous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generations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Portability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Highly portable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0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Power requirement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Less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power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is required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to operate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them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Heat generation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Produced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almost no heat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I/O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operation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For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input: keyboard, mouse etc.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For output: monitor, printer, speaker etc.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76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Maintenance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Easily maintainable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Cost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They are lower in cost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276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Processing speed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Faster than that of previous generations</a:t>
                      </a:r>
                      <a:endParaRPr lang="en-US" sz="1900" b="1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Time of execution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Measured </a:t>
                      </a: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 </a:t>
                      </a: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picoseconds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46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Storage capacity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Huge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Programs written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pc="-4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Using </a:t>
                      </a:r>
                      <a:r>
                        <a:rPr lang="en-US" sz="1900" spc="-40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high-level language such as </a:t>
                      </a:r>
                      <a:r>
                        <a:rPr lang="en-US" sz="1900" spc="-4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C, C++, Java, Visual Basic etc.</a:t>
                      </a:r>
                      <a:endParaRPr lang="en-US" sz="1900" spc="-40" baseline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Reliability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Highly reliable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User capacity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Multiuser computers and can be remotely controlled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  <a:tr h="58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spc="-40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Communication facility</a:t>
                      </a:r>
                      <a:endParaRPr lang="en-US" sz="1900" spc="-40" baseline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More</a:t>
                      </a:r>
                      <a:r>
                        <a:rPr lang="en-US" sz="1900" b="1" kern="12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</a:t>
                      </a: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communications facilities became available</a:t>
                      </a:r>
                      <a:endParaRPr lang="en-US" sz="1900" b="1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Multimedia facility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9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Yes</a:t>
                      </a:r>
                      <a:endParaRPr lang="en-US" sz="1900" b="1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429231"/>
              </p:ext>
            </p:extLst>
          </p:nvPr>
        </p:nvGraphicFramePr>
        <p:xfrm>
          <a:off x="17834" y="609600"/>
          <a:ext cx="89737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73766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spc="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Outstanding Characteristics of Each Generation</a:t>
                      </a:r>
                      <a:r>
                        <a:rPr lang="en-US" sz="2600" spc="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..</a:t>
                      </a:r>
                      <a:endParaRPr lang="en-US" sz="2600" spc="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" name="Rectangle 9"/>
          <p:cNvSpPr txBox="1">
            <a:spLocks noChangeArrowheads="1"/>
          </p:cNvSpPr>
          <p:nvPr/>
        </p:nvSpPr>
        <p:spPr bwMode="auto">
          <a:xfrm>
            <a:off x="76200" y="1173073"/>
            <a:ext cx="83820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Characteristics of 4th Generation Computers:</a:t>
            </a:r>
          </a:p>
        </p:txBody>
      </p:sp>
    </p:spTree>
    <p:extLst>
      <p:ext uri="{BB962C8B-B14F-4D97-AF65-F5344CB8AC3E}">
        <p14:creationId xmlns:p14="http://schemas.microsoft.com/office/powerpoint/2010/main" xmlns="" val="129790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507831"/>
          </a:xfrm>
          <a:prstGeom prst="rect">
            <a:avLst/>
          </a:prstGeom>
          <a:solidFill>
            <a:srgbClr val="00CC0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Generation </a:t>
            </a:r>
            <a:r>
              <a:rPr lang="en-US" sz="27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of Computers</a:t>
            </a:r>
            <a:endParaRPr lang="en-US" sz="27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78405930"/>
              </p:ext>
            </p:extLst>
          </p:nvPr>
        </p:nvGraphicFramePr>
        <p:xfrm>
          <a:off x="17834" y="485775"/>
          <a:ext cx="8973766" cy="396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8973766"/>
              </a:tblGrid>
              <a:tr h="28174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600" spc="0" baseline="0" dirty="0" smtClean="0">
                          <a:solidFill>
                            <a:srgbClr val="0033CC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Outstanding Characteristics of Each Generation</a:t>
                      </a:r>
                      <a:r>
                        <a:rPr lang="en-US" sz="2600" spc="0" baseline="0" dirty="0" smtClean="0"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..</a:t>
                      </a:r>
                      <a:endParaRPr lang="en-US" sz="2600" spc="0" baseline="0" dirty="0">
                        <a:solidFill>
                          <a:srgbClr val="FF0000"/>
                        </a:solidFill>
                        <a:effectLst/>
                        <a:latin typeface="Arial" pitchFamily="34" charset="0"/>
                        <a:ea typeface="Times New Roman"/>
                        <a:cs typeface="Arial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76200" y="809625"/>
            <a:ext cx="83820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1" hangingPunct="1">
              <a:buNone/>
            </a:pPr>
            <a:r>
              <a:rPr lang="en-US" sz="2400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chemeClr val="tx1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Characteristics of 5th Generation Computers: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5692501"/>
              </p:ext>
            </p:extLst>
          </p:nvPr>
        </p:nvGraphicFramePr>
        <p:xfrm>
          <a:off x="152400" y="1285875"/>
          <a:ext cx="8762999" cy="534577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91228"/>
                <a:gridCol w="228600"/>
                <a:gridCol w="6143171"/>
              </a:tblGrid>
              <a:tr h="152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Design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Designed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by the use of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IC with VLSI chip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Size &amp; Space required</a:t>
                      </a:r>
                      <a:endParaRPr lang="en-US" sz="1800" dirty="0" smtClean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Very small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Portability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Highly portable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90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Power requirement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Very less power is required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to operate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them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Heat generation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Produced almost no heat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I/O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operation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For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input: keyboard, mouse etc.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</a:p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For output: monitor, printer, speaker etc.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Maintenance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Easily maintainable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They are lower in cost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63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Processing speed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Fastest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Time of execution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Measured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in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femtoseconds, </a:t>
                      </a:r>
                      <a:r>
                        <a:rPr lang="en-US" sz="1800" dirty="0" err="1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attoseconds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etc.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633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Storage capacity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Huge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Programs written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40" baseline="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Using high-level language such as C, C++, Java, Visual Basic etc.</a:t>
                      </a:r>
                      <a:endParaRPr lang="en-US" sz="1800" spc="-40" baseline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Reliability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Highly reliable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381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User capacity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Multiuser, parallel processor-based computers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881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spc="-40" baseline="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Communication facility</a:t>
                      </a:r>
                      <a:endParaRPr lang="en-US" sz="1800" spc="-40" baseline="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Huge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8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Multimedia facility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: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Yes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Centralized or Distributed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Distributed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8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Wireless facility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Wireless enabled and can be remotely controlled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8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Supports AI?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Yes, they are AI (artificial intelligence) based computers</a:t>
                      </a: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10847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Hot-pluggable?</a:t>
                      </a: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8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More devices have hot-pluggable features </a:t>
                      </a:r>
                      <a:r>
                        <a:rPr lang="en-US" sz="1000" b="1" kern="1200" dirty="0" smtClean="0"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(a failed component is to be replaced with a new one, without the need to shut down the system) and hence the uptime of the system is very high)</a:t>
                      </a:r>
                    </a:p>
                  </a:txBody>
                  <a:tcPr marL="51824" marR="5182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6329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52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0" y="0"/>
            <a:ext cx="9144000" cy="630942"/>
          </a:xfrm>
          <a:prstGeom prst="rect">
            <a:avLst/>
          </a:prstGeom>
          <a:solidFill>
            <a:srgbClr val="0033CC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3500" i="0" dirty="0" smtClean="0">
                <a:solidFill>
                  <a:schemeClr val="bg1"/>
                </a:solidFill>
                <a:latin typeface="Arial" panose="020B0604020202020204" pitchFamily="34" charset="0"/>
              </a:rPr>
              <a:t>Discussion Points</a:t>
            </a:r>
            <a:endParaRPr lang="en-US" sz="3500" i="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7" name="Rectangle 9"/>
          <p:cNvSpPr txBox="1">
            <a:spLocks noChangeArrowheads="1"/>
          </p:cNvSpPr>
          <p:nvPr/>
        </p:nvSpPr>
        <p:spPr bwMode="auto">
          <a:xfrm>
            <a:off x="228600" y="1905000"/>
            <a:ext cx="8610600" cy="2438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0033CC"/>
                </a:solidFill>
              </a:rPr>
              <a:t>1. Generations of </a:t>
            </a:r>
            <a:r>
              <a:rPr lang="en-US" sz="2800" dirty="0" smtClean="0">
                <a:solidFill>
                  <a:srgbClr val="0033CC"/>
                </a:solidFill>
              </a:rPr>
              <a:t>Computers</a:t>
            </a:r>
            <a:endParaRPr lang="en-US" sz="2800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sz="2800" dirty="0"/>
              <a:t>2. </a:t>
            </a:r>
            <a:r>
              <a:rPr lang="en-US" sz="2800" dirty="0" smtClean="0"/>
              <a:t>Outstanding Features </a:t>
            </a:r>
            <a:r>
              <a:rPr lang="en-US" sz="2800" dirty="0"/>
              <a:t>of each </a:t>
            </a:r>
            <a:r>
              <a:rPr lang="en-US" sz="2800" dirty="0" smtClean="0"/>
              <a:t>Generation </a:t>
            </a:r>
            <a:endParaRPr lang="en-US" sz="2800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/>
          <a:p>
            <a:r>
              <a:rPr lang="en-US" dirty="0" smtClean="0"/>
              <a:t>Slide-</a:t>
            </a:r>
            <a:fld id="{4B2E48C7-34DF-4E1D-A541-0FDDC7FABAE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3658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2671</TotalTime>
  <Words>1061</Words>
  <Application>Microsoft Office PowerPoint</Application>
  <PresentationFormat>On-screen Show (4:3)</PresentationFormat>
  <Paragraphs>338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Blends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UC, Irvine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Magda El Zarki</dc:creator>
  <cp:lastModifiedBy>Admin</cp:lastModifiedBy>
  <cp:revision>263</cp:revision>
  <dcterms:created xsi:type="dcterms:W3CDTF">2007-10-02T04:28:17Z</dcterms:created>
  <dcterms:modified xsi:type="dcterms:W3CDTF">2023-10-01T04:32:21Z</dcterms:modified>
</cp:coreProperties>
</file>